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91" r:id="rId2"/>
    <p:sldId id="481" r:id="rId3"/>
    <p:sldId id="712" r:id="rId4"/>
    <p:sldId id="713" r:id="rId5"/>
    <p:sldId id="714" r:id="rId6"/>
    <p:sldId id="715" r:id="rId7"/>
    <p:sldId id="722" r:id="rId8"/>
    <p:sldId id="723" r:id="rId9"/>
    <p:sldId id="808" r:id="rId10"/>
    <p:sldId id="809" r:id="rId11"/>
    <p:sldId id="810" r:id="rId12"/>
    <p:sldId id="727" r:id="rId13"/>
    <p:sldId id="728" r:id="rId14"/>
    <p:sldId id="729" r:id="rId15"/>
    <p:sldId id="811" r:id="rId16"/>
    <p:sldId id="731" r:id="rId17"/>
    <p:sldId id="732" r:id="rId18"/>
    <p:sldId id="733" r:id="rId19"/>
    <p:sldId id="734" r:id="rId20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3800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12"/>
    <p:restoredTop sz="94660"/>
  </p:normalViewPr>
  <p:slideViewPr>
    <p:cSldViewPr>
      <p:cViewPr varScale="1">
        <p:scale>
          <a:sx n="134" d="100"/>
          <a:sy n="134" d="100"/>
        </p:scale>
        <p:origin x="104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4" Type="http://schemas.openxmlformats.org/officeDocument/2006/relationships/image" Target="../media/image48.wmf"/><Relationship Id="rId5" Type="http://schemas.openxmlformats.org/officeDocument/2006/relationships/image" Target="../media/image49.wmf"/><Relationship Id="rId6" Type="http://schemas.openxmlformats.org/officeDocument/2006/relationships/image" Target="../media/image50.wmf"/><Relationship Id="rId7" Type="http://schemas.openxmlformats.org/officeDocument/2006/relationships/image" Target="../media/image51.wmf"/><Relationship Id="rId1" Type="http://schemas.openxmlformats.org/officeDocument/2006/relationships/image" Target="../media/image2.wmf"/><Relationship Id="rId2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4" Type="http://schemas.openxmlformats.org/officeDocument/2006/relationships/image" Target="../media/image56.wmf"/><Relationship Id="rId5" Type="http://schemas.openxmlformats.org/officeDocument/2006/relationships/image" Target="../media/image57.wmf"/><Relationship Id="rId6" Type="http://schemas.openxmlformats.org/officeDocument/2006/relationships/image" Target="../media/image58.wmf"/><Relationship Id="rId7" Type="http://schemas.openxmlformats.org/officeDocument/2006/relationships/image" Target="../media/image59.wmf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" Type="http://schemas.openxmlformats.org/officeDocument/2006/relationships/image" Target="../media/image2.wmf"/><Relationship Id="rId2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4" Type="http://schemas.openxmlformats.org/officeDocument/2006/relationships/image" Target="../media/image69.wmf"/><Relationship Id="rId5" Type="http://schemas.openxmlformats.org/officeDocument/2006/relationships/image" Target="../media/image70.wmf"/><Relationship Id="rId6" Type="http://schemas.openxmlformats.org/officeDocument/2006/relationships/image" Target="../media/image71.wmf"/><Relationship Id="rId1" Type="http://schemas.openxmlformats.org/officeDocument/2006/relationships/image" Target="../media/image66.wmf"/><Relationship Id="rId2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2.wmf"/><Relationship Id="rId3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8" Type="http://schemas.openxmlformats.org/officeDocument/2006/relationships/image" Target="../media/image26.wmf"/><Relationship Id="rId9" Type="http://schemas.openxmlformats.org/officeDocument/2006/relationships/image" Target="../media/image27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wmf"/><Relationship Id="rId12" Type="http://schemas.openxmlformats.org/officeDocument/2006/relationships/image" Target="../media/image41.wmf"/><Relationship Id="rId13" Type="http://schemas.openxmlformats.org/officeDocument/2006/relationships/image" Target="../media/image42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5" Type="http://schemas.openxmlformats.org/officeDocument/2006/relationships/image" Target="../media/image34.wmf"/><Relationship Id="rId6" Type="http://schemas.openxmlformats.org/officeDocument/2006/relationships/image" Target="../media/image35.wmf"/><Relationship Id="rId7" Type="http://schemas.openxmlformats.org/officeDocument/2006/relationships/image" Target="../media/image36.wmf"/><Relationship Id="rId8" Type="http://schemas.openxmlformats.org/officeDocument/2006/relationships/image" Target="../media/image37.wmf"/><Relationship Id="rId9" Type="http://schemas.openxmlformats.org/officeDocument/2006/relationships/image" Target="../media/image38.wmf"/><Relationship Id="rId10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79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1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2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wmf"/><Relationship Id="rId20" Type="http://schemas.openxmlformats.org/officeDocument/2006/relationships/oleObject" Target="../embeddings/oleObject43.bin"/><Relationship Id="rId21" Type="http://schemas.openxmlformats.org/officeDocument/2006/relationships/image" Target="../media/image27.wmf"/><Relationship Id="rId22" Type="http://schemas.openxmlformats.org/officeDocument/2006/relationships/image" Target="../media/image29.emf"/><Relationship Id="rId10" Type="http://schemas.openxmlformats.org/officeDocument/2006/relationships/oleObject" Target="../embeddings/oleObject38.bin"/><Relationship Id="rId11" Type="http://schemas.openxmlformats.org/officeDocument/2006/relationships/image" Target="../media/image22.wmf"/><Relationship Id="rId12" Type="http://schemas.openxmlformats.org/officeDocument/2006/relationships/oleObject" Target="../embeddings/oleObject39.bin"/><Relationship Id="rId13" Type="http://schemas.openxmlformats.org/officeDocument/2006/relationships/image" Target="../media/image23.wmf"/><Relationship Id="rId14" Type="http://schemas.openxmlformats.org/officeDocument/2006/relationships/oleObject" Target="../embeddings/oleObject40.bin"/><Relationship Id="rId15" Type="http://schemas.openxmlformats.org/officeDocument/2006/relationships/image" Target="../media/image24.wmf"/><Relationship Id="rId16" Type="http://schemas.openxmlformats.org/officeDocument/2006/relationships/oleObject" Target="../embeddings/oleObject41.bin"/><Relationship Id="rId17" Type="http://schemas.openxmlformats.org/officeDocument/2006/relationships/image" Target="../media/image25.wmf"/><Relationship Id="rId18" Type="http://schemas.openxmlformats.org/officeDocument/2006/relationships/oleObject" Target="../embeddings/oleObject42.bin"/><Relationship Id="rId19" Type="http://schemas.openxmlformats.org/officeDocument/2006/relationships/image" Target="../media/image26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4" Type="http://schemas.openxmlformats.org/officeDocument/2006/relationships/oleObject" Target="../embeddings/oleObject35.bin"/><Relationship Id="rId5" Type="http://schemas.openxmlformats.org/officeDocument/2006/relationships/image" Target="../media/image19.wmf"/><Relationship Id="rId6" Type="http://schemas.openxmlformats.org/officeDocument/2006/relationships/oleObject" Target="../embeddings/oleObject36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37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7.bin"/><Relationship Id="rId20" Type="http://schemas.openxmlformats.org/officeDocument/2006/relationships/image" Target="../media/image38.wmf"/><Relationship Id="rId21" Type="http://schemas.openxmlformats.org/officeDocument/2006/relationships/oleObject" Target="../embeddings/oleObject53.bin"/><Relationship Id="rId22" Type="http://schemas.openxmlformats.org/officeDocument/2006/relationships/image" Target="../media/image39.wmf"/><Relationship Id="rId23" Type="http://schemas.openxmlformats.org/officeDocument/2006/relationships/oleObject" Target="../embeddings/oleObject54.bin"/><Relationship Id="rId24" Type="http://schemas.openxmlformats.org/officeDocument/2006/relationships/image" Target="../media/image40.wmf"/><Relationship Id="rId25" Type="http://schemas.openxmlformats.org/officeDocument/2006/relationships/oleObject" Target="../embeddings/oleObject55.bin"/><Relationship Id="rId26" Type="http://schemas.openxmlformats.org/officeDocument/2006/relationships/image" Target="../media/image41.wmf"/><Relationship Id="rId27" Type="http://schemas.openxmlformats.org/officeDocument/2006/relationships/oleObject" Target="../embeddings/oleObject56.bin"/><Relationship Id="rId28" Type="http://schemas.openxmlformats.org/officeDocument/2006/relationships/image" Target="../media/image42.wmf"/><Relationship Id="rId29" Type="http://schemas.openxmlformats.org/officeDocument/2006/relationships/image" Target="../media/image43.emf"/><Relationship Id="rId30" Type="http://schemas.openxmlformats.org/officeDocument/2006/relationships/image" Target="../media/image44.emf"/><Relationship Id="rId31" Type="http://schemas.openxmlformats.org/officeDocument/2006/relationships/image" Target="../media/image45.emf"/><Relationship Id="rId10" Type="http://schemas.openxmlformats.org/officeDocument/2006/relationships/image" Target="../media/image33.wmf"/><Relationship Id="rId11" Type="http://schemas.openxmlformats.org/officeDocument/2006/relationships/oleObject" Target="../embeddings/oleObject48.bin"/><Relationship Id="rId12" Type="http://schemas.openxmlformats.org/officeDocument/2006/relationships/image" Target="../media/image34.wmf"/><Relationship Id="rId13" Type="http://schemas.openxmlformats.org/officeDocument/2006/relationships/oleObject" Target="../embeddings/oleObject49.bin"/><Relationship Id="rId14" Type="http://schemas.openxmlformats.org/officeDocument/2006/relationships/image" Target="../media/image35.wmf"/><Relationship Id="rId15" Type="http://schemas.openxmlformats.org/officeDocument/2006/relationships/oleObject" Target="../embeddings/oleObject50.bin"/><Relationship Id="rId16" Type="http://schemas.openxmlformats.org/officeDocument/2006/relationships/image" Target="../media/image36.wmf"/><Relationship Id="rId17" Type="http://schemas.openxmlformats.org/officeDocument/2006/relationships/oleObject" Target="../embeddings/oleObject51.bin"/><Relationship Id="rId18" Type="http://schemas.openxmlformats.org/officeDocument/2006/relationships/image" Target="../media/image37.wmf"/><Relationship Id="rId19" Type="http://schemas.openxmlformats.org/officeDocument/2006/relationships/oleObject" Target="../embeddings/oleObject52.bin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30.wmf"/><Relationship Id="rId5" Type="http://schemas.openxmlformats.org/officeDocument/2006/relationships/oleObject" Target="../embeddings/oleObject45.bin"/><Relationship Id="rId6" Type="http://schemas.openxmlformats.org/officeDocument/2006/relationships/image" Target="../media/image31.wmf"/><Relationship Id="rId7" Type="http://schemas.openxmlformats.org/officeDocument/2006/relationships/oleObject" Target="../embeddings/oleObject46.bin"/><Relationship Id="rId8" Type="http://schemas.openxmlformats.org/officeDocument/2006/relationships/image" Target="../media/image32.wmf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1.bin"/><Relationship Id="rId20" Type="http://schemas.openxmlformats.org/officeDocument/2006/relationships/image" Target="../media/image51.wmf"/><Relationship Id="rId10" Type="http://schemas.openxmlformats.org/officeDocument/2006/relationships/image" Target="../media/image46.wmf"/><Relationship Id="rId11" Type="http://schemas.openxmlformats.org/officeDocument/2006/relationships/oleObject" Target="../embeddings/oleObject62.bin"/><Relationship Id="rId12" Type="http://schemas.openxmlformats.org/officeDocument/2006/relationships/image" Target="../media/image47.wmf"/><Relationship Id="rId13" Type="http://schemas.openxmlformats.org/officeDocument/2006/relationships/oleObject" Target="../embeddings/oleObject63.bin"/><Relationship Id="rId14" Type="http://schemas.openxmlformats.org/officeDocument/2006/relationships/image" Target="../media/image48.wmf"/><Relationship Id="rId15" Type="http://schemas.openxmlformats.org/officeDocument/2006/relationships/oleObject" Target="../embeddings/oleObject64.bin"/><Relationship Id="rId16" Type="http://schemas.openxmlformats.org/officeDocument/2006/relationships/image" Target="../media/image49.wmf"/><Relationship Id="rId17" Type="http://schemas.openxmlformats.org/officeDocument/2006/relationships/oleObject" Target="../embeddings/oleObject65.bin"/><Relationship Id="rId18" Type="http://schemas.openxmlformats.org/officeDocument/2006/relationships/image" Target="../media/image50.wmf"/><Relationship Id="rId19" Type="http://schemas.openxmlformats.org/officeDocument/2006/relationships/oleObject" Target="../embeddings/oleObject66.bin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2.jpeg"/><Relationship Id="rId4" Type="http://schemas.openxmlformats.org/officeDocument/2006/relationships/oleObject" Target="../embeddings/oleObject5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8.bin"/><Relationship Id="rId7" Type="http://schemas.openxmlformats.org/officeDocument/2006/relationships/oleObject" Target="../embeddings/oleObject59.bin"/><Relationship Id="rId8" Type="http://schemas.openxmlformats.org/officeDocument/2006/relationships/oleObject" Target="../embeddings/oleObject6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oleObject" Target="../embeddings/oleObject6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68.bin"/><Relationship Id="rId7" Type="http://schemas.openxmlformats.org/officeDocument/2006/relationships/oleObject" Target="../embeddings/oleObject69.bin"/><Relationship Id="rId8" Type="http://schemas.openxmlformats.org/officeDocument/2006/relationships/oleObject" Target="../embeddings/oleObject70.bin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oleObject" Target="../embeddings/oleObject7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2.bin"/><Relationship Id="rId7" Type="http://schemas.openxmlformats.org/officeDocument/2006/relationships/oleObject" Target="../embeddings/oleObject73.bin"/><Relationship Id="rId8" Type="http://schemas.openxmlformats.org/officeDocument/2006/relationships/oleObject" Target="../embeddings/oleObject74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9.bin"/><Relationship Id="rId20" Type="http://schemas.openxmlformats.org/officeDocument/2006/relationships/image" Target="../media/image59.wmf"/><Relationship Id="rId21" Type="http://schemas.openxmlformats.org/officeDocument/2006/relationships/oleObject" Target="../embeddings/oleObject85.bin"/><Relationship Id="rId22" Type="http://schemas.openxmlformats.org/officeDocument/2006/relationships/image" Target="../media/image60.png"/><Relationship Id="rId23" Type="http://schemas.openxmlformats.org/officeDocument/2006/relationships/oleObject" Target="../embeddings/oleObject86.bin"/><Relationship Id="rId24" Type="http://schemas.openxmlformats.org/officeDocument/2006/relationships/image" Target="../media/image61.png"/><Relationship Id="rId25" Type="http://schemas.openxmlformats.org/officeDocument/2006/relationships/oleObject" Target="../embeddings/oleObject87.bin"/><Relationship Id="rId26" Type="http://schemas.openxmlformats.org/officeDocument/2006/relationships/image" Target="../media/image62.png"/><Relationship Id="rId27" Type="http://schemas.openxmlformats.org/officeDocument/2006/relationships/oleObject" Target="../embeddings/oleObject88.bin"/><Relationship Id="rId28" Type="http://schemas.openxmlformats.org/officeDocument/2006/relationships/image" Target="../media/image63.png"/><Relationship Id="rId29" Type="http://schemas.openxmlformats.org/officeDocument/2006/relationships/image" Target="../media/image65.emf"/><Relationship Id="rId10" Type="http://schemas.openxmlformats.org/officeDocument/2006/relationships/image" Target="../media/image54.wmf"/><Relationship Id="rId11" Type="http://schemas.openxmlformats.org/officeDocument/2006/relationships/oleObject" Target="../embeddings/oleObject80.bin"/><Relationship Id="rId12" Type="http://schemas.openxmlformats.org/officeDocument/2006/relationships/image" Target="../media/image55.wmf"/><Relationship Id="rId13" Type="http://schemas.openxmlformats.org/officeDocument/2006/relationships/oleObject" Target="../embeddings/oleObject81.bin"/><Relationship Id="rId14" Type="http://schemas.openxmlformats.org/officeDocument/2006/relationships/image" Target="../media/image56.wmf"/><Relationship Id="rId15" Type="http://schemas.openxmlformats.org/officeDocument/2006/relationships/oleObject" Target="../embeddings/oleObject82.bin"/><Relationship Id="rId16" Type="http://schemas.openxmlformats.org/officeDocument/2006/relationships/image" Target="../media/image57.wmf"/><Relationship Id="rId17" Type="http://schemas.openxmlformats.org/officeDocument/2006/relationships/oleObject" Target="../embeddings/oleObject83.bin"/><Relationship Id="rId18" Type="http://schemas.openxmlformats.org/officeDocument/2006/relationships/image" Target="../media/image58.wmf"/><Relationship Id="rId19" Type="http://schemas.openxmlformats.org/officeDocument/2006/relationships/oleObject" Target="../embeddings/oleObject84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4.jpeg"/><Relationship Id="rId4" Type="http://schemas.openxmlformats.org/officeDocument/2006/relationships/oleObject" Target="../embeddings/oleObject7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76.bin"/><Relationship Id="rId7" Type="http://schemas.openxmlformats.org/officeDocument/2006/relationships/oleObject" Target="../embeddings/oleObject77.bin"/><Relationship Id="rId8" Type="http://schemas.openxmlformats.org/officeDocument/2006/relationships/oleObject" Target="../embeddings/oleObject78.bin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9.wmf"/><Relationship Id="rId12" Type="http://schemas.openxmlformats.org/officeDocument/2006/relationships/oleObject" Target="../embeddings/oleObject93.bin"/><Relationship Id="rId13" Type="http://schemas.openxmlformats.org/officeDocument/2006/relationships/image" Target="../media/image70.wmf"/><Relationship Id="rId14" Type="http://schemas.openxmlformats.org/officeDocument/2006/relationships/oleObject" Target="../embeddings/oleObject94.bin"/><Relationship Id="rId15" Type="http://schemas.openxmlformats.org/officeDocument/2006/relationships/image" Target="../media/image71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9.bin"/><Relationship Id="rId5" Type="http://schemas.openxmlformats.org/officeDocument/2006/relationships/image" Target="../media/image66.wmf"/><Relationship Id="rId6" Type="http://schemas.openxmlformats.org/officeDocument/2006/relationships/oleObject" Target="../embeddings/oleObject90.bin"/><Relationship Id="rId7" Type="http://schemas.openxmlformats.org/officeDocument/2006/relationships/image" Target="../media/image67.wmf"/><Relationship Id="rId8" Type="http://schemas.openxmlformats.org/officeDocument/2006/relationships/oleObject" Target="../embeddings/oleObject91.bin"/><Relationship Id="rId9" Type="http://schemas.openxmlformats.org/officeDocument/2006/relationships/image" Target="../media/image68.wmf"/><Relationship Id="rId10" Type="http://schemas.openxmlformats.org/officeDocument/2006/relationships/oleObject" Target="../embeddings/oleObject9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6.bin"/><Relationship Id="rId6" Type="http://schemas.openxmlformats.org/officeDocument/2006/relationships/oleObject" Target="../embeddings/oleObject97.bin"/><Relationship Id="rId7" Type="http://schemas.openxmlformats.org/officeDocument/2006/relationships/oleObject" Target="../embeddings/oleObject98.bin"/><Relationship Id="rId8" Type="http://schemas.openxmlformats.org/officeDocument/2006/relationships/image" Target="../media/image72.tiff"/><Relationship Id="rId9" Type="http://schemas.openxmlformats.org/officeDocument/2006/relationships/image" Target="../media/image73.tif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0.bin"/><Relationship Id="rId6" Type="http://schemas.openxmlformats.org/officeDocument/2006/relationships/oleObject" Target="../embeddings/oleObject101.bin"/><Relationship Id="rId7" Type="http://schemas.openxmlformats.org/officeDocument/2006/relationships/hyperlink" Target="https://ac.els-cdn.com/S1364032111003984/1-s2.0-S1364032111003984-main.pdf?_tid=0f3bcc60-d3a3-11e7-ab97-00000aab0f01&amp;acdnat=1511808483_dbcd35344af3f7200820eca84b6aff1d" TargetMode="External"/><Relationship Id="rId8" Type="http://schemas.openxmlformats.org/officeDocument/2006/relationships/oleObject" Target="../embeddings/oleObject102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jpeg"/><Relationship Id="rId5" Type="http://schemas.openxmlformats.org/officeDocument/2006/relationships/oleObject" Target="../embeddings/oleObject5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6.bin"/><Relationship Id="rId8" Type="http://schemas.openxmlformats.org/officeDocument/2006/relationships/oleObject" Target="../embeddings/oleObject7.bin"/><Relationship Id="rId9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.bin"/><Relationship Id="rId6" Type="http://schemas.openxmlformats.org/officeDocument/2006/relationships/oleObject" Target="../embeddings/oleObject11.bin"/><Relationship Id="rId7" Type="http://schemas.openxmlformats.org/officeDocument/2006/relationships/oleObject" Target="../embeddings/oleObject12.bin"/><Relationship Id="rId8" Type="http://schemas.openxmlformats.org/officeDocument/2006/relationships/image" Target="../media/image4.jpeg"/><Relationship Id="rId9" Type="http://schemas.openxmlformats.org/officeDocument/2006/relationships/image" Target="../media/image5.jpeg"/><Relationship Id="rId10" Type="http://schemas.openxmlformats.org/officeDocument/2006/relationships/image" Target="../media/image6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wmf"/><Relationship Id="rId12" Type="http://schemas.openxmlformats.org/officeDocument/2006/relationships/oleObject" Target="../embeddings/oleObject18.bin"/><Relationship Id="rId13" Type="http://schemas.openxmlformats.org/officeDocument/2006/relationships/image" Target="../media/image8.wmf"/><Relationship Id="rId14" Type="http://schemas.openxmlformats.org/officeDocument/2006/relationships/image" Target="../media/image10.emf"/><Relationship Id="rId15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4.xml"/><Relationship Id="rId4" Type="http://schemas.openxmlformats.org/officeDocument/2006/relationships/image" Target="../media/image9.jpe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14.bin"/><Relationship Id="rId8" Type="http://schemas.openxmlformats.org/officeDocument/2006/relationships/oleObject" Target="../embeddings/oleObject15.bin"/><Relationship Id="rId9" Type="http://schemas.openxmlformats.org/officeDocument/2006/relationships/oleObject" Target="../embeddings/oleObject16.bin"/><Relationship Id="rId10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0.bin"/><Relationship Id="rId6" Type="http://schemas.openxmlformats.org/officeDocument/2006/relationships/oleObject" Target="../embeddings/oleObject21.bin"/><Relationship Id="rId7" Type="http://schemas.openxmlformats.org/officeDocument/2006/relationships/oleObject" Target="../embeddings/oleObject22.bin"/><Relationship Id="rId8" Type="http://schemas.openxmlformats.org/officeDocument/2006/relationships/oleObject" Target="../embeddings/oleObject23.bin"/><Relationship Id="rId9" Type="http://schemas.openxmlformats.org/officeDocument/2006/relationships/image" Target="../media/image12.w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13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2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6.bin"/><Relationship Id="rId7" Type="http://schemas.openxmlformats.org/officeDocument/2006/relationships/oleObject" Target="../embeddings/oleObject27.bin"/><Relationship Id="rId8" Type="http://schemas.openxmlformats.org/officeDocument/2006/relationships/oleObject" Target="../embeddings/oleObject28.bin"/><Relationship Id="rId9" Type="http://schemas.openxmlformats.org/officeDocument/2006/relationships/image" Target="../media/image5.jpe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eg"/><Relationship Id="rId12" Type="http://schemas.openxmlformats.org/officeDocument/2006/relationships/image" Target="../media/image5.jpeg"/><Relationship Id="rId13" Type="http://schemas.openxmlformats.org/officeDocument/2006/relationships/image" Target="../media/image17.jpeg"/><Relationship Id="rId14" Type="http://schemas.openxmlformats.org/officeDocument/2006/relationships/oleObject" Target="../embeddings/oleObject34.bin"/><Relationship Id="rId15" Type="http://schemas.openxmlformats.org/officeDocument/2006/relationships/image" Target="../media/image15.wmf"/><Relationship Id="rId16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4" Type="http://schemas.openxmlformats.org/officeDocument/2006/relationships/oleObject" Target="../embeddings/oleObject2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0.bin"/><Relationship Id="rId7" Type="http://schemas.openxmlformats.org/officeDocument/2006/relationships/oleObject" Target="../embeddings/oleObject31.bin"/><Relationship Id="rId8" Type="http://schemas.openxmlformats.org/officeDocument/2006/relationships/oleObject" Target="../embeddings/oleObject32.bin"/><Relationship Id="rId9" Type="http://schemas.openxmlformats.org/officeDocument/2006/relationships/oleObject" Target="../embeddings/oleObject33.bin"/><Relationship Id="rId10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#21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28047" y="1447800"/>
            <a:ext cx="27799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27,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19200" y="2133600"/>
            <a:ext cx="7010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charset="0"/>
              </a:rPr>
              <a:t>Chapter 29:EM Induction &amp; Faraday’s Law</a:t>
            </a:r>
            <a:endParaRPr lang="en-US" sz="2800" dirty="0">
              <a:latin typeface="Arial Narrow" charset="0"/>
            </a:endParaRPr>
          </a:p>
          <a:p>
            <a:pPr marL="1352550" lvl="1" indent="-609600"/>
            <a:r>
              <a:rPr lang="en-US" dirty="0">
                <a:latin typeface="Arial Narrow" charset="0"/>
              </a:rPr>
              <a:t>Induced EMF and EM Induction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Faraday’s Law of </a:t>
            </a:r>
            <a:r>
              <a:rPr lang="en-US" dirty="0" smtClean="0">
                <a:latin typeface="Arial Narrow" charset="0"/>
              </a:rPr>
              <a:t>Induction 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Lenz’s </a:t>
            </a:r>
            <a:r>
              <a:rPr lang="en-US" dirty="0">
                <a:latin typeface="Arial Narrow" charset="0"/>
              </a:rPr>
              <a:t>Law </a:t>
            </a:r>
            <a:endParaRPr lang="en-US" dirty="0" smtClean="0">
              <a:latin typeface="Arial Narrow" charset="0"/>
            </a:endParaRPr>
          </a:p>
          <a:p>
            <a:pPr marL="1352550" lvl="1" indent="-609600"/>
            <a:r>
              <a:rPr lang="en-US" dirty="0" smtClean="0">
                <a:latin typeface="Arial Narrow" charset="0"/>
              </a:rPr>
              <a:t>Generation </a:t>
            </a:r>
            <a:r>
              <a:rPr lang="en-US" dirty="0">
                <a:latin typeface="Arial Narrow" charset="0"/>
              </a:rPr>
              <a:t>of Electricity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Transformer</a:t>
            </a:r>
            <a:endParaRPr lang="en-US" dirty="0">
              <a:latin typeface="Arial Narrow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17306" y="5562600"/>
            <a:ext cx="7689926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#12, 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due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11pm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,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Monday, Dec. 4!!</a:t>
            </a:r>
            <a:endParaRPr lang="en-US" dirty="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uiExpand="1" build="allAtOnce"/>
      <p:bldP spid="8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F987F-3DBE-2E45-B0C6-9AAB24ACFB94}" type="slidenum">
              <a:rPr lang="en-US"/>
              <a:pPr/>
              <a:t>10</a:t>
            </a:fld>
            <a:endParaRPr lang="en-US"/>
          </a:p>
        </p:txBody>
      </p:sp>
      <p:pic>
        <p:nvPicPr>
          <p:cNvPr id="417794" name="Picture 2" descr="FG29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571500"/>
            <a:ext cx="2743200" cy="2057400"/>
          </a:xfrm>
          <a:prstGeom prst="rect">
            <a:avLst/>
          </a:prstGeom>
          <a:noFill/>
        </p:spPr>
      </p:pic>
      <p:sp>
        <p:nvSpPr>
          <p:cNvPr id="4177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381000" y="669925"/>
            <a:ext cx="6477000" cy="19208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>
                <a:solidFill>
                  <a:schemeClr val="accent2"/>
                </a:solidFill>
                <a:latin typeface="Arial Narrow" charset="0"/>
              </a:rPr>
              <a:t>Pulling a coil from a magnetic field. 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square coil of wire with side 5.00cm contains 100 loops and is positioned perpendicular to a uniform 0.600-T magnetic field.  It is quickly and uniformly pulled from the field (moving perpendicular to B) to a region where B drops abruptly to zero.  At t=0, the right edge of the coil is at the edge of the field.  It takes 0.100s for the whole coil to reach the field-free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304800" y="3514725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should be computed first?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304800" y="3971925"/>
            <a:ext cx="3124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flux at t=0 is</a:t>
            </a:r>
          </a:p>
        </p:txBody>
      </p:sp>
      <p:sp>
        <p:nvSpPr>
          <p:cNvPr id="417799" name="Text Box 7"/>
          <p:cNvSpPr txBox="1">
            <a:spLocks noChangeArrowheads="1"/>
          </p:cNvSpPr>
          <p:nvPr/>
        </p:nvSpPr>
        <p:spPr bwMode="auto">
          <a:xfrm>
            <a:off x="304800" y="44291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change of flux is</a:t>
            </a:r>
          </a:p>
        </p:txBody>
      </p:sp>
      <p:sp>
        <p:nvSpPr>
          <p:cNvPr id="417800" name="Text Box 8"/>
          <p:cNvSpPr txBox="1">
            <a:spLocks noChangeArrowheads="1"/>
          </p:cNvSpPr>
          <p:nvPr/>
        </p:nvSpPr>
        <p:spPr bwMode="auto">
          <a:xfrm>
            <a:off x="381000" y="2514600"/>
            <a:ext cx="8763000" cy="1006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region. Find (a) the rate of change in flux through the coil, (b) the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the current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induced, and (c) how much energy is dissipated in the coil if its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100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was the average force required?  </a:t>
            </a:r>
          </a:p>
        </p:txBody>
      </p:sp>
      <p:sp>
        <p:nvSpPr>
          <p:cNvPr id="417801" name="Text Box 9"/>
          <p:cNvSpPr txBox="1">
            <a:spLocks noChangeArrowheads="1"/>
          </p:cNvSpPr>
          <p:nvPr/>
        </p:nvSpPr>
        <p:spPr bwMode="auto">
          <a:xfrm>
            <a:off x="4191000" y="3495675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initial flux at t=0.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417802" name="Object 10"/>
          <p:cNvGraphicFramePr>
            <a:graphicFrameLocks noChangeAspect="1"/>
          </p:cNvGraphicFramePr>
          <p:nvPr/>
        </p:nvGraphicFramePr>
        <p:xfrm>
          <a:off x="2514600" y="3989388"/>
          <a:ext cx="728663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72" name="Equation" r:id="rId4" imgW="355320" imgH="203040" progId="Equation.DSMT4">
                  <p:embed/>
                </p:oleObj>
              </mc:Choice>
              <mc:Fallback>
                <p:oleObj name="Equation" r:id="rId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89388"/>
                        <a:ext cx="728663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7803" name="Text Box 11"/>
          <p:cNvSpPr txBox="1">
            <a:spLocks noChangeArrowheads="1"/>
          </p:cNvSpPr>
          <p:nvPr/>
        </p:nvSpPr>
        <p:spPr bwMode="auto">
          <a:xfrm>
            <a:off x="304800" y="4943475"/>
            <a:ext cx="45720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rate of change of the flux is</a:t>
            </a:r>
          </a:p>
        </p:txBody>
      </p:sp>
      <p:graphicFrame>
        <p:nvGraphicFramePr>
          <p:cNvPr id="417804" name="Object 12"/>
          <p:cNvGraphicFramePr>
            <a:graphicFrameLocks noChangeAspect="1"/>
          </p:cNvGraphicFramePr>
          <p:nvPr/>
        </p:nvGraphicFramePr>
        <p:xfrm>
          <a:off x="2971800" y="4486275"/>
          <a:ext cx="527050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73" name="Equation" r:id="rId6" imgW="2438280" imgH="228600" progId="Equation.DSMT4">
                  <p:embed/>
                </p:oleObj>
              </mc:Choice>
              <mc:Fallback>
                <p:oleObj name="Equation" r:id="rId6" imgW="243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4486275"/>
                        <a:ext cx="5270500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5" name="Object 13"/>
          <p:cNvGraphicFramePr>
            <a:graphicFrameLocks noChangeAspect="1"/>
          </p:cNvGraphicFramePr>
          <p:nvPr/>
        </p:nvGraphicFramePr>
        <p:xfrm>
          <a:off x="2590800" y="5380038"/>
          <a:ext cx="98742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74" name="Equation" r:id="rId8" imgW="457200" imgH="368280" progId="Equation.DSMT4">
                  <p:embed/>
                </p:oleObj>
              </mc:Choice>
              <mc:Fallback>
                <p:oleObj name="Equation" r:id="rId8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380038"/>
                        <a:ext cx="987425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7" name="Object 15"/>
          <p:cNvGraphicFramePr>
            <a:graphicFrameLocks noChangeAspect="1"/>
          </p:cNvGraphicFramePr>
          <p:nvPr/>
        </p:nvGraphicFramePr>
        <p:xfrm>
          <a:off x="4114800" y="4041775"/>
          <a:ext cx="676275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75" name="Equation" r:id="rId10" imgW="330120" imgH="152280" progId="Equation.DSMT4">
                  <p:embed/>
                </p:oleObj>
              </mc:Choice>
              <mc:Fallback>
                <p:oleObj name="Equation" r:id="rId10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041775"/>
                        <a:ext cx="676275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8" name="Object 16"/>
          <p:cNvGraphicFramePr>
            <a:graphicFrameLocks noChangeAspect="1"/>
          </p:cNvGraphicFramePr>
          <p:nvPr/>
        </p:nvGraphicFramePr>
        <p:xfrm>
          <a:off x="4724400" y="3886200"/>
          <a:ext cx="27559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76" name="Equation" r:id="rId12" imgW="1346040" imgH="304560" progId="Equation.DSMT4">
                  <p:embed/>
                </p:oleObj>
              </mc:Choice>
              <mc:Fallback>
                <p:oleObj name="Equation" r:id="rId12" imgW="134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886200"/>
                        <a:ext cx="27559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9" name="Object 17"/>
          <p:cNvGraphicFramePr>
            <a:graphicFrameLocks noChangeAspect="1"/>
          </p:cNvGraphicFramePr>
          <p:nvPr/>
        </p:nvGraphicFramePr>
        <p:xfrm>
          <a:off x="7480300" y="3989388"/>
          <a:ext cx="16637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77" name="Equation" r:id="rId14" imgW="812520" imgH="203040" progId="Equation.DSMT4">
                  <p:embed/>
                </p:oleObj>
              </mc:Choice>
              <mc:Fallback>
                <p:oleObj name="Equation" r:id="rId14" imgW="812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0300" y="3989388"/>
                        <a:ext cx="16637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0" name="Object 18"/>
          <p:cNvGraphicFramePr>
            <a:graphicFrameLocks noChangeAspect="1"/>
          </p:cNvGraphicFramePr>
          <p:nvPr/>
        </p:nvGraphicFramePr>
        <p:xfrm>
          <a:off x="4213225" y="5816600"/>
          <a:ext cx="90487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78" name="Equation" r:id="rId16" imgW="419040" imgH="164880" progId="Equation.DSMT4">
                  <p:embed/>
                </p:oleObj>
              </mc:Choice>
              <mc:Fallback>
                <p:oleObj name="Equation" r:id="rId16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25" y="5816600"/>
                        <a:ext cx="90487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1" name="Object 19"/>
          <p:cNvGraphicFramePr>
            <a:graphicFrameLocks noChangeAspect="1"/>
          </p:cNvGraphicFramePr>
          <p:nvPr/>
        </p:nvGraphicFramePr>
        <p:xfrm>
          <a:off x="5749925" y="5527675"/>
          <a:ext cx="22510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79" name="Equation" r:id="rId18" imgW="1041120" imgH="228600" progId="Equation.DSMT4">
                  <p:embed/>
                </p:oleObj>
              </mc:Choice>
              <mc:Fallback>
                <p:oleObj name="Equation" r:id="rId18" imgW="1041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9925" y="5527675"/>
                        <a:ext cx="22510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12" name="Object 20"/>
          <p:cNvGraphicFramePr>
            <a:graphicFrameLocks noChangeAspect="1"/>
          </p:cNvGraphicFramePr>
          <p:nvPr/>
        </p:nvGraphicFramePr>
        <p:xfrm>
          <a:off x="3541713" y="5324475"/>
          <a:ext cx="2249487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80" name="Equation" r:id="rId20" imgW="1041120" imgH="393480" progId="Equation.DSMT4">
                  <p:embed/>
                </p:oleObj>
              </mc:Choice>
              <mc:Fallback>
                <p:oleObj name="Equation" r:id="rId20" imgW="10411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1713" y="5324475"/>
                        <a:ext cx="2249487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276600" y="3960812"/>
            <a:ext cx="836911" cy="38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2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7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7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6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7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7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7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6" grpId="0"/>
      <p:bldP spid="417797" grpId="0"/>
      <p:bldP spid="417798" grpId="0" animBg="1"/>
      <p:bldP spid="417799" grpId="0" animBg="1"/>
      <p:bldP spid="417800" grpId="0"/>
      <p:bldP spid="417801" grpId="0"/>
      <p:bldP spid="41780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32168-8568-F642-8DB8-E6591339FC85}" type="slidenum">
              <a:rPr lang="en-US"/>
              <a:pPr/>
              <a:t>11</a:t>
            </a:fld>
            <a:endParaRPr lang="en-US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5, </a:t>
            </a:r>
            <a:r>
              <a:rPr lang="en-US" dirty="0" err="1"/>
              <a:t>cnt’d</a:t>
            </a:r>
            <a:r>
              <a:rPr lang="en-US" dirty="0"/>
              <a:t> 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304800" y="78105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 the total emf induced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304800" y="3286125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Which direction would the induced current flow?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304800" y="3743325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energy dissipated is</a:t>
            </a:r>
          </a:p>
        </p:txBody>
      </p:sp>
      <p:sp>
        <p:nvSpPr>
          <p:cNvPr id="418822" name="Text Box 6"/>
          <p:cNvSpPr txBox="1">
            <a:spLocks noChangeArrowheads="1"/>
          </p:cNvSpPr>
          <p:nvPr/>
        </p:nvSpPr>
        <p:spPr bwMode="auto">
          <a:xfrm>
            <a:off x="228600" y="4953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each coil is</a:t>
            </a:r>
          </a:p>
        </p:txBody>
      </p:sp>
      <p:graphicFrame>
        <p:nvGraphicFramePr>
          <p:cNvPr id="418823" name="Object 7"/>
          <p:cNvGraphicFramePr>
            <a:graphicFrameLocks noChangeAspect="1"/>
          </p:cNvGraphicFramePr>
          <p:nvPr/>
        </p:nvGraphicFramePr>
        <p:xfrm>
          <a:off x="381000" y="4297363"/>
          <a:ext cx="61436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12" name="Equation" r:id="rId3" imgW="253800" imgH="152280" progId="Equation.DSMT4">
                  <p:embed/>
                </p:oleObj>
              </mc:Choice>
              <mc:Fallback>
                <p:oleObj name="Equation" r:id="rId3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297363"/>
                        <a:ext cx="614363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4" name="Object 8"/>
          <p:cNvGraphicFramePr>
            <a:graphicFrameLocks noChangeAspect="1"/>
          </p:cNvGraphicFramePr>
          <p:nvPr/>
        </p:nvGraphicFramePr>
        <p:xfrm>
          <a:off x="838200" y="1420813"/>
          <a:ext cx="539750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13" name="Equation" r:id="rId5" imgW="228600" imgH="139680" progId="Equation.DSMT4">
                  <p:embed/>
                </p:oleObj>
              </mc:Choice>
              <mc:Fallback>
                <p:oleObj name="Equation" r:id="rId5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420813"/>
                        <a:ext cx="539750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838200" y="2535238"/>
          <a:ext cx="53975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14" name="Equation" r:id="rId7" imgW="228600" imgH="152280" progId="Equation.DSMT4">
                  <p:embed/>
                </p:oleObj>
              </mc:Choice>
              <mc:Fallback>
                <p:oleObj name="Equation" r:id="rId7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35238"/>
                        <a:ext cx="539750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8826" name="Text Box 10"/>
          <p:cNvSpPr txBox="1">
            <a:spLocks noChangeArrowheads="1"/>
          </p:cNvSpPr>
          <p:nvPr/>
        </p:nvSpPr>
        <p:spPr bwMode="auto">
          <a:xfrm>
            <a:off x="381000" y="1981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induced current in this period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18827" name="Text Box 11"/>
          <p:cNvSpPr txBox="1">
            <a:spLocks noChangeArrowheads="1"/>
          </p:cNvSpPr>
          <p:nvPr/>
        </p:nvSpPr>
        <p:spPr bwMode="auto">
          <a:xfrm>
            <a:off x="6019800" y="3276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Clockwise</a:t>
            </a:r>
          </a:p>
        </p:txBody>
      </p:sp>
      <p:sp>
        <p:nvSpPr>
          <p:cNvPr id="418829" name="Text Box 13"/>
          <p:cNvSpPr txBox="1">
            <a:spLocks noChangeArrowheads="1"/>
          </p:cNvSpPr>
          <p:nvPr/>
        </p:nvSpPr>
        <p:spPr bwMode="auto">
          <a:xfrm>
            <a:off x="4267200" y="502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Force for N coil is</a:t>
            </a:r>
          </a:p>
        </p:txBody>
      </p:sp>
      <p:graphicFrame>
        <p:nvGraphicFramePr>
          <p:cNvPr id="418831" name="Object 15"/>
          <p:cNvGraphicFramePr>
            <a:graphicFrameLocks noChangeAspect="1"/>
          </p:cNvGraphicFramePr>
          <p:nvPr/>
        </p:nvGraphicFramePr>
        <p:xfrm>
          <a:off x="636588" y="5529263"/>
          <a:ext cx="6588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15" name="Equation" r:id="rId9" imgW="304560" imgH="228600" progId="Equation.DSMT4">
                  <p:embed/>
                </p:oleObj>
              </mc:Choice>
              <mc:Fallback>
                <p:oleObj name="Equation" r:id="rId9" imgW="3045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5529263"/>
                        <a:ext cx="658812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1371600" y="1143000"/>
          <a:ext cx="1589088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16" name="Equation" r:id="rId11" imgW="672840" imgH="368280" progId="Equation.DSMT4">
                  <p:embed/>
                </p:oleObj>
              </mc:Choice>
              <mc:Fallback>
                <p:oleObj name="Equation" r:id="rId11" imgW="6728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143000"/>
                        <a:ext cx="1589088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3" name="Object 17"/>
          <p:cNvGraphicFramePr>
            <a:graphicFrameLocks noChangeAspect="1"/>
          </p:cNvGraphicFramePr>
          <p:nvPr/>
        </p:nvGraphicFramePr>
        <p:xfrm>
          <a:off x="2894013" y="1295400"/>
          <a:ext cx="4497387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17" name="Equation" r:id="rId13" imgW="1904760" imgH="279360" progId="Equation.DSMT4">
                  <p:embed/>
                </p:oleObj>
              </mc:Choice>
              <mc:Fallback>
                <p:oleObj name="Equation" r:id="rId13" imgW="19047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3" y="1295400"/>
                        <a:ext cx="4497387" cy="661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4" name="Object 18"/>
          <p:cNvGraphicFramePr>
            <a:graphicFrameLocks noChangeAspect="1"/>
          </p:cNvGraphicFramePr>
          <p:nvPr/>
        </p:nvGraphicFramePr>
        <p:xfrm>
          <a:off x="1320800" y="2328863"/>
          <a:ext cx="6604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18" name="Equation" r:id="rId15" imgW="279360" imgH="368280" progId="Equation.DSMT4">
                  <p:embed/>
                </p:oleObj>
              </mc:Choice>
              <mc:Fallback>
                <p:oleObj name="Equation" r:id="rId15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2328863"/>
                        <a:ext cx="6604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5" name="Object 19"/>
          <p:cNvGraphicFramePr>
            <a:graphicFrameLocks noChangeAspect="1"/>
          </p:cNvGraphicFramePr>
          <p:nvPr/>
        </p:nvGraphicFramePr>
        <p:xfrm>
          <a:off x="1958975" y="2328863"/>
          <a:ext cx="413702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19" name="Equation" r:id="rId17" imgW="1752480" imgH="368280" progId="Equation.DSMT4">
                  <p:embed/>
                </p:oleObj>
              </mc:Choice>
              <mc:Fallback>
                <p:oleObj name="Equation" r:id="rId17" imgW="1752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328863"/>
                        <a:ext cx="413702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6" name="Object 20"/>
          <p:cNvGraphicFramePr>
            <a:graphicFrameLocks noChangeAspect="1"/>
          </p:cNvGraphicFramePr>
          <p:nvPr/>
        </p:nvGraphicFramePr>
        <p:xfrm>
          <a:off x="990600" y="4283075"/>
          <a:ext cx="70802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20" name="Equation" r:id="rId19" imgW="291960" imgH="164880" progId="Equation.DSMT4">
                  <p:embed/>
                </p:oleObj>
              </mc:Choice>
              <mc:Fallback>
                <p:oleObj name="Equation" r:id="rId19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83075"/>
                        <a:ext cx="70802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7" name="Object 21"/>
          <p:cNvGraphicFramePr>
            <a:graphicFrameLocks noChangeAspect="1"/>
          </p:cNvGraphicFramePr>
          <p:nvPr/>
        </p:nvGraphicFramePr>
        <p:xfrm>
          <a:off x="1651000" y="4237038"/>
          <a:ext cx="10160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21" name="Equation" r:id="rId21" imgW="419040" imgH="203040" progId="Equation.DSMT4">
                  <p:embed/>
                </p:oleObj>
              </mc:Choice>
              <mc:Fallback>
                <p:oleObj name="Equation" r:id="rId21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0" y="4237038"/>
                        <a:ext cx="10160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38" name="Object 22"/>
          <p:cNvGraphicFramePr>
            <a:graphicFrameLocks noChangeAspect="1"/>
          </p:cNvGraphicFramePr>
          <p:nvPr/>
        </p:nvGraphicFramePr>
        <p:xfrm>
          <a:off x="2640013" y="4114800"/>
          <a:ext cx="62753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22" name="Equation" r:id="rId23" imgW="2590560" imgH="304560" progId="Equation.DSMT4">
                  <p:embed/>
                </p:oleObj>
              </mc:Choice>
              <mc:Fallback>
                <p:oleObj name="Equation" r:id="rId23" imgW="2590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0013" y="4114800"/>
                        <a:ext cx="62753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1" name="Object 25"/>
          <p:cNvGraphicFramePr>
            <a:graphicFrameLocks noChangeAspect="1"/>
          </p:cNvGraphicFramePr>
          <p:nvPr/>
        </p:nvGraphicFramePr>
        <p:xfrm>
          <a:off x="1295400" y="5562600"/>
          <a:ext cx="9334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23" name="Equation" r:id="rId25" imgW="431640" imgH="164880" progId="Equation.DSMT4">
                  <p:embed/>
                </p:oleObj>
              </mc:Choice>
              <mc:Fallback>
                <p:oleObj name="Equation" r:id="rId25" imgW="4316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562600"/>
                        <a:ext cx="93345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8842" name="Object 26"/>
          <p:cNvGraphicFramePr>
            <a:graphicFrameLocks noChangeAspect="1"/>
          </p:cNvGraphicFramePr>
          <p:nvPr/>
        </p:nvGraphicFramePr>
        <p:xfrm>
          <a:off x="2162175" y="5486400"/>
          <a:ext cx="64484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24" name="Equation" r:id="rId27" imgW="2984400" imgH="279360" progId="Equation.DSMT4">
                  <p:embed/>
                </p:oleObj>
              </mc:Choice>
              <mc:Fallback>
                <p:oleObj name="Equation" r:id="rId27" imgW="29844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2175" y="5486400"/>
                        <a:ext cx="6448425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276600" y="4953000"/>
            <a:ext cx="992188" cy="505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667000" y="4953000"/>
            <a:ext cx="653415" cy="4978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400800" y="4981893"/>
            <a:ext cx="653415" cy="497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7054215" y="5002213"/>
            <a:ext cx="1210468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8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8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8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8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8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8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8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8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1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18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8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18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18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1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19" grpId="0"/>
      <p:bldP spid="418820" grpId="0"/>
      <p:bldP spid="418821" grpId="0" animBg="1"/>
      <p:bldP spid="418822" grpId="0"/>
      <p:bldP spid="418826" grpId="0"/>
      <p:bldP spid="418827" grpId="0"/>
      <p:bldP spid="4188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B38B7-7589-E243-B915-BA9CAB045F6A}" type="slidenum">
              <a:rPr lang="en-US"/>
              <a:pPr/>
              <a:t>12</a:t>
            </a:fld>
            <a:endParaRPr lang="en-US" dirty="0"/>
          </a:p>
        </p:txBody>
      </p:sp>
      <p:pic>
        <p:nvPicPr>
          <p:cNvPr id="419842" name="Picture 2" descr="FG29_009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685800"/>
            <a:ext cx="1981200" cy="2057400"/>
          </a:xfrm>
          <a:prstGeom prst="rect">
            <a:avLst/>
          </a:prstGeom>
          <a:noFill/>
        </p:spPr>
      </p:pic>
      <p:sp>
        <p:nvSpPr>
          <p:cNvPr id="41984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EMF Induced on a Moving Conductor</a:t>
            </a:r>
          </a:p>
        </p:txBody>
      </p:sp>
      <p:graphicFrame>
        <p:nvGraphicFramePr>
          <p:cNvPr id="41984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7086600" cy="182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Another way of inducing </a:t>
            </a:r>
            <a:r>
              <a:rPr lang="en-US" sz="2800" dirty="0" err="1"/>
              <a:t>emf</a:t>
            </a:r>
            <a:r>
              <a:rPr lang="en-US" sz="2800" dirty="0"/>
              <a:t> is using a U shaped conductor with a movable rod resting on it.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As the rod moves at a speed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/>
              <a:t>, it travels </a:t>
            </a:r>
            <a:r>
              <a:rPr lang="en-US" sz="2800" dirty="0" err="1">
                <a:latin typeface="Monotype Corsiva" charset="0"/>
              </a:rPr>
              <a:t>v</a:t>
            </a:r>
            <a:r>
              <a:rPr lang="en-US" sz="2800" dirty="0" err="1"/>
              <a:t>dt</a:t>
            </a:r>
            <a:r>
              <a:rPr lang="en-US" sz="2800" dirty="0"/>
              <a:t> in time </a:t>
            </a:r>
            <a:r>
              <a:rPr lang="en-US" sz="2800" dirty="0" err="1"/>
              <a:t>dt</a:t>
            </a:r>
            <a:r>
              <a:rPr lang="en-US" sz="2800" dirty="0"/>
              <a:t>, changing the area of the loop by </a:t>
            </a:r>
            <a:r>
              <a:rPr lang="en-US" sz="2800" dirty="0" err="1"/>
              <a:t>dA</a:t>
            </a:r>
            <a:r>
              <a:rPr lang="en-US" sz="2800" dirty="0"/>
              <a:t>=</a:t>
            </a:r>
            <a:r>
              <a:rPr lang="en-US" sz="2800" dirty="0" err="1">
                <a:latin typeface="Monotype Corsiva" charset="0"/>
              </a:rPr>
              <a:t>lv</a:t>
            </a:r>
            <a:r>
              <a:rPr lang="en-US" sz="2800" dirty="0" err="1"/>
              <a:t>dt</a:t>
            </a:r>
            <a:r>
              <a:rPr lang="en-US" sz="2800" dirty="0"/>
              <a:t>.</a:t>
            </a:r>
          </a:p>
        </p:txBody>
      </p:sp>
      <p:graphicFrame>
        <p:nvGraphicFramePr>
          <p:cNvPr id="41984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9" name="Object 9"/>
          <p:cNvGraphicFramePr>
            <a:graphicFrameLocks noChangeAspect="1"/>
          </p:cNvGraphicFramePr>
          <p:nvPr/>
        </p:nvGraphicFramePr>
        <p:xfrm>
          <a:off x="1219200" y="3200400"/>
          <a:ext cx="78581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6" name="Equation" r:id="rId9" imgW="279360" imgH="228600" progId="Equation.DSMT4">
                  <p:embed/>
                </p:oleObj>
              </mc:Choice>
              <mc:Fallback>
                <p:oleObj name="Equation" r:id="rId9" imgW="279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785813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0" name="Object 10"/>
          <p:cNvGraphicFramePr>
            <a:graphicFrameLocks noChangeAspect="1"/>
          </p:cNvGraphicFramePr>
          <p:nvPr/>
        </p:nvGraphicFramePr>
        <p:xfrm>
          <a:off x="1916113" y="2971800"/>
          <a:ext cx="128428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7" name="Equation" r:id="rId11" imgW="457200" imgH="368280" progId="Equation.DSMT4">
                  <p:embed/>
                </p:oleObj>
              </mc:Choice>
              <mc:Fallback>
                <p:oleObj name="Equation" r:id="rId11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113" y="2971800"/>
                        <a:ext cx="128428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1" name="Object 11"/>
          <p:cNvGraphicFramePr>
            <a:graphicFrameLocks noChangeAspect="1"/>
          </p:cNvGraphicFramePr>
          <p:nvPr/>
        </p:nvGraphicFramePr>
        <p:xfrm>
          <a:off x="3200400" y="2971800"/>
          <a:ext cx="11779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8" name="Equation" r:id="rId13" imgW="419040" imgH="368280" progId="Equation.DSMT4">
                  <p:embed/>
                </p:oleObj>
              </mc:Choice>
              <mc:Fallback>
                <p:oleObj name="Equation" r:id="rId13" imgW="4190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971800"/>
                        <a:ext cx="11779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2" name="Object 12"/>
          <p:cNvGraphicFramePr>
            <a:graphicFrameLocks noChangeAspect="1"/>
          </p:cNvGraphicFramePr>
          <p:nvPr/>
        </p:nvGraphicFramePr>
        <p:xfrm>
          <a:off x="4724400" y="3497263"/>
          <a:ext cx="463550" cy="46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99" name="Equation" r:id="rId15" imgW="164880" imgH="164880" progId="Equation.DSMT4">
                  <p:embed/>
                </p:oleObj>
              </mc:Choice>
              <mc:Fallback>
                <p:oleObj name="Equation" r:id="rId15" imgW="164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497263"/>
                        <a:ext cx="463550" cy="46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3" name="Object 13"/>
          <p:cNvGraphicFramePr>
            <a:graphicFrameLocks noChangeAspect="1"/>
          </p:cNvGraphicFramePr>
          <p:nvPr/>
        </p:nvGraphicFramePr>
        <p:xfrm>
          <a:off x="5722938" y="3276600"/>
          <a:ext cx="677862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0" name="Equation" r:id="rId17" imgW="241200" imgH="164880" progId="Equation.DSMT4">
                  <p:embed/>
                </p:oleObj>
              </mc:Choice>
              <mc:Fallback>
                <p:oleObj name="Equation" r:id="rId17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3276600"/>
                        <a:ext cx="677862" cy="46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54" name="Object 14"/>
          <p:cNvGraphicFramePr>
            <a:graphicFrameLocks noChangeAspect="1"/>
          </p:cNvGraphicFramePr>
          <p:nvPr/>
        </p:nvGraphicFramePr>
        <p:xfrm>
          <a:off x="4435475" y="2971800"/>
          <a:ext cx="1355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801" name="Equation" r:id="rId19" imgW="482400" imgH="368280" progId="Equation.DSMT4">
                  <p:embed/>
                </p:oleObj>
              </mc:Choice>
              <mc:Fallback>
                <p:oleObj name="Equation" r:id="rId19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475" y="2971800"/>
                        <a:ext cx="1355725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855" name="Rectangle 15"/>
          <p:cNvSpPr>
            <a:spLocks noChangeArrowheads="1"/>
          </p:cNvSpPr>
          <p:nvPr/>
        </p:nvSpPr>
        <p:spPr bwMode="auto">
          <a:xfrm>
            <a:off x="228600" y="24384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Using Faraday’s law, the induced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for this loop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This equation is valid as long as B, </a:t>
            </a:r>
            <a:r>
              <a:rPr lang="en-US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l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dirty="0" err="1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are perpendicular to each other. What do we do if not?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Use the scalar product of vector quantities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An </a:t>
            </a:r>
            <a:r>
              <a:rPr lang="en-US" sz="2800" dirty="0" err="1">
                <a:solidFill>
                  <a:srgbClr val="000090"/>
                </a:solidFill>
                <a:latin typeface="Arial Narrow" charset="0"/>
              </a:rPr>
              <a:t>emf</a:t>
            </a:r>
            <a:r>
              <a:rPr lang="en-US" sz="2800" dirty="0">
                <a:solidFill>
                  <a:srgbClr val="000090"/>
                </a:solidFill>
                <a:latin typeface="Arial Narrow" charset="0"/>
              </a:rPr>
              <a:t> induced on a conductor moving in a magnetic field is called a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motional </a:t>
            </a:r>
            <a:r>
              <a:rPr lang="en-US" sz="2800" b="1" u="sng" dirty="0" err="1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 Narrow" charset="0"/>
              </a:rPr>
              <a:t>emf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44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9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9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9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9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9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9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9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19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19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9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7" grpId="0" build="p"/>
      <p:bldP spid="4198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98C5-8ADD-8D4A-A2AA-415924DFC25E}" type="slidenum">
              <a:rPr lang="en-US"/>
              <a:pPr/>
              <a:t>13</a:t>
            </a:fld>
            <a:endParaRPr lang="en-US"/>
          </a:p>
        </p:txBody>
      </p:sp>
      <p:pic>
        <p:nvPicPr>
          <p:cNvPr id="420866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009650"/>
            <a:ext cx="4953000" cy="3714750"/>
          </a:xfrm>
          <a:prstGeom prst="rect">
            <a:avLst/>
          </a:prstGeom>
          <a:noFill/>
        </p:spPr>
      </p:pic>
      <p:sp>
        <p:nvSpPr>
          <p:cNvPr id="4208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Electric Generators</a:t>
            </a:r>
          </a:p>
        </p:txBody>
      </p:sp>
      <p:graphicFrame>
        <p:nvGraphicFramePr>
          <p:cNvPr id="4208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8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8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8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914400"/>
            <a:ext cx="53340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What does a generator do?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Transforms mechanical energy into the electrical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does this look like?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An inverse of an electric motor which transforms electrical energy to mechanical energy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 electric generator is also called a dynamo</a:t>
            </a:r>
          </a:p>
        </p:txBody>
      </p:sp>
      <p:graphicFrame>
        <p:nvGraphicFramePr>
          <p:cNvPr id="4208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8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457200" y="4800600"/>
            <a:ext cx="7467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Whose law does the generator based on?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Faraday’s law of induction</a:t>
            </a:r>
          </a:p>
        </p:txBody>
      </p:sp>
    </p:spTree>
    <p:extLst>
      <p:ext uri="{BB962C8B-B14F-4D97-AF65-F5344CB8AC3E}">
        <p14:creationId xmlns:p14="http://schemas.microsoft.com/office/powerpoint/2010/main" val="144718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0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0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0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0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20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0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8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08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1" grpId="0" build="p"/>
      <p:bldP spid="42087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B0CD9-1D9E-C149-9F50-5016E1FDC39D}" type="slidenum">
              <a:rPr lang="en-US"/>
              <a:pPr/>
              <a:t>14</a:t>
            </a:fld>
            <a:endParaRPr lang="en-US"/>
          </a:p>
        </p:txBody>
      </p:sp>
      <p:pic>
        <p:nvPicPr>
          <p:cNvPr id="421890" name="Picture 2" descr="FG29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781050"/>
            <a:ext cx="3733800" cy="2495550"/>
          </a:xfrm>
          <a:prstGeom prst="rect">
            <a:avLst/>
          </a:prstGeom>
          <a:noFill/>
        </p:spPr>
      </p:pic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18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1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1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18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1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5791200" cy="2819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An electric generator consists of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Many coils of wires wound on an armature that can rotate by mechanical means in a magnetic field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An </a:t>
            </a:r>
            <a:r>
              <a:rPr lang="en-US" sz="2800" dirty="0" err="1"/>
              <a:t>emf</a:t>
            </a:r>
            <a:r>
              <a:rPr lang="en-US" sz="2800" dirty="0"/>
              <a:t> is induced in the rotating coil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Electric current is the output of a generator</a:t>
            </a:r>
          </a:p>
        </p:txBody>
      </p:sp>
      <p:graphicFrame>
        <p:nvGraphicFramePr>
          <p:cNvPr id="4218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51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228600" y="3505200"/>
            <a:ext cx="8610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Which direction does the output current flow when the armature rotates counterclockwise?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conventional current flows outward on wire A toward the brush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After half the revolution the wire A will be where the wire C is and the current flow on A is reversed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Thus the current produced is alternating its direction</a:t>
            </a:r>
          </a:p>
        </p:txBody>
      </p:sp>
    </p:spTree>
    <p:extLst>
      <p:ext uri="{BB962C8B-B14F-4D97-AF65-F5344CB8AC3E}">
        <p14:creationId xmlns:p14="http://schemas.microsoft.com/office/powerpoint/2010/main" val="42348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21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1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18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21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18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18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18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218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5" grpId="0" build="p"/>
      <p:bldP spid="42189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2AEB3-A4F7-9A45-8A17-9D34A04DA514}" type="slidenum">
              <a:rPr lang="en-US"/>
              <a:pPr/>
              <a:t>15</a:t>
            </a:fld>
            <a:endParaRPr lang="en-US"/>
          </a:p>
        </p:txBody>
      </p:sp>
      <p:pic>
        <p:nvPicPr>
          <p:cNvPr id="422914" name="Picture 2" descr="FG29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4419600"/>
            <a:ext cx="2209800" cy="1657350"/>
          </a:xfrm>
          <a:prstGeom prst="rect">
            <a:avLst/>
          </a:prstGeom>
          <a:noFill/>
        </p:spPr>
      </p:pic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How does an Electric Generator work?</a:t>
            </a:r>
          </a:p>
        </p:txBody>
      </p:sp>
      <p:graphicFrame>
        <p:nvGraphicFramePr>
          <p:cNvPr id="42291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9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9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1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9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915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assume the loop is rotating in a uniform B field </a:t>
            </a:r>
            <a:r>
              <a:rPr lang="en-US" sz="2800" dirty="0" err="1"/>
              <a:t>w</a:t>
            </a:r>
            <a:r>
              <a:rPr lang="en-US" sz="2800" dirty="0"/>
              <a:t>/</a:t>
            </a:r>
            <a:r>
              <a:rPr lang="en-US" sz="2800" dirty="0" smtClean="0"/>
              <a:t> a constant </a:t>
            </a:r>
            <a:r>
              <a:rPr lang="en-US" sz="2800" dirty="0"/>
              <a:t>angular velocity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ω</a:t>
            </a:r>
            <a:r>
              <a:rPr lang="en-US" sz="2800" dirty="0" smtClean="0">
                <a:latin typeface="Symbol" charset="2"/>
              </a:rPr>
              <a:t>.</a:t>
            </a:r>
            <a:r>
              <a:rPr lang="en-US" sz="2800" dirty="0" smtClean="0"/>
              <a:t> </a:t>
            </a:r>
            <a:r>
              <a:rPr lang="en-US" sz="2800" dirty="0"/>
              <a:t>The induced </a:t>
            </a:r>
            <a:r>
              <a:rPr lang="en-US" sz="2800" dirty="0" err="1"/>
              <a:t>emf</a:t>
            </a:r>
            <a:r>
              <a:rPr lang="en-US" sz="2800" dirty="0"/>
              <a:t> is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What is the variable that changes above?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angle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/>
              <a:t>.  </a:t>
            </a:r>
            <a:r>
              <a:rPr lang="en-US" sz="2400" dirty="0"/>
              <a:t>What is </a:t>
            </a:r>
            <a:r>
              <a:rPr lang="en-US" sz="2400" dirty="0" err="1" smtClean="0"/>
              <a:t>d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err="1" smtClean="0"/>
              <a:t>/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angular speed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ω</a:t>
            </a:r>
            <a:r>
              <a:rPr lang="en-US" sz="2000" dirty="0" smtClean="0"/>
              <a:t>.</a:t>
            </a:r>
            <a:endParaRPr lang="en-US" sz="20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So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θ</a:t>
            </a:r>
            <a:r>
              <a:rPr lang="en-US" sz="2400" dirty="0" smtClean="0">
                <a:latin typeface="Symbol" charset="2"/>
              </a:rPr>
              <a:t>=θ</a:t>
            </a:r>
            <a:r>
              <a:rPr lang="en-US" sz="2400" baseline="-25000" dirty="0" smtClean="0">
                <a:latin typeface="Symbol" charset="2"/>
              </a:rPr>
              <a:t>0</a:t>
            </a:r>
            <a:r>
              <a:rPr lang="en-US" sz="2400" dirty="0" smtClean="0">
                <a:latin typeface="Symbol" charset="2"/>
              </a:rPr>
              <a:t>+ω</a:t>
            </a:r>
            <a:r>
              <a:rPr lang="en-US" sz="2400" dirty="0" smtClean="0"/>
              <a:t>t</a:t>
            </a: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If we choose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θ</a:t>
            </a:r>
            <a:r>
              <a:rPr lang="en-US" sz="2400" baseline="-25000" dirty="0" smtClean="0"/>
              <a:t>0</a:t>
            </a:r>
            <a:r>
              <a:rPr lang="en-US" sz="2400" dirty="0"/>
              <a:t>=0, we obtain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If the coil contains N loops: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is the shape of the output?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Sinusoidal w/ </a:t>
            </a:r>
            <a:r>
              <a:rPr lang="en-US" sz="2000" dirty="0" smtClean="0"/>
              <a:t>the amplitude </a:t>
            </a:r>
            <a:r>
              <a:rPr lang="en-US" sz="2000" dirty="0" smtClean="0">
                <a:latin typeface="Symbol" charset="2"/>
              </a:rPr>
              <a:t>ε</a:t>
            </a:r>
            <a:r>
              <a:rPr lang="en-US" sz="2000" baseline="-25000" dirty="0" smtClean="0"/>
              <a:t>0</a:t>
            </a:r>
            <a:r>
              <a:rPr lang="en-US" sz="2000" dirty="0"/>
              <a:t>=</a:t>
            </a:r>
            <a:r>
              <a:rPr lang="en-US" sz="2000" dirty="0" smtClean="0"/>
              <a:t>NBA</a:t>
            </a:r>
            <a:r>
              <a:rPr lang="en-US" sz="2000" dirty="0" smtClean="0">
                <a:latin typeface="Symbol" charset="2"/>
              </a:rPr>
              <a:t>ω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USA </a:t>
            </a:r>
            <a:r>
              <a:rPr lang="en-US" sz="2800" dirty="0"/>
              <a:t>frequency is 60Hz.  Europe is at 50Hz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Most the U.S. power is generated at steam plants</a:t>
            </a:r>
          </a:p>
        </p:txBody>
      </p:sp>
      <p:graphicFrame>
        <p:nvGraphicFramePr>
          <p:cNvPr id="4229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9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548573"/>
              </p:ext>
            </p:extLst>
          </p:nvPr>
        </p:nvGraphicFramePr>
        <p:xfrm>
          <a:off x="898525" y="1708150"/>
          <a:ext cx="396875" cy="24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94" name="Equation" r:id="rId9" imgW="228600" imgH="139680" progId="Equation.DSMT4">
                  <p:embed/>
                </p:oleObj>
              </mc:Choice>
              <mc:Fallback>
                <p:oleObj name="Equation" r:id="rId9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708150"/>
                        <a:ext cx="396875" cy="24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724397"/>
              </p:ext>
            </p:extLst>
          </p:nvPr>
        </p:nvGraphicFramePr>
        <p:xfrm>
          <a:off x="1116013" y="3902076"/>
          <a:ext cx="4064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95" name="Equation" r:id="rId11" imgW="228600" imgH="139680" progId="Equation.DSMT4">
                  <p:embed/>
                </p:oleObj>
              </mc:Choice>
              <mc:Fallback>
                <p:oleObj name="Equation" r:id="rId11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02076"/>
                        <a:ext cx="406400" cy="24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3" name="Object 11"/>
          <p:cNvGraphicFramePr>
            <a:graphicFrameLocks noChangeAspect="1"/>
          </p:cNvGraphicFramePr>
          <p:nvPr/>
        </p:nvGraphicFramePr>
        <p:xfrm>
          <a:off x="4495800" y="4314825"/>
          <a:ext cx="333375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96" name="Equation" r:id="rId13" imgW="228600" imgH="139680" progId="Equation.DSMT4">
                  <p:embed/>
                </p:oleObj>
              </mc:Choice>
              <mc:Fallback>
                <p:oleObj name="Equation" r:id="rId13" imgW="2286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314825"/>
                        <a:ext cx="333375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738450"/>
              </p:ext>
            </p:extLst>
          </p:nvPr>
        </p:nvGraphicFramePr>
        <p:xfrm>
          <a:off x="1314450" y="1493837"/>
          <a:ext cx="9715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97" name="Equation" r:id="rId15" imgW="558720" imgH="368280" progId="Equation.DSMT4">
                  <p:embed/>
                </p:oleObj>
              </mc:Choice>
              <mc:Fallback>
                <p:oleObj name="Equation" r:id="rId15" imgW="558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450" y="1493837"/>
                        <a:ext cx="97155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268302"/>
              </p:ext>
            </p:extLst>
          </p:nvPr>
        </p:nvGraphicFramePr>
        <p:xfrm>
          <a:off x="3733800" y="1493837"/>
          <a:ext cx="15240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98" name="Equation" r:id="rId17" imgW="876240" imgH="368280" progId="Equation.DSMT4">
                  <p:embed/>
                </p:oleObj>
              </mc:Choice>
              <mc:Fallback>
                <p:oleObj name="Equation" r:id="rId17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493837"/>
                        <a:ext cx="1524000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866723"/>
              </p:ext>
            </p:extLst>
          </p:nvPr>
        </p:nvGraphicFramePr>
        <p:xfrm>
          <a:off x="1524000" y="3697288"/>
          <a:ext cx="1827213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999" name="Equation" r:id="rId19" imgW="1041120" imgH="368280" progId="Equation.DSMT4">
                  <p:embed/>
                </p:oleObj>
              </mc:Choice>
              <mc:Fallback>
                <p:oleObj name="Equation" r:id="rId19" imgW="1041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97288"/>
                        <a:ext cx="1827213" cy="646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033520"/>
              </p:ext>
            </p:extLst>
          </p:nvPr>
        </p:nvGraphicFramePr>
        <p:xfrm>
          <a:off x="3363913" y="3849688"/>
          <a:ext cx="119697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00" name="Equation" r:id="rId21" imgW="673100" imgH="165100" progId="Equation.DSMT4">
                  <p:embed/>
                </p:oleObj>
              </mc:Choice>
              <mc:Fallback>
                <p:oleObj name="Equation" r:id="rId21" imgW="6731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3849688"/>
                        <a:ext cx="119697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29" name="Object 17"/>
          <p:cNvGraphicFramePr>
            <a:graphicFrameLocks noChangeAspect="1"/>
          </p:cNvGraphicFramePr>
          <p:nvPr/>
        </p:nvGraphicFramePr>
        <p:xfrm>
          <a:off x="4886325" y="4097338"/>
          <a:ext cx="98107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01" name="Equation" r:id="rId23" imgW="673100" imgH="393700" progId="Equation.DSMT4">
                  <p:embed/>
                </p:oleObj>
              </mc:Choice>
              <mc:Fallback>
                <p:oleObj name="Equation" r:id="rId23" imgW="673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6325" y="4097338"/>
                        <a:ext cx="981075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0" name="Object 18"/>
          <p:cNvGraphicFramePr>
            <a:graphicFrameLocks noChangeAspect="1"/>
          </p:cNvGraphicFramePr>
          <p:nvPr/>
        </p:nvGraphicFramePr>
        <p:xfrm>
          <a:off x="5876925" y="4267200"/>
          <a:ext cx="127635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02" name="Equation" r:id="rId25" imgW="876300" imgH="165100" progId="Equation.DSMT4">
                  <p:embed/>
                </p:oleObj>
              </mc:Choice>
              <mc:Fallback>
                <p:oleObj name="Equation" r:id="rId25" imgW="876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925" y="4267200"/>
                        <a:ext cx="127635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293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921645"/>
              </p:ext>
            </p:extLst>
          </p:nvPr>
        </p:nvGraphicFramePr>
        <p:xfrm>
          <a:off x="7162800" y="4240213"/>
          <a:ext cx="75723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003" name="Equation" r:id="rId27" imgW="520700" imgH="228600" progId="Equation.DSMT4">
                  <p:embed/>
                </p:oleObj>
              </mc:Choice>
              <mc:Fallback>
                <p:oleObj name="Equation" r:id="rId27" imgW="520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240213"/>
                        <a:ext cx="757237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371620" y="1493837"/>
            <a:ext cx="1362180" cy="60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5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29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29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22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2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29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29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229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29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29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229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29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22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2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2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22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229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229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2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229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4229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B4296-5753-D34A-9AAC-241501AC2223}" type="slidenum">
              <a:rPr lang="en-US"/>
              <a:pPr/>
              <a:t>16</a:t>
            </a:fld>
            <a:endParaRPr lang="en-US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29 –</a:t>
            </a:r>
            <a:r>
              <a:rPr lang="en-US" dirty="0" smtClean="0"/>
              <a:t> 9 </a:t>
            </a:r>
            <a:endParaRPr lang="en-US" dirty="0"/>
          </a:p>
        </p:txBody>
      </p:sp>
      <p:sp>
        <p:nvSpPr>
          <p:cNvPr id="42393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>
                <a:solidFill>
                  <a:schemeClr val="accent2"/>
                </a:solidFill>
                <a:latin typeface="Arial Narrow" charset="0"/>
              </a:rPr>
              <a:t>An AC generator. 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The armature of a 60-Hz AC generator rotates in a 0.15-T magnetic field. If the area of the coil is 2.0x10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m</a:t>
            </a:r>
            <a:r>
              <a:rPr lang="en-US" sz="28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, how many loops must the coil contain if the peak output is to be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800" dirty="0" smtClean="0">
                <a:solidFill>
                  <a:schemeClr val="accent2"/>
                </a:solidFill>
                <a:latin typeface="Symbol" charset="2"/>
              </a:rPr>
              <a:t>ε</a:t>
            </a:r>
            <a:r>
              <a:rPr lang="en-US" sz="2800" baseline="-25000" dirty="0" smtClean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=170V?</a:t>
            </a:r>
          </a:p>
        </p:txBody>
      </p:sp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381000" y="2438400"/>
            <a:ext cx="426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maximum emf of a generator is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423941" name="AutoShape 5"/>
          <p:cNvSpPr>
            <a:spLocks noChangeArrowheads="1"/>
          </p:cNvSpPr>
          <p:nvPr/>
        </p:nvSpPr>
        <p:spPr bwMode="auto">
          <a:xfrm>
            <a:off x="654050" y="3079750"/>
            <a:ext cx="1990725" cy="850900"/>
          </a:xfrm>
          <a:prstGeom prst="rightArrow">
            <a:avLst>
              <a:gd name="adj1" fmla="val 50000"/>
              <a:gd name="adj2" fmla="val 58489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Solving for N</a:t>
            </a:r>
          </a:p>
        </p:txBody>
      </p:sp>
      <p:sp>
        <p:nvSpPr>
          <p:cNvPr id="423942" name="Text Box 6"/>
          <p:cNvSpPr txBox="1">
            <a:spLocks noChangeArrowheads="1"/>
          </p:cNvSpPr>
          <p:nvPr/>
        </p:nvSpPr>
        <p:spPr bwMode="auto">
          <a:xfrm>
            <a:off x="609600" y="41910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</a:t>
            </a:r>
          </a:p>
        </p:txBody>
      </p:sp>
      <p:graphicFrame>
        <p:nvGraphicFramePr>
          <p:cNvPr id="423943" name="Object 7"/>
          <p:cNvGraphicFramePr>
            <a:graphicFrameLocks noChangeAspect="1"/>
          </p:cNvGraphicFramePr>
          <p:nvPr/>
        </p:nvGraphicFramePr>
        <p:xfrm>
          <a:off x="1447800" y="4191000"/>
          <a:ext cx="132238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68" name="Equation" r:id="rId4" imgW="558720" imgH="190440" progId="Equation.DSMT4">
                  <p:embed/>
                </p:oleObj>
              </mc:Choice>
              <mc:Fallback>
                <p:oleObj name="Equation" r:id="rId4" imgW="558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191000"/>
                        <a:ext cx="132238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4" name="Object 8"/>
          <p:cNvGraphicFramePr>
            <a:graphicFrameLocks noChangeAspect="1"/>
          </p:cNvGraphicFramePr>
          <p:nvPr/>
        </p:nvGraphicFramePr>
        <p:xfrm>
          <a:off x="4648200" y="2362200"/>
          <a:ext cx="21129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69" name="Equation" r:id="rId6" imgW="698400" imgH="203040" progId="Equation.DSMT4">
                  <p:embed/>
                </p:oleObj>
              </mc:Choice>
              <mc:Fallback>
                <p:oleObj name="Equation" r:id="rId6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362200"/>
                        <a:ext cx="2112963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5" name="Object 9"/>
          <p:cNvGraphicFramePr>
            <a:graphicFrameLocks noChangeAspect="1"/>
          </p:cNvGraphicFramePr>
          <p:nvPr/>
        </p:nvGraphicFramePr>
        <p:xfrm>
          <a:off x="2819400" y="3022600"/>
          <a:ext cx="1843088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70" name="Equation" r:id="rId8" imgW="609480" imgH="368280" progId="Equation.DSMT4">
                  <p:embed/>
                </p:oleObj>
              </mc:Choice>
              <mc:Fallback>
                <p:oleObj name="Equation" r:id="rId8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022600"/>
                        <a:ext cx="1843088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3946" name="Text Box 10"/>
          <p:cNvSpPr txBox="1">
            <a:spLocks noChangeArrowheads="1"/>
          </p:cNvSpPr>
          <p:nvPr/>
        </p:nvSpPr>
        <p:spPr bwMode="auto">
          <a:xfrm>
            <a:off x="2895600" y="41910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423947" name="Object 11"/>
          <p:cNvGraphicFramePr>
            <a:graphicFrameLocks noChangeAspect="1"/>
          </p:cNvGraphicFramePr>
          <p:nvPr/>
        </p:nvGraphicFramePr>
        <p:xfrm>
          <a:off x="511175" y="4922838"/>
          <a:ext cx="631825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71" name="Equation" r:id="rId10" imgW="266400" imgH="164880" progId="Equation.DSMT4">
                  <p:embed/>
                </p:oleObj>
              </mc:Choice>
              <mc:Fallback>
                <p:oleObj name="Equation" r:id="rId10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4922838"/>
                        <a:ext cx="631825" cy="38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8" name="Object 12"/>
          <p:cNvGraphicFramePr>
            <a:graphicFrameLocks noChangeAspect="1"/>
          </p:cNvGraphicFramePr>
          <p:nvPr/>
        </p:nvGraphicFramePr>
        <p:xfrm>
          <a:off x="1054100" y="4724400"/>
          <a:ext cx="138430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72" name="Equation" r:id="rId12" imgW="583920" imgH="406080" progId="Equation.DSMT4">
                  <p:embed/>
                </p:oleObj>
              </mc:Choice>
              <mc:Fallback>
                <p:oleObj name="Equation" r:id="rId12" imgW="5839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724400"/>
                        <a:ext cx="138430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3949" name="Object 13"/>
          <p:cNvGraphicFramePr>
            <a:graphicFrameLocks noChangeAspect="1"/>
          </p:cNvGraphicFramePr>
          <p:nvPr/>
        </p:nvGraphicFramePr>
        <p:xfrm>
          <a:off x="2403475" y="4727575"/>
          <a:ext cx="65881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673" name="Equation" r:id="rId14" imgW="2781000" imgH="469800" progId="Equation.DSMT4">
                  <p:embed/>
                </p:oleObj>
              </mc:Choice>
              <mc:Fallback>
                <p:oleObj name="Equation" r:id="rId14" imgW="2781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475" y="4727575"/>
                        <a:ext cx="6588125" cy="1109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03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2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3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/>
      <p:bldP spid="423940" grpId="0"/>
      <p:bldP spid="423941" grpId="0" animBg="1"/>
      <p:bldP spid="423942" grpId="0"/>
      <p:bldP spid="4239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17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US Electricity Sources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8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8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8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8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8673566" cy="4569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55386" y="1666705"/>
            <a:ext cx="3060540" cy="33619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834" y="1062759"/>
            <a:ext cx="5764731" cy="45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62000"/>
          </a:xfrm>
        </p:spPr>
        <p:txBody>
          <a:bodyPr/>
          <a:lstStyle/>
          <a:p>
            <a:r>
              <a:rPr lang="en-US" dirty="0" smtClean="0"/>
              <a:t>US Electric E Consumption by Users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3D8A4-74EF-534D-976E-1FB9C4B7280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15100" y="5867400"/>
            <a:ext cx="56477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US Energy Information Administration http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://</a:t>
            </a:r>
            <a:r>
              <a:rPr lang="en-US" sz="1600" b="1" dirty="0" err="1">
                <a:solidFill>
                  <a:srgbClr val="FF0000"/>
                </a:solidFill>
                <a:latin typeface="+mn-lt"/>
              </a:rPr>
              <a:t>www.eia.gov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/electricity/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914400"/>
            <a:ext cx="70866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1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9A855-6E50-844C-970E-C636831C12F0}" type="slidenum">
              <a:rPr lang="en-US"/>
              <a:pPr/>
              <a:t>19</a:t>
            </a:fld>
            <a:endParaRPr lang="en-US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The World Energy Consumption</a:t>
            </a:r>
            <a:endParaRPr lang="en-US" dirty="0"/>
          </a:p>
        </p:txBody>
      </p:sp>
      <p:graphicFrame>
        <p:nvGraphicFramePr>
          <p:cNvPr id="4249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06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0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49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08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533400"/>
            <a:ext cx="8382000" cy="5486400"/>
          </a:xfrm>
        </p:spPr>
        <p:txBody>
          <a:bodyPr/>
          <a:lstStyle/>
          <a:p>
            <a:r>
              <a:rPr lang="en-US" sz="2800" dirty="0" smtClean="0"/>
              <a:t>In 2013, total worldwide energy consumption was 567 EJ </a:t>
            </a:r>
            <a:r>
              <a:rPr lang="en-US" sz="2800" dirty="0" smtClean="0">
                <a:solidFill>
                  <a:srgbClr val="008000"/>
                </a:solidFill>
              </a:rPr>
              <a:t>(567×10</a:t>
            </a:r>
            <a:r>
              <a:rPr lang="en-US" sz="2800" baseline="30000" dirty="0" smtClean="0">
                <a:solidFill>
                  <a:srgbClr val="008000"/>
                </a:solidFill>
              </a:rPr>
              <a:t>18</a:t>
            </a:r>
            <a:r>
              <a:rPr lang="en-US" sz="2800" dirty="0" smtClean="0">
                <a:solidFill>
                  <a:srgbClr val="008000"/>
                </a:solidFill>
              </a:rPr>
              <a:t> J=157 </a:t>
            </a:r>
            <a:r>
              <a:rPr lang="en-US" sz="2800" dirty="0" err="1">
                <a:solidFill>
                  <a:srgbClr val="008000"/>
                </a:solidFill>
              </a:rPr>
              <a:t>P</a:t>
            </a:r>
            <a:r>
              <a:rPr lang="en-US" sz="2800" dirty="0" err="1" smtClean="0">
                <a:solidFill>
                  <a:srgbClr val="008000"/>
                </a:solidFill>
              </a:rPr>
              <a:t>Wh</a:t>
            </a:r>
            <a:r>
              <a:rPr lang="en-US" sz="2800" dirty="0" smtClean="0">
                <a:solidFill>
                  <a:srgbClr val="008000"/>
                </a:solidFill>
              </a:rPr>
              <a:t>)</a:t>
            </a:r>
            <a:r>
              <a:rPr lang="en-US" sz="2800" dirty="0" smtClean="0">
                <a:solidFill>
                  <a:srgbClr val="008000"/>
                </a:solidFill>
                <a:sym typeface="Wingdings"/>
              </a:rPr>
              <a:t> expected &gt;1000EJ by 2050 </a:t>
            </a:r>
            <a:endParaRPr lang="en-US" sz="2800" dirty="0" smtClean="0">
              <a:solidFill>
                <a:srgbClr val="008000"/>
              </a:solidFill>
            </a:endParaRPr>
          </a:p>
          <a:p>
            <a:pPr lvl="1"/>
            <a:r>
              <a:rPr lang="en-US" sz="2400" dirty="0" smtClean="0"/>
              <a:t>Equivalent to an average energy consumption rate of 18 terawatts (1.8×10</a:t>
            </a:r>
            <a:r>
              <a:rPr lang="en-US" sz="2400" baseline="30000" dirty="0" smtClean="0"/>
              <a:t>13</a:t>
            </a:r>
            <a:r>
              <a:rPr lang="en-US" sz="2400" dirty="0" smtClean="0"/>
              <a:t> W)</a:t>
            </a:r>
          </a:p>
          <a:p>
            <a:pPr lvl="1"/>
            <a:r>
              <a:rPr lang="en-US" sz="2400" dirty="0" smtClean="0"/>
              <a:t>US uses 39.1 </a:t>
            </a:r>
            <a:r>
              <a:rPr lang="en-US" sz="2400" dirty="0" err="1" smtClean="0"/>
              <a:t>PWh</a:t>
            </a:r>
            <a:r>
              <a:rPr lang="en-US" sz="2400" dirty="0" smtClean="0"/>
              <a:t> (1.38kWh/person, as of 2014)</a:t>
            </a:r>
          </a:p>
          <a:p>
            <a:r>
              <a:rPr lang="en-US" sz="2800" dirty="0" smtClean="0">
                <a:solidFill>
                  <a:srgbClr val="000090"/>
                </a:solidFill>
              </a:rPr>
              <a:t>The potential for renewable energy 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solar energy 1600 EJ (444,000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wind power 600 EJ (167,000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geothermal energy 500 EJ (139,000 TWh),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biomass 250 EJ (70,000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hydropower 50 EJ (14,000 TWh) an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ocean energy 1 EJ (280 </a:t>
            </a:r>
            <a:r>
              <a:rPr lang="en-US" sz="2400" dirty="0" err="1" smtClean="0">
                <a:solidFill>
                  <a:srgbClr val="0000FF"/>
                </a:solidFill>
              </a:rPr>
              <a:t>TWh</a:t>
            </a:r>
            <a:r>
              <a:rPr lang="en-US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400" dirty="0" smtClean="0">
                <a:solidFill>
                  <a:srgbClr val="0000FF"/>
                </a:solidFill>
              </a:rPr>
              <a:t>Read </a:t>
            </a:r>
            <a:r>
              <a:rPr lang="en-US" sz="2400" dirty="0" smtClean="0">
                <a:solidFill>
                  <a:srgbClr val="0000FF"/>
                </a:solidFill>
                <a:hlinkClick r:id="rId7"/>
              </a:rPr>
              <a:t>this paper if you want to learn more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4249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60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355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49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49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49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49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249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49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49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3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49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249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249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Monday, Nov. 27,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990600"/>
            <a:ext cx="8343900" cy="5257800"/>
          </a:xfrm>
        </p:spPr>
        <p:txBody>
          <a:bodyPr/>
          <a:lstStyle/>
          <a:p>
            <a:r>
              <a:rPr lang="en-US" sz="2000" dirty="0" smtClean="0"/>
              <a:t>Bring </a:t>
            </a:r>
            <a:r>
              <a:rPr lang="en-US" sz="2000" dirty="0"/>
              <a:t>your planetarium extra credit sheet by the beginning of the class </a:t>
            </a:r>
            <a:r>
              <a:rPr lang="en-US" sz="2000" dirty="0" smtClean="0"/>
              <a:t>this Wednesday</a:t>
            </a:r>
            <a:r>
              <a:rPr lang="en-US" sz="2000" dirty="0"/>
              <a:t>, Nov. 29</a:t>
            </a:r>
            <a:r>
              <a:rPr lang="en-US" sz="2000" dirty="0" smtClean="0"/>
              <a:t>!</a:t>
            </a:r>
          </a:p>
          <a:p>
            <a:pPr lvl="1"/>
            <a:r>
              <a:rPr lang="en-US" sz="1800" dirty="0" smtClean="0"/>
              <a:t>Be sure to tape one end of the ticket stub on a sheet of paper with your name on it</a:t>
            </a:r>
          </a:p>
          <a:p>
            <a:r>
              <a:rPr lang="en-US" sz="2000" dirty="0" smtClean="0"/>
              <a:t>Term 2 results</a:t>
            </a:r>
          </a:p>
          <a:p>
            <a:pPr lvl="1"/>
            <a:r>
              <a:rPr lang="en-US" sz="1800" dirty="0" smtClean="0"/>
              <a:t>Class average: 68.3/96</a:t>
            </a:r>
          </a:p>
          <a:p>
            <a:pPr lvl="1"/>
            <a:r>
              <a:rPr lang="en-US" sz="1800" dirty="0" smtClean="0"/>
              <a:t>Equivalent to 74.2/100</a:t>
            </a:r>
          </a:p>
          <a:p>
            <a:pPr lvl="2"/>
            <a:r>
              <a:rPr lang="en-US" sz="1600" dirty="0" smtClean="0"/>
              <a:t>Previous exams: 51/100 and 71/100</a:t>
            </a:r>
          </a:p>
          <a:p>
            <a:pPr lvl="1"/>
            <a:r>
              <a:rPr lang="en-US" sz="1800" dirty="0" smtClean="0"/>
              <a:t>Top score:94/96</a:t>
            </a:r>
          </a:p>
          <a:p>
            <a:r>
              <a:rPr lang="en-US" sz="2000" dirty="0" smtClean="0"/>
              <a:t>Quiz #4</a:t>
            </a:r>
          </a:p>
          <a:p>
            <a:pPr lvl="1"/>
            <a:r>
              <a:rPr lang="en-US" sz="1800" dirty="0" smtClean="0"/>
              <a:t>This Wednesday, Nov. 29 at the beginning of the class</a:t>
            </a:r>
          </a:p>
          <a:p>
            <a:pPr lvl="1"/>
            <a:r>
              <a:rPr lang="en-US" sz="1800" dirty="0" smtClean="0"/>
              <a:t>Covers CH28.4 through what we finish Monday, Nov. 27</a:t>
            </a:r>
          </a:p>
          <a:p>
            <a:pPr lvl="1"/>
            <a:r>
              <a:rPr lang="en-US" sz="1800" dirty="0" smtClean="0"/>
              <a:t>BYOF</a:t>
            </a:r>
          </a:p>
          <a:p>
            <a:r>
              <a:rPr lang="en-US" sz="2000" dirty="0" smtClean="0"/>
              <a:t>Final exam</a:t>
            </a:r>
          </a:p>
          <a:p>
            <a:pPr lvl="1"/>
            <a:r>
              <a:rPr lang="en-US" sz="1800" dirty="0" smtClean="0"/>
              <a:t>Date and time: 11am, Monday, Dec. 11 in class</a:t>
            </a:r>
          </a:p>
          <a:p>
            <a:pPr lvl="1"/>
            <a:r>
              <a:rPr lang="en-US" sz="1800" dirty="0" smtClean="0"/>
              <a:t>Comprehensive exam: covers CH21.1 through what we </a:t>
            </a:r>
            <a:r>
              <a:rPr lang="en-US" sz="1800" dirty="0" err="1" smtClean="0"/>
              <a:t>fisish</a:t>
            </a:r>
            <a:r>
              <a:rPr lang="en-US" sz="1800" dirty="0" smtClean="0"/>
              <a:t> next Wednesday, Dec. 6</a:t>
            </a:r>
          </a:p>
          <a:p>
            <a:pPr lvl="1"/>
            <a:r>
              <a:rPr lang="en-US" sz="1800" dirty="0" smtClean="0"/>
              <a:t>BYOF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1661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BF8D-5E90-0140-BFA1-425DFCF92497}" type="slidenum">
              <a:rPr lang="en-US"/>
              <a:pPr/>
              <a:t>3</a:t>
            </a:fld>
            <a:endParaRPr lang="en-US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Induced EMF</a:t>
            </a:r>
          </a:p>
        </p:txBody>
      </p:sp>
      <p:graphicFrame>
        <p:nvGraphicFramePr>
          <p:cNvPr id="4106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9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9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9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6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534400" cy="5638800"/>
          </a:xfrm>
        </p:spPr>
        <p:txBody>
          <a:bodyPr/>
          <a:lstStyle/>
          <a:p>
            <a:r>
              <a:rPr lang="en-US" sz="2800" dirty="0"/>
              <a:t>It has been discovered by </a:t>
            </a:r>
            <a:r>
              <a:rPr lang="en-US" sz="2800" dirty="0" err="1"/>
              <a:t>Oersted</a:t>
            </a:r>
            <a:r>
              <a:rPr lang="en-US" sz="2800" dirty="0"/>
              <a:t> and company in early 19</a:t>
            </a:r>
            <a:r>
              <a:rPr lang="en-US" sz="2800" baseline="30000" dirty="0"/>
              <a:t>th</a:t>
            </a:r>
            <a:r>
              <a:rPr lang="en-US" sz="2800" dirty="0"/>
              <a:t> century that </a:t>
            </a:r>
          </a:p>
          <a:p>
            <a:pPr lvl="1"/>
            <a:r>
              <a:rPr lang="en-US" sz="2400" dirty="0"/>
              <a:t>Magnetic field can be produced by the electric current</a:t>
            </a:r>
          </a:p>
          <a:p>
            <a:pPr lvl="1"/>
            <a:r>
              <a:rPr lang="en-US" sz="2400" dirty="0"/>
              <a:t>Magnetic field can exert force on</a:t>
            </a:r>
            <a:r>
              <a:rPr lang="en-US" sz="2400" dirty="0" smtClean="0"/>
              <a:t> the electric </a:t>
            </a:r>
            <a:r>
              <a:rPr lang="en-US" sz="2400" dirty="0"/>
              <a:t>charge</a:t>
            </a:r>
          </a:p>
          <a:p>
            <a:r>
              <a:rPr lang="en-US" sz="2800" dirty="0"/>
              <a:t>So if you were scientists at that time, what would you wonder?</a:t>
            </a:r>
          </a:p>
          <a:p>
            <a:pPr lvl="1"/>
            <a:r>
              <a:rPr lang="en-US" sz="2400" dirty="0"/>
              <a:t>Yes, you are absolutely </a:t>
            </a:r>
            <a:r>
              <a:rPr lang="en-US" sz="2400" dirty="0" smtClean="0"/>
              <a:t>right!  </a:t>
            </a:r>
            <a:r>
              <a:rPr lang="en-US" sz="2400" dirty="0"/>
              <a:t>You would wonder if the magnetic field can create the electric current.</a:t>
            </a:r>
          </a:p>
          <a:p>
            <a:pPr lvl="1"/>
            <a:r>
              <a:rPr lang="en-US" sz="2400" dirty="0"/>
              <a:t>An American scientist Joseph Henry and an English scientist Michael Faraday independently found that it was possible</a:t>
            </a:r>
          </a:p>
          <a:p>
            <a:pPr lvl="2"/>
            <a:r>
              <a:rPr lang="en-US" sz="2000" dirty="0"/>
              <a:t>Though, Faraday was given the credit since he published his work before Henry did</a:t>
            </a:r>
          </a:p>
          <a:p>
            <a:pPr lvl="3"/>
            <a:r>
              <a:rPr lang="en-US" sz="1800" dirty="0"/>
              <a:t>He also did a lot of detailed studies on magnetic induction</a:t>
            </a:r>
          </a:p>
        </p:txBody>
      </p:sp>
      <p:graphicFrame>
        <p:nvGraphicFramePr>
          <p:cNvPr id="4106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09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94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0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0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0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0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0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06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7EA8C-FD88-4640-8B03-A9AC741F19D7}" type="slidenum">
              <a:rPr lang="en-US"/>
              <a:pPr/>
              <a:t>4</a:t>
            </a:fld>
            <a:endParaRPr lang="en-US"/>
          </a:p>
        </p:txBody>
      </p:sp>
      <p:pic>
        <p:nvPicPr>
          <p:cNvPr id="411650" name="Picture 2" descr="FG29_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81000"/>
            <a:ext cx="4876800" cy="3352800"/>
          </a:xfrm>
          <a:prstGeom prst="rect">
            <a:avLst/>
          </a:prstGeom>
          <a:noFill/>
        </p:spPr>
      </p:pic>
      <p:sp>
        <p:nvSpPr>
          <p:cNvPr id="411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16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1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1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6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1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6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r>
              <a:rPr lang="en-US" sz="2800" dirty="0"/>
              <a:t>Faraday used an apparatus below to show that magnetic field can induce current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Despite his hope he did not see steady current induced on the other side when the switch is thrown</a:t>
            </a:r>
          </a:p>
          <a:p>
            <a:r>
              <a:rPr lang="en-US" sz="2800" dirty="0"/>
              <a:t>But he did see that the needle on the Galvanometer turns strongly when the switch is initially thrown and is opened</a:t>
            </a:r>
          </a:p>
          <a:p>
            <a:pPr lvl="1"/>
            <a:r>
              <a:rPr lang="en-US" sz="2400" dirty="0"/>
              <a:t>When the magnetic field through coil Y changes, a current flows as if there were a source of </a:t>
            </a:r>
            <a:r>
              <a:rPr lang="en-US" sz="2400" dirty="0" err="1"/>
              <a:t>emf</a:t>
            </a:r>
            <a:endParaRPr lang="en-US" sz="2400" dirty="0"/>
          </a:p>
          <a:p>
            <a:r>
              <a:rPr lang="en-US" sz="2800" dirty="0"/>
              <a:t>Thus he concluded that </a:t>
            </a:r>
            <a:r>
              <a:rPr lang="en-US" sz="2800" b="1" u="sng" dirty="0">
                <a:solidFill>
                  <a:srgbClr val="CC0000"/>
                </a:solidFill>
              </a:rPr>
              <a:t>an induced </a:t>
            </a:r>
            <a:r>
              <a:rPr lang="en-US" sz="2800" b="1" u="sng" dirty="0" err="1">
                <a:solidFill>
                  <a:srgbClr val="CC0000"/>
                </a:solidFill>
              </a:rPr>
              <a:t>emf</a:t>
            </a:r>
            <a:r>
              <a:rPr lang="en-US" sz="2800" b="1" u="sng" dirty="0">
                <a:solidFill>
                  <a:srgbClr val="CC0000"/>
                </a:solidFill>
              </a:rPr>
              <a:t> is produced by a  changing magnetic field</a:t>
            </a:r>
            <a:r>
              <a:rPr lang="en-US" sz="2800" dirty="0"/>
              <a:t> </a:t>
            </a:r>
            <a:r>
              <a:rPr lang="en-US" sz="2800" dirty="0" err="1">
                <a:sym typeface="Wingdings" charset="2"/>
              </a:rPr>
              <a:t></a:t>
            </a:r>
            <a:r>
              <a:rPr lang="en-US" sz="2800" dirty="0">
                <a:sym typeface="Wingdings" charset="2"/>
              </a:rPr>
              <a:t> </a:t>
            </a:r>
            <a:r>
              <a:rPr lang="en-US" sz="28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Electromagnetic Induction</a:t>
            </a:r>
            <a:endParaRPr lang="en-US" sz="2800" b="1" u="sng" dirty="0">
              <a:solidFill>
                <a:srgbClr val="CC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graphicFrame>
        <p:nvGraphicFramePr>
          <p:cNvPr id="4116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118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40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16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1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16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16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16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116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7C87-3574-084E-8BD8-87D4D7349A43}" type="slidenum">
              <a:rPr lang="en-US"/>
              <a:pPr/>
              <a:t>5</a:t>
            </a:fld>
            <a:endParaRPr lang="en-US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Electromagnetic Induction</a:t>
            </a:r>
          </a:p>
        </p:txBody>
      </p:sp>
      <p:graphicFrame>
        <p:nvGraphicFramePr>
          <p:cNvPr id="4126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3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4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4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6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Further studies on electromagnetic induction taught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</a:t>
            </a:r>
            <a:r>
              <a:rPr lang="en-US" sz="2400" dirty="0" smtClean="0"/>
              <a:t> a magnet </a:t>
            </a:r>
            <a:r>
              <a:rPr lang="en-US" sz="2400" dirty="0"/>
              <a:t>is moved quickly into a coil of wire, a current is induced in the wire.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</a:t>
            </a:r>
            <a:r>
              <a:rPr lang="en-US" sz="2400" dirty="0" smtClean="0"/>
              <a:t> a </a:t>
            </a:r>
            <a:r>
              <a:rPr lang="en-US" sz="2400" dirty="0"/>
              <a:t>magnet is removed from the coil, a current is induced in the wire in the opposite direction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By the same token,</a:t>
            </a:r>
            <a:r>
              <a:rPr lang="en-US" sz="2400" dirty="0" smtClean="0"/>
              <a:t> the current </a:t>
            </a:r>
            <a:r>
              <a:rPr lang="en-US" sz="2400" dirty="0"/>
              <a:t>can also be induced if</a:t>
            </a:r>
            <a:r>
              <a:rPr lang="en-US" sz="2400" dirty="0" smtClean="0"/>
              <a:t> the </a:t>
            </a:r>
            <a:r>
              <a:rPr lang="en-US" sz="2400" dirty="0"/>
              <a:t>magnet stays put but the coil moves toward or away from the magnet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Current is also induced if the coil rotates.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In other words, it does not matter whether the magnet or the coil moves.  It is the relative motion that counts. </a:t>
            </a:r>
          </a:p>
        </p:txBody>
      </p:sp>
      <p:graphicFrame>
        <p:nvGraphicFramePr>
          <p:cNvPr id="4126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14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680" name="Picture 8" descr="FG29_002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19055" y="4572866"/>
            <a:ext cx="2743200" cy="2057400"/>
          </a:xfrm>
          <a:prstGeom prst="rect">
            <a:avLst/>
          </a:prstGeom>
          <a:noFill/>
        </p:spPr>
      </p:pic>
      <p:pic>
        <p:nvPicPr>
          <p:cNvPr id="412681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95999" y="4572866"/>
            <a:ext cx="2819400" cy="2114550"/>
          </a:xfrm>
          <a:prstGeom prst="rect">
            <a:avLst/>
          </a:prstGeom>
          <a:noFill/>
        </p:spPr>
      </p:pic>
      <p:pic>
        <p:nvPicPr>
          <p:cNvPr id="412682" name="Picture 10" descr="FG29_002C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8037" y="4499264"/>
            <a:ext cx="2971800" cy="2228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174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2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2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2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2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2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26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26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F07-28D4-3446-9D70-0EED7CB40239}" type="slidenum">
              <a:rPr lang="en-US"/>
              <a:pPr/>
              <a:t>6</a:t>
            </a:fld>
            <a:endParaRPr lang="en-US"/>
          </a:p>
        </p:txBody>
      </p:sp>
      <p:pic>
        <p:nvPicPr>
          <p:cNvPr id="413698" name="Picture 2" descr="FG29_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362200"/>
            <a:ext cx="1828800" cy="1371600"/>
          </a:xfrm>
          <a:prstGeom prst="rect">
            <a:avLst/>
          </a:prstGeom>
          <a:noFill/>
        </p:spPr>
      </p:pic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Magnetic Flux</a:t>
            </a:r>
          </a:p>
        </p:txBody>
      </p:sp>
      <p:graphicFrame>
        <p:nvGraphicFramePr>
          <p:cNvPr id="4137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3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1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3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3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37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593725"/>
            <a:ext cx="8458200" cy="5867400"/>
          </a:xfrm>
        </p:spPr>
        <p:txBody>
          <a:bodyPr/>
          <a:lstStyle/>
          <a:p>
            <a:r>
              <a:rPr lang="en-US" sz="2800" dirty="0"/>
              <a:t>So what do you think is the induced </a:t>
            </a:r>
            <a:r>
              <a:rPr lang="en-US" sz="2800" dirty="0" err="1"/>
              <a:t>emf</a:t>
            </a:r>
            <a:r>
              <a:rPr lang="en-US" sz="2800" dirty="0"/>
              <a:t> proportional to?</a:t>
            </a:r>
          </a:p>
          <a:p>
            <a:pPr lvl="1"/>
            <a:r>
              <a:rPr lang="en-US" sz="2400" dirty="0"/>
              <a:t>The rate of changes of the magnetic field?</a:t>
            </a:r>
          </a:p>
          <a:p>
            <a:pPr lvl="2"/>
            <a:r>
              <a:rPr lang="en-US" sz="2000" dirty="0"/>
              <a:t>the higher the changes the higher the induction </a:t>
            </a:r>
          </a:p>
          <a:p>
            <a:pPr lvl="1"/>
            <a:r>
              <a:rPr lang="en-US" sz="2400" dirty="0"/>
              <a:t>Not really, it rather depends on the rate of change of the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magnetic flux</a:t>
            </a:r>
            <a:r>
              <a:rPr lang="en-US" sz="2400" dirty="0"/>
              <a:t>,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charset="2"/>
              </a:rPr>
              <a:t>Φ</a:t>
            </a:r>
            <a:r>
              <a:rPr lang="en-US" sz="2400" baseline="-25000" dirty="0" smtClean="0"/>
              <a:t>B</a:t>
            </a:r>
            <a:r>
              <a:rPr lang="en-US" sz="2400" dirty="0"/>
              <a:t>.</a:t>
            </a:r>
          </a:p>
          <a:p>
            <a:pPr lvl="1"/>
            <a:r>
              <a:rPr lang="en-US" sz="2400" dirty="0"/>
              <a:t>Magnetic flux is defined as (just like the electric flux)</a:t>
            </a:r>
          </a:p>
          <a:p>
            <a:pPr lvl="1"/>
            <a:r>
              <a:rPr lang="en-US" sz="2400" dirty="0"/>
              <a:t> </a:t>
            </a:r>
          </a:p>
          <a:p>
            <a:pPr lvl="2"/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θ</a:t>
            </a:r>
            <a:r>
              <a:rPr lang="en-US" sz="2000" dirty="0" smtClean="0"/>
              <a:t> </a:t>
            </a:r>
            <a:r>
              <a:rPr lang="en-US" sz="2000" dirty="0"/>
              <a:t>is the angle between </a:t>
            </a:r>
            <a:r>
              <a:rPr lang="en-US" sz="2000" b="1" dirty="0"/>
              <a:t>B</a:t>
            </a:r>
            <a:r>
              <a:rPr lang="en-US" sz="2000" dirty="0"/>
              <a:t> and the area vector </a:t>
            </a:r>
            <a:r>
              <a:rPr lang="en-US" sz="2000" b="1" dirty="0"/>
              <a:t>A</a:t>
            </a:r>
            <a:r>
              <a:rPr lang="en-US" sz="2000" dirty="0"/>
              <a:t> whose direction is perpendicular to the face of the loop based on the right-hand rule</a:t>
            </a:r>
          </a:p>
          <a:p>
            <a:pPr lvl="1"/>
            <a:r>
              <a:rPr lang="en-US" sz="2400" dirty="0"/>
              <a:t>What kind of quantity is the magnetic flux?</a:t>
            </a:r>
          </a:p>
          <a:p>
            <a:pPr lvl="2"/>
            <a:r>
              <a:rPr lang="en-US" sz="2000" dirty="0"/>
              <a:t>Scalar. Unit?</a:t>
            </a:r>
          </a:p>
          <a:p>
            <a:pPr lvl="2"/>
            <a:r>
              <a:rPr lang="en-US" sz="2000" dirty="0"/>
              <a:t>               or </a:t>
            </a:r>
            <a:r>
              <a:rPr lang="en-US" sz="2000" dirty="0" err="1"/>
              <a:t>weber</a:t>
            </a:r>
            <a:endParaRPr lang="en-US" sz="2000" dirty="0"/>
          </a:p>
          <a:p>
            <a:r>
              <a:rPr lang="en-US" sz="2800" dirty="0"/>
              <a:t>If the area of the loop is not simple or B is not uniform, the magnetic flux can be written as </a:t>
            </a:r>
          </a:p>
        </p:txBody>
      </p:sp>
      <p:graphicFrame>
        <p:nvGraphicFramePr>
          <p:cNvPr id="4137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36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7" name="Object 11"/>
          <p:cNvGraphicFramePr>
            <a:graphicFrameLocks noChangeAspect="1"/>
          </p:cNvGraphicFramePr>
          <p:nvPr/>
        </p:nvGraphicFramePr>
        <p:xfrm>
          <a:off x="1765300" y="5029200"/>
          <a:ext cx="6731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37" name="Equation" r:id="rId10" imgW="368280" imgH="203040" progId="Equation.DSMT4">
                  <p:embed/>
                </p:oleObj>
              </mc:Choice>
              <mc:Fallback>
                <p:oleObj name="Equation" r:id="rId10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5300" y="5029200"/>
                        <a:ext cx="673100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3708" name="Object 12"/>
          <p:cNvGraphicFramePr>
            <a:graphicFrameLocks noChangeAspect="1"/>
          </p:cNvGraphicFramePr>
          <p:nvPr/>
        </p:nvGraphicFramePr>
        <p:xfrm>
          <a:off x="3733800" y="5076825"/>
          <a:ext cx="15240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38" name="Equation" r:id="rId12" imgW="774360" imgH="203040" progId="Equation.DSMT4">
                  <p:embed/>
                </p:oleObj>
              </mc:Choice>
              <mc:Fallback>
                <p:oleObj name="Equation" r:id="rId12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76825"/>
                        <a:ext cx="1524000" cy="400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15000" y="5908002"/>
            <a:ext cx="1983185" cy="680795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79144" y="3124200"/>
            <a:ext cx="3320716" cy="457200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55586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3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3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3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37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37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37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37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37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37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37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37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370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CC519-E942-2A47-98BE-460303325F7D}" type="slidenum">
              <a:rPr lang="en-US"/>
              <a:pPr/>
              <a:t>7</a:t>
            </a:fld>
            <a:endParaRPr lang="en-US"/>
          </a:p>
        </p:txBody>
      </p:sp>
      <p:sp>
        <p:nvSpPr>
          <p:cNvPr id="414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Faraday’s Law of Induction</a:t>
            </a:r>
          </a:p>
        </p:txBody>
      </p:sp>
      <p:graphicFrame>
        <p:nvGraphicFramePr>
          <p:cNvPr id="41472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3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3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2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3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10600" cy="586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In terms of magnetic flux, we can formulate Faraday’s findings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</a:t>
            </a:r>
            <a:r>
              <a:rPr lang="en-US" dirty="0" err="1"/>
              <a:t>emf</a:t>
            </a:r>
            <a:r>
              <a:rPr lang="en-US" dirty="0"/>
              <a:t> induced in a circuit is equal to the rate of change of magnetic flux through the circuit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dirty="0"/>
              <a:t> 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If the circuit contains N closely wrapped loops, the total induced </a:t>
            </a:r>
            <a:r>
              <a:rPr lang="en-US" dirty="0" err="1"/>
              <a:t>emf</a:t>
            </a:r>
            <a:r>
              <a:rPr lang="en-US" dirty="0"/>
              <a:t> is the sum of </a:t>
            </a:r>
            <a:r>
              <a:rPr lang="en-US" dirty="0" err="1"/>
              <a:t>emf</a:t>
            </a:r>
            <a:r>
              <a:rPr lang="en-US" dirty="0"/>
              <a:t> induced in each loop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Why negative?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Has got a lot to do with the direction of induced </a:t>
            </a:r>
            <a:r>
              <a:rPr lang="en-US" dirty="0" err="1"/>
              <a:t>emf</a:t>
            </a:r>
            <a:r>
              <a:rPr lang="en-US" dirty="0"/>
              <a:t>…</a:t>
            </a:r>
          </a:p>
        </p:txBody>
      </p:sp>
      <p:graphicFrame>
        <p:nvGraphicFramePr>
          <p:cNvPr id="41472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4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4728" name="Text Box 8"/>
          <p:cNvSpPr txBox="1">
            <a:spLocks noChangeArrowheads="1"/>
          </p:cNvSpPr>
          <p:nvPr/>
        </p:nvSpPr>
        <p:spPr bwMode="auto">
          <a:xfrm>
            <a:off x="3352800" y="2638425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 of Induction</a:t>
            </a:r>
            <a:endParaRPr lang="en-US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414729" name="Object 9"/>
          <p:cNvGraphicFramePr>
            <a:graphicFrameLocks noChangeAspect="1"/>
          </p:cNvGraphicFramePr>
          <p:nvPr/>
        </p:nvGraphicFramePr>
        <p:xfrm>
          <a:off x="1371600" y="2392363"/>
          <a:ext cx="16764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41" name="Equation" r:id="rId8" imgW="660240" imgH="368280" progId="Equation.DSMT4">
                  <p:embed/>
                </p:oleObj>
              </mc:Choice>
              <mc:Fallback>
                <p:oleObj name="Equation" r:id="rId8" imgW="660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392363"/>
                        <a:ext cx="1676400" cy="9350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30" name="Object 10"/>
          <p:cNvGraphicFramePr>
            <a:graphicFrameLocks noChangeAspect="1"/>
          </p:cNvGraphicFramePr>
          <p:nvPr/>
        </p:nvGraphicFramePr>
        <p:xfrm>
          <a:off x="1981200" y="4343400"/>
          <a:ext cx="1828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42" name="Equation" r:id="rId10" imgW="774360" imgH="368280" progId="Equation.DSMT4">
                  <p:embed/>
                </p:oleObj>
              </mc:Choice>
              <mc:Fallback>
                <p:oleObj name="Equation" r:id="rId10" imgW="774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1828800" cy="8715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150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4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4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4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47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47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6" grpId="0" build="p"/>
      <p:bldP spid="4147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5B2A9-0447-BE46-B285-D8002E30F9D6}" type="slidenum">
              <a:rPr lang="en-US"/>
              <a:pPr/>
              <a:t>8</a:t>
            </a:fld>
            <a:endParaRPr lang="en-US"/>
          </a:p>
        </p:txBody>
      </p:sp>
      <p:pic>
        <p:nvPicPr>
          <p:cNvPr id="415746" name="Picture 2" descr="FG29_00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3048000"/>
            <a:ext cx="2743200" cy="1600200"/>
          </a:xfrm>
          <a:prstGeom prst="rect">
            <a:avLst/>
          </a:prstGeom>
          <a:noFill/>
        </p:spPr>
      </p:pic>
      <p:sp>
        <p:nvSpPr>
          <p:cNvPr id="415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Lenz’s Law</a:t>
            </a:r>
          </a:p>
        </p:txBody>
      </p:sp>
      <p:graphicFrame>
        <p:nvGraphicFramePr>
          <p:cNvPr id="41574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43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4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4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75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4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534400" cy="2971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It is experimentally found that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An induced </a:t>
            </a:r>
            <a:r>
              <a:rPr lang="en-US" sz="2400" dirty="0" err="1"/>
              <a:t>emf</a:t>
            </a:r>
            <a:r>
              <a:rPr lang="en-US" sz="2400" dirty="0"/>
              <a:t> gives rise to </a:t>
            </a:r>
            <a:r>
              <a:rPr lang="en-US" sz="2400" dirty="0" smtClean="0"/>
              <a:t>the </a:t>
            </a:r>
            <a:r>
              <a:rPr lang="en-US" sz="2400" dirty="0"/>
              <a:t>current whose magnetic field opposes the original change in flux </a:t>
            </a:r>
            <a:r>
              <a:rPr lang="en-US" sz="2400" dirty="0">
                <a:sym typeface="Wingdings" charset="2"/>
              </a:rPr>
              <a:t> This is known as </a:t>
            </a:r>
            <a:r>
              <a:rPr lang="en-US" sz="2400" b="1" u="sng" dirty="0">
                <a:solidFill>
                  <a:srgbClr val="CC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sym typeface="Wingdings" charset="2"/>
              </a:rPr>
              <a:t>Lenz’s Law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In other words, an induced </a:t>
            </a:r>
            <a:r>
              <a:rPr lang="en-US" sz="2400" dirty="0" err="1"/>
              <a:t>emf</a:t>
            </a:r>
            <a:r>
              <a:rPr lang="en-US" sz="2400" dirty="0"/>
              <a:t> is always in </a:t>
            </a:r>
            <a:r>
              <a:rPr lang="en-US" sz="2400" dirty="0" smtClean="0"/>
              <a:t>the </a:t>
            </a:r>
            <a:r>
              <a:rPr lang="en-US" sz="2400" dirty="0"/>
              <a:t>direction that opposes the original change in flux that caused it.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can use Lenz’s law to explain the following cases in the figures</a:t>
            </a:r>
          </a:p>
        </p:txBody>
      </p:sp>
      <p:graphicFrame>
        <p:nvGraphicFramePr>
          <p:cNvPr id="41575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14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5753" name="Picture 9" descr="FG29_002B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29400" y="4741862"/>
            <a:ext cx="2743200" cy="1582738"/>
          </a:xfrm>
          <a:prstGeom prst="rect">
            <a:avLst/>
          </a:prstGeom>
          <a:noFill/>
        </p:spPr>
      </p:pic>
      <p:sp>
        <p:nvSpPr>
          <p:cNvPr id="415754" name="Rectangle 10"/>
          <p:cNvSpPr>
            <a:spLocks noChangeArrowheads="1"/>
          </p:cNvSpPr>
          <p:nvPr/>
        </p:nvSpPr>
        <p:spPr bwMode="auto">
          <a:xfrm>
            <a:off x="207818" y="2971800"/>
            <a:ext cx="678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into the coil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increases, the field inside the coil takes the opposite direction to minimize the change and causes the current to flow clockwise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When the magnet is moving out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800" dirty="0">
                <a:solidFill>
                  <a:srgbClr val="CC00CC"/>
                </a:solidFill>
                <a:latin typeface="Arial Narrow" charset="0"/>
                <a:ea typeface="ＭＳ Ｐゴシック" charset="-128"/>
              </a:rPr>
              <a:t>Since the external flux decreases, the field inside the coil takes the opposite direction to compensate the loss, causing the current to flow counter-clockwise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800" dirty="0">
                <a:solidFill>
                  <a:schemeClr val="accent2"/>
                </a:solidFill>
                <a:latin typeface="Arial Narrow" charset="0"/>
              </a:rPr>
              <a:t>Which law is Lenz’s law result of?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Energy conservation.  Why?</a:t>
            </a:r>
          </a:p>
        </p:txBody>
      </p:sp>
    </p:spTree>
    <p:extLst>
      <p:ext uri="{BB962C8B-B14F-4D97-AF65-F5344CB8AC3E}">
        <p14:creationId xmlns:p14="http://schemas.microsoft.com/office/powerpoint/2010/main" val="156663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5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57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57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57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5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5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5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5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5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5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5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157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57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51" grpId="0" build="p"/>
      <p:bldP spid="41575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915400" cy="5105400"/>
          </a:xfrm>
        </p:spPr>
        <p:txBody>
          <a:bodyPr/>
          <a:lstStyle/>
          <a:p>
            <a:r>
              <a:rPr lang="en-US" dirty="0"/>
              <a:t>How can we induce </a:t>
            </a:r>
            <a:r>
              <a:rPr lang="en-US" dirty="0" err="1"/>
              <a:t>emf</a:t>
            </a:r>
            <a:r>
              <a:rPr lang="en-US" dirty="0"/>
              <a:t>?</a:t>
            </a:r>
          </a:p>
          <a:p>
            <a:r>
              <a:rPr lang="en-US" dirty="0"/>
              <a:t>Let’s look at the formula for</a:t>
            </a:r>
            <a:r>
              <a:rPr lang="en-US" dirty="0" smtClean="0"/>
              <a:t> the magnetic </a:t>
            </a:r>
            <a:r>
              <a:rPr lang="en-US" dirty="0"/>
              <a:t>flux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What do you see?  What are the things that can change with time to result </a:t>
            </a:r>
            <a:r>
              <a:rPr lang="en-US" dirty="0" smtClean="0"/>
              <a:t>in change </a:t>
            </a:r>
            <a:r>
              <a:rPr lang="en-US" dirty="0"/>
              <a:t>of magnetic flux?</a:t>
            </a:r>
          </a:p>
          <a:p>
            <a:pPr lvl="1"/>
            <a:r>
              <a:rPr lang="en-US" dirty="0"/>
              <a:t>Magnetic field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area of the loop</a:t>
            </a:r>
          </a:p>
          <a:p>
            <a:pPr lvl="1"/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Nov. 27, 2017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CBCA5-995C-FA4B-A6AE-D7823CBB2540}" type="slidenum">
              <a:rPr lang="en-US"/>
              <a:pPr/>
              <a:t>9</a:t>
            </a:fld>
            <a:endParaRPr lang="en-US"/>
          </a:p>
        </p:txBody>
      </p:sp>
      <p:pic>
        <p:nvPicPr>
          <p:cNvPr id="416770" name="Picture 2" descr="FG29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733800"/>
            <a:ext cx="3429000" cy="2571750"/>
          </a:xfrm>
          <a:prstGeom prst="rect">
            <a:avLst/>
          </a:prstGeom>
          <a:noFill/>
        </p:spPr>
      </p:pic>
      <p:sp>
        <p:nvSpPr>
          <p:cNvPr id="41677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Induction of EMF</a:t>
            </a:r>
          </a:p>
        </p:txBody>
      </p:sp>
      <p:graphicFrame>
        <p:nvGraphicFramePr>
          <p:cNvPr id="41677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8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777" name="Object 9"/>
          <p:cNvGraphicFramePr>
            <a:graphicFrameLocks noChangeAspect="1"/>
          </p:cNvGraphicFramePr>
          <p:nvPr/>
        </p:nvGraphicFramePr>
        <p:xfrm>
          <a:off x="762000" y="1752600"/>
          <a:ext cx="101600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0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752600"/>
                        <a:ext cx="1016000" cy="57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6778" name="Picture 10" descr="FG29_002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886200" y="3276600"/>
            <a:ext cx="1524000" cy="1143000"/>
          </a:xfrm>
          <a:prstGeom prst="rect">
            <a:avLst/>
          </a:prstGeom>
          <a:noFill/>
        </p:spPr>
      </p:pic>
      <p:pic>
        <p:nvPicPr>
          <p:cNvPr id="416779" name="Picture 11" descr="FG29_002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410200" y="3276600"/>
            <a:ext cx="1600200" cy="1200150"/>
          </a:xfrm>
          <a:prstGeom prst="rect">
            <a:avLst/>
          </a:prstGeom>
          <a:noFill/>
        </p:spPr>
      </p:pic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228600" y="5486400"/>
            <a:ext cx="464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angle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 err="1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θ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the field and the area vector</a:t>
            </a:r>
          </a:p>
        </p:txBody>
      </p:sp>
      <p:pic>
        <p:nvPicPr>
          <p:cNvPr id="416781" name="Picture 13" descr="FG29_00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705600" y="5181600"/>
            <a:ext cx="2438400" cy="1828800"/>
          </a:xfrm>
          <a:prstGeom prst="rect">
            <a:avLst/>
          </a:prstGeom>
          <a:noFill/>
        </p:spPr>
      </p:pic>
      <p:graphicFrame>
        <p:nvGraphicFramePr>
          <p:cNvPr id="416783" name="Object 15"/>
          <p:cNvGraphicFramePr>
            <a:graphicFrameLocks noChangeAspect="1"/>
          </p:cNvGraphicFramePr>
          <p:nvPr/>
        </p:nvGraphicFramePr>
        <p:xfrm>
          <a:off x="3300413" y="1676400"/>
          <a:ext cx="19573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91" name="Equation" r:id="rId14" imgW="685800" imgH="291960" progId="Equation.DSMT4">
                  <p:embed/>
                </p:oleObj>
              </mc:Choice>
              <mc:Fallback>
                <p:oleObj name="Equation" r:id="rId14" imgW="6858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1676400"/>
                        <a:ext cx="19573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45284" y="1676400"/>
            <a:ext cx="1691032" cy="79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5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67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6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67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67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167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6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6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6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6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6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5" grpId="0" build="p"/>
      <p:bldP spid="416780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27816</TotalTime>
  <Words>1890</Words>
  <Application>Microsoft Macintosh PowerPoint</Application>
  <PresentationFormat>On-screen Show (4:3)</PresentationFormat>
  <Paragraphs>231</Paragraphs>
  <Slides>19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001 Lecture #21</vt:lpstr>
      <vt:lpstr>Announcements</vt:lpstr>
      <vt:lpstr>Induced EMF</vt:lpstr>
      <vt:lpstr>Electromagnetic Induction</vt:lpstr>
      <vt:lpstr>Electromagnetic Induction</vt:lpstr>
      <vt:lpstr>Magnetic Flux</vt:lpstr>
      <vt:lpstr>Faraday’s Law of Induction</vt:lpstr>
      <vt:lpstr>Lenz’s Law</vt:lpstr>
      <vt:lpstr>Induction of EMF</vt:lpstr>
      <vt:lpstr>Example 29 – 5 </vt:lpstr>
      <vt:lpstr>Example 29 – 5, cnt’d </vt:lpstr>
      <vt:lpstr>EMF Induced on a Moving Conductor</vt:lpstr>
      <vt:lpstr>Electric Generators</vt:lpstr>
      <vt:lpstr>How does an Electric Generator work?</vt:lpstr>
      <vt:lpstr>How does an Electric Generator work?</vt:lpstr>
      <vt:lpstr>Example 29 – 9 </vt:lpstr>
      <vt:lpstr>US Electricity Sources</vt:lpstr>
      <vt:lpstr>US Electric E Consumption by Users</vt:lpstr>
      <vt:lpstr>The World Energy Consumption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726</cp:revision>
  <dcterms:created xsi:type="dcterms:W3CDTF">2012-01-19T04:21:20Z</dcterms:created>
  <dcterms:modified xsi:type="dcterms:W3CDTF">2017-11-27T20:45:47Z</dcterms:modified>
</cp:coreProperties>
</file>