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91" r:id="rId2"/>
    <p:sldId id="813" r:id="rId3"/>
    <p:sldId id="735" r:id="rId4"/>
    <p:sldId id="736" r:id="rId5"/>
    <p:sldId id="737" r:id="rId6"/>
    <p:sldId id="738" r:id="rId7"/>
    <p:sldId id="739" r:id="rId8"/>
    <p:sldId id="740" r:id="rId9"/>
    <p:sldId id="741" r:id="rId10"/>
    <p:sldId id="812" r:id="rId11"/>
    <p:sldId id="743" r:id="rId12"/>
    <p:sldId id="744" r:id="rId13"/>
    <p:sldId id="745" r:id="rId14"/>
    <p:sldId id="746" r:id="rId15"/>
    <p:sldId id="747" r:id="rId16"/>
    <p:sldId id="748" r:id="rId17"/>
    <p:sldId id="749" r:id="rId18"/>
    <p:sldId id="750" r:id="rId19"/>
    <p:sldId id="751" r:id="rId2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003800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77"/>
    <p:restoredTop sz="94660"/>
  </p:normalViewPr>
  <p:slideViewPr>
    <p:cSldViewPr>
      <p:cViewPr varScale="1">
        <p:scale>
          <a:sx n="85" d="100"/>
          <a:sy n="85" d="100"/>
        </p:scale>
        <p:origin x="176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6" Type="http://schemas.openxmlformats.org/officeDocument/2006/relationships/image" Target="../media/image48.wmf"/><Relationship Id="rId1" Type="http://schemas.openxmlformats.org/officeDocument/2006/relationships/image" Target="../media/image2.wmf"/><Relationship Id="rId2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4" Type="http://schemas.openxmlformats.org/officeDocument/2006/relationships/image" Target="../media/image52.wmf"/><Relationship Id="rId5" Type="http://schemas.openxmlformats.org/officeDocument/2006/relationships/image" Target="../media/image53.wmf"/><Relationship Id="rId1" Type="http://schemas.openxmlformats.org/officeDocument/2006/relationships/image" Target="../media/image2.wmf"/><Relationship Id="rId2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7" Type="http://schemas.openxmlformats.org/officeDocument/2006/relationships/image" Target="../media/image60.wmf"/><Relationship Id="rId8" Type="http://schemas.openxmlformats.org/officeDocument/2006/relationships/image" Target="../media/image61.wmf"/><Relationship Id="rId9" Type="http://schemas.openxmlformats.org/officeDocument/2006/relationships/image" Target="../media/image62.wmf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5" Type="http://schemas.openxmlformats.org/officeDocument/2006/relationships/image" Target="../media/image67.wmf"/><Relationship Id="rId6" Type="http://schemas.openxmlformats.org/officeDocument/2006/relationships/image" Target="../media/image68.wmf"/><Relationship Id="rId7" Type="http://schemas.openxmlformats.org/officeDocument/2006/relationships/image" Target="../media/image69.wmf"/><Relationship Id="rId8" Type="http://schemas.openxmlformats.org/officeDocument/2006/relationships/image" Target="../media/image70.wmf"/><Relationship Id="rId9" Type="http://schemas.openxmlformats.org/officeDocument/2006/relationships/image" Target="../media/image71.wmf"/><Relationship Id="rId10" Type="http://schemas.openxmlformats.org/officeDocument/2006/relationships/image" Target="../media/image72.wmf"/><Relationship Id="rId11" Type="http://schemas.openxmlformats.org/officeDocument/2006/relationships/image" Target="../media/image73.wmf"/><Relationship Id="rId1" Type="http://schemas.openxmlformats.org/officeDocument/2006/relationships/image" Target="../media/image2.wmf"/><Relationship Id="rId2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85.wmf"/><Relationship Id="rId12" Type="http://schemas.openxmlformats.org/officeDocument/2006/relationships/image" Target="../media/image86.png"/><Relationship Id="rId13" Type="http://schemas.openxmlformats.org/officeDocument/2006/relationships/image" Target="../media/image87.wmf"/><Relationship Id="rId14" Type="http://schemas.openxmlformats.org/officeDocument/2006/relationships/image" Target="../media/image88.png"/><Relationship Id="rId15" Type="http://schemas.openxmlformats.org/officeDocument/2006/relationships/image" Target="../media/image89.wmf"/><Relationship Id="rId16" Type="http://schemas.openxmlformats.org/officeDocument/2006/relationships/image" Target="../media/image90.wmf"/><Relationship Id="rId17" Type="http://schemas.openxmlformats.org/officeDocument/2006/relationships/image" Target="../media/image91.png"/><Relationship Id="rId18" Type="http://schemas.openxmlformats.org/officeDocument/2006/relationships/image" Target="../media/image92.png"/><Relationship Id="rId1" Type="http://schemas.openxmlformats.org/officeDocument/2006/relationships/image" Target="../media/image75.wmf"/><Relationship Id="rId2" Type="http://schemas.openxmlformats.org/officeDocument/2006/relationships/image" Target="../media/image76.wmf"/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5" Type="http://schemas.openxmlformats.org/officeDocument/2006/relationships/image" Target="../media/image79.wmf"/><Relationship Id="rId6" Type="http://schemas.openxmlformats.org/officeDocument/2006/relationships/image" Target="../media/image80.wmf"/><Relationship Id="rId7" Type="http://schemas.openxmlformats.org/officeDocument/2006/relationships/image" Target="../media/image81.wmf"/><Relationship Id="rId8" Type="http://schemas.openxmlformats.org/officeDocument/2006/relationships/image" Target="../media/image82.wmf"/><Relationship Id="rId9" Type="http://schemas.openxmlformats.org/officeDocument/2006/relationships/image" Target="../media/image83.wmf"/><Relationship Id="rId10" Type="http://schemas.openxmlformats.org/officeDocument/2006/relationships/image" Target="../media/image8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2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1" Type="http://schemas.openxmlformats.org/officeDocument/2006/relationships/image" Target="../media/image2.wmf"/><Relationship Id="rId2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wmf"/><Relationship Id="rId13" Type="http://schemas.openxmlformats.org/officeDocument/2006/relationships/image" Target="../media/image26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7.wmf"/><Relationship Id="rId12" Type="http://schemas.openxmlformats.org/officeDocument/2006/relationships/image" Target="../media/image38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1" Type="http://schemas.openxmlformats.org/officeDocument/2006/relationships/image" Target="../media/image2.wmf"/><Relationship Id="rId2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26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9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3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3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23391"/>
            <a:ext cx="588696" cy="519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2951" y="6245902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53" y="6183418"/>
            <a:ext cx="588696" cy="519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185916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0.wmf"/><Relationship Id="rId12" Type="http://schemas.openxmlformats.org/officeDocument/2006/relationships/oleObject" Target="../embeddings/oleObject60.bin"/><Relationship Id="rId13" Type="http://schemas.openxmlformats.org/officeDocument/2006/relationships/image" Target="../media/image41.wmf"/><Relationship Id="rId14" Type="http://schemas.openxmlformats.org/officeDocument/2006/relationships/image" Target="../media/image42.emf"/><Relationship Id="rId15" Type="http://schemas.openxmlformats.org/officeDocument/2006/relationships/image" Target="../media/image43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55.bin"/><Relationship Id="rId6" Type="http://schemas.openxmlformats.org/officeDocument/2006/relationships/oleObject" Target="../embeddings/oleObject56.bin"/><Relationship Id="rId7" Type="http://schemas.openxmlformats.org/officeDocument/2006/relationships/oleObject" Target="../embeddings/oleObject57.bin"/><Relationship Id="rId8" Type="http://schemas.openxmlformats.org/officeDocument/2006/relationships/oleObject" Target="../embeddings/oleObject58.bin"/><Relationship Id="rId9" Type="http://schemas.openxmlformats.org/officeDocument/2006/relationships/image" Target="../media/image39.wmf"/><Relationship Id="rId10" Type="http://schemas.openxmlformats.org/officeDocument/2006/relationships/oleObject" Target="../embeddings/oleObject5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62.bin"/><Relationship Id="rId6" Type="http://schemas.openxmlformats.org/officeDocument/2006/relationships/oleObject" Target="../embeddings/oleObject63.bin"/><Relationship Id="rId7" Type="http://schemas.openxmlformats.org/officeDocument/2006/relationships/oleObject" Target="../embeddings/oleObject64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0.bin"/><Relationship Id="rId12" Type="http://schemas.openxmlformats.org/officeDocument/2006/relationships/image" Target="../media/image45.wmf"/><Relationship Id="rId13" Type="http://schemas.openxmlformats.org/officeDocument/2006/relationships/oleObject" Target="../embeddings/oleObject71.bin"/><Relationship Id="rId14" Type="http://schemas.openxmlformats.org/officeDocument/2006/relationships/image" Target="../media/image46.wmf"/><Relationship Id="rId15" Type="http://schemas.openxmlformats.org/officeDocument/2006/relationships/oleObject" Target="../embeddings/oleObject72.bin"/><Relationship Id="rId16" Type="http://schemas.openxmlformats.org/officeDocument/2006/relationships/image" Target="../media/image47.wmf"/><Relationship Id="rId17" Type="http://schemas.openxmlformats.org/officeDocument/2006/relationships/oleObject" Target="../embeddings/oleObject73.bin"/><Relationship Id="rId18" Type="http://schemas.openxmlformats.org/officeDocument/2006/relationships/image" Target="../media/image48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9.jpeg"/><Relationship Id="rId4" Type="http://schemas.openxmlformats.org/officeDocument/2006/relationships/oleObject" Target="../embeddings/oleObject65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66.bin"/><Relationship Id="rId7" Type="http://schemas.openxmlformats.org/officeDocument/2006/relationships/oleObject" Target="../embeddings/oleObject67.bin"/><Relationship Id="rId8" Type="http://schemas.openxmlformats.org/officeDocument/2006/relationships/oleObject" Target="../embeddings/oleObject68.bin"/><Relationship Id="rId9" Type="http://schemas.openxmlformats.org/officeDocument/2006/relationships/oleObject" Target="../embeddings/oleObject69.bin"/><Relationship Id="rId10" Type="http://schemas.openxmlformats.org/officeDocument/2006/relationships/image" Target="../media/image44.wmf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1.wmf"/><Relationship Id="rId12" Type="http://schemas.openxmlformats.org/officeDocument/2006/relationships/oleObject" Target="../embeddings/oleObject80.bin"/><Relationship Id="rId13" Type="http://schemas.openxmlformats.org/officeDocument/2006/relationships/image" Target="../media/image52.wmf"/><Relationship Id="rId14" Type="http://schemas.openxmlformats.org/officeDocument/2006/relationships/oleObject" Target="../embeddings/oleObject81.bin"/><Relationship Id="rId15" Type="http://schemas.openxmlformats.org/officeDocument/2006/relationships/image" Target="../media/image53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4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75.bin"/><Relationship Id="rId6" Type="http://schemas.openxmlformats.org/officeDocument/2006/relationships/oleObject" Target="../embeddings/oleObject76.bin"/><Relationship Id="rId7" Type="http://schemas.openxmlformats.org/officeDocument/2006/relationships/oleObject" Target="../embeddings/oleObject77.bin"/><Relationship Id="rId8" Type="http://schemas.openxmlformats.org/officeDocument/2006/relationships/oleObject" Target="../embeddings/oleObject78.bin"/><Relationship Id="rId9" Type="http://schemas.openxmlformats.org/officeDocument/2006/relationships/image" Target="../media/image50.wmf"/><Relationship Id="rId10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56.wmf"/><Relationship Id="rId20" Type="http://schemas.openxmlformats.org/officeDocument/2006/relationships/oleObject" Target="../embeddings/oleObject90.bin"/><Relationship Id="rId21" Type="http://schemas.openxmlformats.org/officeDocument/2006/relationships/image" Target="../media/image62.wmf"/><Relationship Id="rId10" Type="http://schemas.openxmlformats.org/officeDocument/2006/relationships/oleObject" Target="../embeddings/oleObject85.bin"/><Relationship Id="rId11" Type="http://schemas.openxmlformats.org/officeDocument/2006/relationships/image" Target="../media/image57.wmf"/><Relationship Id="rId12" Type="http://schemas.openxmlformats.org/officeDocument/2006/relationships/oleObject" Target="../embeddings/oleObject86.bin"/><Relationship Id="rId13" Type="http://schemas.openxmlformats.org/officeDocument/2006/relationships/image" Target="../media/image58.wmf"/><Relationship Id="rId14" Type="http://schemas.openxmlformats.org/officeDocument/2006/relationships/oleObject" Target="../embeddings/oleObject87.bin"/><Relationship Id="rId15" Type="http://schemas.openxmlformats.org/officeDocument/2006/relationships/image" Target="../media/image59.wmf"/><Relationship Id="rId16" Type="http://schemas.openxmlformats.org/officeDocument/2006/relationships/oleObject" Target="../embeddings/oleObject88.bin"/><Relationship Id="rId17" Type="http://schemas.openxmlformats.org/officeDocument/2006/relationships/image" Target="../media/image60.wmf"/><Relationship Id="rId18" Type="http://schemas.openxmlformats.org/officeDocument/2006/relationships/oleObject" Target="../embeddings/oleObject89.bin"/><Relationship Id="rId19" Type="http://schemas.openxmlformats.org/officeDocument/2006/relationships/image" Target="../media/image61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3.jpeg"/><Relationship Id="rId4" Type="http://schemas.openxmlformats.org/officeDocument/2006/relationships/oleObject" Target="../embeddings/oleObject82.bin"/><Relationship Id="rId5" Type="http://schemas.openxmlformats.org/officeDocument/2006/relationships/image" Target="../media/image54.wmf"/><Relationship Id="rId6" Type="http://schemas.openxmlformats.org/officeDocument/2006/relationships/oleObject" Target="../embeddings/oleObject83.bin"/><Relationship Id="rId7" Type="http://schemas.openxmlformats.org/officeDocument/2006/relationships/image" Target="../media/image55.wmf"/><Relationship Id="rId8" Type="http://schemas.openxmlformats.org/officeDocument/2006/relationships/oleObject" Target="../embeddings/oleObject8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92.bin"/><Relationship Id="rId6" Type="http://schemas.openxmlformats.org/officeDocument/2006/relationships/oleObject" Target="../embeddings/oleObject93.bin"/><Relationship Id="rId7" Type="http://schemas.openxmlformats.org/officeDocument/2006/relationships/oleObject" Target="../embeddings/oleObject94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64.wmf"/><Relationship Id="rId20" Type="http://schemas.openxmlformats.org/officeDocument/2006/relationships/oleObject" Target="../embeddings/oleObject105.bin"/><Relationship Id="rId21" Type="http://schemas.openxmlformats.org/officeDocument/2006/relationships/image" Target="../media/image70.wmf"/><Relationship Id="rId22" Type="http://schemas.openxmlformats.org/officeDocument/2006/relationships/oleObject" Target="../embeddings/oleObject106.bin"/><Relationship Id="rId23" Type="http://schemas.openxmlformats.org/officeDocument/2006/relationships/image" Target="../media/image71.wmf"/><Relationship Id="rId24" Type="http://schemas.openxmlformats.org/officeDocument/2006/relationships/oleObject" Target="../embeddings/oleObject107.bin"/><Relationship Id="rId25" Type="http://schemas.openxmlformats.org/officeDocument/2006/relationships/image" Target="../media/image72.wmf"/><Relationship Id="rId26" Type="http://schemas.openxmlformats.org/officeDocument/2006/relationships/oleObject" Target="../embeddings/oleObject108.bin"/><Relationship Id="rId27" Type="http://schemas.openxmlformats.org/officeDocument/2006/relationships/image" Target="../media/image73.wmf"/><Relationship Id="rId10" Type="http://schemas.openxmlformats.org/officeDocument/2006/relationships/oleObject" Target="../embeddings/oleObject100.bin"/><Relationship Id="rId11" Type="http://schemas.openxmlformats.org/officeDocument/2006/relationships/image" Target="../media/image65.wmf"/><Relationship Id="rId12" Type="http://schemas.openxmlformats.org/officeDocument/2006/relationships/oleObject" Target="../embeddings/oleObject101.bin"/><Relationship Id="rId13" Type="http://schemas.openxmlformats.org/officeDocument/2006/relationships/image" Target="../media/image66.wmf"/><Relationship Id="rId14" Type="http://schemas.openxmlformats.org/officeDocument/2006/relationships/oleObject" Target="../embeddings/oleObject102.bin"/><Relationship Id="rId15" Type="http://schemas.openxmlformats.org/officeDocument/2006/relationships/image" Target="../media/image67.wmf"/><Relationship Id="rId16" Type="http://schemas.openxmlformats.org/officeDocument/2006/relationships/oleObject" Target="../embeddings/oleObject103.bin"/><Relationship Id="rId17" Type="http://schemas.openxmlformats.org/officeDocument/2006/relationships/image" Target="../media/image68.wmf"/><Relationship Id="rId18" Type="http://schemas.openxmlformats.org/officeDocument/2006/relationships/oleObject" Target="../embeddings/oleObject104.bin"/><Relationship Id="rId19" Type="http://schemas.openxmlformats.org/officeDocument/2006/relationships/image" Target="../media/image69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96.bin"/><Relationship Id="rId6" Type="http://schemas.openxmlformats.org/officeDocument/2006/relationships/oleObject" Target="../embeddings/oleObject97.bin"/><Relationship Id="rId7" Type="http://schemas.openxmlformats.org/officeDocument/2006/relationships/oleObject" Target="../embeddings/oleObject98.bin"/><Relationship Id="rId8" Type="http://schemas.openxmlformats.org/officeDocument/2006/relationships/oleObject" Target="../embeddings/oleObject9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10.bin"/><Relationship Id="rId6" Type="http://schemas.openxmlformats.org/officeDocument/2006/relationships/oleObject" Target="../embeddings/oleObject111.bin"/><Relationship Id="rId7" Type="http://schemas.openxmlformats.org/officeDocument/2006/relationships/oleObject" Target="../embeddings/oleObject112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74.jpeg"/><Relationship Id="rId5" Type="http://schemas.openxmlformats.org/officeDocument/2006/relationships/oleObject" Target="../embeddings/oleObject113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114.bin"/><Relationship Id="rId8" Type="http://schemas.openxmlformats.org/officeDocument/2006/relationships/oleObject" Target="../embeddings/oleObject115.bin"/><Relationship Id="rId9" Type="http://schemas.openxmlformats.org/officeDocument/2006/relationships/oleObject" Target="../embeddings/oleObject116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0" Type="http://schemas.openxmlformats.org/officeDocument/2006/relationships/image" Target="../media/image83.wmf"/><Relationship Id="rId21" Type="http://schemas.openxmlformats.org/officeDocument/2006/relationships/oleObject" Target="../embeddings/oleObject126.bin"/><Relationship Id="rId22" Type="http://schemas.openxmlformats.org/officeDocument/2006/relationships/image" Target="../media/image84.png"/><Relationship Id="rId23" Type="http://schemas.openxmlformats.org/officeDocument/2006/relationships/oleObject" Target="../embeddings/oleObject127.bin"/><Relationship Id="rId24" Type="http://schemas.openxmlformats.org/officeDocument/2006/relationships/image" Target="../media/image85.wmf"/><Relationship Id="rId25" Type="http://schemas.openxmlformats.org/officeDocument/2006/relationships/oleObject" Target="../embeddings/oleObject128.bin"/><Relationship Id="rId26" Type="http://schemas.openxmlformats.org/officeDocument/2006/relationships/image" Target="../media/image86.png"/><Relationship Id="rId27" Type="http://schemas.openxmlformats.org/officeDocument/2006/relationships/oleObject" Target="../embeddings/oleObject129.bin"/><Relationship Id="rId28" Type="http://schemas.openxmlformats.org/officeDocument/2006/relationships/image" Target="../media/image87.wmf"/><Relationship Id="rId29" Type="http://schemas.openxmlformats.org/officeDocument/2006/relationships/oleObject" Target="../embeddings/oleObject130.bin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17.bin"/><Relationship Id="rId4" Type="http://schemas.openxmlformats.org/officeDocument/2006/relationships/image" Target="../media/image75.wmf"/><Relationship Id="rId5" Type="http://schemas.openxmlformats.org/officeDocument/2006/relationships/oleObject" Target="../embeddings/oleObject118.bin"/><Relationship Id="rId30" Type="http://schemas.openxmlformats.org/officeDocument/2006/relationships/image" Target="../media/image88.png"/><Relationship Id="rId31" Type="http://schemas.openxmlformats.org/officeDocument/2006/relationships/oleObject" Target="../embeddings/oleObject131.bin"/><Relationship Id="rId32" Type="http://schemas.openxmlformats.org/officeDocument/2006/relationships/image" Target="../media/image89.wmf"/><Relationship Id="rId9" Type="http://schemas.openxmlformats.org/officeDocument/2006/relationships/oleObject" Target="../embeddings/oleObject120.bin"/><Relationship Id="rId6" Type="http://schemas.openxmlformats.org/officeDocument/2006/relationships/image" Target="../media/image76.wmf"/><Relationship Id="rId7" Type="http://schemas.openxmlformats.org/officeDocument/2006/relationships/oleObject" Target="../embeddings/oleObject119.bin"/><Relationship Id="rId8" Type="http://schemas.openxmlformats.org/officeDocument/2006/relationships/image" Target="../media/image77.wmf"/><Relationship Id="rId33" Type="http://schemas.openxmlformats.org/officeDocument/2006/relationships/oleObject" Target="../embeddings/oleObject132.bin"/><Relationship Id="rId34" Type="http://schemas.openxmlformats.org/officeDocument/2006/relationships/image" Target="../media/image90.wmf"/><Relationship Id="rId35" Type="http://schemas.openxmlformats.org/officeDocument/2006/relationships/oleObject" Target="../embeddings/oleObject133.bin"/><Relationship Id="rId36" Type="http://schemas.openxmlformats.org/officeDocument/2006/relationships/image" Target="../media/image91.png"/><Relationship Id="rId10" Type="http://schemas.openxmlformats.org/officeDocument/2006/relationships/image" Target="../media/image78.wmf"/><Relationship Id="rId11" Type="http://schemas.openxmlformats.org/officeDocument/2006/relationships/oleObject" Target="../embeddings/oleObject121.bin"/><Relationship Id="rId12" Type="http://schemas.openxmlformats.org/officeDocument/2006/relationships/image" Target="../media/image79.wmf"/><Relationship Id="rId13" Type="http://schemas.openxmlformats.org/officeDocument/2006/relationships/oleObject" Target="../embeddings/oleObject122.bin"/><Relationship Id="rId14" Type="http://schemas.openxmlformats.org/officeDocument/2006/relationships/image" Target="../media/image80.wmf"/><Relationship Id="rId15" Type="http://schemas.openxmlformats.org/officeDocument/2006/relationships/oleObject" Target="../embeddings/oleObject123.bin"/><Relationship Id="rId16" Type="http://schemas.openxmlformats.org/officeDocument/2006/relationships/image" Target="../media/image81.wmf"/><Relationship Id="rId17" Type="http://schemas.openxmlformats.org/officeDocument/2006/relationships/oleObject" Target="../embeddings/oleObject124.bin"/><Relationship Id="rId18" Type="http://schemas.openxmlformats.org/officeDocument/2006/relationships/image" Target="../media/image82.wmf"/><Relationship Id="rId19" Type="http://schemas.openxmlformats.org/officeDocument/2006/relationships/oleObject" Target="../embeddings/oleObject125.bin"/><Relationship Id="rId37" Type="http://schemas.openxmlformats.org/officeDocument/2006/relationships/oleObject" Target="../embeddings/oleObject134.bin"/><Relationship Id="rId38" Type="http://schemas.openxmlformats.org/officeDocument/2006/relationships/image" Target="../media/image9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image" Target="../media/image3.jpeg"/><Relationship Id="rId10" Type="http://schemas.openxmlformats.org/officeDocument/2006/relationships/image" Target="../media/image4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8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15.bin"/><Relationship Id="rId14" Type="http://schemas.openxmlformats.org/officeDocument/2006/relationships/image" Target="../media/image8.wmf"/><Relationship Id="rId15" Type="http://schemas.openxmlformats.org/officeDocument/2006/relationships/oleObject" Target="../embeddings/oleObject16.bin"/><Relationship Id="rId16" Type="http://schemas.openxmlformats.org/officeDocument/2006/relationships/image" Target="../media/image9.wmf"/><Relationship Id="rId17" Type="http://schemas.openxmlformats.org/officeDocument/2006/relationships/oleObject" Target="../embeddings/oleObject17.bin"/><Relationship Id="rId18" Type="http://schemas.openxmlformats.org/officeDocument/2006/relationships/image" Target="../media/image10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4" Type="http://schemas.openxmlformats.org/officeDocument/2006/relationships/oleObject" Target="../embeddings/oleObject9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8" Type="http://schemas.openxmlformats.org/officeDocument/2006/relationships/oleObject" Target="../embeddings/oleObject12.bin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oleObject" Target="../embeddings/oleObject24.bin"/><Relationship Id="rId13" Type="http://schemas.openxmlformats.org/officeDocument/2006/relationships/image" Target="../media/image1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8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8" Type="http://schemas.openxmlformats.org/officeDocument/2006/relationships/oleObject" Target="../embeddings/oleObject22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20" Type="http://schemas.openxmlformats.org/officeDocument/2006/relationships/image" Target="../media/image22.wmf"/><Relationship Id="rId21" Type="http://schemas.openxmlformats.org/officeDocument/2006/relationships/oleObject" Target="../embeddings/oleObject34.bin"/><Relationship Id="rId22" Type="http://schemas.openxmlformats.org/officeDocument/2006/relationships/image" Target="../media/image23.wmf"/><Relationship Id="rId23" Type="http://schemas.openxmlformats.org/officeDocument/2006/relationships/oleObject" Target="../embeddings/oleObject35.bin"/><Relationship Id="rId24" Type="http://schemas.openxmlformats.org/officeDocument/2006/relationships/image" Target="../media/image24.wmf"/><Relationship Id="rId25" Type="http://schemas.openxmlformats.org/officeDocument/2006/relationships/oleObject" Target="../embeddings/oleObject36.bin"/><Relationship Id="rId26" Type="http://schemas.openxmlformats.org/officeDocument/2006/relationships/image" Target="../media/image25.wmf"/><Relationship Id="rId27" Type="http://schemas.openxmlformats.org/officeDocument/2006/relationships/oleObject" Target="../embeddings/oleObject37.bin"/><Relationship Id="rId28" Type="http://schemas.openxmlformats.org/officeDocument/2006/relationships/image" Target="../media/image26.wmf"/><Relationship Id="rId10" Type="http://schemas.openxmlformats.org/officeDocument/2006/relationships/image" Target="../media/image17.wmf"/><Relationship Id="rId11" Type="http://schemas.openxmlformats.org/officeDocument/2006/relationships/oleObject" Target="../embeddings/oleObject29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30.bin"/><Relationship Id="rId14" Type="http://schemas.openxmlformats.org/officeDocument/2006/relationships/image" Target="../media/image19.wmf"/><Relationship Id="rId15" Type="http://schemas.openxmlformats.org/officeDocument/2006/relationships/oleObject" Target="../embeddings/oleObject31.bin"/><Relationship Id="rId16" Type="http://schemas.openxmlformats.org/officeDocument/2006/relationships/image" Target="../media/image20.wmf"/><Relationship Id="rId17" Type="http://schemas.openxmlformats.org/officeDocument/2006/relationships/oleObject" Target="../embeddings/oleObject32.bin"/><Relationship Id="rId18" Type="http://schemas.openxmlformats.org/officeDocument/2006/relationships/image" Target="../media/image21.wmf"/><Relationship Id="rId19" Type="http://schemas.openxmlformats.org/officeDocument/2006/relationships/oleObject" Target="../embeddings/oleObject33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1.bin"/><Relationship Id="rId20" Type="http://schemas.openxmlformats.org/officeDocument/2006/relationships/image" Target="../media/image35.wmf"/><Relationship Id="rId21" Type="http://schemas.openxmlformats.org/officeDocument/2006/relationships/oleObject" Target="../embeddings/oleObject47.bin"/><Relationship Id="rId22" Type="http://schemas.openxmlformats.org/officeDocument/2006/relationships/image" Target="../media/image36.wmf"/><Relationship Id="rId23" Type="http://schemas.openxmlformats.org/officeDocument/2006/relationships/oleObject" Target="../embeddings/oleObject48.bin"/><Relationship Id="rId24" Type="http://schemas.openxmlformats.org/officeDocument/2006/relationships/image" Target="../media/image37.wmf"/><Relationship Id="rId25" Type="http://schemas.openxmlformats.org/officeDocument/2006/relationships/oleObject" Target="../embeddings/oleObject49.bin"/><Relationship Id="rId26" Type="http://schemas.openxmlformats.org/officeDocument/2006/relationships/image" Target="../media/image38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42.bin"/><Relationship Id="rId12" Type="http://schemas.openxmlformats.org/officeDocument/2006/relationships/image" Target="../media/image31.wmf"/><Relationship Id="rId13" Type="http://schemas.openxmlformats.org/officeDocument/2006/relationships/oleObject" Target="../embeddings/oleObject43.bin"/><Relationship Id="rId14" Type="http://schemas.openxmlformats.org/officeDocument/2006/relationships/image" Target="../media/image32.wmf"/><Relationship Id="rId15" Type="http://schemas.openxmlformats.org/officeDocument/2006/relationships/oleObject" Target="../embeddings/oleObject44.bin"/><Relationship Id="rId16" Type="http://schemas.openxmlformats.org/officeDocument/2006/relationships/image" Target="../media/image33.wmf"/><Relationship Id="rId17" Type="http://schemas.openxmlformats.org/officeDocument/2006/relationships/oleObject" Target="../embeddings/oleObject45.bin"/><Relationship Id="rId18" Type="http://schemas.openxmlformats.org/officeDocument/2006/relationships/image" Target="../media/image34.wmf"/><Relationship Id="rId19" Type="http://schemas.openxmlformats.org/officeDocument/2006/relationships/oleObject" Target="../embeddings/oleObject4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8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39.bin"/><Relationship Id="rId6" Type="http://schemas.openxmlformats.org/officeDocument/2006/relationships/image" Target="../media/image28.wmf"/><Relationship Id="rId7" Type="http://schemas.openxmlformats.org/officeDocument/2006/relationships/oleObject" Target="../embeddings/oleObject40.bin"/><Relationship Id="rId8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51.bin"/><Relationship Id="rId6" Type="http://schemas.openxmlformats.org/officeDocument/2006/relationships/oleObject" Target="../embeddings/oleObject52.bin"/><Relationship Id="rId7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62937" y="1447800"/>
            <a:ext cx="31101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Nov. 29, 2017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219200" y="2133600"/>
            <a:ext cx="739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charset="0"/>
              </a:rPr>
              <a:t>Chapter 29:EM Induction &amp; Faraday’s Law</a:t>
            </a:r>
            <a:endParaRPr lang="en-US" sz="2800" dirty="0">
              <a:latin typeface="Arial Narrow" charset="0"/>
            </a:endParaRPr>
          </a:p>
          <a:p>
            <a:pPr marL="1352550" lvl="1" indent="-609600"/>
            <a:r>
              <a:rPr lang="en-US" dirty="0" smtClean="0">
                <a:latin typeface="Arial Narrow" charset="0"/>
              </a:rPr>
              <a:t>Transformer</a:t>
            </a:r>
          </a:p>
          <a:p>
            <a:pPr marL="1352550" lvl="1" indent="-609600"/>
            <a:r>
              <a:rPr lang="en-US" dirty="0" smtClean="0">
                <a:latin typeface="Arial Narrow" charset="0"/>
              </a:rPr>
              <a:t>Electric Field Due to Changing Magnetic Flux</a:t>
            </a:r>
          </a:p>
          <a:p>
            <a:pPr marL="609600" indent="-609600" algn="l"/>
            <a:r>
              <a:rPr lang="en-US" dirty="0" smtClean="0">
                <a:latin typeface="Arial Narrow" charset="0"/>
              </a:rPr>
              <a:t>Chapter </a:t>
            </a:r>
            <a:r>
              <a:rPr lang="en-US" dirty="0">
                <a:latin typeface="Arial Narrow" charset="0"/>
              </a:rPr>
              <a:t>30: </a:t>
            </a:r>
            <a:r>
              <a:rPr lang="en-US" dirty="0" smtClean="0">
                <a:latin typeface="Arial Narrow" charset="0"/>
              </a:rPr>
              <a:t>Inductance</a:t>
            </a:r>
            <a:endParaRPr lang="en-US" sz="4000" dirty="0" smtClean="0">
              <a:latin typeface="Arial Narrow" charset="0"/>
            </a:endParaRPr>
          </a:p>
          <a:p>
            <a:pPr marL="1352550" lvl="1" indent="-609600"/>
            <a:r>
              <a:rPr lang="en-US" dirty="0">
                <a:latin typeface="Arial Narrow" charset="0"/>
              </a:rPr>
              <a:t>Mutual and Self Inductance</a:t>
            </a:r>
          </a:p>
          <a:p>
            <a:pPr marL="1352550" lvl="1" indent="-609600"/>
            <a:r>
              <a:rPr lang="en-US" dirty="0">
                <a:latin typeface="Arial Narrow" charset="0"/>
              </a:rPr>
              <a:t>Energy Stored in Magnetic Field</a:t>
            </a:r>
          </a:p>
          <a:p>
            <a:pPr marL="1352550" lvl="1" indent="-609600"/>
            <a:r>
              <a:rPr lang="en-US" dirty="0">
                <a:latin typeface="Arial Narrow" charset="0"/>
              </a:rPr>
              <a:t>Alternating Current and AC </a:t>
            </a:r>
            <a:r>
              <a:rPr lang="en-US" dirty="0" smtClean="0">
                <a:latin typeface="Arial Narrow" charset="0"/>
              </a:rPr>
              <a:t>Circuits</a:t>
            </a:r>
            <a:endParaRPr lang="en-US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10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2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2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2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715000"/>
          </a:xfrm>
        </p:spPr>
        <p:txBody>
          <a:bodyPr/>
          <a:lstStyle/>
          <a:p>
            <a:r>
              <a:rPr lang="en-US" dirty="0"/>
              <a:t>Recall the </a:t>
            </a:r>
            <a:r>
              <a:rPr lang="en-US" dirty="0" smtClean="0"/>
              <a:t>relationship </a:t>
            </a:r>
            <a:r>
              <a:rPr lang="en-US" dirty="0"/>
              <a:t>between</a:t>
            </a:r>
            <a:r>
              <a:rPr lang="en-US" dirty="0" smtClean="0"/>
              <a:t> the electric </a:t>
            </a:r>
            <a:r>
              <a:rPr lang="en-US" dirty="0"/>
              <a:t>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work done per unit charge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a path enclosing the area through which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>
                <a:latin typeface="Symbol" charset="2"/>
              </a:rPr>
              <a:t>B</a:t>
            </a:r>
            <a:r>
              <a:rPr lang="en-US" dirty="0" smtClean="0"/>
              <a:t> </a:t>
            </a:r>
            <a:r>
              <a:rPr lang="en-US" dirty="0"/>
              <a:t>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3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/>
        </p:nvGraphicFramePr>
        <p:xfrm>
          <a:off x="3616325" y="1317625"/>
          <a:ext cx="955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31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1317625"/>
                        <a:ext cx="9556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609600" y="3048000"/>
          <a:ext cx="673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32" name="Equation" r:id="rId10" imgW="228600" imgH="139680" progId="Equation.DSMT4">
                  <p:embed/>
                </p:oleObj>
              </mc:Choice>
              <mc:Fallback>
                <p:oleObj name="Equation" r:id="rId10" imgW="2286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673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3048000" y="3981450"/>
          <a:ext cx="16859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33" name="Equation" r:id="rId12" imgW="457200" imgH="368280" progId="Equation.DSMT4">
                  <p:embed/>
                </p:oleObj>
              </mc:Choice>
              <mc:Fallback>
                <p:oleObj name="Equation" r:id="rId12" imgW="4572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81450"/>
                        <a:ext cx="168592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1191101"/>
            <a:ext cx="1290234" cy="8181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13571" y="2839403"/>
            <a:ext cx="1290234" cy="8181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8331" y="4242593"/>
            <a:ext cx="188802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4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11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343400"/>
          </a:xfrm>
        </p:spPr>
        <p:txBody>
          <a:bodyPr/>
          <a:lstStyle/>
          <a:p>
            <a:r>
              <a:rPr lang="en-US" sz="3600" dirty="0"/>
              <a:t>Changing magnetic flux through a circuit induce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86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12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3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3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4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</a:t>
            </a:r>
            <a:r>
              <a:rPr lang="en-US" sz="2800" dirty="0" smtClean="0"/>
              <a:t> is </a:t>
            </a:r>
            <a:r>
              <a:rPr lang="en-US" sz="2800" dirty="0"/>
              <a:t>the induced </a:t>
            </a:r>
            <a:r>
              <a:rPr lang="en-US" sz="2800" dirty="0" err="1"/>
              <a:t>emf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ε</a:t>
            </a:r>
            <a:r>
              <a:rPr lang="en-US" sz="2800" baseline="-25000" dirty="0" smtClean="0"/>
              <a:t>2</a:t>
            </a:r>
            <a:r>
              <a:rPr lang="en-US" sz="2800" dirty="0"/>
              <a:t>, in coil2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magnetic flux in each loop of coil2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coil2, then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total flux passing through coil2.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</a:t>
            </a:r>
            <a:r>
              <a:rPr lang="en-US" sz="2800" dirty="0" smtClean="0"/>
              <a:t>    .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</a:t>
            </a:r>
            <a:r>
              <a:rPr lang="en-US" sz="2800" dirty="0" smtClean="0"/>
              <a:t> as                       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coil2 due to the changing current in coil1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41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42" name="Equation" r:id="rId9" imgW="952200" imgH="203040" progId="Equation.DSMT4">
                  <p:embed/>
                </p:oleObj>
              </mc:Choice>
              <mc:Fallback>
                <p:oleObj name="Equation" r:id="rId9" imgW="952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38700"/>
                        <a:ext cx="1617663" cy="342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066800" y="5638800"/>
          <a:ext cx="42672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43" name="Equation" r:id="rId11" imgW="2450880" imgH="393480" progId="Equation.DSMT4">
                  <p:embed/>
                </p:oleObj>
              </mc:Choice>
              <mc:Fallback>
                <p:oleObj name="Equation" r:id="rId11" imgW="2450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638800"/>
                        <a:ext cx="4267200" cy="798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44" name="Equation" r:id="rId13" imgW="406080" imgH="203040" progId="Equation.DSMT4">
                  <p:embed/>
                </p:oleObj>
              </mc:Choice>
              <mc:Fallback>
                <p:oleObj name="Equation" r:id="rId13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42646"/>
                        <a:ext cx="914400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45" name="Equation" r:id="rId15" imgW="482400" imgH="203040" progId="Equation.DSMT4">
                  <p:embed/>
                </p:oleObj>
              </mc:Choice>
              <mc:Fallback>
                <p:oleObj name="Equation" r:id="rId15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467" y="4042646"/>
                        <a:ext cx="1084333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246" name="Equation" r:id="rId17" imgW="266400" imgH="203040" progId="Equation.DSMT4">
                  <p:embed/>
                </p:oleObj>
              </mc:Choice>
              <mc:Fallback>
                <p:oleObj name="Equation" r:id="rId17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42646"/>
                        <a:ext cx="600834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81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13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19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19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19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coil2 with respect to coil1,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most </a:t>
            </a:r>
            <a:r>
              <a:rPr lang="en-US" sz="2400" dirty="0"/>
              <a:t>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coil2 will induce an </a:t>
            </a:r>
            <a:r>
              <a:rPr lang="en-US" sz="2800" dirty="0" err="1"/>
              <a:t>emf</a:t>
            </a:r>
            <a:r>
              <a:rPr lang="en-US" sz="2800" dirty="0"/>
              <a:t> in coil1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</a:t>
            </a:r>
            <a:r>
              <a:rPr lang="en-US" sz="2400" dirty="0" err="1"/>
              <a:t>henry</a:t>
            </a:r>
            <a:r>
              <a:rPr lang="en-US" sz="2400" dirty="0"/>
              <a:t>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19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198" name="Equation" r:id="rId8" imgW="266400" imgH="203040" progId="Equation.DSMT4">
                  <p:embed/>
                </p:oleObj>
              </mc:Choice>
              <mc:Fallback>
                <p:oleObj name="Equation" r:id="rId8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05288"/>
                        <a:ext cx="4635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199" name="Equation" r:id="rId10" imgW="1765080" imgH="368280" progId="Equation.DSMT4">
                  <p:embed/>
                </p:oleObj>
              </mc:Choice>
              <mc:Fallback>
                <p:oleObj name="Equation" r:id="rId10" imgW="1765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68875"/>
                        <a:ext cx="32766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715000"/>
          <a:ext cx="21669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200" name="Equation" r:id="rId12" imgW="1244520" imgH="203040" progId="Equation.DSMT4">
                  <p:embed/>
                </p:oleObj>
              </mc:Choice>
              <mc:Fallback>
                <p:oleObj name="Equation" r:id="rId12" imgW="1244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5715000"/>
                        <a:ext cx="216693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201" name="Equation" r:id="rId14" imgW="596880" imgH="368280" progId="Equation.DSMT4">
                  <p:embed/>
                </p:oleObj>
              </mc:Choice>
              <mc:Fallback>
                <p:oleObj name="Equation" r:id="rId14" imgW="596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038600"/>
                        <a:ext cx="10398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1816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  <p:extLst>
      <p:ext uri="{BB962C8B-B14F-4D97-AF65-F5344CB8AC3E}">
        <p14:creationId xmlns:p14="http://schemas.microsoft.com/office/powerpoint/2010/main" val="15672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14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A contains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Assuming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all the flux from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1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(the solenoid) passes through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calculate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First we need to determine the flux produced by the solenoid.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coils. 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flux through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86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94088"/>
                        <a:ext cx="5175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87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22838"/>
                        <a:ext cx="75088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88" name="Equation" r:id="rId8" imgW="393480" imgH="203040" progId="Equation.DSMT4">
                  <p:embed/>
                </p:oleObj>
              </mc:Choice>
              <mc:Fallback>
                <p:oleObj name="Equation" r:id="rId8" imgW="393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73725"/>
                        <a:ext cx="82391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89" name="Equation" r:id="rId10" imgW="469800" imgH="368280" progId="Equation.DSMT4">
                  <p:embed/>
                </p:oleObj>
              </mc:Choice>
              <mc:Fallback>
                <p:oleObj name="Equation" r:id="rId10" imgW="4698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3276600"/>
                        <a:ext cx="95726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90" name="Equation" r:id="rId12" imgW="330120" imgH="152280" progId="Equation.DSMT4">
                  <p:embed/>
                </p:oleObj>
              </mc:Choice>
              <mc:Fallback>
                <p:oleObj name="Equation" r:id="rId12" imgW="3301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4948238"/>
                        <a:ext cx="6731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91" name="Equation" r:id="rId14" imgW="583920" imgH="368280" progId="Equation.DSMT4">
                  <p:embed/>
                </p:oleObj>
              </mc:Choice>
              <mc:Fallback>
                <p:oleObj name="Equation" r:id="rId14" imgW="5839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724400"/>
                        <a:ext cx="11906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92" name="Equation" r:id="rId16" imgW="558720" imgH="406080" progId="Equation.DSMT4">
                  <p:embed/>
                </p:oleObj>
              </mc:Choice>
              <mc:Fallback>
                <p:oleObj name="Equation" r:id="rId16" imgW="558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486400"/>
                        <a:ext cx="11699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93" name="Equation" r:id="rId18" imgW="914400" imgH="406080" progId="Equation.DSMT4">
                  <p:embed/>
                </p:oleObj>
              </mc:Choice>
              <mc:Fallback>
                <p:oleObj name="Equation" r:id="rId18" imgW="9144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5486400"/>
                        <a:ext cx="191452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94" name="Equation" r:id="rId20" imgW="647640" imgH="368280" progId="Equation.DSMT4">
                  <p:embed/>
                </p:oleObj>
              </mc:Choice>
              <mc:Fallback>
                <p:oleObj name="Equation" r:id="rId20" imgW="6476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5486400"/>
                        <a:ext cx="13557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095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15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97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971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97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concept of inductance applies to a single isolated coil of N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emf opposes the change in flux.  Whose law is this?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impedes its increase,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97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74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16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passing through N turn coil is proportional to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/>
        </p:nvGraphicFramePr>
        <p:xfrm>
          <a:off x="1447800" y="3375025"/>
          <a:ext cx="4254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8" name="Equation" r:id="rId8" imgW="228600" imgH="139680" progId="Equation.DSMT4">
                  <p:embed/>
                </p:oleObj>
              </mc:Choice>
              <mc:Fallback>
                <p:oleObj name="Equation" r:id="rId8" imgW="2286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75025"/>
                        <a:ext cx="4254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9" name="Equation" r:id="rId10" imgW="330120" imgH="152280" progId="Equation.DSMT4">
                  <p:embed/>
                </p:oleObj>
              </mc:Choice>
              <mc:Fallback>
                <p:oleObj name="Equation" r:id="rId10" imgW="3301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824288"/>
                        <a:ext cx="585787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0" name="Equation" r:id="rId12" imgW="609480" imgH="368280" progId="Equation.DSMT4">
                  <p:embed/>
                </p:oleObj>
              </mc:Choice>
              <mc:Fallback>
                <p:oleObj name="Equation" r:id="rId12" imgW="609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752600"/>
                        <a:ext cx="1295400" cy="9096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/>
        </p:nvGraphicFramePr>
        <p:xfrm>
          <a:off x="1828800" y="3124200"/>
          <a:ext cx="12541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1" name="Equation" r:id="rId14" imgW="672840" imgH="368280" progId="Equation.DSMT4">
                  <p:embed/>
                </p:oleObj>
              </mc:Choice>
              <mc:Fallback>
                <p:oleObj name="Equation" r:id="rId14" imgW="6728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124200"/>
                        <a:ext cx="12541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/>
        </p:nvGraphicFramePr>
        <p:xfrm>
          <a:off x="3048000" y="3124200"/>
          <a:ext cx="7334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2" name="Equation" r:id="rId16" imgW="393480" imgH="368280" progId="Equation.DSMT4">
                  <p:embed/>
                </p:oleObj>
              </mc:Choice>
              <mc:Fallback>
                <p:oleObj name="Equation" r:id="rId16" imgW="393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124200"/>
                        <a:ext cx="7334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3" name="Equation" r:id="rId18" imgW="609480" imgH="203040" progId="Equation.DSMT4">
                  <p:embed/>
                </p:oleObj>
              </mc:Choice>
              <mc:Fallback>
                <p:oleObj name="Equation" r:id="rId18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3525" y="3810000"/>
                        <a:ext cx="10826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4" name="Equation" r:id="rId20" imgW="342720" imgH="164880" progId="Equation.DSMT4">
                  <p:embed/>
                </p:oleObj>
              </mc:Choice>
              <mc:Fallback>
                <p:oleObj name="Equation" r:id="rId20" imgW="342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7787" y="3810000"/>
                        <a:ext cx="6080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5" name="Equation" r:id="rId22" imgW="330120" imgH="203040" progId="Equation.DSMT4">
                  <p:embed/>
                </p:oleObj>
              </mc:Choice>
              <mc:Fallback>
                <p:oleObj name="Equation" r:id="rId2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1143000"/>
                        <a:ext cx="8985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6" name="Equation" r:id="rId24" imgW="330120" imgH="152280" progId="Equation.DSMT4">
                  <p:embed/>
                </p:oleObj>
              </mc:Choice>
              <mc:Fallback>
                <p:oleObj name="Equation" r:id="rId24" imgW="3301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5" y="1181100"/>
                        <a:ext cx="8985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7" name="Equation" r:id="rId26" imgW="126720" imgH="152280" progId="Equation.DSMT4">
                  <p:embed/>
                </p:oleObj>
              </mc:Choice>
              <mc:Fallback>
                <p:oleObj name="Equation" r:id="rId26" imgW="1267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181100"/>
                        <a:ext cx="3460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17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17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1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19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20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impediment onto the electrical current due to the existence of changing flux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behaves like a resistance to the varying current, such as AC, that causes the constant change of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21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77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4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4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44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</a:t>
            </a:r>
            <a:r>
              <a:rPr lang="en-US" sz="2400" dirty="0" smtClean="0"/>
              <a:t>contains </a:t>
            </a:r>
            <a:r>
              <a:rPr lang="en-US" sz="2400" dirty="0"/>
              <a:t>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inductance, </a:t>
            </a:r>
            <a:r>
              <a:rPr lang="en-US" sz="2400" dirty="0"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resisters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opposite direction to cancel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</a:t>
            </a:r>
            <a:r>
              <a:rPr lang="en-US" sz="2400" dirty="0" smtClean="0"/>
              <a:t> the </a:t>
            </a:r>
            <a:r>
              <a:rPr lang="en-US" sz="2400" dirty="0"/>
              <a:t>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acts like a resistor to impede the flow of alternating current 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45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65546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19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the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formula for the self inductance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N turns of wire in its length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A.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N=100,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=5.0cm, A=0.30cm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=4000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baseline="-25000" dirty="0" smtClean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2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51150"/>
                        <a:ext cx="88106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3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49713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4" name="Equation" r:id="rId7" imgW="241200" imgH="152280" progId="Equation.DSMT4">
                  <p:embed/>
                </p:oleObj>
              </mc:Choice>
              <mc:Fallback>
                <p:oleObj name="Equation" r:id="rId7" imgW="2412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3552825"/>
                        <a:ext cx="4984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5" name="Equation" r:id="rId9" imgW="241200" imgH="152280" progId="Equation.DSMT4">
                  <p:embed/>
                </p:oleObj>
              </mc:Choice>
              <mc:Fallback>
                <p:oleObj name="Equation" r:id="rId9" imgW="2412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83113"/>
                        <a:ext cx="466725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6" name="Equation" r:id="rId11" imgW="253800" imgH="152280" progId="Equation.DSMT4">
                  <p:embed/>
                </p:oleObj>
              </mc:Choice>
              <mc:Fallback>
                <p:oleObj name="Equation" r:id="rId11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4508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7" name="Equation" r:id="rId13" imgW="241200" imgH="152280" progId="Equation.DSMT4">
                  <p:embed/>
                </p:oleObj>
              </mc:Choice>
              <mc:Fallback>
                <p:oleObj name="Equation" r:id="rId13" imgW="2412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856288"/>
                        <a:ext cx="468313" cy="293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8" name="Equation" r:id="rId15" imgW="431640" imgH="203040" progId="Equation.DSMT4">
                  <p:embed/>
                </p:oleObj>
              </mc:Choice>
              <mc:Fallback>
                <p:oleObj name="Equation" r:id="rId15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438400"/>
                        <a:ext cx="101441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9" name="Equation" r:id="rId17" imgW="469800" imgH="203040" progId="Equation.DSMT4">
                  <p:embed/>
                </p:oleObj>
              </mc:Choice>
              <mc:Fallback>
                <p:oleObj name="Equation" r:id="rId17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2438400"/>
                        <a:ext cx="110331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0" name="Equation" r:id="rId19" imgW="330120" imgH="152280" progId="Equation.DSMT4">
                  <p:embed/>
                </p:oleObj>
              </mc:Choice>
              <mc:Fallback>
                <p:oleObj name="Equation" r:id="rId19" imgW="3301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2900363"/>
                        <a:ext cx="81915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17813"/>
          <a:ext cx="13223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1" name="Equation" r:id="rId21" imgW="533400" imgH="228600" progId="Equation.DSMT4">
                  <p:embed/>
                </p:oleObj>
              </mc:Choice>
              <mc:Fallback>
                <p:oleObj name="Equation" r:id="rId21" imgW="533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17813"/>
                        <a:ext cx="13223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2" name="Equation" r:id="rId23" imgW="495000" imgH="368280" progId="Equation.DSMT4">
                  <p:embed/>
                </p:oleObj>
              </mc:Choice>
              <mc:Fallback>
                <p:oleObj name="Equation" r:id="rId23" imgW="4950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352800"/>
                        <a:ext cx="10223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248400" y="3276600"/>
          <a:ext cx="15224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3" name="Equation" r:id="rId25" imgW="736600" imgH="393700" progId="Equation.DSMT4">
                  <p:embed/>
                </p:oleObj>
              </mc:Choice>
              <mc:Fallback>
                <p:oleObj name="Equation" r:id="rId25" imgW="736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76600"/>
                        <a:ext cx="152241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4" name="Equation" r:id="rId27" imgW="596880" imgH="393480" progId="Equation.DSMT4">
                  <p:embed/>
                </p:oleObj>
              </mc:Choice>
              <mc:Fallback>
                <p:oleObj name="Equation" r:id="rId27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344988"/>
                        <a:ext cx="11572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5" name="Equation" r:id="rId29" imgW="2819400" imgH="469900" progId="Equation.DSMT4">
                  <p:embed/>
                </p:oleObj>
              </mc:Choice>
              <mc:Fallback>
                <p:oleObj name="Equation" r:id="rId29" imgW="28194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4211638"/>
                        <a:ext cx="5462587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6" name="Equation" r:id="rId31" imgW="419040" imgH="203040" progId="Equation.DSMT4">
                  <p:embed/>
                </p:oleObj>
              </mc:Choice>
              <mc:Fallback>
                <p:oleObj name="Equation" r:id="rId31" imgW="419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5086350"/>
                        <a:ext cx="9842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7" name="Equation" r:id="rId33" imgW="545760" imgH="393480" progId="Equation.DSMT4">
                  <p:embed/>
                </p:oleObj>
              </mc:Choice>
              <mc:Fallback>
                <p:oleObj name="Equation" r:id="rId33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638800"/>
                        <a:ext cx="1058862" cy="760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8" name="Equation" r:id="rId35" imgW="3670300" imgH="469900" progId="Equation.DSMT4">
                  <p:embed/>
                </p:oleObj>
              </mc:Choice>
              <mc:Fallback>
                <p:oleObj name="Equation" r:id="rId35" imgW="36703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5507038"/>
                        <a:ext cx="7112000" cy="906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69" name="Object 21"/>
          <p:cNvGraphicFramePr>
            <a:graphicFrameLocks noChangeAspect="1"/>
          </p:cNvGraphicFramePr>
          <p:nvPr/>
        </p:nvGraphicFramePr>
        <p:xfrm>
          <a:off x="7772400" y="3251200"/>
          <a:ext cx="1206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9" name="Equation" r:id="rId37" imgW="584200" imgH="419100" progId="Equation.DSMT4">
                  <p:embed/>
                </p:oleObj>
              </mc:Choice>
              <mc:Fallback>
                <p:oleObj name="Equation" r:id="rId37" imgW="5842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251200"/>
                        <a:ext cx="1206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75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Wednesday, Nov. 29, 2017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1444-002, Fall 2017     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838200"/>
            <a:ext cx="8343900" cy="5257800"/>
          </a:xfrm>
        </p:spPr>
        <p:txBody>
          <a:bodyPr/>
          <a:lstStyle/>
          <a:p>
            <a:r>
              <a:rPr lang="en-US" sz="2800" dirty="0" smtClean="0"/>
              <a:t>Reading Assignments</a:t>
            </a:r>
          </a:p>
          <a:p>
            <a:pPr lvl="1"/>
            <a:r>
              <a:rPr lang="en-US" sz="2400" dirty="0" smtClean="0"/>
              <a:t>CH29.5 and 8</a:t>
            </a:r>
            <a:endParaRPr lang="en-US" sz="2400" dirty="0" smtClean="0"/>
          </a:p>
          <a:p>
            <a:r>
              <a:rPr lang="en-US" sz="2800" dirty="0" smtClean="0"/>
              <a:t>Final exam</a:t>
            </a:r>
          </a:p>
          <a:p>
            <a:pPr lvl="1"/>
            <a:r>
              <a:rPr lang="en-US" sz="2400" dirty="0" smtClean="0"/>
              <a:t>Date and time: </a:t>
            </a:r>
            <a:r>
              <a:rPr lang="en-US" sz="2400" dirty="0" smtClean="0"/>
              <a:t>11am – 12:30pm, </a:t>
            </a:r>
            <a:r>
              <a:rPr lang="en-US" sz="2400" dirty="0" smtClean="0"/>
              <a:t>Monday, Dec. 11 in </a:t>
            </a:r>
            <a:r>
              <a:rPr lang="en-US" sz="2400" dirty="0" smtClean="0"/>
              <a:t>SH101</a:t>
            </a:r>
            <a:endParaRPr lang="en-US" sz="2400" dirty="0" smtClean="0"/>
          </a:p>
          <a:p>
            <a:pPr lvl="1"/>
            <a:r>
              <a:rPr lang="en-US" sz="2400" dirty="0" smtClean="0"/>
              <a:t>Comprehensive exam: covers CH21.1 through what we </a:t>
            </a:r>
            <a:r>
              <a:rPr lang="en-US" sz="2400" dirty="0" smtClean="0"/>
              <a:t>finish </a:t>
            </a:r>
            <a:r>
              <a:rPr lang="en-US" sz="2400" dirty="0" smtClean="0"/>
              <a:t>Wednesday, Dec. 6</a:t>
            </a:r>
          </a:p>
          <a:p>
            <a:pPr lvl="1" eaLnBrk="1" hangingPunct="1"/>
            <a:r>
              <a:rPr lang="en-US" sz="2400" dirty="0"/>
              <a:t>Bring your calculator but DO NOT input formula into it!</a:t>
            </a:r>
          </a:p>
          <a:p>
            <a:pPr lvl="2" eaLnBrk="1" hangingPunct="1"/>
            <a:r>
              <a:rPr lang="en-US" sz="2000" dirty="0"/>
              <a:t>Cell phones or any types of computers cannot replace a calculator!</a:t>
            </a:r>
          </a:p>
          <a:p>
            <a:pPr lvl="1" eaLnBrk="1" hangingPunct="1"/>
            <a:r>
              <a:rPr lang="en-US" sz="2400" dirty="0"/>
              <a:t>BYOF: You may bring a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/>
              <a:t> formulae and values of constants</a:t>
            </a:r>
          </a:p>
          <a:p>
            <a:pPr lvl="1" eaLnBrk="1" hangingPunct="1"/>
            <a:r>
              <a:rPr lang="en-US" sz="2400" dirty="0"/>
              <a:t>No derivations, word definitions or solutions of any kind!</a:t>
            </a:r>
          </a:p>
          <a:p>
            <a:pPr lvl="1" eaLnBrk="1" hangingPunct="1"/>
            <a:r>
              <a:rPr lang="en-US" sz="2400" dirty="0"/>
              <a:t>No additional formulae or values of constants will be provided!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3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A855-6E50-844C-970E-C636831C12F0}" type="slidenum">
              <a:rPr lang="en-US"/>
              <a:pPr/>
              <a:t>3</a:t>
            </a:fld>
            <a:endParaRPr 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r>
              <a:rPr lang="en-US"/>
              <a:t>A DC Generator</a:t>
            </a:r>
          </a:p>
        </p:txBody>
      </p:sp>
      <p:graphicFrame>
        <p:nvGraphicFramePr>
          <p:cNvPr id="42496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68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96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68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496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68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486400"/>
          </a:xfrm>
        </p:spPr>
        <p:txBody>
          <a:bodyPr/>
          <a:lstStyle/>
          <a:p>
            <a:r>
              <a:rPr lang="en-US" dirty="0"/>
              <a:t>A DC generator is almost the same as an</a:t>
            </a:r>
            <a:r>
              <a:rPr lang="en-US" dirty="0" smtClean="0"/>
              <a:t> AC </a:t>
            </a:r>
            <a:r>
              <a:rPr lang="en-US" dirty="0"/>
              <a:t>generator except the slip rings are replaced by split-ring </a:t>
            </a:r>
            <a:r>
              <a:rPr lang="en-US" dirty="0" err="1"/>
              <a:t>commutators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Output can be smoothed out by placing a capacitor on the output</a:t>
            </a:r>
          </a:p>
          <a:p>
            <a:pPr lvl="1"/>
            <a:r>
              <a:rPr lang="en-US" dirty="0"/>
              <a:t>More commonly done using many armature windings</a:t>
            </a:r>
          </a:p>
        </p:txBody>
      </p:sp>
      <p:graphicFrame>
        <p:nvGraphicFramePr>
          <p:cNvPr id="42496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685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4968" name="Picture 8" descr="FG29_014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0" y="2406650"/>
            <a:ext cx="2743200" cy="1524000"/>
          </a:xfrm>
          <a:prstGeom prst="rect">
            <a:avLst/>
          </a:prstGeom>
          <a:noFill/>
        </p:spPr>
      </p:pic>
      <p:pic>
        <p:nvPicPr>
          <p:cNvPr id="424969" name="Picture 9" descr="FG29_014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81600" y="2298700"/>
            <a:ext cx="3048000" cy="1739900"/>
          </a:xfrm>
          <a:prstGeom prst="rect">
            <a:avLst/>
          </a:prstGeom>
          <a:noFill/>
        </p:spPr>
      </p:pic>
      <p:sp>
        <p:nvSpPr>
          <p:cNvPr id="424970" name="AutoShape 10"/>
          <p:cNvSpPr>
            <a:spLocks noChangeArrowheads="1"/>
          </p:cNvSpPr>
          <p:nvPr/>
        </p:nvSpPr>
        <p:spPr bwMode="auto">
          <a:xfrm>
            <a:off x="3200400" y="2619375"/>
            <a:ext cx="2209800" cy="1098550"/>
          </a:xfrm>
          <a:prstGeom prst="rightArrow">
            <a:avLst>
              <a:gd name="adj1" fmla="val 50000"/>
              <a:gd name="adj2" fmla="val 50289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Smooth output using many windings</a:t>
            </a:r>
          </a:p>
        </p:txBody>
      </p:sp>
    </p:spTree>
    <p:extLst>
      <p:ext uri="{BB962C8B-B14F-4D97-AF65-F5344CB8AC3E}">
        <p14:creationId xmlns:p14="http://schemas.microsoft.com/office/powerpoint/2010/main" val="80749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2CE4-D05D-FB42-9681-E17488CBE121}" type="slidenum">
              <a:rPr lang="en-US"/>
              <a:pPr/>
              <a:t>4</a:t>
            </a:fld>
            <a:endParaRPr lang="en-US"/>
          </a:p>
        </p:txBody>
      </p:sp>
      <p:pic>
        <p:nvPicPr>
          <p:cNvPr id="427010" name="Picture 2" descr="FG29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495800"/>
            <a:ext cx="3886200" cy="2286000"/>
          </a:xfrm>
          <a:prstGeom prst="rect">
            <a:avLst/>
          </a:prstGeom>
          <a:noFill/>
        </p:spPr>
      </p:pic>
      <p:sp>
        <p:nvSpPr>
          <p:cNvPr id="4270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Transformer</a:t>
            </a:r>
          </a:p>
        </p:txBody>
      </p:sp>
      <p:graphicFrame>
        <p:nvGraphicFramePr>
          <p:cNvPr id="4270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70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70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70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What is a transformer?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device for increasing or decreasing an AC voltage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few examples?	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TV sets to provide High Voltage to picture tubes, portable electronic device converters, transformers on the pole, etc 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A transformer consists of two coils of wires known as</a:t>
            </a:r>
            <a:r>
              <a:rPr lang="en-US" dirty="0" smtClean="0">
                <a:sym typeface="Wingdings" charset="2"/>
              </a:rPr>
              <a:t> the primary </a:t>
            </a:r>
            <a:r>
              <a:rPr lang="en-US" dirty="0">
                <a:sym typeface="Wingdings" charset="2"/>
              </a:rPr>
              <a:t>and</a:t>
            </a:r>
            <a:r>
              <a:rPr lang="en-US" dirty="0" smtClean="0">
                <a:sym typeface="Wingdings" charset="2"/>
              </a:rPr>
              <a:t> the secondary</a:t>
            </a:r>
            <a:endParaRPr lang="en-US" dirty="0">
              <a:sym typeface="Wingdings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two coils can be interwoven or linked by a laminated soft iron core to reduce</a:t>
            </a:r>
            <a:r>
              <a:rPr lang="en-US" dirty="0" smtClean="0">
                <a:sym typeface="Wingdings" charset="2"/>
              </a:rPr>
              <a:t> losses due to Eddy current</a:t>
            </a:r>
            <a:endParaRPr lang="en-US" dirty="0">
              <a:sym typeface="Wingdings" charset="2"/>
            </a:endParaRPr>
          </a:p>
        </p:txBody>
      </p:sp>
      <p:graphicFrame>
        <p:nvGraphicFramePr>
          <p:cNvPr id="427016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709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7" name="Rectangle 9"/>
          <p:cNvSpPr>
            <a:spLocks noChangeArrowheads="1"/>
          </p:cNvSpPr>
          <p:nvPr/>
        </p:nvSpPr>
        <p:spPr bwMode="auto">
          <a:xfrm>
            <a:off x="304800" y="4495800"/>
            <a:ext cx="518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Transformers are designed so that all magnetic flux produced by the primary coil pass through the secondary</a:t>
            </a:r>
          </a:p>
        </p:txBody>
      </p:sp>
    </p:spTree>
    <p:extLst>
      <p:ext uri="{BB962C8B-B14F-4D97-AF65-F5344CB8AC3E}">
        <p14:creationId xmlns:p14="http://schemas.microsoft.com/office/powerpoint/2010/main" val="16958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673C-7B41-4648-9C1F-743CCA0E598C}" type="slidenum">
              <a:rPr lang="en-US"/>
              <a:pPr/>
              <a:t>5</a:t>
            </a:fld>
            <a:endParaRPr lang="en-US"/>
          </a:p>
        </p:txBody>
      </p:sp>
      <p:pic>
        <p:nvPicPr>
          <p:cNvPr id="428034" name="Picture 2" descr="FG29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81400"/>
            <a:ext cx="3886200" cy="2971800"/>
          </a:xfrm>
          <a:prstGeom prst="rect">
            <a:avLst/>
          </a:prstGeom>
          <a:noFill/>
        </p:spPr>
      </p:pic>
      <p:sp>
        <p:nvSpPr>
          <p:cNvPr id="428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How does a transformer work?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91200"/>
          </a:xfrm>
        </p:spPr>
        <p:txBody>
          <a:bodyPr/>
          <a:lstStyle/>
          <a:p>
            <a:r>
              <a:rPr lang="en-US" dirty="0">
                <a:sym typeface="Wingdings" charset="2"/>
              </a:rPr>
              <a:t>When an AC voltage is applied to the primary, the changing B it produces will induce voltage of the same frequency in the secondary wire</a:t>
            </a:r>
          </a:p>
          <a:p>
            <a:r>
              <a:rPr lang="en-US" dirty="0">
                <a:sym typeface="Wingdings" charset="2"/>
              </a:rPr>
              <a:t>So how would we make the voltage different?</a:t>
            </a:r>
          </a:p>
          <a:p>
            <a:pPr lvl="1"/>
            <a:r>
              <a:rPr lang="en-US" dirty="0">
                <a:sym typeface="Wingdings" charset="2"/>
              </a:rPr>
              <a:t>By varying the number of loops in each coil</a:t>
            </a:r>
          </a:p>
          <a:p>
            <a:pPr lvl="1"/>
            <a:r>
              <a:rPr lang="en-US" dirty="0">
                <a:sym typeface="Wingdings" charset="2"/>
              </a:rPr>
              <a:t>From Faraday’s law, the induced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in the secondary is 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The input primary voltage is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Since </a:t>
            </a:r>
            <a:r>
              <a:rPr lang="en-US" dirty="0" err="1" smtClean="0">
                <a:sym typeface="Wingdings" charset="2"/>
              </a:rPr>
              <a:t>d</a:t>
            </a:r>
            <a:r>
              <a:rPr lang="en-US" dirty="0" err="1" smtClean="0">
                <a:latin typeface="Symbol" charset="2"/>
                <a:sym typeface="Wingdings" charset="2"/>
              </a:rPr>
              <a:t>Φ</a:t>
            </a:r>
            <a:r>
              <a:rPr lang="en-US" baseline="-25000" dirty="0" err="1" smtClean="0">
                <a:sym typeface="Wingdings" charset="2"/>
              </a:rPr>
              <a:t>B</a:t>
            </a:r>
            <a:r>
              <a:rPr lang="en-US" dirty="0" err="1">
                <a:sym typeface="Wingdings" charset="2"/>
              </a:rPr>
              <a:t>/dt</a:t>
            </a:r>
            <a:r>
              <a:rPr lang="en-US" dirty="0">
                <a:sym typeface="Wingdings" charset="2"/>
              </a:rPr>
              <a:t> is the same, we obtain</a:t>
            </a:r>
          </a:p>
          <a:p>
            <a:pPr lvl="1"/>
            <a:r>
              <a:rPr lang="en-US" dirty="0">
                <a:sym typeface="Wingdings" charset="2"/>
              </a:rPr>
              <a:t>  </a:t>
            </a:r>
          </a:p>
        </p:txBody>
      </p:sp>
      <p:graphicFrame>
        <p:nvGraphicFramePr>
          <p:cNvPr id="428040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3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1" name="Object 9"/>
          <p:cNvGraphicFramePr>
            <a:graphicFrameLocks noChangeAspect="1"/>
          </p:cNvGraphicFramePr>
          <p:nvPr/>
        </p:nvGraphicFramePr>
        <p:xfrm>
          <a:off x="1143000" y="3694113"/>
          <a:ext cx="6921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4" name="Equation" r:id="rId9" imgW="304560" imgH="203040" progId="Equation.DSMT4">
                  <p:embed/>
                </p:oleObj>
              </mc:Choice>
              <mc:Fallback>
                <p:oleObj name="Equation" r:id="rId9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694113"/>
                        <a:ext cx="6921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2" name="Object 10"/>
          <p:cNvGraphicFramePr>
            <a:graphicFrameLocks noChangeAspect="1"/>
          </p:cNvGraphicFramePr>
          <p:nvPr/>
        </p:nvGraphicFramePr>
        <p:xfrm>
          <a:off x="1143000" y="4679950"/>
          <a:ext cx="6826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5" name="Equation" r:id="rId11" imgW="304560" imgH="203040" progId="Equation.DSMT4">
                  <p:embed/>
                </p:oleObj>
              </mc:Choice>
              <mc:Fallback>
                <p:oleObj name="Equation" r:id="rId11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79950"/>
                        <a:ext cx="68262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3" name="Object 11"/>
          <p:cNvGraphicFramePr>
            <a:graphicFrameLocks noChangeAspect="1"/>
          </p:cNvGraphicFramePr>
          <p:nvPr/>
        </p:nvGraphicFramePr>
        <p:xfrm>
          <a:off x="1295400" y="5715000"/>
          <a:ext cx="13716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6" name="Equation" r:id="rId13" imgW="571320" imgH="406080" progId="Equation.DSMT4">
                  <p:embed/>
                </p:oleObj>
              </mc:Choice>
              <mc:Fallback>
                <p:oleObj name="Equation" r:id="rId13" imgW="5713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715000"/>
                        <a:ext cx="1371600" cy="9763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44" name="Text Box 12"/>
          <p:cNvSpPr txBox="1">
            <a:spLocks noChangeArrowheads="1"/>
          </p:cNvSpPr>
          <p:nvPr/>
        </p:nvSpPr>
        <p:spPr bwMode="auto">
          <a:xfrm>
            <a:off x="3276600" y="5778500"/>
            <a:ext cx="1616075" cy="85090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Transformer Equation </a:t>
            </a:r>
          </a:p>
        </p:txBody>
      </p:sp>
      <p:graphicFrame>
        <p:nvGraphicFramePr>
          <p:cNvPr id="428045" name="Object 13"/>
          <p:cNvGraphicFramePr>
            <a:graphicFrameLocks noChangeAspect="1"/>
          </p:cNvGraphicFramePr>
          <p:nvPr/>
        </p:nvGraphicFramePr>
        <p:xfrm>
          <a:off x="1778000" y="3505200"/>
          <a:ext cx="1270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7" name="Equation" r:id="rId15" imgW="558720" imgH="368280" progId="Equation.DSMT4">
                  <p:embed/>
                </p:oleObj>
              </mc:Choice>
              <mc:Fallback>
                <p:oleObj name="Equation" r:id="rId15" imgW="558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3505200"/>
                        <a:ext cx="1270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6" name="Object 14"/>
          <p:cNvGraphicFramePr>
            <a:graphicFrameLocks noChangeAspect="1"/>
          </p:cNvGraphicFramePr>
          <p:nvPr/>
        </p:nvGraphicFramePr>
        <p:xfrm>
          <a:off x="1797050" y="4508500"/>
          <a:ext cx="12509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78" name="Equation" r:id="rId17" imgW="558720" imgH="368280" progId="Equation.DSMT4">
                  <p:embed/>
                </p:oleObj>
              </mc:Choice>
              <mc:Fallback>
                <p:oleObj name="Equation" r:id="rId17" imgW="558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4508500"/>
                        <a:ext cx="125095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034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EA92-B59B-0C4C-975A-A9B803E4726E}" type="slidenum">
              <a:rPr lang="en-US"/>
              <a:pPr/>
              <a:t>6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Transformer Equation</a:t>
            </a:r>
          </a:p>
        </p:txBody>
      </p:sp>
      <p:graphicFrame>
        <p:nvGraphicFramePr>
          <p:cNvPr id="42905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5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59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0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8392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transformer equation does not work for DC current</a:t>
            </a:r>
            <a:r>
              <a:rPr lang="en-US" dirty="0" smtClean="0">
                <a:sym typeface="Wingdings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charset="2"/>
              </a:rPr>
              <a:t>Since </a:t>
            </a:r>
            <a:r>
              <a:rPr lang="en-US" dirty="0">
                <a:sym typeface="Wingdings" charset="2"/>
              </a:rPr>
              <a:t>there is no change of magnetic </a:t>
            </a:r>
            <a:r>
              <a:rPr lang="en-US" dirty="0" smtClean="0">
                <a:sym typeface="Wingdings" charset="2"/>
              </a:rPr>
              <a:t>flux!!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If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&gt;N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, the output voltage is greater than the input so it is called a step-up transformer while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&lt;N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 is called step-down transformer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Now, it looks like energy conservation is violated since we can get more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from smaller ones, right?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Wrong! Wrong! Wrong! Energy is always conserved!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well designed transformer can be more than 99% efficient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power output is the same as the input: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</a:t>
            </a:r>
          </a:p>
        </p:txBody>
      </p:sp>
      <p:graphicFrame>
        <p:nvGraphicFramePr>
          <p:cNvPr id="42906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1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4" name="Object 8"/>
          <p:cNvGraphicFramePr>
            <a:graphicFrameLocks noChangeAspect="1"/>
          </p:cNvGraphicFramePr>
          <p:nvPr/>
        </p:nvGraphicFramePr>
        <p:xfrm>
          <a:off x="1152525" y="5329238"/>
          <a:ext cx="9810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2" name="Equation" r:id="rId8" imgW="431640" imgH="203040" progId="Equation.DSMT4">
                  <p:embed/>
                </p:oleObj>
              </mc:Choice>
              <mc:Fallback>
                <p:oleObj name="Equation" r:id="rId8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5329238"/>
                        <a:ext cx="98107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5" name="Object 9"/>
          <p:cNvGraphicFramePr>
            <a:graphicFrameLocks noChangeAspect="1"/>
          </p:cNvGraphicFramePr>
          <p:nvPr/>
        </p:nvGraphicFramePr>
        <p:xfrm>
          <a:off x="1208088" y="5857875"/>
          <a:ext cx="19923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3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5857875"/>
                        <a:ext cx="1992312" cy="923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6" name="Object 10"/>
          <p:cNvGraphicFramePr>
            <a:graphicFrameLocks noChangeAspect="1"/>
          </p:cNvGraphicFramePr>
          <p:nvPr/>
        </p:nvGraphicFramePr>
        <p:xfrm>
          <a:off x="2155825" y="5329238"/>
          <a:ext cx="6635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4" name="Equation" r:id="rId12" imgW="291960" imgH="203040" progId="Equation.DSMT4">
                  <p:embed/>
                </p:oleObj>
              </mc:Choice>
              <mc:Fallback>
                <p:oleObj name="Equation" r:id="rId12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825" y="5329238"/>
                        <a:ext cx="66357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8" name="Text Box 12"/>
          <p:cNvSpPr txBox="1">
            <a:spLocks noChangeArrowheads="1"/>
          </p:cNvSpPr>
          <p:nvPr/>
        </p:nvSpPr>
        <p:spPr bwMode="auto">
          <a:xfrm>
            <a:off x="3429000" y="5454650"/>
            <a:ext cx="5535613" cy="6794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 Narrow" charset="0"/>
              </a:rPr>
              <a:t>The output current for step-up transformer will be lower than the input, while it is larger for step-down x-former than the input.</a:t>
            </a:r>
          </a:p>
        </p:txBody>
      </p:sp>
    </p:spTree>
    <p:extLst>
      <p:ext uri="{BB962C8B-B14F-4D97-AF65-F5344CB8AC3E}">
        <p14:creationId xmlns:p14="http://schemas.microsoft.com/office/powerpoint/2010/main" val="3463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427F-6D10-A94C-9307-5AB9DAAF39E3}" type="slidenum">
              <a:rPr lang="en-US"/>
              <a:pPr/>
              <a:t>7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dirty="0" smtClean="0"/>
              <a:t> for A Transformer </a:t>
            </a:r>
            <a:endParaRPr lang="en-US" dirty="0"/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Portable radio transformer.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transformer for home use of a portable radio reduces 120-V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AC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 9.0V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AC. 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secondary contains 30 turns, and the radio draws 400mA.  Calculate (a) the number of turns in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primary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current in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primary and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transformed. </a:t>
            </a:r>
          </a:p>
        </p:txBody>
      </p:sp>
      <p:sp>
        <p:nvSpPr>
          <p:cNvPr id="430084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kind of a transformer is this?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1600200" y="5410200"/>
          <a:ext cx="6016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0" name="Equation" r:id="rId3" imgW="253800" imgH="152280" progId="Equation.DSMT4">
                  <p:embed/>
                </p:oleObj>
              </mc:Choice>
              <mc:Fallback>
                <p:oleObj name="Equation" r:id="rId3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410200"/>
                        <a:ext cx="6016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6" name="Text Box 6"/>
          <p:cNvSpPr txBox="1">
            <a:spLocks noChangeArrowheads="1"/>
          </p:cNvSpPr>
          <p:nvPr/>
        </p:nvSpPr>
        <p:spPr bwMode="auto">
          <a:xfrm>
            <a:off x="4876800" y="2362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 step-down x-former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7" name="Object 7"/>
          <p:cNvGraphicFramePr>
            <a:graphicFrameLocks noChangeAspect="1"/>
          </p:cNvGraphicFramePr>
          <p:nvPr/>
        </p:nvGraphicFramePr>
        <p:xfrm>
          <a:off x="1600200" y="2765425"/>
          <a:ext cx="6921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1" name="Equation" r:id="rId5" imgW="330120" imgH="406080" progId="Equation.DSMT4">
                  <p:embed/>
                </p:oleObj>
              </mc:Choice>
              <mc:Fallback>
                <p:oleObj name="Equation" r:id="rId5" imgW="3301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65425"/>
                        <a:ext cx="69215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685800" y="29448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2971800" y="2944813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0" name="Object 10"/>
          <p:cNvGraphicFramePr>
            <a:graphicFrameLocks noChangeAspect="1"/>
          </p:cNvGraphicFramePr>
          <p:nvPr/>
        </p:nvGraphicFramePr>
        <p:xfrm>
          <a:off x="4419600" y="3006725"/>
          <a:ext cx="7731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2" name="Equation" r:id="rId7" imgW="342720" imgH="203040" progId="Equation.DSMT4">
                  <p:embed/>
                </p:oleObj>
              </mc:Choice>
              <mc:Fallback>
                <p:oleObj name="Equation" r:id="rId7" imgW="342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06725"/>
                        <a:ext cx="7731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381000" y="3825875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Also from the transformer equation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2" name="Object 12"/>
          <p:cNvGraphicFramePr>
            <a:graphicFrameLocks noChangeAspect="1"/>
          </p:cNvGraphicFramePr>
          <p:nvPr/>
        </p:nvGraphicFramePr>
        <p:xfrm>
          <a:off x="2744788" y="3746500"/>
          <a:ext cx="83661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3" name="Equation" r:id="rId9" imgW="317160" imgH="406080" progId="Equation.DSMT4">
                  <p:embed/>
                </p:oleObj>
              </mc:Choice>
              <mc:Fallback>
                <p:oleObj name="Equation" r:id="rId9" imgW="317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746500"/>
                        <a:ext cx="83661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3" name="Text Box 13"/>
          <p:cNvSpPr txBox="1">
            <a:spLocks noChangeArrowheads="1"/>
          </p:cNvSpPr>
          <p:nvPr/>
        </p:nvSpPr>
        <p:spPr bwMode="auto">
          <a:xfrm>
            <a:off x="4572000" y="36703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4" name="Object 14"/>
          <p:cNvGraphicFramePr>
            <a:graphicFrameLocks noChangeAspect="1"/>
          </p:cNvGraphicFramePr>
          <p:nvPr/>
        </p:nvGraphicFramePr>
        <p:xfrm>
          <a:off x="4572000" y="4286250"/>
          <a:ext cx="6318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4" name="Equation" r:id="rId11" imgW="291960" imgH="203040" progId="Equation.DSMT4">
                  <p:embed/>
                </p:oleObj>
              </mc:Choice>
              <mc:Fallback>
                <p:oleObj name="Equation" r:id="rId11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86250"/>
                        <a:ext cx="6318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5" name="Text Box 15"/>
          <p:cNvSpPr txBox="1">
            <a:spLocks noChangeArrowheads="1"/>
          </p:cNvSpPr>
          <p:nvPr/>
        </p:nvSpPr>
        <p:spPr bwMode="auto">
          <a:xfrm>
            <a:off x="381000" y="48006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Thus the power transformed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6" name="Text Box 16"/>
          <p:cNvSpPr txBox="1">
            <a:spLocks noChangeArrowheads="1"/>
          </p:cNvSpPr>
          <p:nvPr/>
        </p:nvSpPr>
        <p:spPr bwMode="auto">
          <a:xfrm>
            <a:off x="457200" y="5791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How about the input power?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7" name="Text Box 17"/>
          <p:cNvSpPr txBox="1">
            <a:spLocks noChangeArrowheads="1"/>
          </p:cNvSpPr>
          <p:nvPr/>
        </p:nvSpPr>
        <p:spPr bwMode="auto">
          <a:xfrm>
            <a:off x="3886200" y="5791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same assuming 100% efficiency.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8" name="Object 18"/>
          <p:cNvGraphicFramePr>
            <a:graphicFrameLocks noChangeAspect="1"/>
          </p:cNvGraphicFramePr>
          <p:nvPr/>
        </p:nvGraphicFramePr>
        <p:xfrm>
          <a:off x="2259013" y="2743200"/>
          <a:ext cx="56038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5" name="Equation" r:id="rId13" imgW="266400" imgH="406080" progId="Equation.DSMT4">
                  <p:embed/>
                </p:oleObj>
              </mc:Choice>
              <mc:Fallback>
                <p:oleObj name="Equation" r:id="rId13" imgW="2664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2743200"/>
                        <a:ext cx="560387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99" name="Object 19"/>
          <p:cNvGraphicFramePr>
            <a:graphicFrameLocks noChangeAspect="1"/>
          </p:cNvGraphicFramePr>
          <p:nvPr/>
        </p:nvGraphicFramePr>
        <p:xfrm>
          <a:off x="5121275" y="2819400"/>
          <a:ext cx="12033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6" name="Equation" r:id="rId15" imgW="533160" imgH="406080" progId="Equation.DSMT4">
                  <p:embed/>
                </p:oleObj>
              </mc:Choice>
              <mc:Fallback>
                <p:oleObj name="Equation" r:id="rId15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2819400"/>
                        <a:ext cx="12033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0" name="Object 20"/>
          <p:cNvGraphicFramePr>
            <a:graphicFrameLocks noChangeAspect="1"/>
          </p:cNvGraphicFramePr>
          <p:nvPr/>
        </p:nvGraphicFramePr>
        <p:xfrm>
          <a:off x="6310313" y="2828925"/>
          <a:ext cx="26050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7" name="Equation" r:id="rId17" imgW="1155600" imgH="368280" progId="Equation.DSMT4">
                  <p:embed/>
                </p:oleObj>
              </mc:Choice>
              <mc:Fallback>
                <p:oleObj name="Equation" r:id="rId17" imgW="11556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2828925"/>
                        <a:ext cx="26050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1" name="Object 21"/>
          <p:cNvGraphicFramePr>
            <a:graphicFrameLocks noChangeAspect="1"/>
          </p:cNvGraphicFramePr>
          <p:nvPr/>
        </p:nvGraphicFramePr>
        <p:xfrm>
          <a:off x="3589338" y="3730625"/>
          <a:ext cx="60166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8" name="Equation" r:id="rId19" imgW="228600" imgH="406080" progId="Equation.DSMT4">
                  <p:embed/>
                </p:oleObj>
              </mc:Choice>
              <mc:Fallback>
                <p:oleObj name="Equation" r:id="rId19" imgW="2286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3730625"/>
                        <a:ext cx="60166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2" name="Object 22"/>
          <p:cNvGraphicFramePr>
            <a:graphicFrameLocks noChangeAspect="1"/>
          </p:cNvGraphicFramePr>
          <p:nvPr/>
        </p:nvGraphicFramePr>
        <p:xfrm>
          <a:off x="5203825" y="4151313"/>
          <a:ext cx="1044575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9" name="Equation" r:id="rId21" imgW="482400" imgH="406080" progId="Equation.DSMT4">
                  <p:embed/>
                </p:oleObj>
              </mc:Choice>
              <mc:Fallback>
                <p:oleObj name="Equation" r:id="rId21" imgW="4824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4151313"/>
                        <a:ext cx="1044575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3" name="Object 23"/>
          <p:cNvGraphicFramePr>
            <a:graphicFrameLocks noChangeAspect="1"/>
          </p:cNvGraphicFramePr>
          <p:nvPr/>
        </p:nvGraphicFramePr>
        <p:xfrm>
          <a:off x="6192838" y="4157663"/>
          <a:ext cx="2417762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00" name="Equation" r:id="rId23" imgW="1117440" imgH="368280" progId="Equation.DSMT4">
                  <p:embed/>
                </p:oleObj>
              </mc:Choice>
              <mc:Fallback>
                <p:oleObj name="Equation" r:id="rId23" imgW="11174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4157663"/>
                        <a:ext cx="2417762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4" name="Object 24"/>
          <p:cNvGraphicFramePr>
            <a:graphicFrameLocks noChangeAspect="1"/>
          </p:cNvGraphicFramePr>
          <p:nvPr/>
        </p:nvGraphicFramePr>
        <p:xfrm>
          <a:off x="2209800" y="5386388"/>
          <a:ext cx="99218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01" name="Equation" r:id="rId25" imgW="419040" imgH="203040" progId="Equation.DSMT4">
                  <p:embed/>
                </p:oleObj>
              </mc:Choice>
              <mc:Fallback>
                <p:oleObj name="Equation" r:id="rId25" imgW="419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86388"/>
                        <a:ext cx="992188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5" name="Object 25"/>
          <p:cNvGraphicFramePr>
            <a:graphicFrameLocks noChangeAspect="1"/>
          </p:cNvGraphicFramePr>
          <p:nvPr/>
        </p:nvGraphicFramePr>
        <p:xfrm>
          <a:off x="3162300" y="5334000"/>
          <a:ext cx="28575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02" name="Equation" r:id="rId27" imgW="1206360" imgH="228600" progId="Equation.DSMT4">
                  <p:embed/>
                </p:oleObj>
              </mc:Choice>
              <mc:Fallback>
                <p:oleObj name="Equation" r:id="rId27" imgW="1206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5334000"/>
                        <a:ext cx="28575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5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3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3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3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3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3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30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30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3" grpId="0"/>
      <p:bldP spid="430084" grpId="0"/>
      <p:bldP spid="430086" grpId="0"/>
      <p:bldP spid="430088" grpId="0"/>
      <p:bldP spid="430089" grpId="0"/>
      <p:bldP spid="430091" grpId="0"/>
      <p:bldP spid="430093" grpId="0"/>
      <p:bldP spid="430095" grpId="0"/>
      <p:bldP spid="430096" grpId="0"/>
      <p:bldP spid="4300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21F8-8C64-EA47-A576-01717F7BC8D5}" type="slidenum">
              <a:rPr lang="en-US"/>
              <a:pPr/>
              <a:t>8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29 –</a:t>
            </a:r>
            <a:r>
              <a:rPr lang="en-US" dirty="0" smtClean="0"/>
              <a:t> 13: </a:t>
            </a:r>
            <a:r>
              <a:rPr lang="en-US" dirty="0"/>
              <a:t>Power Transmission </a:t>
            </a:r>
          </a:p>
        </p:txBody>
      </p:sp>
      <p:sp>
        <p:nvSpPr>
          <p:cNvPr id="431107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077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Transmission lines.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 average of 120kW of electric power is sent to a small town from a power plant 10km away.  The transmission lines have a total resistance of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0.4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Calculate the power loss if the power is transmitted at (a) 240V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24,000V.</a:t>
            </a:r>
          </a:p>
        </p:txBody>
      </p:sp>
      <p:sp>
        <p:nvSpPr>
          <p:cNvPr id="431108" name="Text Box 4"/>
          <p:cNvSpPr txBox="1">
            <a:spLocks noChangeArrowheads="1"/>
          </p:cNvSpPr>
          <p:nvPr/>
        </p:nvSpPr>
        <p:spPr bwMode="auto">
          <a:xfrm>
            <a:off x="457200" y="2362200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cannot use P=V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/R since we do not know the voltage along the transmission line.  We, however, can use P=I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R.</a:t>
            </a:r>
          </a:p>
        </p:txBody>
      </p:sp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381000" y="3276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If 120kW is sent at 240V, the total current is</a:t>
            </a:r>
          </a:p>
        </p:txBody>
      </p:sp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5943600" y="3282950"/>
          <a:ext cx="44291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46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282950"/>
                        <a:ext cx="442913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609600" y="37004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2" name="Object 8"/>
          <p:cNvGraphicFramePr>
            <a:graphicFrameLocks noChangeAspect="1"/>
          </p:cNvGraphicFramePr>
          <p:nvPr/>
        </p:nvGraphicFramePr>
        <p:xfrm>
          <a:off x="2286000" y="4254500"/>
          <a:ext cx="4921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47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254500"/>
                        <a:ext cx="492125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1000" y="46482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If 120kW is sent at 24,000V, the total current is</a:t>
            </a:r>
          </a:p>
        </p:txBody>
      </p:sp>
      <p:graphicFrame>
        <p:nvGraphicFramePr>
          <p:cNvPr id="431114" name="Object 10"/>
          <p:cNvGraphicFramePr>
            <a:graphicFrameLocks noChangeAspect="1"/>
          </p:cNvGraphicFramePr>
          <p:nvPr/>
        </p:nvGraphicFramePr>
        <p:xfrm>
          <a:off x="6172200" y="4648200"/>
          <a:ext cx="5175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48" name="Equation" r:id="rId7" imgW="266400" imgH="164880" progId="Equation.DSMT4">
                  <p:embed/>
                </p:oleObj>
              </mc:Choice>
              <mc:Fallback>
                <p:oleObj name="Equation" r:id="rId7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648200"/>
                        <a:ext cx="5175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5" name="Text Box 11"/>
          <p:cNvSpPr txBox="1">
            <a:spLocks noChangeArrowheads="1"/>
          </p:cNvSpPr>
          <p:nvPr/>
        </p:nvSpPr>
        <p:spPr bwMode="auto">
          <a:xfrm>
            <a:off x="609600" y="50720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6" name="Object 12"/>
          <p:cNvGraphicFramePr>
            <a:graphicFrameLocks noChangeAspect="1"/>
          </p:cNvGraphicFramePr>
          <p:nvPr/>
        </p:nvGraphicFramePr>
        <p:xfrm>
          <a:off x="2514600" y="5562600"/>
          <a:ext cx="49212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49" name="Equation" r:id="rId9" imgW="253800" imgH="152280" progId="Equation.DSMT4">
                  <p:embed/>
                </p:oleObj>
              </mc:Choice>
              <mc:Fallback>
                <p:oleObj name="Equation" r:id="rId9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62600"/>
                        <a:ext cx="49212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7" name="Text Box 13"/>
          <p:cNvSpPr txBox="1">
            <a:spLocks noChangeArrowheads="1"/>
          </p:cNvSpPr>
          <p:nvPr/>
        </p:nvSpPr>
        <p:spPr bwMode="auto">
          <a:xfrm>
            <a:off x="381000" y="6019800"/>
            <a:ext cx="84582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The higher the transmission voltage, the smaller the current, causing less loss of energy.  This is why power is transmitted w/ HV, as high as 170kV.</a:t>
            </a:r>
          </a:p>
        </p:txBody>
      </p:sp>
      <p:graphicFrame>
        <p:nvGraphicFramePr>
          <p:cNvPr id="431118" name="Object 14"/>
          <p:cNvGraphicFramePr>
            <a:graphicFrameLocks noChangeAspect="1"/>
          </p:cNvGraphicFramePr>
          <p:nvPr/>
        </p:nvGraphicFramePr>
        <p:xfrm>
          <a:off x="6324600" y="3098800"/>
          <a:ext cx="5413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0" name="Equation" r:id="rId11" imgW="279360" imgH="368280" progId="Equation.DSMT4">
                  <p:embed/>
                </p:oleObj>
              </mc:Choice>
              <mc:Fallback>
                <p:oleObj name="Equation" r:id="rId11" imgW="279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98800"/>
                        <a:ext cx="5413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19" name="Object 15"/>
          <p:cNvGraphicFramePr>
            <a:graphicFrameLocks noChangeAspect="1"/>
          </p:cNvGraphicFramePr>
          <p:nvPr/>
        </p:nvGraphicFramePr>
        <p:xfrm>
          <a:off x="6818313" y="3048000"/>
          <a:ext cx="2020887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1" name="Equation" r:id="rId13" imgW="1041120" imgH="393480" progId="Equation.DSMT4">
                  <p:embed/>
                </p:oleObj>
              </mc:Choice>
              <mc:Fallback>
                <p:oleObj name="Equation" r:id="rId13" imgW="1041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8313" y="3048000"/>
                        <a:ext cx="2020887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0" name="Object 16"/>
          <p:cNvGraphicFramePr>
            <a:graphicFrameLocks noChangeAspect="1"/>
          </p:cNvGraphicFramePr>
          <p:nvPr/>
        </p:nvGraphicFramePr>
        <p:xfrm>
          <a:off x="2667000" y="4191000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2" name="Equation" r:id="rId15" imgW="380880" imgH="190440" progId="Equation.DSMT4">
                  <p:embed/>
                </p:oleObj>
              </mc:Choice>
              <mc:Fallback>
                <p:oleObj name="Equation" r:id="rId15" imgW="380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91000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1" name="Object 17"/>
          <p:cNvGraphicFramePr>
            <a:graphicFrameLocks noChangeAspect="1"/>
          </p:cNvGraphicFramePr>
          <p:nvPr/>
        </p:nvGraphicFramePr>
        <p:xfrm>
          <a:off x="3368675" y="4157663"/>
          <a:ext cx="29559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3" name="Equation" r:id="rId17" imgW="1523880" imgH="253800" progId="Equation.DSMT4">
                  <p:embed/>
                </p:oleObj>
              </mc:Choice>
              <mc:Fallback>
                <p:oleObj name="Equation" r:id="rId17" imgW="1523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4157663"/>
                        <a:ext cx="295592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2" name="Object 18"/>
          <p:cNvGraphicFramePr>
            <a:graphicFrameLocks noChangeAspect="1"/>
          </p:cNvGraphicFramePr>
          <p:nvPr/>
        </p:nvGraphicFramePr>
        <p:xfrm>
          <a:off x="6553200" y="4471988"/>
          <a:ext cx="5413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4" name="Equation" r:id="rId19" imgW="279360" imgH="368280" progId="Equation.DSMT4">
                  <p:embed/>
                </p:oleObj>
              </mc:Choice>
              <mc:Fallback>
                <p:oleObj name="Equation" r:id="rId19" imgW="279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471988"/>
                        <a:ext cx="5413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3" name="Object 19"/>
          <p:cNvGraphicFramePr>
            <a:graphicFrameLocks noChangeAspect="1"/>
          </p:cNvGraphicFramePr>
          <p:nvPr/>
        </p:nvGraphicFramePr>
        <p:xfrm>
          <a:off x="7045325" y="4419600"/>
          <a:ext cx="19462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5" name="Equation" r:id="rId21" imgW="1002960" imgH="406080" progId="Equation.DSMT4">
                  <p:embed/>
                </p:oleObj>
              </mc:Choice>
              <mc:Fallback>
                <p:oleObj name="Equation" r:id="rId21" imgW="10029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4419600"/>
                        <a:ext cx="19462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4" name="Object 20"/>
          <p:cNvGraphicFramePr>
            <a:graphicFrameLocks noChangeAspect="1"/>
          </p:cNvGraphicFramePr>
          <p:nvPr/>
        </p:nvGraphicFramePr>
        <p:xfrm>
          <a:off x="2971800" y="5499100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6" name="Equation" r:id="rId23" imgW="380880" imgH="190440" progId="Equation.DSMT4">
                  <p:embed/>
                </p:oleObj>
              </mc:Choice>
              <mc:Fallback>
                <p:oleObj name="Equation" r:id="rId23" imgW="380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499100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5" name="Object 21"/>
          <p:cNvGraphicFramePr>
            <a:graphicFrameLocks noChangeAspect="1"/>
          </p:cNvGraphicFramePr>
          <p:nvPr/>
        </p:nvGraphicFramePr>
        <p:xfrm>
          <a:off x="3657600" y="5486400"/>
          <a:ext cx="2413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7" name="Equation" r:id="rId25" imgW="1244520" imgH="253800" progId="Equation.DSMT4">
                  <p:embed/>
                </p:oleObj>
              </mc:Choice>
              <mc:Fallback>
                <p:oleObj name="Equation" r:id="rId25" imgW="1244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486400"/>
                        <a:ext cx="2413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94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Nov. 29, 2017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1444-002, Fall 2017             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9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2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27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28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r>
              <a:rPr lang="en-US" dirty="0" smtClean="0"/>
              <a:t>When the </a:t>
            </a:r>
            <a:r>
              <a:rPr lang="en-US" dirty="0"/>
              <a:t>electric current flows through a wire, there is an electric field in the wire that moves electrons</a:t>
            </a:r>
          </a:p>
          <a:p>
            <a:r>
              <a:rPr lang="en-US" dirty="0"/>
              <a:t>We saw, however, that changing magnetic flux induces a current in the wire. 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results apply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2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01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27972</TotalTime>
  <Words>2181</Words>
  <Application>Microsoft Macintosh PowerPoint</Application>
  <PresentationFormat>On-screen Show (4:3)</PresentationFormat>
  <Paragraphs>236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Narrow</vt:lpstr>
      <vt:lpstr>Monotype Corsiva</vt:lpstr>
      <vt:lpstr>ＭＳ Ｐゴシック</vt:lpstr>
      <vt:lpstr>Symbol</vt:lpstr>
      <vt:lpstr>Times New Roman</vt:lpstr>
      <vt:lpstr>Wingdings</vt:lpstr>
      <vt:lpstr>phys1443-spring02</vt:lpstr>
      <vt:lpstr>Equation</vt:lpstr>
      <vt:lpstr>PHYS 1441 – Section 001 Lecture #22</vt:lpstr>
      <vt:lpstr>Announcements</vt:lpstr>
      <vt:lpstr>A DC Generator</vt:lpstr>
      <vt:lpstr>Transformer</vt:lpstr>
      <vt:lpstr>How does a transformer work?</vt:lpstr>
      <vt:lpstr>Transformer Equation</vt:lpstr>
      <vt:lpstr>Example for A Transformer </vt:lpstr>
      <vt:lpstr>Example 29 – 13: Power Transmission 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  <vt:lpstr>Inductor</vt:lpstr>
      <vt:lpstr>Example 30 – 3 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735</cp:revision>
  <cp:lastPrinted>2017-11-27T21:02:24Z</cp:lastPrinted>
  <dcterms:created xsi:type="dcterms:W3CDTF">2012-01-19T04:21:20Z</dcterms:created>
  <dcterms:modified xsi:type="dcterms:W3CDTF">2017-11-28T16:30:37Z</dcterms:modified>
</cp:coreProperties>
</file>