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mov" ContentType="video/quicktime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391" r:id="rId2"/>
    <p:sldId id="335" r:id="rId3"/>
    <p:sldId id="393" r:id="rId4"/>
    <p:sldId id="394" r:id="rId5"/>
    <p:sldId id="435" r:id="rId6"/>
    <p:sldId id="436" r:id="rId7"/>
    <p:sldId id="437" r:id="rId8"/>
    <p:sldId id="438" r:id="rId9"/>
    <p:sldId id="439" r:id="rId10"/>
    <p:sldId id="440" r:id="rId11"/>
    <p:sldId id="441" r:id="rId12"/>
    <p:sldId id="442" r:id="rId13"/>
    <p:sldId id="443" r:id="rId14"/>
    <p:sldId id="444" r:id="rId15"/>
    <p:sldId id="483" r:id="rId16"/>
    <p:sldId id="484" r:id="rId17"/>
    <p:sldId id="485" r:id="rId18"/>
    <p:sldId id="486" r:id="rId19"/>
    <p:sldId id="487" r:id="rId20"/>
    <p:sldId id="488" r:id="rId21"/>
    <p:sldId id="489" r:id="rId22"/>
    <p:sldId id="490" r:id="rId23"/>
    <p:sldId id="491" r:id="rId24"/>
    <p:sldId id="492" r:id="rId25"/>
    <p:sldId id="493" r:id="rId26"/>
    <p:sldId id="494" r:id="rId27"/>
    <p:sldId id="495" r:id="rId28"/>
    <p:sldId id="496" r:id="rId29"/>
    <p:sldId id="497" r:id="rId30"/>
    <p:sldId id="498" r:id="rId31"/>
    <p:sldId id="499" r:id="rId32"/>
    <p:sldId id="500" r:id="rId33"/>
    <p:sldId id="501" r:id="rId34"/>
    <p:sldId id="502" r:id="rId35"/>
    <p:sldId id="503" r:id="rId36"/>
    <p:sldId id="504" r:id="rId37"/>
    <p:sldId id="505" r:id="rId38"/>
    <p:sldId id="506" r:id="rId39"/>
    <p:sldId id="507" r:id="rId40"/>
    <p:sldId id="508" r:id="rId41"/>
    <p:sldId id="509" r:id="rId42"/>
    <p:sldId id="510" r:id="rId43"/>
    <p:sldId id="511" r:id="rId44"/>
    <p:sldId id="512" r:id="rId45"/>
    <p:sldId id="513" r:id="rId46"/>
    <p:sldId id="418" r:id="rId47"/>
    <p:sldId id="419" r:id="rId48"/>
    <p:sldId id="420" r:id="rId49"/>
    <p:sldId id="481" r:id="rId50"/>
    <p:sldId id="421" r:id="rId51"/>
    <p:sldId id="422" r:id="rId52"/>
    <p:sldId id="423" r:id="rId53"/>
    <p:sldId id="424" r:id="rId54"/>
  </p:sldIdLst>
  <p:sldSz cx="9144000" cy="6858000" type="screen4x3"/>
  <p:notesSz cx="6877050" cy="916305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0033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CC"/>
    <a:srgbClr val="FFFFCC"/>
    <a:srgbClr val="CC6600"/>
    <a:srgbClr val="FF0066"/>
    <a:srgbClr val="CC00CC"/>
    <a:srgbClr val="003300"/>
    <a:srgbClr val="6600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520"/>
    <p:restoredTop sz="94660"/>
  </p:normalViewPr>
  <p:slideViewPr>
    <p:cSldViewPr>
      <p:cViewPr varScale="1">
        <p:scale>
          <a:sx n="106" d="100"/>
          <a:sy n="106" d="100"/>
        </p:scale>
        <p:origin x="272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45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notesMaster" Target="notesMasters/notesMaster1.xml"/><Relationship Id="rId56" Type="http://schemas.openxmlformats.org/officeDocument/2006/relationships/handoutMaster" Target="handoutMasters/handoutMaster1.xml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973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7313" y="0"/>
            <a:ext cx="297973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04263"/>
            <a:ext cx="297973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7313" y="8704263"/>
            <a:ext cx="2979737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fld id="{EBEBBD9D-2B36-914F-A6CA-7434B00079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2236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973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7313" y="0"/>
            <a:ext cx="297973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87388"/>
            <a:ext cx="4579938" cy="34353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7575" y="4352925"/>
            <a:ext cx="5041900" cy="412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04263"/>
            <a:ext cx="297973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7313" y="8704263"/>
            <a:ext cx="2979737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fld id="{118042F0-41D0-5340-90E3-DBE3BE5AF9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049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826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4638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475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9809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7184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3514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5727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(2/12/14 10:16) -----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180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(2/12/14 10:16) -----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180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(2/12/14 10:16) -----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180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(2/12/14 10:16) -----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180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342091-446C-5242-B41A-6F59E9F02BF0}" type="slidenum">
              <a:rPr lang="en-US"/>
              <a:pPr/>
              <a:t>13</a:t>
            </a:fld>
            <a:endParaRPr lang="en-US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2582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8EEDF4-C621-304E-96CF-E0F1698A32D9}" type="slidenum">
              <a:rPr lang="en-US"/>
              <a:pPr/>
              <a:t>14</a:t>
            </a:fld>
            <a:endParaRPr lang="en-US"/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8488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0A593B-25BF-524C-9325-CE03B02965B3}" type="slidenum">
              <a:rPr lang="en-US"/>
              <a:pPr/>
              <a:t>15</a:t>
            </a:fld>
            <a:endParaRPr 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687388"/>
            <a:ext cx="4578350" cy="3433762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85882" tIns="42941" rIns="85882" bIns="42941"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0417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471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71800"/>
            <a:ext cx="6400800" cy="25908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C2E354-380E-2541-86AC-273DB71358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6248400"/>
            <a:ext cx="588696" cy="5196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1AF11F0-DDFA-B44C-AACA-04940859FE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60B4D4B-3DEF-AE4B-B9BB-BFC0E5F213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8378816-F0BE-954B-ACE6-3B377C21A1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슬라이드 번호 개체 틀 5"/>
          <p:cNvSpPr>
            <a:spLocks noGrp="1"/>
          </p:cNvSpPr>
          <p:nvPr>
            <p:ph type="sldNum" sz="quarter" idx="10"/>
          </p:nvPr>
        </p:nvSpPr>
        <p:spPr>
          <a:xfrm>
            <a:off x="3724275" y="6421438"/>
            <a:ext cx="2133600" cy="365125"/>
          </a:xfrm>
        </p:spPr>
        <p:txBody>
          <a:bodyPr/>
          <a:lstStyle>
            <a:lvl1pPr algn="ctr">
              <a:defRPr>
                <a:latin typeface="Arial Black" charset="0"/>
                <a:ea typeface="굴림" charset="-127"/>
              </a:defRPr>
            </a:lvl1pPr>
          </a:lstStyle>
          <a:p>
            <a:pPr>
              <a:defRPr/>
            </a:pPr>
            <a:fld id="{E56E9FED-B022-7D4C-99D4-EF9E9B6BF05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EF3D8A4-74EF-534D-976E-1FB9C4B728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1BF8B38-6A2B-A24F-8E1A-CFFE728496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A743A56-7F86-D14E-A381-3C37627AF2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D4FE25A-1989-A448-A1B9-194EB93C7C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EAF47E9-2323-F64D-AFF2-9AFE5BE481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690B60E-95F4-9C41-AEA5-2E2E6ABCCA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B327105-656C-8345-B353-0B5F787303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3F747FB-9F93-7A4A-823E-4285093B0C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rgbClr val="FF00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rgbClr val="0033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A50021"/>
                </a:solidFill>
                <a:latin typeface="+mn-lt"/>
              </a:defRPr>
            </a:lvl1pPr>
          </a:lstStyle>
          <a:p>
            <a:pPr>
              <a:defRPr/>
            </a:pPr>
            <a:fld id="{48A22D27-E16E-9440-8890-E1A3510F77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6248400"/>
            <a:ext cx="588696" cy="51968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2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660066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300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CC00CC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4" Type="http://schemas.openxmlformats.org/officeDocument/2006/relationships/image" Target="../media/image14.png"/><Relationship Id="rId5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w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g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3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jaehoonyu@uta.edu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jpg"/><Relationship Id="rId5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4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g"/><Relationship Id="rId3" Type="http://schemas.openxmlformats.org/officeDocument/2006/relationships/image" Target="../media/image47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jpeg"/><Relationship Id="rId5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-hep.uta.edu/~yu/teaching/summer14-1441-001/summer14-1441-001.html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quest.cns.utexas.edu/student/courses/list" TargetMode="External"/><Relationship Id="rId3" Type="http://schemas.openxmlformats.org/officeDocument/2006/relationships/hyperlink" Target="https://idmanager.its.utexas.edu/eid_self_help/?createEID&amp;qwicap-page-id=EA027EFF7E2DA39E" TargetMode="Externa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uta.edu/physics/labs" TargetMode="Externa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18436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95A3770-54C9-3149-A664-D038CC3CB949}" type="slidenum">
              <a:rPr lang="en-US">
                <a:latin typeface="Arial Narrow" pitchFamily="-84" charset="0"/>
              </a:rPr>
              <a:pPr/>
              <a:t>1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1843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49263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PHYS </a:t>
            </a:r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1441 </a:t>
            </a: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– </a:t>
            </a:r>
            <a:r>
              <a:rPr lang="en-US">
                <a:ea typeface="ＭＳ Ｐゴシック" pitchFamily="-84" charset="-128"/>
                <a:cs typeface="ＭＳ Ｐゴシック" pitchFamily="-84" charset="-128"/>
              </a:rPr>
              <a:t>Section </a:t>
            </a:r>
            <a:r>
              <a:rPr lang="en-US" smtClean="0">
                <a:ea typeface="ＭＳ Ｐゴシック" pitchFamily="-84" charset="-128"/>
                <a:cs typeface="ＭＳ Ｐゴシック" pitchFamily="-84" charset="-128"/>
              </a:rPr>
              <a:t>002</a:t>
            </a: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/>
            </a:r>
            <a:br>
              <a:rPr lang="en-US" dirty="0">
                <a:ea typeface="ＭＳ Ｐゴシック" pitchFamily="-84" charset="-128"/>
                <a:cs typeface="ＭＳ Ｐゴシック" pitchFamily="-84" charset="-128"/>
              </a:rPr>
            </a:b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Lecture #1</a:t>
            </a:r>
          </a:p>
        </p:txBody>
      </p:sp>
      <p:sp>
        <p:nvSpPr>
          <p:cNvPr id="18438" name="Text Box 4"/>
          <p:cNvSpPr txBox="1">
            <a:spLocks noChangeArrowheads="1"/>
          </p:cNvSpPr>
          <p:nvPr/>
        </p:nvSpPr>
        <p:spPr bwMode="auto">
          <a:xfrm>
            <a:off x="3036865" y="1447800"/>
            <a:ext cx="276229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smtClean="0">
                <a:solidFill>
                  <a:schemeClr val="accent2"/>
                </a:solidFill>
                <a:latin typeface="Monotype Corsiva" pitchFamily="-84" charset="0"/>
              </a:rPr>
              <a:t>Monday</a:t>
            </a:r>
            <a:r>
              <a:rPr lang="en-US" dirty="0">
                <a:solidFill>
                  <a:schemeClr val="accent2"/>
                </a:solidFill>
                <a:latin typeface="Monotype Corsiva" pitchFamily="-84" charset="0"/>
              </a:rPr>
              <a:t>, </a:t>
            </a:r>
            <a:r>
              <a:rPr lang="en-US" dirty="0" smtClean="0">
                <a:solidFill>
                  <a:schemeClr val="accent2"/>
                </a:solidFill>
                <a:latin typeface="Monotype Corsiva" pitchFamily="-84" charset="0"/>
              </a:rPr>
              <a:t>Aug. 27, 2018	</a:t>
            </a:r>
            <a:endParaRPr lang="en-US" dirty="0">
              <a:solidFill>
                <a:schemeClr val="accent2"/>
              </a:solidFill>
              <a:latin typeface="Monotype Corsiva" pitchFamily="-84" charset="0"/>
            </a:endParaRPr>
          </a:p>
          <a:p>
            <a:pPr algn="ctr"/>
            <a:r>
              <a:rPr lang="en-US" dirty="0">
                <a:solidFill>
                  <a:schemeClr val="accent2"/>
                </a:solidFill>
                <a:latin typeface="Monotype Corsiva" pitchFamily="-84" charset="0"/>
              </a:rPr>
              <a:t>Dr. </a:t>
            </a:r>
            <a:r>
              <a:rPr lang="en-US" b="1" dirty="0">
                <a:solidFill>
                  <a:srgbClr val="FF0066"/>
                </a:solidFill>
                <a:latin typeface="Monotype Corsiva" pitchFamily="-84" charset="0"/>
              </a:rPr>
              <a:t>Jae</a:t>
            </a:r>
            <a:r>
              <a:rPr lang="en-US" dirty="0">
                <a:solidFill>
                  <a:schemeClr val="accent2"/>
                </a:solidFill>
                <a:latin typeface="Monotype Corsiva" pitchFamily="-84" charset="0"/>
              </a:rPr>
              <a:t>hoon </a:t>
            </a:r>
            <a:r>
              <a:rPr lang="en-US" b="1" dirty="0">
                <a:solidFill>
                  <a:srgbClr val="FF0066"/>
                </a:solidFill>
                <a:latin typeface="Monotype Corsiva" pitchFamily="-84" charset="0"/>
              </a:rPr>
              <a:t>Yu</a:t>
            </a:r>
          </a:p>
        </p:txBody>
      </p: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617747" y="5558135"/>
            <a:ext cx="7535653" cy="461665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3300"/>
                </a:solidFill>
                <a:latin typeface="Arial Narrow" pitchFamily="-84" charset="0"/>
              </a:rPr>
              <a:t>Today’s homework is homework </a:t>
            </a:r>
            <a:r>
              <a:rPr lang="en-US" dirty="0" smtClean="0">
                <a:solidFill>
                  <a:srgbClr val="003300"/>
                </a:solidFill>
                <a:latin typeface="Arial Narrow" pitchFamily="-84" charset="0"/>
              </a:rPr>
              <a:t>#2, </a:t>
            </a:r>
            <a:r>
              <a:rPr lang="en-US" dirty="0">
                <a:solidFill>
                  <a:srgbClr val="003300"/>
                </a:solidFill>
                <a:latin typeface="Arial Narrow" pitchFamily="-84" charset="0"/>
              </a:rPr>
              <a:t>due </a:t>
            </a:r>
            <a:r>
              <a:rPr lang="en-US" dirty="0" smtClean="0">
                <a:solidFill>
                  <a:srgbClr val="003300"/>
                </a:solidFill>
                <a:latin typeface="Arial Narrow" pitchFamily="-84" charset="0"/>
              </a:rPr>
              <a:t>11pm</a:t>
            </a:r>
            <a:r>
              <a:rPr lang="en-US" dirty="0">
                <a:solidFill>
                  <a:srgbClr val="003300"/>
                </a:solidFill>
                <a:latin typeface="Arial Narrow" pitchFamily="-84" charset="0"/>
              </a:rPr>
              <a:t>, </a:t>
            </a:r>
            <a:r>
              <a:rPr lang="en-US" dirty="0" smtClean="0">
                <a:solidFill>
                  <a:srgbClr val="003300"/>
                </a:solidFill>
                <a:latin typeface="Arial Narrow" pitchFamily="-84" charset="0"/>
              </a:rPr>
              <a:t>Tuesday</a:t>
            </a:r>
            <a:r>
              <a:rPr lang="en-US" dirty="0">
                <a:solidFill>
                  <a:srgbClr val="003300"/>
                </a:solidFill>
                <a:latin typeface="Arial Narrow" pitchFamily="-84" charset="0"/>
              </a:rPr>
              <a:t>, </a:t>
            </a:r>
            <a:r>
              <a:rPr lang="en-US" dirty="0" smtClean="0">
                <a:solidFill>
                  <a:srgbClr val="003300"/>
                </a:solidFill>
                <a:latin typeface="Arial Narrow" pitchFamily="-84" charset="0"/>
              </a:rPr>
              <a:t>Sept. 4!!</a:t>
            </a:r>
            <a:endParaRPr lang="en-US" dirty="0">
              <a:solidFill>
                <a:srgbClr val="003300"/>
              </a:solidFill>
              <a:latin typeface="Arial Narrow" pitchFamily="-84" charset="0"/>
            </a:endParaRPr>
          </a:p>
        </p:txBody>
      </p:sp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1752600" y="2209800"/>
            <a:ext cx="57150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Who am I?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How is this class organized?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What is Physics?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What do we want from this class?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Brief history of physics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Standards and </a:t>
            </a:r>
            <a:r>
              <a:rPr lang="en-US" sz="2800" dirty="0" smtClean="0">
                <a:solidFill>
                  <a:schemeClr val="accent2"/>
                </a:solidFill>
                <a:latin typeface="Arial Narrow" pitchFamily="-84" charset="0"/>
              </a:rPr>
              <a:t>units</a:t>
            </a:r>
          </a:p>
        </p:txBody>
      </p:sp>
    </p:spTree>
    <p:extLst>
      <p:ext uri="{BB962C8B-B14F-4D97-AF65-F5344CB8AC3E}">
        <p14:creationId xmlns:p14="http://schemas.microsoft.com/office/powerpoint/2010/main" val="260497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762000"/>
            <a:ext cx="8915400" cy="6096000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Why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is the mass range so large (0.1m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 – 175 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)?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Is the particle we discovered really the Higgs particle?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Why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is the matter in the universe made only of particles?</a:t>
            </a:r>
            <a:endParaRPr lang="en-US" sz="2800" dirty="0" smtClean="0">
              <a:solidFill>
                <a:srgbClr val="0033CC"/>
              </a:solidFill>
              <a:latin typeface="Arial Narrow" charset="0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Neutrinos have mass!! What are the mixing parameters, particle-anti particle asymmetry and mass ordering?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Why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are there only </a:t>
            </a: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four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apparent forces</a:t>
            </a: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?</a:t>
            </a:r>
          </a:p>
          <a:p>
            <a:pPr lvl="1">
              <a:lnSpc>
                <a:spcPct val="90000"/>
              </a:lnSpc>
              <a:spcBef>
                <a:spcPts val="300"/>
              </a:spcBef>
            </a:pPr>
            <a:r>
              <a:rPr lang="en-US" sz="2400" dirty="0" smtClean="0">
                <a:solidFill>
                  <a:srgbClr val="660066"/>
                </a:solidFill>
                <a:latin typeface="Arial Narrow" charset="0"/>
              </a:rPr>
              <a:t>Were they all unified at the Big Bang?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Is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the picture we present the real thing</a:t>
            </a: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?</a:t>
            </a:r>
          </a:p>
        </p:txBody>
      </p:sp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sz="4800" dirty="0" smtClean="0"/>
              <a:t>So what’s the problem?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29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nergy-matter-proportions-in-univers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838200"/>
            <a:ext cx="6511765" cy="5498260"/>
          </a:xfrm>
          <a:prstGeom prst="rect">
            <a:avLst/>
          </a:prstGeom>
          <a:noFill/>
        </p:spPr>
      </p:pic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sz="4800" dirty="0" smtClean="0"/>
              <a:t>What makes up the universe?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00200" y="4114800"/>
            <a:ext cx="41815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00FF"/>
                </a:solidFill>
                <a:latin typeface="+mn-lt"/>
              </a:rPr>
              <a:t>~</a:t>
            </a:r>
            <a:r>
              <a:rPr lang="en-US" sz="4800" b="1" dirty="0" smtClean="0">
                <a:solidFill>
                  <a:srgbClr val="0000FF"/>
                </a:solidFill>
                <a:latin typeface="+mn-lt"/>
              </a:rPr>
              <a:t>95</a:t>
            </a:r>
            <a:r>
              <a:rPr lang="en-US" sz="4800" b="1" dirty="0" smtClean="0">
                <a:solidFill>
                  <a:srgbClr val="FFFFFF"/>
                </a:solidFill>
                <a:latin typeface="+mn-lt"/>
              </a:rPr>
              <a:t>%</a:t>
            </a:r>
            <a:r>
              <a:rPr lang="en-US" sz="4800" b="1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4800" b="1" dirty="0" smtClean="0">
                <a:solidFill>
                  <a:schemeClr val="bg1"/>
                </a:solidFill>
                <a:latin typeface="+mn-lt"/>
              </a:rPr>
              <a:t>unknown!!</a:t>
            </a:r>
            <a:r>
              <a:rPr lang="en-US" sz="4800" b="1" dirty="0" smtClean="0">
                <a:solidFill>
                  <a:srgbClr val="0000FF"/>
                </a:solidFill>
                <a:latin typeface="+mn-lt"/>
              </a:rPr>
              <a:t> </a:t>
            </a:r>
            <a:endParaRPr lang="en-US" sz="4800" b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29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762000"/>
            <a:ext cx="8915400" cy="6096000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Why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is the mass range so large (0.1m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 – 175 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)?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Is the particle we discovered really the Higgs particle?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Why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is the matter in the universe made only of particles?</a:t>
            </a:r>
            <a:endParaRPr lang="en-US" sz="2800" dirty="0" smtClean="0">
              <a:solidFill>
                <a:srgbClr val="0033CC"/>
              </a:solidFill>
              <a:latin typeface="Arial Narrow" charset="0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Neutrinos have mass!! What are the mixing parameters, particle-anti particle asymmetry and mass ordering?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Why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are there only </a:t>
            </a: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four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apparent forces</a:t>
            </a: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?</a:t>
            </a:r>
          </a:p>
          <a:p>
            <a:pPr lvl="1">
              <a:lnSpc>
                <a:spcPct val="90000"/>
              </a:lnSpc>
              <a:spcBef>
                <a:spcPts val="300"/>
              </a:spcBef>
            </a:pPr>
            <a:r>
              <a:rPr lang="en-US" sz="2400" dirty="0" smtClean="0">
                <a:solidFill>
                  <a:srgbClr val="660066"/>
                </a:solidFill>
                <a:latin typeface="Arial Narrow" charset="0"/>
              </a:rPr>
              <a:t>Were they all unified at the Big Bang?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Is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the picture we present the real thing</a:t>
            </a: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?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400" dirty="0" smtClean="0">
                <a:latin typeface="Arial Narrow" charset="0"/>
                <a:cs typeface="ＭＳ Ｐゴシック" charset="-128"/>
              </a:rPr>
              <a:t>What makes up the remaining ~95% of the universe?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Are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there </a:t>
            </a: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any other particles we don’t know of? </a:t>
            </a:r>
          </a:p>
          <a:p>
            <a:pPr lvl="1">
              <a:lnSpc>
                <a:spcPct val="90000"/>
              </a:lnSpc>
              <a:spcBef>
                <a:spcPts val="300"/>
              </a:spcBef>
            </a:pPr>
            <a:r>
              <a:rPr lang="en-US" sz="2400" dirty="0" smtClean="0">
                <a:latin typeface="Arial Narrow" charset="0"/>
              </a:rPr>
              <a:t>Big deal for the new LHC Run!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Where do we all come from?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How can we live well in the universe as an integral partner?</a:t>
            </a:r>
            <a:endParaRPr lang="en-US" sz="2800" dirty="0">
              <a:solidFill>
                <a:srgbClr val="0033CC"/>
              </a:solidFill>
              <a:latin typeface="Arial Narrow" charset="0"/>
            </a:endParaRPr>
          </a:p>
        </p:txBody>
      </p:sp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sz="4800" dirty="0" smtClean="0"/>
              <a:t>So what’s the problem?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79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Oval 2"/>
          <p:cNvSpPr>
            <a:spLocks noChangeArrowheads="1"/>
          </p:cNvSpPr>
          <p:nvPr/>
        </p:nvSpPr>
        <p:spPr bwMode="auto">
          <a:xfrm>
            <a:off x="2286000" y="3200400"/>
            <a:ext cx="914400" cy="914400"/>
          </a:xfrm>
          <a:prstGeom prst="ellipse">
            <a:avLst/>
          </a:prstGeom>
          <a:solidFill>
            <a:srgbClr val="FF0000"/>
          </a:solidFill>
          <a:ln w="38100" cmpd="sng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943600" y="3276600"/>
            <a:ext cx="914400" cy="838200"/>
            <a:chOff x="4128" y="2064"/>
            <a:chExt cx="576" cy="528"/>
          </a:xfrm>
        </p:grpSpPr>
        <p:sp>
          <p:nvSpPr>
            <p:cNvPr id="97284" name="Oval 4"/>
            <p:cNvSpPr>
              <a:spLocks noChangeArrowheads="1"/>
            </p:cNvSpPr>
            <p:nvPr/>
          </p:nvSpPr>
          <p:spPr bwMode="auto">
            <a:xfrm>
              <a:off x="4128" y="2208"/>
              <a:ext cx="240" cy="240"/>
            </a:xfrm>
            <a:prstGeom prst="ellipse">
              <a:avLst/>
            </a:prstGeom>
            <a:solidFill>
              <a:srgbClr val="4EFF1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5" name="Oval 5"/>
            <p:cNvSpPr>
              <a:spLocks noChangeArrowheads="1"/>
            </p:cNvSpPr>
            <p:nvPr/>
          </p:nvSpPr>
          <p:spPr bwMode="auto">
            <a:xfrm>
              <a:off x="4224" y="2064"/>
              <a:ext cx="240" cy="240"/>
            </a:xfrm>
            <a:prstGeom prst="ellipse">
              <a:avLst/>
            </a:prstGeom>
            <a:solidFill>
              <a:srgbClr val="F23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6" name="Oval 6"/>
            <p:cNvSpPr>
              <a:spLocks noChangeArrowheads="1"/>
            </p:cNvSpPr>
            <p:nvPr/>
          </p:nvSpPr>
          <p:spPr bwMode="auto">
            <a:xfrm>
              <a:off x="4272" y="2352"/>
              <a:ext cx="240" cy="240"/>
            </a:xfrm>
            <a:prstGeom prst="ellipse">
              <a:avLst/>
            </a:prstGeom>
            <a:solidFill>
              <a:srgbClr val="F23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7" name="Oval 7"/>
            <p:cNvSpPr>
              <a:spLocks noChangeArrowheads="1"/>
            </p:cNvSpPr>
            <p:nvPr/>
          </p:nvSpPr>
          <p:spPr bwMode="auto">
            <a:xfrm>
              <a:off x="4416" y="2064"/>
              <a:ext cx="240" cy="240"/>
            </a:xfrm>
            <a:prstGeom prst="ellipse">
              <a:avLst/>
            </a:prstGeom>
            <a:solidFill>
              <a:srgbClr val="4EFF1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8" name="Oval 8"/>
            <p:cNvSpPr>
              <a:spLocks noChangeArrowheads="1"/>
            </p:cNvSpPr>
            <p:nvPr/>
          </p:nvSpPr>
          <p:spPr bwMode="auto">
            <a:xfrm>
              <a:off x="4320" y="2208"/>
              <a:ext cx="240" cy="240"/>
            </a:xfrm>
            <a:prstGeom prst="ellipse">
              <a:avLst/>
            </a:prstGeom>
            <a:solidFill>
              <a:srgbClr val="4EFF1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9" name="Oval 9"/>
            <p:cNvSpPr>
              <a:spLocks noChangeArrowheads="1"/>
            </p:cNvSpPr>
            <p:nvPr/>
          </p:nvSpPr>
          <p:spPr bwMode="auto">
            <a:xfrm>
              <a:off x="4464" y="2256"/>
              <a:ext cx="240" cy="240"/>
            </a:xfrm>
            <a:prstGeom prst="ellipse">
              <a:avLst/>
            </a:prstGeom>
            <a:solidFill>
              <a:srgbClr val="F23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7290" name="Text Box 10"/>
          <p:cNvSpPr txBox="1">
            <a:spLocks noChangeArrowheads="1"/>
          </p:cNvSpPr>
          <p:nvPr/>
        </p:nvSpPr>
        <p:spPr bwMode="auto">
          <a:xfrm>
            <a:off x="0" y="45720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+mj-lt"/>
              </a:rPr>
              <a:t>Accelerators are </a:t>
            </a:r>
            <a:r>
              <a:rPr lang="en-US" sz="4000" b="1" dirty="0">
                <a:solidFill>
                  <a:srgbClr val="00FF00"/>
                </a:solidFill>
                <a:latin typeface="+mj-lt"/>
              </a:rPr>
              <a:t>Powerful Microscopes.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7291" name="Text Box 11"/>
          <p:cNvSpPr txBox="1">
            <a:spLocks noChangeArrowheads="1"/>
          </p:cNvSpPr>
          <p:nvPr/>
        </p:nvSpPr>
        <p:spPr bwMode="auto">
          <a:xfrm>
            <a:off x="0" y="1524000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They make high energy particle beams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that allow us to see small things.</a:t>
            </a:r>
          </a:p>
        </p:txBody>
      </p:sp>
      <p:sp>
        <p:nvSpPr>
          <p:cNvPr id="97292" name="Text Box 12"/>
          <p:cNvSpPr txBox="1">
            <a:spLocks noChangeArrowheads="1"/>
          </p:cNvSpPr>
          <p:nvPr/>
        </p:nvSpPr>
        <p:spPr bwMode="auto">
          <a:xfrm>
            <a:off x="4724400" y="4437063"/>
            <a:ext cx="3352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seen by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high energy beam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(better resolution)</a:t>
            </a:r>
          </a:p>
        </p:txBody>
      </p:sp>
      <p:sp>
        <p:nvSpPr>
          <p:cNvPr id="97293" name="Text Box 13"/>
          <p:cNvSpPr txBox="1">
            <a:spLocks noChangeArrowheads="1"/>
          </p:cNvSpPr>
          <p:nvPr/>
        </p:nvSpPr>
        <p:spPr bwMode="auto">
          <a:xfrm>
            <a:off x="1066800" y="4459288"/>
            <a:ext cx="3352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seen by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low energy beam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(poorer resolution)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D456A-AC27-D043-BC72-1A49498E49E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58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2"/>
          <p:cNvSpPr txBox="1">
            <a:spLocks noChangeArrowheads="1"/>
          </p:cNvSpPr>
          <p:nvPr/>
        </p:nvSpPr>
        <p:spPr bwMode="auto">
          <a:xfrm>
            <a:off x="0" y="38100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+mj-lt"/>
              </a:rPr>
              <a:t>Accelerators are also </a:t>
            </a:r>
            <a:r>
              <a:rPr lang="en-US" sz="4000" b="1" dirty="0">
                <a:solidFill>
                  <a:srgbClr val="00FF00"/>
                </a:solidFill>
                <a:latin typeface="+mj-lt"/>
              </a:rPr>
              <a:t>Time Machines.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9331" name="Text Box 3"/>
          <p:cNvSpPr txBox="1">
            <a:spLocks noChangeArrowheads="1"/>
          </p:cNvSpPr>
          <p:nvPr/>
        </p:nvSpPr>
        <p:spPr bwMode="auto">
          <a:xfrm>
            <a:off x="0" y="5106988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i="1" dirty="0">
                <a:solidFill>
                  <a:srgbClr val="FFFF00"/>
                </a:solidFill>
                <a:latin typeface="+mj-lt"/>
              </a:rPr>
              <a:t>E = mc</a:t>
            </a:r>
            <a:r>
              <a:rPr lang="en-US" sz="4800" b="1" i="1" baseline="30000" dirty="0">
                <a:solidFill>
                  <a:srgbClr val="FFFF00"/>
                </a:solidFill>
                <a:latin typeface="+mj-lt"/>
              </a:rPr>
              <a:t>2</a:t>
            </a:r>
            <a:r>
              <a:rPr lang="en-US" sz="3600" b="1" dirty="0">
                <a:latin typeface="+mj-lt"/>
              </a:rPr>
              <a:t>                                                  </a:t>
            </a:r>
          </a:p>
        </p:txBody>
      </p:sp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0" y="1285875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+mj-lt"/>
              </a:rPr>
              <a:t>They make particles last seen </a:t>
            </a:r>
          </a:p>
          <a:p>
            <a:pPr algn="ctr"/>
            <a:r>
              <a:rPr lang="en-US" sz="3200">
                <a:solidFill>
                  <a:schemeClr val="bg1"/>
                </a:solidFill>
                <a:latin typeface="+mj-lt"/>
              </a:rPr>
              <a:t>in the earliest moments of the universe.</a:t>
            </a:r>
          </a:p>
        </p:txBody>
      </p:sp>
      <p:sp>
        <p:nvSpPr>
          <p:cNvPr id="99333" name="Rectangle 5"/>
          <p:cNvSpPr>
            <a:spLocks noChangeArrowheads="1"/>
          </p:cNvSpPr>
          <p:nvPr/>
        </p:nvSpPr>
        <p:spPr bwMode="auto">
          <a:xfrm>
            <a:off x="0" y="2636838"/>
            <a:ext cx="9144000" cy="221773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800">
              <a:latin typeface="+mj-lt"/>
            </a:endParaRPr>
          </a:p>
        </p:txBody>
      </p:sp>
      <p:sp>
        <p:nvSpPr>
          <p:cNvPr id="99336" name="AutoShape 8"/>
          <p:cNvSpPr>
            <a:spLocks noChangeArrowheads="1"/>
          </p:cNvSpPr>
          <p:nvPr/>
        </p:nvSpPr>
        <p:spPr bwMode="auto">
          <a:xfrm>
            <a:off x="3810000" y="2838450"/>
            <a:ext cx="1524000" cy="1600200"/>
          </a:xfrm>
          <a:prstGeom prst="irregularSeal1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+mj-lt"/>
              </a:rPr>
              <a:t>Energy</a:t>
            </a:r>
          </a:p>
        </p:txBody>
      </p:sp>
      <p:sp>
        <p:nvSpPr>
          <p:cNvPr id="99337" name="Text Box 9"/>
          <p:cNvSpPr txBox="1">
            <a:spLocks noChangeArrowheads="1"/>
          </p:cNvSpPr>
          <p:nvPr/>
        </p:nvSpPr>
        <p:spPr bwMode="auto">
          <a:xfrm>
            <a:off x="0" y="4383088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+mj-lt"/>
              </a:rPr>
              <a:t>Particle and anti-particle annihilate.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568325" y="3078163"/>
            <a:ext cx="3375025" cy="1200150"/>
            <a:chOff x="358" y="1939"/>
            <a:chExt cx="2126" cy="756"/>
          </a:xfrm>
        </p:grpSpPr>
        <p:sp>
          <p:nvSpPr>
            <p:cNvPr id="99335" name="Line 7"/>
            <p:cNvSpPr>
              <a:spLocks noChangeShapeType="1"/>
            </p:cNvSpPr>
            <p:nvPr/>
          </p:nvSpPr>
          <p:spPr bwMode="auto">
            <a:xfrm>
              <a:off x="416" y="2268"/>
              <a:ext cx="2068" cy="11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prstDash val="sysDot"/>
              <a:round/>
              <a:headEnd type="none" w="sm" len="med"/>
              <a:tailEnd type="triangle" w="sm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800">
                <a:latin typeface="+mj-lt"/>
              </a:endParaRPr>
            </a:p>
          </p:txBody>
        </p:sp>
        <p:sp>
          <p:nvSpPr>
            <p:cNvPr id="99338" name="Text Box 10"/>
            <p:cNvSpPr txBox="1">
              <a:spLocks noChangeArrowheads="1"/>
            </p:cNvSpPr>
            <p:nvPr/>
          </p:nvSpPr>
          <p:spPr bwMode="auto">
            <a:xfrm>
              <a:off x="358" y="1939"/>
              <a:ext cx="1141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+mj-lt"/>
                </a:rPr>
                <a:t>particle beam</a:t>
              </a:r>
            </a:p>
            <a:p>
              <a:endParaRPr lang="en-US" b="1">
                <a:solidFill>
                  <a:schemeClr val="bg1"/>
                </a:solidFill>
                <a:latin typeface="+mj-lt"/>
              </a:endParaRPr>
            </a:p>
            <a:p>
              <a:r>
                <a:rPr lang="en-US" b="1">
                  <a:solidFill>
                    <a:schemeClr val="bg1"/>
                  </a:solidFill>
                  <a:latin typeface="+mj-lt"/>
                </a:rPr>
                <a:t>energy</a:t>
              </a: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5089525" y="3067050"/>
            <a:ext cx="3411538" cy="1200150"/>
            <a:chOff x="3206" y="1932"/>
            <a:chExt cx="2149" cy="756"/>
          </a:xfrm>
        </p:grpSpPr>
        <p:sp>
          <p:nvSpPr>
            <p:cNvPr id="99334" name="Line 6"/>
            <p:cNvSpPr>
              <a:spLocks noChangeShapeType="1"/>
            </p:cNvSpPr>
            <p:nvPr/>
          </p:nvSpPr>
          <p:spPr bwMode="auto">
            <a:xfrm flipH="1" flipV="1">
              <a:off x="3206" y="2268"/>
              <a:ext cx="2090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prstDash val="sysDot"/>
              <a:round/>
              <a:headEnd type="none" w="sm" len="med"/>
              <a:tailEnd type="triangle" w="sm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800">
                <a:latin typeface="+mj-lt"/>
              </a:endParaRPr>
            </a:p>
          </p:txBody>
        </p:sp>
        <p:sp>
          <p:nvSpPr>
            <p:cNvPr id="99339" name="Text Box 11"/>
            <p:cNvSpPr txBox="1">
              <a:spLocks noChangeArrowheads="1"/>
            </p:cNvSpPr>
            <p:nvPr/>
          </p:nvSpPr>
          <p:spPr bwMode="auto">
            <a:xfrm>
              <a:off x="3837" y="1932"/>
              <a:ext cx="1518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b="1" dirty="0" smtClean="0">
                  <a:solidFill>
                    <a:schemeClr val="bg1"/>
                  </a:solidFill>
                  <a:latin typeface="+mj-lt"/>
                </a:rPr>
                <a:t>anti-particle </a:t>
              </a:r>
              <a:r>
                <a:rPr lang="en-US" b="1" dirty="0">
                  <a:solidFill>
                    <a:schemeClr val="bg1"/>
                  </a:solidFill>
                  <a:latin typeface="+mj-lt"/>
                </a:rPr>
                <a:t>beam</a:t>
              </a:r>
            </a:p>
            <a:p>
              <a:pPr algn="r"/>
              <a:endParaRPr lang="en-US" b="1" dirty="0">
                <a:solidFill>
                  <a:schemeClr val="bg1"/>
                </a:solidFill>
                <a:latin typeface="+mj-lt"/>
              </a:endParaRPr>
            </a:p>
            <a:p>
              <a:pPr algn="r"/>
              <a:r>
                <a:rPr lang="en-US" b="1" dirty="0">
                  <a:solidFill>
                    <a:schemeClr val="bg1"/>
                  </a:solidFill>
                  <a:latin typeface="+mj-lt"/>
                </a:rPr>
                <a:t>energy</a:t>
              </a:r>
            </a:p>
          </p:txBody>
        </p:sp>
      </p:grp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D456A-AC27-D043-BC72-1A49498E49E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122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4" name="Picture 20" descr="LHCUnderA"/>
          <p:cNvPicPr>
            <a:picLocks noChangeAspect="1" noChangeArrowheads="1"/>
          </p:cNvPicPr>
          <p:nvPr/>
        </p:nvPicPr>
        <p:blipFill>
          <a:blip r:embed="rId3"/>
          <a:srcRect r="4276"/>
          <a:stretch>
            <a:fillRect/>
          </a:stretch>
        </p:blipFill>
        <p:spPr bwMode="auto">
          <a:xfrm>
            <a:off x="4690874" y="3124201"/>
            <a:ext cx="4681726" cy="3657599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sp>
        <p:nvSpPr>
          <p:cNvPr id="26629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-76200"/>
            <a:ext cx="89154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 err="1">
                <a:solidFill>
                  <a:srgbClr val="CC0000"/>
                </a:solidFill>
              </a:rPr>
              <a:t>Fermilab</a:t>
            </a:r>
            <a:r>
              <a:rPr lang="en-US" sz="4000" dirty="0">
                <a:solidFill>
                  <a:srgbClr val="CC0000"/>
                </a:solidFill>
              </a:rPr>
              <a:t> </a:t>
            </a:r>
            <a:r>
              <a:rPr lang="en-US" sz="4000" dirty="0" err="1">
                <a:solidFill>
                  <a:srgbClr val="CC0000"/>
                </a:solidFill>
              </a:rPr>
              <a:t>Tevatron</a:t>
            </a:r>
            <a:r>
              <a:rPr lang="en-US" sz="4000" dirty="0">
                <a:solidFill>
                  <a:srgbClr val="CC0000"/>
                </a:solidFill>
              </a:rPr>
              <a:t> and LHC at CERN</a:t>
            </a:r>
          </a:p>
        </p:txBody>
      </p:sp>
      <p:sp>
        <p:nvSpPr>
          <p:cNvPr id="266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33400"/>
            <a:ext cx="4724400" cy="23622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1800" dirty="0" smtClean="0"/>
              <a:t>World’s </a:t>
            </a:r>
            <a:r>
              <a:rPr lang="en-US" sz="1800" dirty="0"/>
              <a:t>Highest Energy proton-anti-proton collider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4km </a:t>
            </a:r>
            <a:r>
              <a:rPr lang="en-US" sz="1600" dirty="0" smtClean="0"/>
              <a:t>(2.5mi) circumference</a:t>
            </a:r>
            <a:endParaRPr lang="en-US" sz="1600" dirty="0"/>
          </a:p>
          <a:p>
            <a:pPr lvl="1" eaLnBrk="1" hangingPunct="1">
              <a:lnSpc>
                <a:spcPct val="80000"/>
              </a:lnSpc>
            </a:pPr>
            <a:r>
              <a:rPr lang="en-US" sz="1600" dirty="0" err="1"/>
              <a:t>E</a:t>
            </a:r>
            <a:r>
              <a:rPr lang="en-US" sz="1600" baseline="-25000" dirty="0" err="1"/>
              <a:t>cm</a:t>
            </a:r>
            <a:r>
              <a:rPr lang="en-US" sz="1600" dirty="0" smtClean="0"/>
              <a:t>=1.96 </a:t>
            </a:r>
            <a:r>
              <a:rPr lang="en-US" sz="1600" dirty="0" err="1"/>
              <a:t>TeV</a:t>
            </a:r>
            <a:r>
              <a:rPr lang="en-US" sz="1600" dirty="0"/>
              <a:t> (=6.3x10</a:t>
            </a:r>
            <a:r>
              <a:rPr lang="en-US" sz="1600" baseline="30000" dirty="0"/>
              <a:t>-7</a:t>
            </a:r>
            <a:r>
              <a:rPr lang="en-US" sz="1600" dirty="0"/>
              <a:t>J/p</a:t>
            </a:r>
            <a:r>
              <a:rPr lang="en-US" sz="1600" dirty="0">
                <a:sym typeface="Wingdings" charset="2"/>
              </a:rPr>
              <a:t> 13M Joules </a:t>
            </a:r>
            <a:r>
              <a:rPr lang="en-US" sz="1600" dirty="0" smtClean="0">
                <a:sym typeface="Wingdings" charset="2"/>
              </a:rPr>
              <a:t>on the area smaller than </a:t>
            </a:r>
            <a:r>
              <a:rPr lang="en-US" sz="1600" dirty="0">
                <a:sym typeface="Wingdings" charset="2"/>
              </a:rPr>
              <a:t>10</a:t>
            </a:r>
            <a:r>
              <a:rPr lang="en-US" sz="1600" baseline="30000" dirty="0">
                <a:sym typeface="Wingdings" charset="2"/>
              </a:rPr>
              <a:t>-4</a:t>
            </a:r>
            <a:r>
              <a:rPr lang="en-US" sz="1600" dirty="0">
                <a:sym typeface="Wingdings" charset="2"/>
              </a:rPr>
              <a:t>m</a:t>
            </a:r>
            <a:r>
              <a:rPr lang="en-US" sz="1600" baseline="30000" dirty="0">
                <a:sym typeface="Wingdings" charset="2"/>
              </a:rPr>
              <a:t>2</a:t>
            </a:r>
            <a:r>
              <a:rPr lang="en-US" sz="1600" dirty="0" smtClean="0">
                <a:sym typeface="Wingdings" charset="2"/>
              </a:rPr>
              <a:t>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 smtClean="0">
                <a:solidFill>
                  <a:srgbClr val="FF0000"/>
                </a:solidFill>
                <a:sym typeface="Wingdings" charset="2"/>
              </a:rPr>
              <a:t>Equivalent </a:t>
            </a:r>
            <a:r>
              <a:rPr lang="en-US" sz="1600" dirty="0">
                <a:solidFill>
                  <a:srgbClr val="FF0000"/>
                </a:solidFill>
                <a:sym typeface="Wingdings" charset="2"/>
              </a:rPr>
              <a:t>to the kinetic energy of a 20t truck at</a:t>
            </a:r>
            <a:r>
              <a:rPr lang="en-US" sz="1600" dirty="0" smtClean="0">
                <a:solidFill>
                  <a:srgbClr val="FF0000"/>
                </a:solidFill>
                <a:sym typeface="Wingdings" charset="2"/>
              </a:rPr>
              <a:t> the </a:t>
            </a:r>
            <a:r>
              <a:rPr lang="en-US" sz="1600" dirty="0">
                <a:solidFill>
                  <a:srgbClr val="FF0000"/>
                </a:solidFill>
                <a:sym typeface="Wingdings" charset="2"/>
              </a:rPr>
              <a:t>speed </a:t>
            </a:r>
            <a:r>
              <a:rPr lang="en-US" sz="1600" dirty="0" smtClean="0">
                <a:solidFill>
                  <a:srgbClr val="FF0000"/>
                </a:solidFill>
                <a:sym typeface="Wingdings" charset="2"/>
              </a:rPr>
              <a:t>130km/</a:t>
            </a:r>
            <a:r>
              <a:rPr lang="en-US" sz="1600" dirty="0" err="1" smtClean="0">
                <a:solidFill>
                  <a:srgbClr val="FF0000"/>
                </a:solidFill>
                <a:sym typeface="Wingdings" charset="2"/>
              </a:rPr>
              <a:t>hr</a:t>
            </a:r>
            <a:endParaRPr lang="en-US" sz="1600" dirty="0" smtClean="0">
              <a:solidFill>
                <a:srgbClr val="FF0000"/>
              </a:solidFill>
              <a:sym typeface="Wingdings" charset="2"/>
            </a:endParaRPr>
          </a:p>
          <a:p>
            <a:pPr lvl="2" eaLnBrk="1" hangingPunct="1">
              <a:lnSpc>
                <a:spcPct val="80000"/>
              </a:lnSpc>
            </a:pPr>
            <a:r>
              <a:rPr lang="en-US" sz="1200" dirty="0" smtClean="0">
                <a:solidFill>
                  <a:srgbClr val="000090"/>
                </a:solidFill>
                <a:sym typeface="Wingdings" charset="2"/>
              </a:rPr>
              <a:t>~100,000 times the energy density at the ground 0 of the Hiroshima atom bomb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b="1" u="sng" dirty="0" err="1" smtClean="0">
                <a:solidFill>
                  <a:srgbClr val="A50021"/>
                </a:solidFill>
                <a:sym typeface="Wingdings" charset="2"/>
              </a:rPr>
              <a:t>Tevatron</a:t>
            </a:r>
            <a:r>
              <a:rPr lang="en-US" sz="1600" b="1" u="sng" dirty="0" smtClean="0">
                <a:solidFill>
                  <a:srgbClr val="A50021"/>
                </a:solidFill>
                <a:sym typeface="Wingdings" charset="2"/>
              </a:rPr>
              <a:t> was shut down in 2011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b="1" dirty="0" smtClean="0">
                <a:solidFill>
                  <a:srgbClr val="008000"/>
                </a:solidFill>
                <a:sym typeface="Wingdings" charset="2"/>
              </a:rPr>
              <a:t>New frontiers with high intensity proton beams including the search for dark matter</a:t>
            </a:r>
            <a:r>
              <a:rPr lang="en-US" sz="1600" b="1" dirty="0">
                <a:solidFill>
                  <a:srgbClr val="008000"/>
                </a:solidFill>
                <a:sym typeface="Wingdings" charset="2"/>
              </a:rPr>
              <a:t> </a:t>
            </a:r>
            <a:r>
              <a:rPr lang="en-US" sz="1600" b="1" dirty="0" smtClean="0">
                <a:solidFill>
                  <a:srgbClr val="008000"/>
                </a:solidFill>
                <a:sym typeface="Wingdings" charset="2"/>
              </a:rPr>
              <a:t>with beams!!</a:t>
            </a:r>
            <a:endParaRPr lang="en-US" sz="1600" b="1" dirty="0">
              <a:solidFill>
                <a:srgbClr val="008000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28600" y="2895600"/>
            <a:ext cx="4419600" cy="3810000"/>
            <a:chOff x="144" y="1152"/>
            <a:chExt cx="5472" cy="3072"/>
          </a:xfrm>
        </p:grpSpPr>
        <p:pic>
          <p:nvPicPr>
            <p:cNvPr id="26636" name="Picture 5" descr="99-901-10"/>
            <p:cNvPicPr>
              <a:picLocks noChangeAspect="1" noChangeArrowheads="1"/>
            </p:cNvPicPr>
            <p:nvPr/>
          </p:nvPicPr>
          <p:blipFill>
            <a:blip r:embed="rId4"/>
            <a:srcRect b="3030"/>
            <a:stretch>
              <a:fillRect/>
            </a:stretch>
          </p:blipFill>
          <p:spPr bwMode="auto">
            <a:xfrm>
              <a:off x="144" y="1152"/>
              <a:ext cx="5472" cy="3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37" name="Text Box 6"/>
            <p:cNvSpPr txBox="1">
              <a:spLocks noChangeArrowheads="1"/>
            </p:cNvSpPr>
            <p:nvPr/>
          </p:nvSpPr>
          <p:spPr bwMode="auto">
            <a:xfrm>
              <a:off x="3226" y="1152"/>
              <a:ext cx="1240" cy="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sz="1600" b="1">
                  <a:solidFill>
                    <a:srgbClr val="FFFF66"/>
                  </a:solidFill>
                  <a:latin typeface="Tahoma" charset="0"/>
                </a:rPr>
                <a:t>Chicago</a:t>
              </a:r>
            </a:p>
          </p:txBody>
        </p:sp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1104" y="2352"/>
              <a:ext cx="3597" cy="816"/>
              <a:chOff x="3211" y="1948"/>
              <a:chExt cx="1993" cy="828"/>
            </a:xfrm>
          </p:grpSpPr>
          <p:sp>
            <p:nvSpPr>
              <p:cNvPr id="26645" name="Text Box 8"/>
              <p:cNvSpPr txBox="1">
                <a:spLocks noChangeArrowheads="1"/>
              </p:cNvSpPr>
              <p:nvPr/>
            </p:nvSpPr>
            <p:spPr bwMode="auto">
              <a:xfrm>
                <a:off x="3822" y="2334"/>
                <a:ext cx="752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1600" b="1">
                    <a:solidFill>
                      <a:srgbClr val="FFFF66"/>
                    </a:solidFill>
                    <a:latin typeface="Tahoma" charset="0"/>
                  </a:rPr>
                  <a:t>Tevatron</a:t>
                </a:r>
              </a:p>
            </p:txBody>
          </p:sp>
          <p:sp>
            <p:nvSpPr>
              <p:cNvPr id="26646" name="Text Box 9"/>
              <p:cNvSpPr txBox="1">
                <a:spLocks noChangeArrowheads="1"/>
              </p:cNvSpPr>
              <p:nvPr/>
            </p:nvSpPr>
            <p:spPr bwMode="auto">
              <a:xfrm>
                <a:off x="4989" y="2380"/>
                <a:ext cx="215" cy="2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1600" b="1">
                    <a:solidFill>
                      <a:srgbClr val="FF0000"/>
                    </a:solidFill>
                    <a:latin typeface="Tahoma" charset="0"/>
                    <a:sym typeface="Symbol" charset="2"/>
                  </a:rPr>
                  <a:t>p</a:t>
                </a:r>
                <a:r>
                  <a:rPr lang="en-US" sz="1600" b="1">
                    <a:solidFill>
                      <a:schemeClr val="hlink"/>
                    </a:solidFill>
                    <a:latin typeface="Tahoma" charset="0"/>
                    <a:sym typeface="Symbol" charset="2"/>
                  </a:rPr>
                  <a:t> </a:t>
                </a:r>
                <a:endParaRPr lang="en-US" sz="1600" b="1">
                  <a:solidFill>
                    <a:schemeClr val="hlink"/>
                  </a:solidFill>
                  <a:latin typeface="Tahoma" charset="0"/>
                </a:endParaRPr>
              </a:p>
            </p:txBody>
          </p:sp>
          <p:sp>
            <p:nvSpPr>
              <p:cNvPr id="26647" name="Text Box 10"/>
              <p:cNvSpPr txBox="1">
                <a:spLocks noChangeArrowheads="1"/>
              </p:cNvSpPr>
              <p:nvPr/>
            </p:nvSpPr>
            <p:spPr bwMode="auto">
              <a:xfrm>
                <a:off x="4218" y="1948"/>
                <a:ext cx="256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1600" b="1">
                    <a:solidFill>
                      <a:srgbClr val="FF0000"/>
                    </a:solidFill>
                    <a:latin typeface="Tahoma" charset="0"/>
                    <a:sym typeface="Symbol" charset="2"/>
                  </a:rPr>
                  <a:t>p </a:t>
                </a:r>
                <a:endParaRPr lang="en-US" sz="1600" b="1">
                  <a:solidFill>
                    <a:srgbClr val="FF0000"/>
                  </a:solidFill>
                  <a:latin typeface="Tahoma" charset="0"/>
                </a:endParaRPr>
              </a:p>
            </p:txBody>
          </p:sp>
          <p:grpSp>
            <p:nvGrpSpPr>
              <p:cNvPr id="4" name="Group 11"/>
              <p:cNvGrpSpPr>
                <a:grpSpLocks/>
              </p:cNvGrpSpPr>
              <p:nvPr/>
            </p:nvGrpSpPr>
            <p:grpSpPr bwMode="auto">
              <a:xfrm rot="-181403">
                <a:off x="3211" y="2160"/>
                <a:ext cx="1778" cy="616"/>
                <a:chOff x="926" y="2428"/>
                <a:chExt cx="2832" cy="805"/>
              </a:xfrm>
            </p:grpSpPr>
            <p:sp>
              <p:nvSpPr>
                <p:cNvPr id="26649" name="Freeform 12"/>
                <p:cNvSpPr>
                  <a:spLocks/>
                </p:cNvSpPr>
                <p:nvPr/>
              </p:nvSpPr>
              <p:spPr bwMode="auto">
                <a:xfrm>
                  <a:off x="1197" y="2428"/>
                  <a:ext cx="2561" cy="805"/>
                </a:xfrm>
                <a:custGeom>
                  <a:avLst/>
                  <a:gdLst>
                    <a:gd name="T0" fmla="*/ 2261 w 2561"/>
                    <a:gd name="T1" fmla="*/ 146 h 805"/>
                    <a:gd name="T2" fmla="*/ 2217 w 2561"/>
                    <a:gd name="T3" fmla="*/ 73 h 805"/>
                    <a:gd name="T4" fmla="*/ 2173 w 2561"/>
                    <a:gd name="T5" fmla="*/ 183 h 805"/>
                    <a:gd name="T6" fmla="*/ 2247 w 2561"/>
                    <a:gd name="T7" fmla="*/ 146 h 805"/>
                    <a:gd name="T8" fmla="*/ 1961 w 2561"/>
                    <a:gd name="T9" fmla="*/ 88 h 805"/>
                    <a:gd name="T10" fmla="*/ 1727 w 2561"/>
                    <a:gd name="T11" fmla="*/ 44 h 805"/>
                    <a:gd name="T12" fmla="*/ 1449 w 2561"/>
                    <a:gd name="T13" fmla="*/ 7 h 805"/>
                    <a:gd name="T14" fmla="*/ 1054 w 2561"/>
                    <a:gd name="T15" fmla="*/ 0 h 805"/>
                    <a:gd name="T16" fmla="*/ 820 w 2561"/>
                    <a:gd name="T17" fmla="*/ 7 h 805"/>
                    <a:gd name="T18" fmla="*/ 490 w 2561"/>
                    <a:gd name="T19" fmla="*/ 51 h 805"/>
                    <a:gd name="T20" fmla="*/ 219 w 2561"/>
                    <a:gd name="T21" fmla="*/ 117 h 805"/>
                    <a:gd name="T22" fmla="*/ 66 w 2561"/>
                    <a:gd name="T23" fmla="*/ 205 h 805"/>
                    <a:gd name="T24" fmla="*/ 0 w 2561"/>
                    <a:gd name="T25" fmla="*/ 286 h 805"/>
                    <a:gd name="T26" fmla="*/ 7 w 2561"/>
                    <a:gd name="T27" fmla="*/ 403 h 805"/>
                    <a:gd name="T28" fmla="*/ 95 w 2561"/>
                    <a:gd name="T29" fmla="*/ 512 h 805"/>
                    <a:gd name="T30" fmla="*/ 249 w 2561"/>
                    <a:gd name="T31" fmla="*/ 615 h 805"/>
                    <a:gd name="T32" fmla="*/ 432 w 2561"/>
                    <a:gd name="T33" fmla="*/ 673 h 805"/>
                    <a:gd name="T34" fmla="*/ 688 w 2561"/>
                    <a:gd name="T35" fmla="*/ 732 h 805"/>
                    <a:gd name="T36" fmla="*/ 973 w 2561"/>
                    <a:gd name="T37" fmla="*/ 768 h 805"/>
                    <a:gd name="T38" fmla="*/ 1273 w 2561"/>
                    <a:gd name="T39" fmla="*/ 798 h 805"/>
                    <a:gd name="T40" fmla="*/ 1566 w 2561"/>
                    <a:gd name="T41" fmla="*/ 805 h 805"/>
                    <a:gd name="T42" fmla="*/ 1837 w 2561"/>
                    <a:gd name="T43" fmla="*/ 776 h 805"/>
                    <a:gd name="T44" fmla="*/ 2086 w 2561"/>
                    <a:gd name="T45" fmla="*/ 732 h 805"/>
                    <a:gd name="T46" fmla="*/ 2356 w 2561"/>
                    <a:gd name="T47" fmla="*/ 651 h 805"/>
                    <a:gd name="T48" fmla="*/ 2481 w 2561"/>
                    <a:gd name="T49" fmla="*/ 571 h 805"/>
                    <a:gd name="T50" fmla="*/ 2554 w 2561"/>
                    <a:gd name="T51" fmla="*/ 498 h 805"/>
                    <a:gd name="T52" fmla="*/ 2561 w 2561"/>
                    <a:gd name="T53" fmla="*/ 410 h 805"/>
                    <a:gd name="T54" fmla="*/ 2510 w 2561"/>
                    <a:gd name="T55" fmla="*/ 322 h 805"/>
                    <a:gd name="T56" fmla="*/ 2408 w 2561"/>
                    <a:gd name="T57" fmla="*/ 234 h 805"/>
                    <a:gd name="T58" fmla="*/ 2320 w 2561"/>
                    <a:gd name="T59" fmla="*/ 161 h 805"/>
                    <a:gd name="T60" fmla="*/ 2342 w 2561"/>
                    <a:gd name="T61" fmla="*/ 264 h 805"/>
                    <a:gd name="T62" fmla="*/ 2378 w 2561"/>
                    <a:gd name="T63" fmla="*/ 139 h 805"/>
                    <a:gd name="T64" fmla="*/ 2327 w 2561"/>
                    <a:gd name="T65" fmla="*/ 161 h 80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2561"/>
                    <a:gd name="T100" fmla="*/ 0 h 805"/>
                    <a:gd name="T101" fmla="*/ 2561 w 2561"/>
                    <a:gd name="T102" fmla="*/ 805 h 80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2561" h="805">
                      <a:moveTo>
                        <a:pt x="2261" y="146"/>
                      </a:moveTo>
                      <a:lnTo>
                        <a:pt x="2217" y="73"/>
                      </a:lnTo>
                      <a:lnTo>
                        <a:pt x="2173" y="183"/>
                      </a:lnTo>
                      <a:lnTo>
                        <a:pt x="2247" y="146"/>
                      </a:lnTo>
                      <a:lnTo>
                        <a:pt x="1961" y="88"/>
                      </a:lnTo>
                      <a:lnTo>
                        <a:pt x="1727" y="44"/>
                      </a:lnTo>
                      <a:lnTo>
                        <a:pt x="1449" y="7"/>
                      </a:lnTo>
                      <a:lnTo>
                        <a:pt x="1054" y="0"/>
                      </a:lnTo>
                      <a:lnTo>
                        <a:pt x="820" y="7"/>
                      </a:lnTo>
                      <a:lnTo>
                        <a:pt x="490" y="51"/>
                      </a:lnTo>
                      <a:lnTo>
                        <a:pt x="219" y="117"/>
                      </a:lnTo>
                      <a:lnTo>
                        <a:pt x="66" y="205"/>
                      </a:lnTo>
                      <a:lnTo>
                        <a:pt x="0" y="286"/>
                      </a:lnTo>
                      <a:lnTo>
                        <a:pt x="7" y="403"/>
                      </a:lnTo>
                      <a:lnTo>
                        <a:pt x="95" y="512"/>
                      </a:lnTo>
                      <a:lnTo>
                        <a:pt x="249" y="615"/>
                      </a:lnTo>
                      <a:lnTo>
                        <a:pt x="432" y="673"/>
                      </a:lnTo>
                      <a:lnTo>
                        <a:pt x="688" y="732"/>
                      </a:lnTo>
                      <a:lnTo>
                        <a:pt x="973" y="768"/>
                      </a:lnTo>
                      <a:lnTo>
                        <a:pt x="1273" y="798"/>
                      </a:lnTo>
                      <a:lnTo>
                        <a:pt x="1566" y="805"/>
                      </a:lnTo>
                      <a:lnTo>
                        <a:pt x="1837" y="776"/>
                      </a:lnTo>
                      <a:lnTo>
                        <a:pt x="2086" y="732"/>
                      </a:lnTo>
                      <a:lnTo>
                        <a:pt x="2356" y="651"/>
                      </a:lnTo>
                      <a:lnTo>
                        <a:pt x="2481" y="571"/>
                      </a:lnTo>
                      <a:lnTo>
                        <a:pt x="2554" y="498"/>
                      </a:lnTo>
                      <a:lnTo>
                        <a:pt x="2561" y="410"/>
                      </a:lnTo>
                      <a:lnTo>
                        <a:pt x="2510" y="322"/>
                      </a:lnTo>
                      <a:lnTo>
                        <a:pt x="2408" y="234"/>
                      </a:lnTo>
                      <a:lnTo>
                        <a:pt x="2320" y="161"/>
                      </a:lnTo>
                      <a:lnTo>
                        <a:pt x="2342" y="264"/>
                      </a:lnTo>
                      <a:lnTo>
                        <a:pt x="2378" y="139"/>
                      </a:lnTo>
                      <a:lnTo>
                        <a:pt x="2327" y="161"/>
                      </a:lnTo>
                    </a:path>
                  </a:pathLst>
                </a:custGeom>
                <a:noFill/>
                <a:ln w="381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650" name="Freeform 13"/>
                <p:cNvSpPr>
                  <a:spLocks/>
                </p:cNvSpPr>
                <p:nvPr/>
              </p:nvSpPr>
              <p:spPr bwMode="auto">
                <a:xfrm>
                  <a:off x="926" y="2853"/>
                  <a:ext cx="970" cy="313"/>
                </a:xfrm>
                <a:custGeom>
                  <a:avLst/>
                  <a:gdLst>
                    <a:gd name="T0" fmla="*/ 0 w 970"/>
                    <a:gd name="T1" fmla="*/ 0 h 313"/>
                    <a:gd name="T2" fmla="*/ 88 w 970"/>
                    <a:gd name="T3" fmla="*/ 125 h 313"/>
                    <a:gd name="T4" fmla="*/ 125 w 970"/>
                    <a:gd name="T5" fmla="*/ 148 h 313"/>
                    <a:gd name="T6" fmla="*/ 215 w 970"/>
                    <a:gd name="T7" fmla="*/ 148 h 313"/>
                    <a:gd name="T8" fmla="*/ 265 w 970"/>
                    <a:gd name="T9" fmla="*/ 130 h 313"/>
                    <a:gd name="T10" fmla="*/ 257 w 970"/>
                    <a:gd name="T11" fmla="*/ 94 h 313"/>
                    <a:gd name="T12" fmla="*/ 218 w 970"/>
                    <a:gd name="T13" fmla="*/ 74 h 313"/>
                    <a:gd name="T14" fmla="*/ 154 w 970"/>
                    <a:gd name="T15" fmla="*/ 76 h 313"/>
                    <a:gd name="T16" fmla="*/ 101 w 970"/>
                    <a:gd name="T17" fmla="*/ 89 h 313"/>
                    <a:gd name="T18" fmla="*/ 82 w 970"/>
                    <a:gd name="T19" fmla="*/ 109 h 313"/>
                    <a:gd name="T20" fmla="*/ 101 w 970"/>
                    <a:gd name="T21" fmla="*/ 137 h 313"/>
                    <a:gd name="T22" fmla="*/ 970 w 970"/>
                    <a:gd name="T23" fmla="*/ 313 h 313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970"/>
                    <a:gd name="T37" fmla="*/ 0 h 313"/>
                    <a:gd name="T38" fmla="*/ 970 w 970"/>
                    <a:gd name="T39" fmla="*/ 313 h 313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970" h="313">
                      <a:moveTo>
                        <a:pt x="0" y="0"/>
                      </a:moveTo>
                      <a:cubicBezTo>
                        <a:pt x="15" y="21"/>
                        <a:pt x="67" y="100"/>
                        <a:pt x="88" y="125"/>
                      </a:cubicBezTo>
                      <a:cubicBezTo>
                        <a:pt x="109" y="150"/>
                        <a:pt x="104" y="144"/>
                        <a:pt x="125" y="148"/>
                      </a:cubicBezTo>
                      <a:cubicBezTo>
                        <a:pt x="125" y="148"/>
                        <a:pt x="215" y="148"/>
                        <a:pt x="215" y="148"/>
                      </a:cubicBezTo>
                      <a:cubicBezTo>
                        <a:pt x="215" y="148"/>
                        <a:pt x="265" y="130"/>
                        <a:pt x="265" y="130"/>
                      </a:cubicBezTo>
                      <a:cubicBezTo>
                        <a:pt x="265" y="130"/>
                        <a:pt x="265" y="103"/>
                        <a:pt x="257" y="94"/>
                      </a:cubicBezTo>
                      <a:cubicBezTo>
                        <a:pt x="249" y="85"/>
                        <a:pt x="235" y="77"/>
                        <a:pt x="218" y="74"/>
                      </a:cubicBezTo>
                      <a:cubicBezTo>
                        <a:pt x="201" y="71"/>
                        <a:pt x="173" y="74"/>
                        <a:pt x="154" y="76"/>
                      </a:cubicBezTo>
                      <a:cubicBezTo>
                        <a:pt x="135" y="78"/>
                        <a:pt x="113" y="83"/>
                        <a:pt x="101" y="89"/>
                      </a:cubicBezTo>
                      <a:cubicBezTo>
                        <a:pt x="87" y="98"/>
                        <a:pt x="87" y="104"/>
                        <a:pt x="82" y="109"/>
                      </a:cubicBezTo>
                      <a:lnTo>
                        <a:pt x="101" y="137"/>
                      </a:lnTo>
                      <a:lnTo>
                        <a:pt x="970" y="313"/>
                      </a:lnTo>
                    </a:path>
                  </a:pathLst>
                </a:custGeom>
                <a:noFill/>
                <a:ln w="381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>
              <a:off x="1680" y="2256"/>
              <a:ext cx="528" cy="432"/>
              <a:chOff x="3379" y="1920"/>
              <a:chExt cx="365" cy="432"/>
            </a:xfrm>
          </p:grpSpPr>
          <p:sp>
            <p:nvSpPr>
              <p:cNvPr id="26643" name="AutoShape 15"/>
              <p:cNvSpPr>
                <a:spLocks noChangeArrowheads="1"/>
              </p:cNvSpPr>
              <p:nvPr/>
            </p:nvSpPr>
            <p:spPr bwMode="auto">
              <a:xfrm>
                <a:off x="3408" y="1920"/>
                <a:ext cx="336" cy="192"/>
              </a:xfrm>
              <a:prstGeom prst="wedgeRectCallout">
                <a:avLst>
                  <a:gd name="adj1" fmla="val -48514"/>
                  <a:gd name="adj2" fmla="val 125000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 b="1">
                    <a:solidFill>
                      <a:schemeClr val="tx2"/>
                    </a:solidFill>
                    <a:latin typeface="Tahoma" charset="0"/>
                  </a:rPr>
                  <a:t>CDF</a:t>
                </a:r>
                <a:endParaRPr lang="en-US" sz="1600" b="1">
                  <a:solidFill>
                    <a:srgbClr val="FFFF66"/>
                  </a:solidFill>
                  <a:latin typeface="Tahoma" charset="0"/>
                </a:endParaRPr>
              </a:p>
            </p:txBody>
          </p:sp>
          <p:sp>
            <p:nvSpPr>
              <p:cNvPr id="26644" name="Oval 16"/>
              <p:cNvSpPr>
                <a:spLocks noChangeArrowheads="1"/>
              </p:cNvSpPr>
              <p:nvPr/>
            </p:nvSpPr>
            <p:spPr bwMode="auto">
              <a:xfrm>
                <a:off x="3379" y="2293"/>
                <a:ext cx="77" cy="5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" name="Group 17"/>
            <p:cNvGrpSpPr>
              <a:grpSpLocks/>
            </p:cNvGrpSpPr>
            <p:nvPr/>
          </p:nvGrpSpPr>
          <p:grpSpPr bwMode="auto">
            <a:xfrm>
              <a:off x="3936" y="2348"/>
              <a:ext cx="960" cy="292"/>
              <a:chOff x="4752" y="1968"/>
              <a:chExt cx="672" cy="292"/>
            </a:xfrm>
          </p:grpSpPr>
          <p:sp>
            <p:nvSpPr>
              <p:cNvPr id="26641" name="AutoShape 18"/>
              <p:cNvSpPr>
                <a:spLocks noChangeArrowheads="1"/>
              </p:cNvSpPr>
              <p:nvPr/>
            </p:nvSpPr>
            <p:spPr bwMode="auto">
              <a:xfrm>
                <a:off x="4992" y="1968"/>
                <a:ext cx="432" cy="240"/>
              </a:xfrm>
              <a:prstGeom prst="wedgeRectCallout">
                <a:avLst>
                  <a:gd name="adj1" fmla="val -96528"/>
                  <a:gd name="adj2" fmla="val 61250"/>
                </a:avLst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 b="1">
                    <a:solidFill>
                      <a:schemeClr val="accent2"/>
                    </a:solidFill>
                    <a:latin typeface="Tahoma" charset="0"/>
                  </a:rPr>
                  <a:t>DØ</a:t>
                </a:r>
                <a:endParaRPr lang="en-US" sz="1600" b="1">
                  <a:solidFill>
                    <a:srgbClr val="FFFF66"/>
                  </a:solidFill>
                  <a:latin typeface="Tahoma" charset="0"/>
                </a:endParaRPr>
              </a:p>
            </p:txBody>
          </p:sp>
          <p:sp>
            <p:nvSpPr>
              <p:cNvPr id="26642" name="Oval 19"/>
              <p:cNvSpPr>
                <a:spLocks noChangeArrowheads="1"/>
              </p:cNvSpPr>
              <p:nvPr/>
            </p:nvSpPr>
            <p:spPr bwMode="auto">
              <a:xfrm>
                <a:off x="4752" y="2208"/>
                <a:ext cx="50" cy="52"/>
              </a:xfrm>
              <a:prstGeom prst="ellipse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26632" name="Oval 22"/>
          <p:cNvSpPr>
            <a:spLocks noChangeArrowheads="1"/>
          </p:cNvSpPr>
          <p:nvPr/>
        </p:nvSpPr>
        <p:spPr bwMode="auto">
          <a:xfrm>
            <a:off x="6019800" y="5334000"/>
            <a:ext cx="1447800" cy="1143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3" name="Oval 23"/>
          <p:cNvSpPr>
            <a:spLocks noChangeArrowheads="1"/>
          </p:cNvSpPr>
          <p:nvPr/>
        </p:nvSpPr>
        <p:spPr bwMode="auto">
          <a:xfrm>
            <a:off x="2971800" y="4191000"/>
            <a:ext cx="1447800" cy="1143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4572000" y="457200"/>
            <a:ext cx="4572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800" dirty="0" smtClean="0">
                <a:solidFill>
                  <a:schemeClr val="accent2"/>
                </a:solidFill>
                <a:latin typeface="Arial Narrow" charset="0"/>
              </a:rPr>
              <a:t>World’s Highest Energy </a:t>
            </a:r>
            <a:r>
              <a:rPr lang="en-US" sz="1800" dirty="0" err="1" smtClean="0">
                <a:solidFill>
                  <a:schemeClr val="accent2"/>
                </a:solidFill>
                <a:latin typeface="Arial Narrow" charset="0"/>
              </a:rPr>
              <a:t>p-p</a:t>
            </a:r>
            <a:r>
              <a:rPr lang="en-US" sz="1800" dirty="0" smtClean="0">
                <a:solidFill>
                  <a:schemeClr val="accent2"/>
                </a:solidFill>
                <a:latin typeface="Arial Narrow" charset="0"/>
              </a:rPr>
              <a:t> collider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600" dirty="0" smtClean="0">
                <a:solidFill>
                  <a:srgbClr val="660066"/>
                </a:solidFill>
                <a:latin typeface="Arial Narrow" charset="0"/>
              </a:rPr>
              <a:t>27km (17mi) circumference, 100m (300ft) underground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600" dirty="0" smtClean="0">
                <a:solidFill>
                  <a:srgbClr val="660066"/>
                </a:solidFill>
                <a:latin typeface="Arial Narrow" charset="0"/>
              </a:rPr>
              <a:t>Design </a:t>
            </a:r>
            <a:r>
              <a:rPr lang="en-US" sz="1600" dirty="0" err="1" smtClean="0">
                <a:solidFill>
                  <a:srgbClr val="660066"/>
                </a:solidFill>
                <a:latin typeface="Arial Narrow" charset="0"/>
              </a:rPr>
              <a:t>E</a:t>
            </a:r>
            <a:r>
              <a:rPr lang="en-US" sz="1600" baseline="-25000" dirty="0" err="1" smtClean="0">
                <a:solidFill>
                  <a:srgbClr val="660066"/>
                </a:solidFill>
                <a:latin typeface="Arial Narrow" charset="0"/>
              </a:rPr>
              <a:t>cm</a:t>
            </a:r>
            <a:r>
              <a:rPr lang="en-US" sz="1600" dirty="0" smtClean="0">
                <a:solidFill>
                  <a:srgbClr val="660066"/>
                </a:solidFill>
                <a:latin typeface="Arial Narrow" charset="0"/>
              </a:rPr>
              <a:t>=14 </a:t>
            </a:r>
            <a:r>
              <a:rPr lang="en-US" sz="1600" dirty="0" err="1" smtClean="0">
                <a:solidFill>
                  <a:srgbClr val="660066"/>
                </a:solidFill>
                <a:latin typeface="Arial Narrow" charset="0"/>
              </a:rPr>
              <a:t>TeV</a:t>
            </a:r>
            <a:r>
              <a:rPr lang="en-US" sz="1600" dirty="0" smtClean="0">
                <a:solidFill>
                  <a:srgbClr val="660066"/>
                </a:solidFill>
                <a:latin typeface="Arial Narrow" charset="0"/>
              </a:rPr>
              <a:t> (=44x10</a:t>
            </a:r>
            <a:r>
              <a:rPr lang="en-US" sz="1600" baseline="30000" dirty="0" smtClean="0">
                <a:solidFill>
                  <a:srgbClr val="660066"/>
                </a:solidFill>
                <a:latin typeface="Arial Narrow" charset="0"/>
              </a:rPr>
              <a:t>-7</a:t>
            </a:r>
            <a:r>
              <a:rPr lang="en-US" sz="1600" dirty="0" smtClean="0">
                <a:solidFill>
                  <a:srgbClr val="660066"/>
                </a:solidFill>
                <a:latin typeface="Arial Narrow" charset="0"/>
              </a:rPr>
              <a:t>J/p</a:t>
            </a:r>
            <a:r>
              <a:rPr lang="en-US" sz="1600" dirty="0" smtClean="0">
                <a:solidFill>
                  <a:srgbClr val="660066"/>
                </a:solidFill>
                <a:latin typeface="Arial Narrow" charset="0"/>
                <a:sym typeface="Wingdings" charset="2"/>
              </a:rPr>
              <a:t> 362M Joules on the area smaller than 10</a:t>
            </a:r>
            <a:r>
              <a:rPr lang="en-US" sz="1600" baseline="30000" dirty="0" smtClean="0">
                <a:solidFill>
                  <a:srgbClr val="660066"/>
                </a:solidFill>
                <a:latin typeface="Arial Narrow" charset="0"/>
                <a:sym typeface="Wingdings" charset="2"/>
              </a:rPr>
              <a:t>-4</a:t>
            </a:r>
            <a:r>
              <a:rPr lang="en-US" sz="1600" dirty="0" smtClean="0">
                <a:solidFill>
                  <a:srgbClr val="660066"/>
                </a:solidFill>
                <a:latin typeface="Arial Narrow" charset="0"/>
                <a:sym typeface="Wingdings" charset="2"/>
              </a:rPr>
              <a:t>m</a:t>
            </a:r>
            <a:r>
              <a:rPr lang="en-US" sz="1600" baseline="30000" dirty="0" smtClean="0">
                <a:solidFill>
                  <a:srgbClr val="660066"/>
                </a:solidFill>
                <a:latin typeface="Arial Narrow" charset="0"/>
                <a:sym typeface="Wingdings" charset="2"/>
              </a:rPr>
              <a:t>2</a:t>
            </a:r>
            <a:r>
              <a:rPr lang="en-US" sz="1600" dirty="0" smtClean="0">
                <a:solidFill>
                  <a:srgbClr val="660066"/>
                </a:solidFill>
                <a:latin typeface="Arial Narrow" charset="0"/>
                <a:sym typeface="Wingdings" charset="2"/>
              </a:rPr>
              <a:t>)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Wingdings" charset="2"/>
              <a:buChar char="Ø"/>
            </a:pPr>
            <a:r>
              <a:rPr lang="en-US" sz="1600" dirty="0" smtClean="0">
                <a:solidFill>
                  <a:srgbClr val="FF0000"/>
                </a:solidFill>
                <a:latin typeface="Arial Narrow" charset="0"/>
                <a:sym typeface="Wingdings" charset="2"/>
              </a:rPr>
              <a:t>Equivalent to the kinetic energy of a B727 (80tons) at the speed 310km/</a:t>
            </a:r>
            <a:r>
              <a:rPr lang="en-US" sz="1600" dirty="0" err="1" smtClean="0">
                <a:solidFill>
                  <a:srgbClr val="FF0000"/>
                </a:solidFill>
                <a:latin typeface="Arial Narrow" charset="0"/>
                <a:sym typeface="Wingdings" charset="2"/>
              </a:rPr>
              <a:t>hr</a:t>
            </a:r>
            <a:endParaRPr lang="en-US" sz="1600" dirty="0" smtClean="0">
              <a:solidFill>
                <a:srgbClr val="FF0000"/>
              </a:solidFill>
              <a:latin typeface="Arial Narrow" charset="0"/>
              <a:sym typeface="Wingdings" charset="2"/>
            </a:endParaRP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Font typeface="Wingdings" charset="2"/>
              <a:buChar char="Ø"/>
            </a:pPr>
            <a:r>
              <a:rPr lang="en-US" sz="1200" dirty="0" smtClean="0">
                <a:solidFill>
                  <a:srgbClr val="000090"/>
                </a:solidFill>
                <a:latin typeface="Arial Narrow" charset="0"/>
                <a:sym typeface="Wingdings" charset="2"/>
              </a:rPr>
              <a:t>~3M times the energy density at the ground 0 of the Hiroshima atom bomb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Font typeface="Arial" charset="0"/>
              <a:buChar char="•"/>
            </a:pPr>
            <a:r>
              <a:rPr lang="en-US" sz="1400" b="1" dirty="0" smtClean="0">
                <a:solidFill>
                  <a:srgbClr val="A50021"/>
                </a:solidFill>
                <a:latin typeface="Arial Narrow" charset="0"/>
                <a:sym typeface="Wingdings" charset="2"/>
              </a:rPr>
              <a:t>Discovered a new heavy particle that looks like the Higgs particle (The God Particle) in 2012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Font typeface="Arial" charset="0"/>
              <a:buChar char="•"/>
            </a:pPr>
            <a:r>
              <a:rPr lang="en-US" sz="1400" b="1" dirty="0" smtClean="0">
                <a:solidFill>
                  <a:srgbClr val="A50021"/>
                </a:solidFill>
                <a:latin typeface="Arial Narrow" charset="0"/>
                <a:sym typeface="Wingdings" charset="2"/>
              </a:rPr>
              <a:t>Search for new particles ongoing!!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0" lang="en-US" sz="1600" b="1" i="0" u="sng" strike="noStrike" kern="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60219"/>
      </p:ext>
    </p:extLst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9" name="Rectangle 5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763000" cy="838200"/>
          </a:xfrm>
        </p:spPr>
        <p:txBody>
          <a:bodyPr/>
          <a:lstStyle/>
          <a:p>
            <a:r>
              <a:rPr lang="en-US" dirty="0" smtClean="0"/>
              <a:t>What is the Higgs and What does it do?</a:t>
            </a:r>
            <a:endParaRPr lang="en-US" dirty="0"/>
          </a:p>
        </p:txBody>
      </p:sp>
      <p:sp>
        <p:nvSpPr>
          <p:cNvPr id="22119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304800" y="914400"/>
            <a:ext cx="8534400" cy="5257800"/>
          </a:xfrm>
        </p:spPr>
        <p:txBody>
          <a:bodyPr/>
          <a:lstStyle/>
          <a:p>
            <a:r>
              <a:rPr lang="en-US" altLang="ko-KR" sz="3200" dirty="0" smtClean="0">
                <a:sym typeface="Wingdings"/>
              </a:rPr>
              <a:t>When there is perfect symmetry, one cannot tell directions!</a:t>
            </a:r>
          </a:p>
          <a:p>
            <a:pPr lvl="1"/>
            <a:endParaRPr lang="en-US" altLang="ko-KR" sz="2800" dirty="0" smtClean="0">
              <a:solidFill>
                <a:srgbClr val="996633"/>
              </a:solidFill>
              <a:latin typeface="Symbol" charset="2"/>
              <a:ea typeface="굴림" pitchFamily="1" charset="-127"/>
              <a:cs typeface="Symbol" charset="2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C416A3-8464-454A-B151-4EF4C5B39289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502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7772400" cy="838200"/>
          </a:xfrm>
        </p:spPr>
        <p:txBody>
          <a:bodyPr/>
          <a:lstStyle/>
          <a:p>
            <a:r>
              <a:rPr lang="en-US" dirty="0" smtClean="0"/>
              <a:t>What?  What’s the symmetry?</a:t>
            </a:r>
            <a:endParaRPr lang="en-US" dirty="0"/>
          </a:p>
        </p:txBody>
      </p:sp>
      <p:pic>
        <p:nvPicPr>
          <p:cNvPr id="8" name="Content Placeholder 7" descr="round-table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9" r="9829"/>
          <a:stretch>
            <a:fillRect/>
          </a:stretch>
        </p:blipFill>
        <p:spPr>
          <a:xfrm>
            <a:off x="2286000" y="1752600"/>
            <a:ext cx="4648200" cy="4953000"/>
          </a:xfr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762000"/>
            <a:ext cx="7620000" cy="4953000"/>
          </a:xfrm>
        </p:spPr>
        <p:txBody>
          <a:bodyPr/>
          <a:lstStyle/>
          <a:p>
            <a:r>
              <a:rPr lang="en-US" dirty="0" smtClean="0"/>
              <a:t>Where is the head of the table?</a:t>
            </a:r>
          </a:p>
          <a:p>
            <a:r>
              <a:rPr lang="en-US" dirty="0" smtClean="0"/>
              <a:t>Without a broken symmetry, one cannot tell directional information!!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C416A3-8464-454A-B151-4EF4C5B39289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51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3-09-19 at 5.19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09600" y="228600"/>
            <a:ext cx="3886200" cy="8382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A broken symmetry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C416A3-8464-454A-B151-4EF4C5B39289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97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9" name="Rectangle 5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610600" cy="838200"/>
          </a:xfrm>
        </p:spPr>
        <p:txBody>
          <a:bodyPr/>
          <a:lstStyle/>
          <a:p>
            <a:r>
              <a:rPr lang="en-US" dirty="0" smtClean="0"/>
              <a:t>What is the Higgs and What does it do?</a:t>
            </a:r>
            <a:endParaRPr lang="en-US" dirty="0"/>
          </a:p>
        </p:txBody>
      </p:sp>
      <p:sp>
        <p:nvSpPr>
          <p:cNvPr id="22119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304800" y="914400"/>
            <a:ext cx="8534400" cy="5257800"/>
          </a:xfrm>
        </p:spPr>
        <p:txBody>
          <a:bodyPr/>
          <a:lstStyle/>
          <a:p>
            <a:r>
              <a:rPr lang="en-US" altLang="ko-KR" sz="3200" dirty="0" smtClean="0">
                <a:sym typeface="Wingdings"/>
              </a:rPr>
              <a:t>When there is perfect symmetry, one cannot tell directions!</a:t>
            </a:r>
          </a:p>
          <a:p>
            <a:r>
              <a:rPr lang="en-US" altLang="ko-KR" sz="3200" dirty="0" smtClean="0">
                <a:sym typeface="Wingdings"/>
              </a:rPr>
              <a:t>Only when symmetry is broken, can one tell directions </a:t>
            </a:r>
          </a:p>
          <a:p>
            <a:r>
              <a:rPr lang="en-US" altLang="ko-KR" sz="3200" dirty="0" smtClean="0">
                <a:sym typeface="Wingdings"/>
              </a:rPr>
              <a:t>Higgs field works to break the perfect symmetry and gives mass to all fundamental particles</a:t>
            </a:r>
          </a:p>
          <a:p>
            <a:r>
              <a:rPr lang="en-US" altLang="ko-KR" sz="3200" dirty="0" smtClean="0">
                <a:latin typeface="+mj-lt"/>
                <a:ea typeface="굴림" pitchFamily="1" charset="-127"/>
                <a:cs typeface="Symbol" charset="2"/>
                <a:sym typeface="Wingdings"/>
              </a:rPr>
              <a:t>Sometimes, this field spontaneously generates a particle, the Higgs particle</a:t>
            </a:r>
          </a:p>
          <a:p>
            <a:r>
              <a:rPr lang="en-US" altLang="ko-KR" sz="3200" dirty="0" smtClean="0">
                <a:latin typeface="+mj-lt"/>
                <a:ea typeface="굴림" pitchFamily="1" charset="-127"/>
                <a:cs typeface="Symbol" charset="2"/>
                <a:sym typeface="Wingdings"/>
              </a:rPr>
              <a:t>So the Higgs particle is the evidence of the existence of the Higgs field! </a:t>
            </a:r>
            <a:endParaRPr lang="en-US" altLang="ko-KR" sz="2800" dirty="0" smtClean="0">
              <a:latin typeface="+mj-lt"/>
              <a:ea typeface="굴림" pitchFamily="1" charset="-127"/>
              <a:cs typeface="Symbol" charset="2"/>
              <a:sym typeface="Wingdings"/>
            </a:endParaRPr>
          </a:p>
          <a:p>
            <a:pPr lvl="1"/>
            <a:endParaRPr lang="en-US" altLang="ko-KR" sz="2800" dirty="0" smtClean="0">
              <a:solidFill>
                <a:srgbClr val="996633"/>
              </a:solidFill>
              <a:latin typeface="Symbol" charset="2"/>
              <a:ea typeface="굴림" pitchFamily="1" charset="-127"/>
              <a:cs typeface="Symbol" charset="2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C416A3-8464-454A-B151-4EF4C5B39289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300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D5DD54-13ED-424C-9C70-88C6E2DB3F49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18437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685800"/>
          </a:xfrm>
        </p:spPr>
        <p:txBody>
          <a:bodyPr/>
          <a:lstStyle/>
          <a:p>
            <a:pPr eaLnBrk="1" hangingPunct="1"/>
            <a:r>
              <a:rPr lang="en-US" dirty="0"/>
              <a:t>Announcements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609600"/>
            <a:ext cx="8877300" cy="5410200"/>
          </a:xfrm>
        </p:spPr>
        <p:txBody>
          <a:bodyPr/>
          <a:lstStyle/>
          <a:p>
            <a:pPr eaLnBrk="1" hangingPunct="1"/>
            <a:r>
              <a:rPr lang="en-US" sz="2600" dirty="0"/>
              <a:t>Plea to you:  Please turn off </a:t>
            </a:r>
            <a:r>
              <a:rPr lang="en-US" sz="2600" dirty="0" smtClean="0"/>
              <a:t>all your electronic gadgets, including cell</a:t>
            </a:r>
            <a:r>
              <a:rPr lang="en-US" sz="2600" dirty="0"/>
              <a:t>-phones</a:t>
            </a:r>
            <a:r>
              <a:rPr lang="en-US" sz="2600" dirty="0" smtClean="0"/>
              <a:t>, computers</a:t>
            </a:r>
            <a:r>
              <a:rPr lang="en-US" sz="2600" dirty="0"/>
              <a:t>,</a:t>
            </a:r>
            <a:r>
              <a:rPr lang="en-US" sz="2600" dirty="0" smtClean="0"/>
              <a:t> </a:t>
            </a:r>
            <a:r>
              <a:rPr lang="en-US" sz="2600" dirty="0" err="1" smtClean="0"/>
              <a:t>etc</a:t>
            </a:r>
            <a:endParaRPr lang="en-US" sz="2600" dirty="0" smtClean="0"/>
          </a:p>
          <a:p>
            <a:pPr eaLnBrk="1" hangingPunct="1"/>
            <a:r>
              <a:rPr lang="en-US" sz="2600" dirty="0" smtClean="0"/>
              <a:t>Reading </a:t>
            </a:r>
            <a:r>
              <a:rPr lang="en-US" sz="2600" dirty="0"/>
              <a:t>assignment #1: Read and follow through all sections in appendix A by</a:t>
            </a:r>
            <a:r>
              <a:rPr lang="en-US" sz="2600" dirty="0" smtClean="0"/>
              <a:t> Wednesday, Aug. 29 </a:t>
            </a:r>
          </a:p>
          <a:p>
            <a:pPr lvl="1" eaLnBrk="1" hangingPunct="1"/>
            <a:r>
              <a:rPr lang="en-US" sz="2200" dirty="0"/>
              <a:t>A-1 through </a:t>
            </a:r>
            <a:r>
              <a:rPr lang="en-US" sz="2200" dirty="0" smtClean="0"/>
              <a:t>A-8</a:t>
            </a:r>
            <a:endParaRPr lang="en-US" sz="2200" dirty="0"/>
          </a:p>
          <a:p>
            <a:pPr eaLnBrk="1" hangingPunct="1"/>
            <a:r>
              <a:rPr lang="en-US" sz="2600" dirty="0"/>
              <a:t>There will be a quiz on this and Ch. 21 on</a:t>
            </a:r>
            <a:r>
              <a:rPr lang="en-US" sz="2600" dirty="0" smtClean="0"/>
              <a:t> Wednesday, Sept. 5.</a:t>
            </a:r>
          </a:p>
          <a:p>
            <a:pPr eaLnBrk="1" hangingPunct="1"/>
            <a:r>
              <a:rPr lang="en-US" sz="2600" dirty="0" smtClean="0"/>
              <a:t>34/99 registered to homework</a:t>
            </a:r>
          </a:p>
          <a:p>
            <a:pPr lvl="1" eaLnBrk="1" hangingPunct="1"/>
            <a:r>
              <a:rPr lang="en-US" sz="2200" dirty="0" smtClean="0"/>
              <a:t>23/34 submitted the homework</a:t>
            </a:r>
          </a:p>
          <a:p>
            <a:pPr lvl="1">
              <a:lnSpc>
                <a:spcPct val="90000"/>
              </a:lnSpc>
            </a:pPr>
            <a:r>
              <a:rPr lang="en-US" sz="2200" dirty="0">
                <a:latin typeface="Arial Narrow" charset="0"/>
                <a:ea typeface="ＭＳ Ｐゴシック" charset="0"/>
              </a:rPr>
              <a:t>You need my enrollment approval… So move quickly…</a:t>
            </a:r>
          </a:p>
          <a:p>
            <a:pPr lvl="1">
              <a:lnSpc>
                <a:spcPct val="90000"/>
              </a:lnSpc>
            </a:pPr>
            <a:r>
              <a:rPr lang="en-US" sz="2200" dirty="0">
                <a:latin typeface="Arial Narrow" charset="0"/>
                <a:ea typeface="ＭＳ Ｐゴシック" charset="0"/>
              </a:rPr>
              <a:t>Remember, the deadline for the first homework is </a:t>
            </a:r>
            <a:r>
              <a:rPr lang="en-US" sz="2200" dirty="0" smtClean="0">
                <a:latin typeface="Arial Narrow" charset="0"/>
                <a:ea typeface="ＭＳ Ｐゴシック" charset="0"/>
              </a:rPr>
              <a:t>11pm Wednesday</a:t>
            </a:r>
            <a:r>
              <a:rPr lang="en-US" sz="2200" dirty="0">
                <a:latin typeface="Arial Narrow" charset="0"/>
                <a:ea typeface="ＭＳ Ｐゴシック" charset="0"/>
              </a:rPr>
              <a:t>, </a:t>
            </a:r>
            <a:r>
              <a:rPr lang="en-US" sz="2200" dirty="0" smtClean="0">
                <a:latin typeface="Arial Narrow" charset="0"/>
                <a:ea typeface="ＭＳ Ｐゴシック" charset="0"/>
              </a:rPr>
              <a:t>Aug. 29</a:t>
            </a:r>
            <a:endParaRPr lang="en-US" sz="2200" dirty="0">
              <a:latin typeface="Arial Narrow" charset="0"/>
              <a:ea typeface="ＭＳ Ｐゴシック" charset="0"/>
            </a:endParaRPr>
          </a:p>
          <a:p>
            <a:pPr lvl="1">
              <a:lnSpc>
                <a:spcPct val="90000"/>
              </a:lnSpc>
            </a:pPr>
            <a:r>
              <a:rPr lang="en-US" sz="2200" dirty="0">
                <a:latin typeface="Arial Narrow" charset="0"/>
                <a:ea typeface="ＭＳ Ｐゴシック" charset="0"/>
              </a:rPr>
              <a:t>You MUST submit the homework to obtain 100% credit!</a:t>
            </a:r>
          </a:p>
          <a:p>
            <a:pPr lvl="1">
              <a:lnSpc>
                <a:spcPct val="90000"/>
              </a:lnSpc>
            </a:pPr>
            <a:r>
              <a:rPr lang="en-US" sz="2200" dirty="0">
                <a:latin typeface="Arial Narrow" charset="0"/>
                <a:ea typeface="ＭＳ Ｐゴシック" charset="0"/>
              </a:rPr>
              <a:t>Also please be sure to make the payment in time otherwise your access as well as my access to the site for grading is cut</a:t>
            </a:r>
            <a:r>
              <a:rPr lang="en-US" sz="2200" dirty="0" smtClean="0">
                <a:latin typeface="Arial Narrow" charset="0"/>
                <a:ea typeface="ＭＳ Ｐゴシック" charset="0"/>
              </a:rPr>
              <a:t>.</a:t>
            </a:r>
            <a:endParaRPr lang="en-US" sz="2200" dirty="0">
              <a:latin typeface="Arial Narrow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walking_in_plac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066800"/>
            <a:ext cx="53340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077200" cy="914400"/>
          </a:xfrm>
        </p:spPr>
        <p:txBody>
          <a:bodyPr/>
          <a:lstStyle/>
          <a:p>
            <a:r>
              <a:rPr lang="en-US" dirty="0" smtClean="0"/>
              <a:t>So how does Higgs Field work again?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838200"/>
            <a:ext cx="3962400" cy="5257800"/>
          </a:xfrm>
        </p:spPr>
        <p:txBody>
          <a:bodyPr/>
          <a:lstStyle/>
          <a:p>
            <a:r>
              <a:rPr lang="en-US" dirty="0" smtClean="0"/>
              <a:t>Person in space </a:t>
            </a:r>
            <a:r>
              <a:rPr lang="en-US" dirty="0" smtClean="0">
                <a:sym typeface="Wingdings"/>
              </a:rPr>
              <a:t> no symmetry breaking</a:t>
            </a:r>
            <a:endParaRPr lang="en-US" dirty="0"/>
          </a:p>
        </p:txBody>
      </p:sp>
      <p:pic>
        <p:nvPicPr>
          <p:cNvPr id="10" name="Content Placeholder 9" descr="Screen Shot 2013-04-26 at 5.53.18 PM.png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" r="3416"/>
          <a:stretch>
            <a:fillRect/>
          </a:stretch>
        </p:blipFill>
        <p:spPr>
          <a:xfrm>
            <a:off x="228600" y="1828800"/>
            <a:ext cx="3810000" cy="4114800"/>
          </a:xfrm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800600" y="914400"/>
            <a:ext cx="396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9pPr>
          </a:lstStyle>
          <a:p>
            <a:r>
              <a:rPr lang="en-US" dirty="0" smtClean="0"/>
              <a:t>Person in air </a:t>
            </a:r>
            <a:r>
              <a:rPr lang="en-US" dirty="0" smtClean="0">
                <a:sym typeface="Wingdings"/>
              </a:rPr>
              <a:t> symmetry can be broken</a:t>
            </a:r>
          </a:p>
          <a:p>
            <a:r>
              <a:rPr lang="en-US" dirty="0" smtClean="0">
                <a:sym typeface="Wingdings"/>
              </a:rPr>
              <a:t>Sometimes, you get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6934200" y="1981200"/>
            <a:ext cx="762000" cy="6858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8" name="Picture 17" descr="Taz-Tornado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4419600"/>
            <a:ext cx="1219200" cy="1946656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 bwMode="auto">
          <a:xfrm flipV="1">
            <a:off x="7162800" y="2590800"/>
            <a:ext cx="914400" cy="2286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V="1">
            <a:off x="7162800" y="2895600"/>
            <a:ext cx="914400" cy="2286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 flipV="1">
            <a:off x="7162800" y="3200400"/>
            <a:ext cx="914400" cy="2286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2438400" y="4953000"/>
            <a:ext cx="5715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dirty="0" smtClean="0">
                <a:sym typeface="Wingdings"/>
              </a:rPr>
              <a:t>Just like the tornado is a piece of evidence of the existence of air, Higgs particle is a piece of evidence of Higgs mechanism 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C416A3-8464-454A-B151-4EF4C5B39289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57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9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b="1" dirty="0" smtClean="0"/>
              <a:t>How do we look for the Higgs?</a:t>
            </a:r>
            <a:endParaRPr lang="en-US" b="1" dirty="0"/>
          </a:p>
        </p:txBody>
      </p:sp>
      <p:sp>
        <p:nvSpPr>
          <p:cNvPr id="22119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838200"/>
            <a:ext cx="8153400" cy="49530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altLang="ko-KR" dirty="0" smtClean="0"/>
              <a:t>Identify Higgs candidate events</a:t>
            </a:r>
          </a:p>
          <a:p>
            <a:pPr marL="514350" indent="-514350">
              <a:buFont typeface="+mj-lt"/>
              <a:buAutoNum type="arabicPeriod"/>
            </a:pPr>
            <a:endParaRPr lang="en-US" altLang="ko-KR" dirty="0" smtClean="0">
              <a:solidFill>
                <a:srgbClr val="996633"/>
              </a:solidFill>
              <a:latin typeface="Symbol" charset="2"/>
              <a:ea typeface="굴림" pitchFamily="1" charset="-127"/>
              <a:cs typeface="Symbol" charset="2"/>
            </a:endParaRPr>
          </a:p>
          <a:p>
            <a:pPr marL="514350" indent="-514350">
              <a:buFont typeface="+mj-lt"/>
              <a:buAutoNum type="arabicPeriod"/>
            </a:pPr>
            <a:endParaRPr lang="en-US" altLang="ko-KR" dirty="0" smtClean="0">
              <a:solidFill>
                <a:srgbClr val="996633"/>
              </a:solidFill>
              <a:latin typeface="Symbol" charset="2"/>
              <a:ea typeface="굴림" pitchFamily="1" charset="-127"/>
              <a:cs typeface="Symbol" charset="2"/>
            </a:endParaRPr>
          </a:p>
          <a:p>
            <a:pPr marL="514350" indent="-514350">
              <a:buFont typeface="+mj-lt"/>
              <a:buAutoNum type="arabicPeriod"/>
            </a:pPr>
            <a:endParaRPr lang="en-US" altLang="ko-KR" dirty="0" smtClean="0">
              <a:solidFill>
                <a:srgbClr val="996633"/>
              </a:solidFill>
              <a:latin typeface="Symbol" charset="2"/>
              <a:ea typeface="굴림" pitchFamily="1" charset="-127"/>
              <a:cs typeface="Symbol" charset="2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ko-KR" dirty="0" smtClean="0">
                <a:solidFill>
                  <a:srgbClr val="000090"/>
                </a:solidFill>
                <a:ea typeface="굴림" pitchFamily="1" charset="-127"/>
                <a:cs typeface="Symbol" charset="2"/>
              </a:rPr>
              <a:t>Understand fakes (backgrounds)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ko-KR" dirty="0" smtClean="0">
                <a:solidFill>
                  <a:srgbClr val="000090"/>
                </a:solidFill>
                <a:ea typeface="굴림" pitchFamily="1" charset="-127"/>
                <a:cs typeface="Symbol" charset="2"/>
              </a:rPr>
              <a:t>Look for a bump!!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ko-KR" sz="2000" dirty="0" smtClean="0">
                <a:ea typeface="굴림" pitchFamily="1" charset="-127"/>
                <a:cs typeface="Symbol" charset="2"/>
              </a:rPr>
              <a:t>Large amount of data absolutely critical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5715000" y="990600"/>
            <a:ext cx="2667000" cy="2286000"/>
            <a:chOff x="432" y="1200"/>
            <a:chExt cx="1440" cy="1302"/>
          </a:xfrm>
        </p:grpSpPr>
        <p:pic>
          <p:nvPicPr>
            <p:cNvPr id="15" name="Picture 7" descr="higgs3c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32" y="1200"/>
              <a:ext cx="1146" cy="1302"/>
            </a:xfrm>
            <a:prstGeom prst="rect">
              <a:avLst/>
            </a:prstGeom>
            <a:noFill/>
            <a:ln w="12700">
              <a:solidFill>
                <a:schemeClr val="accent2"/>
              </a:solidFill>
              <a:miter lim="800000"/>
              <a:headEnd/>
              <a:tailEnd/>
            </a:ln>
          </p:spPr>
        </p:pic>
        <p:sp>
          <p:nvSpPr>
            <p:cNvPr id="16" name="Rectangle 8"/>
            <p:cNvSpPr>
              <a:spLocks noChangeArrowheads="1"/>
            </p:cNvSpPr>
            <p:nvPr/>
          </p:nvSpPr>
          <p:spPr bwMode="auto">
            <a:xfrm>
              <a:off x="1440" y="1440"/>
              <a:ext cx="432" cy="1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latinLnBrk="1"/>
              <a:r>
                <a:rPr kumimoji="1" lang="en-US" altLang="ko-KR" sz="2000" b="1" dirty="0" err="1"/>
                <a:t>e</a:t>
              </a:r>
              <a:r>
                <a:rPr kumimoji="1" lang="en-US" altLang="ko-KR" sz="2000" b="1" baseline="30000" dirty="0"/>
                <a:t>- </a:t>
              </a:r>
              <a:r>
                <a:rPr kumimoji="1" lang="en-US" altLang="ko-KR" sz="2000" dirty="0" smtClean="0"/>
                <a:t>(</a:t>
              </a:r>
              <a:r>
                <a:rPr kumimoji="1" lang="en-US" altLang="ko-KR" sz="2000" dirty="0" err="1" smtClean="0">
                  <a:sym typeface="Symbol" pitchFamily="1" charset="2"/>
                </a:rPr>
                <a:t>μ</a:t>
              </a:r>
              <a:r>
                <a:rPr kumimoji="1" lang="en-US" altLang="ko-KR" sz="2000" baseline="30000" dirty="0" smtClean="0">
                  <a:sym typeface="Symbol" pitchFamily="1" charset="2"/>
                </a:rPr>
                <a:t>-</a:t>
              </a:r>
              <a:r>
                <a:rPr kumimoji="1" lang="en-US" altLang="ko-KR" sz="2000" dirty="0"/>
                <a:t>)</a:t>
              </a:r>
            </a:p>
          </p:txBody>
        </p:sp>
        <p:sp>
          <p:nvSpPr>
            <p:cNvPr id="17" name="Rectangle 9"/>
            <p:cNvSpPr>
              <a:spLocks noChangeArrowheads="1"/>
            </p:cNvSpPr>
            <p:nvPr/>
          </p:nvSpPr>
          <p:spPr bwMode="auto">
            <a:xfrm>
              <a:off x="720" y="1200"/>
              <a:ext cx="432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latinLnBrk="1"/>
              <a:r>
                <a:rPr kumimoji="1" lang="en-US" altLang="ko-KR" sz="2000" b="1" dirty="0" err="1"/>
                <a:t>e</a:t>
              </a:r>
              <a:r>
                <a:rPr kumimoji="1" lang="en-US" altLang="ko-KR" sz="2000" b="1" baseline="30000" dirty="0"/>
                <a:t>+ </a:t>
              </a:r>
              <a:r>
                <a:rPr kumimoji="1" lang="en-US" altLang="ko-KR" sz="2000" dirty="0" smtClean="0"/>
                <a:t>(</a:t>
              </a:r>
              <a:r>
                <a:rPr kumimoji="1" lang="en-US" altLang="ko-KR" sz="2000" dirty="0" err="1" smtClean="0">
                  <a:sym typeface="Symbol" pitchFamily="1" charset="2"/>
                </a:rPr>
                <a:t>μ</a:t>
              </a:r>
              <a:r>
                <a:rPr kumimoji="1" lang="en-US" altLang="ko-KR" sz="2000" baseline="30000" dirty="0" smtClean="0">
                  <a:sym typeface="Symbol" pitchFamily="1" charset="2"/>
                </a:rPr>
                <a:t>+</a:t>
              </a:r>
              <a:r>
                <a:rPr kumimoji="1" lang="en-US" altLang="ko-KR" sz="2000" dirty="0"/>
                <a:t>)</a:t>
              </a:r>
            </a:p>
          </p:txBody>
        </p:sp>
        <p:sp>
          <p:nvSpPr>
            <p:cNvPr id="18" name="Rectangle 10"/>
            <p:cNvSpPr>
              <a:spLocks noChangeArrowheads="1"/>
            </p:cNvSpPr>
            <p:nvPr/>
          </p:nvSpPr>
          <p:spPr bwMode="auto">
            <a:xfrm>
              <a:off x="864" y="2304"/>
              <a:ext cx="192" cy="1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latinLnBrk="1"/>
              <a:r>
                <a:rPr kumimoji="1" lang="en-US" altLang="ko-KR" sz="2000" b="1"/>
                <a:t>e</a:t>
              </a:r>
              <a:r>
                <a:rPr kumimoji="1" lang="en-US" altLang="ko-KR" sz="2000" b="1" baseline="30000"/>
                <a:t>-</a:t>
              </a:r>
            </a:p>
          </p:txBody>
        </p:sp>
        <p:sp>
          <p:nvSpPr>
            <p:cNvPr id="19" name="Rectangle 11"/>
            <p:cNvSpPr>
              <a:spLocks noChangeArrowheads="1"/>
            </p:cNvSpPr>
            <p:nvPr/>
          </p:nvSpPr>
          <p:spPr bwMode="auto">
            <a:xfrm>
              <a:off x="432" y="2112"/>
              <a:ext cx="192" cy="1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latinLnBrk="1"/>
              <a:r>
                <a:rPr kumimoji="1" lang="en-US" altLang="ko-KR" sz="2000" b="1"/>
                <a:t>e</a:t>
              </a:r>
              <a:r>
                <a:rPr kumimoji="1" lang="en-US" altLang="ko-KR" sz="2000" b="1" baseline="30000"/>
                <a:t>+</a:t>
              </a:r>
            </a:p>
          </p:txBody>
        </p:sp>
      </p:grpSp>
      <p:pic>
        <p:nvPicPr>
          <p:cNvPr id="14" name="Picture 13" descr="Screen shot 2011-10-04 at 4.14.09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3342290"/>
            <a:ext cx="2895600" cy="3515710"/>
          </a:xfrm>
          <a:prstGeom prst="rect">
            <a:avLst/>
          </a:prstGeom>
        </p:spPr>
      </p:pic>
      <p:pic>
        <p:nvPicPr>
          <p:cNvPr id="20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" y="4495800"/>
            <a:ext cx="3429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Oval 12"/>
          <p:cNvSpPr>
            <a:spLocks noChangeArrowheads="1"/>
          </p:cNvSpPr>
          <p:nvPr/>
        </p:nvSpPr>
        <p:spPr bwMode="auto">
          <a:xfrm>
            <a:off x="2133600" y="4572000"/>
            <a:ext cx="762000" cy="1524000"/>
          </a:xfrm>
          <a:prstGeom prst="ellipse">
            <a:avLst/>
          </a:prstGeom>
          <a:noFill/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 dirty="0">
              <a:ln w="28575" cmpd="sng">
                <a:solidFill>
                  <a:schemeClr val="tx1"/>
                </a:solidFill>
              </a:ln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C416A3-8464-454A-B151-4EF4C5B39289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97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94456"/>
            <a:ext cx="9067800" cy="6516057"/>
          </a:xfrm>
          <a:prstGeom prst="rect">
            <a:avLst/>
          </a:prstGeom>
        </p:spPr>
      </p:pic>
      <p:sp>
        <p:nvSpPr>
          <p:cNvPr id="38917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9144000" cy="609600"/>
          </a:xfrm>
        </p:spPr>
        <p:txBody>
          <a:bodyPr/>
          <a:lstStyle/>
          <a:p>
            <a:pPr eaLnBrk="1" hangingPunct="1"/>
            <a:r>
              <a:rPr lang="en-US" sz="4400" b="1" dirty="0" smtClean="0"/>
              <a:t>Amount of the </a:t>
            </a:r>
            <a:r>
              <a:rPr lang="en-US" b="1" dirty="0" smtClean="0"/>
              <a:t>LHC</a:t>
            </a:r>
            <a:r>
              <a:rPr lang="en-US" sz="4400" b="1" dirty="0" smtClean="0"/>
              <a:t> Data</a:t>
            </a:r>
            <a:endParaRPr lang="en-US" sz="4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934200" y="5344180"/>
            <a:ext cx="1295400" cy="523220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smtClean="0">
                <a:solidFill>
                  <a:schemeClr val="bg1"/>
                </a:solidFill>
                <a:effectLst/>
              </a:rPr>
              <a:t>2010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smtClean="0">
                <a:solidFill>
                  <a:schemeClr val="bg1"/>
                </a:solidFill>
                <a:effectLst/>
              </a:rPr>
              <a:t>0.05 </a:t>
            </a:r>
            <a:r>
              <a:rPr lang="en-US" sz="1400" dirty="0" smtClean="0">
                <a:solidFill>
                  <a:schemeClr val="bg1"/>
                </a:solidFill>
                <a:effectLst/>
              </a:rPr>
              <a:t>fb</a:t>
            </a:r>
            <a:r>
              <a:rPr lang="en-US" sz="1400" baseline="30000" dirty="0" smtClean="0">
                <a:solidFill>
                  <a:schemeClr val="bg1"/>
                </a:solidFill>
                <a:effectLst/>
              </a:rPr>
              <a:t>-1 </a:t>
            </a:r>
          </a:p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at 7 </a:t>
            </a:r>
            <a:r>
              <a:rPr lang="en-US" sz="1400" dirty="0" err="1" smtClean="0">
                <a:solidFill>
                  <a:schemeClr val="bg1"/>
                </a:solidFill>
                <a:effectLst/>
              </a:rPr>
              <a:t>TeV</a:t>
            </a:r>
            <a:endParaRPr lang="en-US" sz="1400" baseline="30000" dirty="0">
              <a:solidFill>
                <a:schemeClr val="bg1"/>
              </a:solidFill>
              <a:effectLst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20000" y="3226247"/>
            <a:ext cx="1524000" cy="738664"/>
          </a:xfrm>
          <a:prstGeom prst="rect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2012:</a:t>
            </a:r>
            <a:r>
              <a:rPr lang="en-US" sz="1400" dirty="0" smtClean="0">
                <a:solidFill>
                  <a:schemeClr val="bg1"/>
                </a:solidFill>
              </a:rPr>
              <a:t>21.2</a:t>
            </a:r>
            <a:r>
              <a:rPr lang="en-US" sz="1400" dirty="0" smtClean="0">
                <a:solidFill>
                  <a:schemeClr val="bg1"/>
                </a:solidFill>
                <a:effectLst/>
              </a:rPr>
              <a:t>fb</a:t>
            </a:r>
            <a:r>
              <a:rPr lang="en-US" sz="1400" baseline="30000" dirty="0" smtClean="0">
                <a:solidFill>
                  <a:schemeClr val="bg1"/>
                </a:solidFill>
                <a:effectLst/>
              </a:rPr>
              <a:t>-1 </a:t>
            </a:r>
          </a:p>
          <a:p>
            <a:r>
              <a:rPr lang="en-US" sz="1400" dirty="0">
                <a:solidFill>
                  <a:schemeClr val="bg1"/>
                </a:solidFill>
              </a:rPr>
              <a:t>T</a:t>
            </a:r>
            <a:r>
              <a:rPr lang="en-US" sz="1400" dirty="0" smtClean="0">
                <a:solidFill>
                  <a:schemeClr val="bg1"/>
                </a:solidFill>
                <a:effectLst/>
              </a:rPr>
              <a:t>otal at 7 and 8 </a:t>
            </a:r>
            <a:r>
              <a:rPr lang="en-US" sz="1400" dirty="0" err="1" smtClean="0">
                <a:solidFill>
                  <a:schemeClr val="bg1"/>
                </a:solidFill>
                <a:effectLst/>
              </a:rPr>
              <a:t>TeV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smtClean="0">
                <a:solidFill>
                  <a:schemeClr val="bg1"/>
                </a:solidFill>
              </a:rPr>
              <a:t>~1fb</a:t>
            </a:r>
            <a:r>
              <a:rPr lang="en-US" sz="1400" baseline="30000" dirty="0" smtClean="0">
                <a:solidFill>
                  <a:schemeClr val="bg1"/>
                </a:solidFill>
              </a:rPr>
              <a:t>-1</a:t>
            </a:r>
            <a:r>
              <a:rPr lang="en-US" sz="1400" dirty="0" smtClean="0">
                <a:solidFill>
                  <a:schemeClr val="bg1"/>
                </a:solidFill>
              </a:rPr>
              <a:t>/week</a:t>
            </a:r>
            <a:endParaRPr lang="en-US" sz="1400" dirty="0">
              <a:solidFill>
                <a:schemeClr val="bg1"/>
              </a:solidFill>
              <a:effectLst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80565" y="4810780"/>
            <a:ext cx="1130181" cy="52322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smtClean="0">
                <a:solidFill>
                  <a:schemeClr val="bg1"/>
                </a:solidFill>
                <a:effectLst/>
              </a:rPr>
              <a:t>2011 5.6 </a:t>
            </a:r>
            <a:r>
              <a:rPr lang="en-US" sz="1400" dirty="0" smtClean="0">
                <a:solidFill>
                  <a:schemeClr val="bg1"/>
                </a:solidFill>
                <a:effectLst/>
              </a:rPr>
              <a:t>fb</a:t>
            </a:r>
            <a:r>
              <a:rPr lang="en-US" sz="1400" baseline="30000" dirty="0" smtClean="0">
                <a:solidFill>
                  <a:schemeClr val="bg1"/>
                </a:solidFill>
                <a:effectLst/>
              </a:rPr>
              <a:t>-1 </a:t>
            </a:r>
          </a:p>
          <a:p>
            <a:r>
              <a:rPr lang="en-US" sz="1400" dirty="0">
                <a:solidFill>
                  <a:schemeClr val="bg1"/>
                </a:solidFill>
                <a:effectLst/>
              </a:rPr>
              <a:t>a</a:t>
            </a:r>
            <a:r>
              <a:rPr lang="en-US" sz="1400" dirty="0" smtClean="0">
                <a:solidFill>
                  <a:schemeClr val="bg1"/>
                </a:solidFill>
                <a:effectLst/>
              </a:rPr>
              <a:t>t 7 </a:t>
            </a:r>
            <a:r>
              <a:rPr lang="en-US" sz="1400" dirty="0" err="1" smtClean="0">
                <a:solidFill>
                  <a:schemeClr val="bg1"/>
                </a:solidFill>
                <a:effectLst/>
              </a:rPr>
              <a:t>TeV</a:t>
            </a:r>
            <a:endParaRPr lang="en-US" sz="1400" baseline="30000" dirty="0">
              <a:solidFill>
                <a:schemeClr val="bg1"/>
              </a:solidFill>
              <a:effectLst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67200" y="4038600"/>
            <a:ext cx="1219200" cy="523220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effectLst/>
                <a:latin typeface="+mj-lt"/>
                <a:cs typeface="Calibri" pitchFamily="34" charset="0"/>
              </a:rPr>
              <a:t>The </a:t>
            </a:r>
            <a:r>
              <a:rPr lang="en-US" sz="1400" dirty="0" smtClean="0">
                <a:latin typeface="+mj-lt"/>
                <a:cs typeface="Calibri" pitchFamily="34" charset="0"/>
              </a:rPr>
              <a:t>discovery</a:t>
            </a:r>
            <a:r>
              <a:rPr lang="en-US" sz="1400" dirty="0" smtClean="0">
                <a:effectLst/>
                <a:latin typeface="+mj-lt"/>
                <a:cs typeface="Calibri" pitchFamily="34" charset="0"/>
              </a:rPr>
              <a:t>  announcement</a:t>
            </a:r>
          </a:p>
        </p:txBody>
      </p:sp>
      <p:cxnSp>
        <p:nvCxnSpPr>
          <p:cNvPr id="16" name="Straight Arrow Connector 15"/>
          <p:cNvCxnSpPr/>
          <p:nvPr/>
        </p:nvCxnSpPr>
        <p:spPr bwMode="auto">
          <a:xfrm>
            <a:off x="4800600" y="4605536"/>
            <a:ext cx="0" cy="57606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Rectangle 17"/>
          <p:cNvSpPr/>
          <p:nvPr/>
        </p:nvSpPr>
        <p:spPr bwMode="auto">
          <a:xfrm>
            <a:off x="1524000" y="762000"/>
            <a:ext cx="3657600" cy="533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71877" y="2856915"/>
            <a:ext cx="2161845" cy="369332"/>
          </a:xfrm>
          <a:prstGeom prst="rect">
            <a:avLst/>
          </a:prstGeom>
          <a:solidFill>
            <a:srgbClr val="FFFFCC"/>
          </a:solidFill>
          <a:ln w="2857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800000"/>
                </a:solidFill>
                <a:effectLst/>
                <a:latin typeface="Arial Narrow"/>
                <a:cs typeface="Arial Narrow"/>
              </a:rPr>
              <a:t>Superb performance!!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257755" y="3352800"/>
            <a:ext cx="1736950" cy="369332"/>
          </a:xfrm>
          <a:prstGeom prst="rect">
            <a:avLst/>
          </a:prstGeom>
          <a:solidFill>
            <a:srgbClr val="FFFFCC"/>
          </a:solidFill>
          <a:ln w="2857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800000"/>
                </a:solidFill>
                <a:latin typeface="Arial Narrow"/>
                <a:cs typeface="Arial Narrow"/>
              </a:rPr>
              <a:t>Total over 150fb</a:t>
            </a:r>
            <a:r>
              <a:rPr lang="en-US" sz="1800" b="1" baseline="30000" dirty="0" smtClean="0">
                <a:solidFill>
                  <a:srgbClr val="800000"/>
                </a:solidFill>
                <a:latin typeface="Arial Narrow"/>
                <a:cs typeface="Arial Narrow"/>
              </a:rPr>
              <a:t>-1</a:t>
            </a:r>
            <a:endParaRPr lang="en-US" sz="1800" b="1" baseline="30000" dirty="0" smtClean="0">
              <a:solidFill>
                <a:srgbClr val="800000"/>
              </a:solidFill>
              <a:effectLst/>
              <a:latin typeface="Arial Narrow"/>
              <a:cs typeface="Arial Narrow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39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gg-FixedScale-Short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6248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721" y="-244572"/>
            <a:ext cx="8229600" cy="1143000"/>
          </a:xfrm>
        </p:spPr>
        <p:txBody>
          <a:bodyPr/>
          <a:lstStyle/>
          <a:p>
            <a:r>
              <a:rPr lang="en-US" dirty="0" smtClean="0"/>
              <a:t>What did statistics do for Higgs?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69974-ED95-954F-954F-B1994C5122D1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6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4l-FixedScale-NoMuProf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6172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535" y="-72092"/>
            <a:ext cx="8229600" cy="910292"/>
          </a:xfrm>
        </p:spPr>
        <p:txBody>
          <a:bodyPr/>
          <a:lstStyle/>
          <a:p>
            <a:r>
              <a:rPr lang="en-US" dirty="0" smtClean="0"/>
              <a:t>How about this?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02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792162"/>
          </a:xfrm>
        </p:spPr>
        <p:txBody>
          <a:bodyPr/>
          <a:lstStyle/>
          <a:p>
            <a:r>
              <a:rPr lang="en-US" dirty="0" smtClean="0"/>
              <a:t>So have we seen the Higgs particle?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33400"/>
            <a:ext cx="8610600" cy="5410200"/>
          </a:xfrm>
        </p:spPr>
        <p:txBody>
          <a:bodyPr/>
          <a:lstStyle/>
          <a:p>
            <a:pPr>
              <a:spcBef>
                <a:spcPts val="72"/>
              </a:spcBef>
            </a:pPr>
            <a:r>
              <a:rPr lang="en-US" sz="2800" dirty="0" smtClean="0"/>
              <a:t>The statistical significance of the finding is way over 7 standard deviations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C26815-A219-6749-AF67-92C3905B6853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514600" cy="476250"/>
          </a:xfrm>
        </p:spPr>
        <p:txBody>
          <a:bodyPr/>
          <a:lstStyle/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14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609600"/>
          </a:xfrm>
        </p:spPr>
        <p:txBody>
          <a:bodyPr/>
          <a:lstStyle/>
          <a:p>
            <a:r>
              <a:rPr lang="en-US" dirty="0" smtClean="0"/>
              <a:t>Statistical Significance Table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7" name="Picture 6" descr="Screen Shot 2012-12-04 at 9.27.1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6248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4670" y="6477000"/>
            <a:ext cx="9139329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37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792162"/>
          </a:xfrm>
        </p:spPr>
        <p:txBody>
          <a:bodyPr/>
          <a:lstStyle/>
          <a:p>
            <a:r>
              <a:rPr lang="en-US" dirty="0" smtClean="0"/>
              <a:t>So have we seen the Higgs particle?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90600"/>
            <a:ext cx="8991600" cy="5867400"/>
          </a:xfrm>
        </p:spPr>
        <p:txBody>
          <a:bodyPr/>
          <a:lstStyle/>
          <a:p>
            <a:pPr>
              <a:spcBef>
                <a:spcPts val="72"/>
              </a:spcBef>
            </a:pPr>
            <a:r>
              <a:rPr lang="en-US" sz="2800" dirty="0" smtClean="0"/>
              <a:t>The statistical significance of the finding is much bigger than seven standard deviations</a:t>
            </a:r>
          </a:p>
          <a:p>
            <a:pPr lvl="1">
              <a:spcBef>
                <a:spcPts val="72"/>
              </a:spcBef>
            </a:pPr>
            <a:r>
              <a:rPr lang="en-US" sz="2400" dirty="0" smtClean="0"/>
              <a:t>Level of significance: much better than 99.999 999 999 </a:t>
            </a:r>
            <a:r>
              <a:rPr lang="en-US" sz="2400" dirty="0"/>
              <a:t>7</a:t>
            </a:r>
            <a:r>
              <a:rPr lang="en-US" sz="2400" dirty="0" smtClean="0"/>
              <a:t>% (eleven 9s!!)</a:t>
            </a:r>
          </a:p>
          <a:p>
            <a:pPr lvl="1">
              <a:spcBef>
                <a:spcPts val="72"/>
              </a:spcBef>
            </a:pPr>
            <a:r>
              <a:rPr lang="en-US" sz="2400" dirty="0" smtClean="0"/>
              <a:t>We could be wrong once if we do the same experiment 391,000,000,000 times (will take ~13,000 years even if each experiment takes 1s!!)</a:t>
            </a:r>
          </a:p>
          <a:p>
            <a:pPr>
              <a:spcBef>
                <a:spcPts val="72"/>
              </a:spcBef>
            </a:pPr>
            <a:r>
              <a:rPr lang="en-US" sz="2800" dirty="0" smtClean="0"/>
              <a:t>So did we find the Higgs particle?</a:t>
            </a:r>
          </a:p>
          <a:p>
            <a:pPr lvl="1">
              <a:spcBef>
                <a:spcPts val="72"/>
              </a:spcBef>
            </a:pPr>
            <a:r>
              <a:rPr lang="en-US" sz="2400" dirty="0" smtClean="0"/>
              <a:t>We have discovered the heaviest new boson we’ve seen thus far </a:t>
            </a:r>
          </a:p>
          <a:p>
            <a:pPr lvl="1">
              <a:spcBef>
                <a:spcPts val="72"/>
              </a:spcBef>
            </a:pPr>
            <a:r>
              <a:rPr lang="en-US" sz="2400" dirty="0" smtClean="0"/>
              <a:t>It has many properties consistent with the Standard Model Higgs particle</a:t>
            </a:r>
          </a:p>
          <a:p>
            <a:pPr lvl="2">
              <a:spcBef>
                <a:spcPts val="72"/>
              </a:spcBef>
            </a:pPr>
            <a:r>
              <a:rPr lang="en-US" sz="2000" dirty="0" smtClean="0"/>
              <a:t>It quacks like a duck and walks like a duck but…</a:t>
            </a:r>
          </a:p>
          <a:p>
            <a:pPr lvl="1">
              <a:spcBef>
                <a:spcPts val="72"/>
              </a:spcBef>
            </a:pPr>
            <a:r>
              <a:rPr lang="en-US" sz="2400" dirty="0" smtClean="0"/>
              <a:t>We</a:t>
            </a:r>
            <a:r>
              <a:rPr lang="en-US" sz="2400" dirty="0"/>
              <a:t> </a:t>
            </a:r>
            <a:r>
              <a:rPr lang="en-US" sz="2400" dirty="0" smtClean="0"/>
              <a:t>sill do not have enough data to precisely measure all the properties – mass, lifetime, the rate at which this particle decays to certain other particles, etc – to definitively determine its nature</a:t>
            </a:r>
          </a:p>
          <a:p>
            <a:pPr>
              <a:spcBef>
                <a:spcPts val="72"/>
              </a:spcBef>
            </a:pPr>
            <a:r>
              <a:rPr lang="en-US" sz="2800" dirty="0" smtClean="0"/>
              <a:t>Precision measurements and searches in new channels ongoing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09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579106" y="5330339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  <a:ea typeface="ＭＳ Ｐゴシック" pitchFamily="-84" charset="-128"/>
                <a:cs typeface="ＭＳ Ｐゴシック" pitchFamily="-84" charset="-128"/>
              </a:rPr>
              <a:t>2012 God particle discovery</a:t>
            </a:r>
            <a:endParaRPr lang="en-US" dirty="0">
              <a:solidFill>
                <a:srgbClr val="FFFFFF"/>
              </a:solidFill>
              <a:ea typeface="ＭＳ Ｐゴシック" pitchFamily="-84" charset="-128"/>
              <a:cs typeface="ＭＳ Ｐゴシック" pitchFamily="-84" charset="-128"/>
            </a:endParaRPr>
          </a:p>
        </p:txBody>
      </p:sp>
      <p:pic>
        <p:nvPicPr>
          <p:cNvPr id="7" name="CBS 11 Dr. Yu interview 07.04.12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280" y="-1"/>
            <a:ext cx="9127719" cy="6353499"/>
          </a:xfrm>
          <a:prstGeom prst="rect">
            <a:avLst/>
          </a:prstGeom>
        </p:spPr>
      </p:pic>
      <p:sp>
        <p:nvSpPr>
          <p:cNvPr id="9" name="Rectangle 3"/>
          <p:cNvSpPr>
            <a:spLocks noGrp="1" noChangeArrowheads="1"/>
          </p:cNvSpPr>
          <p:nvPr>
            <p:ph type="title"/>
          </p:nvPr>
        </p:nvSpPr>
        <p:spPr>
          <a:xfrm>
            <a:off x="297260" y="4835039"/>
            <a:ext cx="8229600" cy="9906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solidFill>
                  <a:srgbClr val="FFFFFF"/>
                </a:solidFill>
                <a:ea typeface="ＭＳ Ｐゴシック" pitchFamily="-84" charset="-128"/>
                <a:cs typeface="ＭＳ Ｐゴシック" pitchFamily="-84" charset="-128"/>
              </a:rPr>
              <a:t>Discovery of the God Particle in 2012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55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pPr eaLnBrk="1" hangingPunct="1"/>
            <a:r>
              <a:rPr lang="en-US" dirty="0" err="1"/>
              <a:t>Fermilab</a:t>
            </a:r>
            <a:r>
              <a:rPr lang="en-US" dirty="0"/>
              <a:t> Neutrino Program</a:t>
            </a:r>
            <a:endParaRPr lang="en-US" b="1" dirty="0">
              <a:latin typeface="Arial Narrow" charset="0"/>
            </a:endParaRP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9240" y="685800"/>
            <a:ext cx="8035160" cy="5486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err="1">
                <a:solidFill>
                  <a:srgbClr val="0033CC"/>
                </a:solidFill>
                <a:latin typeface="Arial Narrow" charset="0"/>
              </a:rPr>
              <a:t>Fermilab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 is building high intensity proton beam based neutrino physics facility (LBNF </a:t>
            </a:r>
            <a:r>
              <a:rPr lang="mr-IN" sz="2800" dirty="0">
                <a:solidFill>
                  <a:srgbClr val="0033CC"/>
                </a:solidFill>
                <a:latin typeface="Arial Narrow" charset="0"/>
              </a:rPr>
              <a:t>–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 Long Baseline Neutrino Facility)</a:t>
            </a:r>
          </a:p>
          <a:p>
            <a:pPr lvl="1">
              <a:spcBef>
                <a:spcPts val="300"/>
              </a:spcBef>
            </a:pPr>
            <a:r>
              <a:rPr lang="en-GB" dirty="0"/>
              <a:t>Precision neutrino oscillation properties</a:t>
            </a:r>
          </a:p>
          <a:p>
            <a:pPr lvl="2">
              <a:spcBef>
                <a:spcPts val="300"/>
              </a:spcBef>
            </a:pPr>
            <a:r>
              <a:rPr lang="en-GB" sz="2000" dirty="0">
                <a:latin typeface="Arial Narrow" charset="0"/>
                <a:ea typeface="Arial Narrow" charset="0"/>
                <a:cs typeface="Arial Narrow" charset="0"/>
              </a:rPr>
              <a:t>Mass Hierarchy, CP phase, </a:t>
            </a:r>
            <a:r>
              <a:rPr lang="en-GB" sz="2000" dirty="0" err="1">
                <a:latin typeface="Arial Narrow" charset="0"/>
                <a:ea typeface="Arial Narrow" charset="0"/>
                <a:cs typeface="Arial Narrow" charset="0"/>
              </a:rPr>
              <a:t>etc</a:t>
            </a:r>
            <a:endParaRPr lang="en-GB" sz="2000" dirty="0">
              <a:latin typeface="Arial Narrow" charset="0"/>
              <a:ea typeface="Arial Narrow" charset="0"/>
              <a:cs typeface="Arial Narrow" charset="0"/>
            </a:endParaRPr>
          </a:p>
          <a:p>
            <a:pPr lvl="2">
              <a:spcBef>
                <a:spcPts val="300"/>
              </a:spcBef>
            </a:pPr>
            <a:r>
              <a:rPr lang="en-GB" sz="2000" dirty="0"/>
              <a:t>Supernova detection</a:t>
            </a:r>
          </a:p>
          <a:p>
            <a:pPr lvl="1">
              <a:spcBef>
                <a:spcPts val="300"/>
              </a:spcBef>
            </a:pPr>
            <a:r>
              <a:rPr lang="en-GB" dirty="0"/>
              <a:t>Physics beyond Standard Model</a:t>
            </a:r>
            <a:endParaRPr lang="en-GB" dirty="0">
              <a:latin typeface="Arial Narrow" charset="0"/>
              <a:ea typeface="Arial Narrow" charset="0"/>
              <a:cs typeface="Arial Narrow" charset="0"/>
            </a:endParaRPr>
          </a:p>
          <a:p>
            <a:pPr lvl="1">
              <a:spcBef>
                <a:spcPts val="300"/>
              </a:spcBef>
            </a:pPr>
            <a:r>
              <a:rPr lang="en-GB" dirty="0">
                <a:latin typeface="Arial Narrow" charset="0"/>
                <a:ea typeface="Arial Narrow" charset="0"/>
                <a:cs typeface="Arial Narrow" charset="0"/>
              </a:rPr>
              <a:t>Search for sterile neutrinos, dark matter, </a:t>
            </a:r>
            <a:r>
              <a:rPr lang="en-GB" dirty="0" err="1" smtClean="0">
                <a:latin typeface="Arial Narrow" charset="0"/>
                <a:ea typeface="Arial Narrow" charset="0"/>
                <a:cs typeface="Arial Narrow" charset="0"/>
              </a:rPr>
              <a:t>etc</a:t>
            </a:r>
            <a:endParaRPr lang="en-GB" dirty="0" smtClean="0">
              <a:latin typeface="Arial Narrow" charset="0"/>
              <a:ea typeface="Arial Narrow" charset="0"/>
              <a:cs typeface="Arial Narrow" charset="0"/>
            </a:endParaRPr>
          </a:p>
          <a:p>
            <a:pPr>
              <a:spcBef>
                <a:spcPts val="300"/>
              </a:spcBef>
            </a:pPr>
            <a:r>
              <a:rPr lang="en-GB" sz="2800" dirty="0" smtClean="0"/>
              <a:t>Require </a:t>
            </a:r>
            <a:r>
              <a:rPr lang="en-GB" sz="2800" dirty="0"/>
              <a:t>capable </a:t>
            </a:r>
            <a:r>
              <a:rPr lang="en-GB" sz="2800" dirty="0" smtClean="0"/>
              <a:t>ND </a:t>
            </a:r>
            <a:r>
              <a:rPr lang="en-GB" sz="2800" dirty="0"/>
              <a:t>and large mass underground </a:t>
            </a:r>
            <a:r>
              <a:rPr lang="en-GB" sz="2800" dirty="0" smtClean="0"/>
              <a:t>FD w/ </a:t>
            </a:r>
            <a:r>
              <a:rPr lang="en-GB" sz="2800" dirty="0"/>
              <a:t>a capability for low energy detection, good position resolution, timing resolution and good particle </a:t>
            </a:r>
            <a:r>
              <a:rPr lang="en-GB" sz="2800" dirty="0" smtClean="0"/>
              <a:t>ID</a:t>
            </a:r>
          </a:p>
          <a:p>
            <a:pPr>
              <a:spcBef>
                <a:spcPts val="300"/>
              </a:spcBef>
            </a:pPr>
            <a:r>
              <a:rPr lang="en-GB" sz="2800" dirty="0" smtClean="0"/>
              <a:t>Also a short-baseline neutrino program</a:t>
            </a:r>
            <a:endParaRPr lang="en-GB" sz="28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3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2D3417-C930-9D47-AE84-DE7F00FABEA6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533400"/>
          </a:xfrm>
        </p:spPr>
        <p:txBody>
          <a:bodyPr/>
          <a:lstStyle/>
          <a:p>
            <a:pPr eaLnBrk="1" hangingPunct="1"/>
            <a:r>
              <a:rPr lang="en-US"/>
              <a:t>Who am I?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762000"/>
            <a:ext cx="8077200" cy="5562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Name: Dr. </a:t>
            </a:r>
            <a:r>
              <a:rPr lang="en-US" sz="2400" dirty="0">
                <a:solidFill>
                  <a:srgbClr val="FF0066"/>
                </a:solidFill>
              </a:rPr>
              <a:t>Jae</a:t>
            </a:r>
            <a:r>
              <a:rPr lang="en-US" sz="2400" dirty="0"/>
              <a:t>hoon </a:t>
            </a:r>
            <a:r>
              <a:rPr lang="en-US" sz="2400" dirty="0">
                <a:solidFill>
                  <a:srgbClr val="FF0066"/>
                </a:solidFill>
              </a:rPr>
              <a:t>Yu </a:t>
            </a:r>
            <a:r>
              <a:rPr lang="en-US" sz="2400" dirty="0"/>
              <a:t>(You can call me</a:t>
            </a:r>
            <a:r>
              <a:rPr lang="en-US" sz="2400" dirty="0">
                <a:solidFill>
                  <a:srgbClr val="FF0066"/>
                </a:solidFill>
              </a:rPr>
              <a:t> </a:t>
            </a:r>
            <a:r>
              <a:rPr lang="en-US" sz="2400" b="1" u="sng" dirty="0">
                <a:solidFill>
                  <a:srgbClr val="FF0066"/>
                </a:solidFill>
              </a:rPr>
              <a:t>Dr. Yu</a:t>
            </a:r>
            <a:r>
              <a:rPr lang="en-US" sz="2400" dirty="0"/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Office: </a:t>
            </a:r>
            <a:r>
              <a:rPr lang="en-US" sz="2400" dirty="0" err="1"/>
              <a:t>Rm</a:t>
            </a:r>
            <a:r>
              <a:rPr lang="en-US" sz="2400" dirty="0"/>
              <a:t> 342, Chemistry and Physics Building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Extension: x22814, E-mail: </a:t>
            </a:r>
            <a:r>
              <a:rPr lang="en-US" sz="2400" i="1" dirty="0">
                <a:hlinkClick r:id="rId2"/>
              </a:rPr>
              <a:t>jaehoonyu@uta.edu</a:t>
            </a:r>
            <a:r>
              <a:rPr lang="en-US" sz="2400" i="1" dirty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My profession: High Energy Particle Physics (HEP)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Collide particles (protons on anti-protons or electrons on anti-electrons, positrons) at the energies equivalent to 10,000 Trillion degrees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To understand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Fundamental constituents of matter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Forces between the constituents (gravitational, electro-magnetic, weak and strong forces)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Origin of </a:t>
            </a:r>
            <a:r>
              <a:rPr lang="en-US" sz="1800" dirty="0" smtClean="0"/>
              <a:t>Mass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 smtClean="0"/>
              <a:t>Search for Dark Matter and Making of Dark Matter Beams</a:t>
            </a:r>
            <a:endParaRPr lang="en-US" sz="1800" dirty="0"/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Creation of Universe (</a:t>
            </a:r>
            <a:r>
              <a:rPr lang="en-US" sz="1800" b="1" dirty="0"/>
              <a:t>Big Bang</a:t>
            </a:r>
            <a:r>
              <a:rPr lang="en-US" sz="1800" dirty="0"/>
              <a:t> Theory)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A pure scientific research activity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Direct use of the fundamental laws we find may take longer than we want but 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Indirect product of research contribute to every day lives; </a:t>
            </a:r>
            <a:r>
              <a:rPr lang="en-US" sz="1800" dirty="0" err="1"/>
              <a:t>eg</a:t>
            </a:r>
            <a:r>
              <a:rPr lang="en-US" sz="1800" dirty="0"/>
              <a:t>. WWW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Why do we do with this?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Make our everyday lives </a:t>
            </a:r>
            <a:r>
              <a:rPr lang="en-US" sz="1800" dirty="0" smtClean="0"/>
              <a:t>better to help us live well as an integral part of the universe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60445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xfrm>
            <a:off x="609600" y="27489"/>
            <a:ext cx="8153400" cy="582111"/>
          </a:xfrm>
          <a:ln/>
        </p:spPr>
        <p:txBody>
          <a:bodyPr/>
          <a:lstStyle/>
          <a:p>
            <a:r>
              <a:rPr lang="en-US" sz="3400" dirty="0" smtClean="0"/>
              <a:t>Light DM Production </a:t>
            </a:r>
            <a:r>
              <a:rPr lang="en-US" sz="3400" dirty="0"/>
              <a:t>at </a:t>
            </a:r>
            <a:r>
              <a:rPr lang="en-US" sz="3400" dirty="0" smtClean="0"/>
              <a:t>High Intensity Accelerator </a:t>
            </a:r>
            <a:endParaRPr lang="en-US" sz="3400" dirty="0"/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6200" y="527447"/>
            <a:ext cx="8991600" cy="5873353"/>
          </a:xfrm>
          <a:ln/>
        </p:spPr>
        <p:txBody>
          <a:bodyPr anchor="t"/>
          <a:lstStyle/>
          <a:p>
            <a:pPr>
              <a:buFont typeface="Arial"/>
              <a:buChar char="•"/>
            </a:pPr>
            <a:r>
              <a:rPr lang="en-US" sz="2400" dirty="0"/>
              <a:t>T</a:t>
            </a:r>
            <a:r>
              <a:rPr lang="en-US" sz="2400" dirty="0" smtClean="0"/>
              <a:t>he </a:t>
            </a:r>
            <a:r>
              <a:rPr lang="en-US" sz="2400" dirty="0"/>
              <a:t>Higgs particle, a part of only 5% of the universe</a:t>
            </a:r>
            <a:r>
              <a:rPr lang="en-US" sz="2400" dirty="0" smtClean="0"/>
              <a:t>, may’ve been seen</a:t>
            </a:r>
            <a:endParaRPr lang="en-US" sz="2400" dirty="0"/>
          </a:p>
          <a:p>
            <a:pPr>
              <a:buFont typeface="Arial"/>
              <a:buChar char="•"/>
            </a:pPr>
            <a:r>
              <a:rPr lang="en-US" sz="2400" dirty="0"/>
              <a:t>T</a:t>
            </a:r>
            <a:r>
              <a:rPr lang="en-US" sz="2400" dirty="0" smtClean="0"/>
              <a:t>he remaining 95</a:t>
            </a:r>
            <a:r>
              <a:rPr lang="en-US" sz="2400" dirty="0"/>
              <a:t>% of the </a:t>
            </a:r>
            <a:r>
              <a:rPr lang="en-US" sz="2400" dirty="0" smtClean="0"/>
              <a:t>universe must explored further!!</a:t>
            </a:r>
            <a:endParaRPr lang="en-US" sz="2400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49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47" y="685800"/>
            <a:ext cx="8820553" cy="6172200"/>
          </a:xfrm>
          <a:prstGeom prst="rect">
            <a:avLst/>
          </a:prstGeom>
        </p:spPr>
      </p:pic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734511"/>
          </a:xfrm>
          <a:ln/>
        </p:spPr>
        <p:txBody>
          <a:bodyPr/>
          <a:lstStyle/>
          <a:p>
            <a:r>
              <a:rPr lang="en-US" dirty="0"/>
              <a:t>D</a:t>
            </a:r>
            <a:r>
              <a:rPr lang="en-US" dirty="0" smtClean="0"/>
              <a:t>ark Matter Search Motivation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 bwMode="auto">
          <a:xfrm>
            <a:off x="1219200" y="1295400"/>
            <a:ext cx="2315013" cy="4800600"/>
          </a:xfrm>
          <a:prstGeom prst="rect">
            <a:avLst/>
          </a:prstGeom>
          <a:solidFill>
            <a:srgbClr val="CCFFCC">
              <a:alpha val="6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1248213" y="2570734"/>
            <a:ext cx="2286000" cy="0"/>
          </a:xfrm>
          <a:prstGeom prst="line">
            <a:avLst/>
          </a:prstGeom>
          <a:noFill/>
          <a:ln w="38100" cap="flat" cmpd="sng" algn="ctr">
            <a:solidFill>
              <a:srgbClr val="8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1371600" y="2590800"/>
            <a:ext cx="2019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800000"/>
                </a:solidFill>
              </a:rPr>
              <a:t>LHC@CERN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6" name="Notched Right Arrow 5"/>
          <p:cNvSpPr/>
          <p:nvPr/>
        </p:nvSpPr>
        <p:spPr bwMode="auto">
          <a:xfrm rot="-3300000">
            <a:off x="3775567" y="2509249"/>
            <a:ext cx="1600200" cy="917079"/>
          </a:xfrm>
          <a:prstGeom prst="notchedRightArrow">
            <a:avLst/>
          </a:prstGeom>
          <a:solidFill>
            <a:schemeClr val="accent2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smtClean="0">
                <a:solidFill>
                  <a:schemeClr val="bg1"/>
                </a:solidFill>
                <a:latin typeface="+mj-lt"/>
              </a:rPr>
              <a:t>No DM</a:t>
            </a: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47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xfrm>
            <a:off x="609600" y="27489"/>
            <a:ext cx="8153400" cy="582111"/>
          </a:xfrm>
          <a:ln/>
        </p:spPr>
        <p:txBody>
          <a:bodyPr/>
          <a:lstStyle/>
          <a:p>
            <a:r>
              <a:rPr lang="en-US" sz="3400" dirty="0" smtClean="0"/>
              <a:t>Light DM Production </a:t>
            </a:r>
            <a:r>
              <a:rPr lang="en-US" sz="3400" dirty="0"/>
              <a:t>at </a:t>
            </a:r>
            <a:r>
              <a:rPr lang="en-US" sz="3400" dirty="0" smtClean="0"/>
              <a:t>High Intensity Accelerator </a:t>
            </a:r>
            <a:endParaRPr lang="en-US" sz="3400" dirty="0"/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6200" y="527447"/>
            <a:ext cx="8991600" cy="5873353"/>
          </a:xfrm>
          <a:ln/>
        </p:spPr>
        <p:txBody>
          <a:bodyPr anchor="t"/>
          <a:lstStyle/>
          <a:p>
            <a:pPr>
              <a:buFont typeface="Arial"/>
              <a:buChar char="•"/>
            </a:pPr>
            <a:r>
              <a:rPr lang="en-US" sz="2400" dirty="0"/>
              <a:t>T</a:t>
            </a:r>
            <a:r>
              <a:rPr lang="en-US" sz="2400" dirty="0" smtClean="0"/>
              <a:t>he </a:t>
            </a:r>
            <a:r>
              <a:rPr lang="en-US" sz="2400" dirty="0"/>
              <a:t>Higgs particle, a part of only 5% of the universe</a:t>
            </a:r>
            <a:r>
              <a:rPr lang="en-US" sz="2400" dirty="0" smtClean="0"/>
              <a:t>, may’ve been seen</a:t>
            </a:r>
            <a:endParaRPr lang="en-US" sz="2400" dirty="0"/>
          </a:p>
          <a:p>
            <a:pPr>
              <a:buFont typeface="Arial"/>
              <a:buChar char="•"/>
            </a:pPr>
            <a:r>
              <a:rPr lang="en-US" sz="2400" dirty="0"/>
              <a:t>T</a:t>
            </a:r>
            <a:r>
              <a:rPr lang="en-US" sz="2400" dirty="0" smtClean="0"/>
              <a:t>he remaining 95</a:t>
            </a:r>
            <a:r>
              <a:rPr lang="en-US" sz="2400" dirty="0"/>
              <a:t>% of the </a:t>
            </a:r>
            <a:r>
              <a:rPr lang="en-US" sz="2400" dirty="0" smtClean="0"/>
              <a:t>universe</a:t>
            </a:r>
            <a:r>
              <a:rPr lang="en-US" sz="2400" dirty="0"/>
              <a:t> </a:t>
            </a:r>
            <a:r>
              <a:rPr lang="en-US" sz="2400" dirty="0" smtClean="0"/>
              <a:t>must be explored further!</a:t>
            </a:r>
            <a:endParaRPr lang="en-US" sz="2400" dirty="0"/>
          </a:p>
          <a:p>
            <a:pPr>
              <a:buFont typeface="Arial"/>
              <a:buChar char="•"/>
            </a:pPr>
            <a:endParaRPr lang="en-US" sz="2800" dirty="0"/>
          </a:p>
          <a:p>
            <a:pPr>
              <a:buFont typeface="Arial"/>
              <a:buChar char="•"/>
            </a:pPr>
            <a:endParaRPr lang="en-US" sz="2800" dirty="0"/>
          </a:p>
          <a:p>
            <a:pPr>
              <a:buFont typeface="Arial"/>
              <a:buChar char="•"/>
            </a:pPr>
            <a:endParaRPr lang="en-US" sz="2400" dirty="0" smtClean="0"/>
          </a:p>
          <a:p>
            <a:pPr>
              <a:buFont typeface="Arial"/>
              <a:buChar char="•"/>
            </a:pPr>
            <a:r>
              <a:rPr lang="en-US" sz="2400" dirty="0" smtClean="0"/>
              <a:t>Detection </a:t>
            </a:r>
            <a:r>
              <a:rPr lang="en-US" sz="2400" dirty="0"/>
              <a:t>of </a:t>
            </a:r>
            <a:r>
              <a:rPr lang="en-US" sz="2400" dirty="0" smtClean="0"/>
              <a:t>DM (elastic):</a:t>
            </a: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>
              <a:buFont typeface="Arial"/>
              <a:buChar char="•"/>
            </a:pPr>
            <a:r>
              <a:rPr lang="en-US" sz="2400" dirty="0" smtClean="0"/>
              <a:t>How</a:t>
            </a:r>
            <a:r>
              <a:rPr lang="en-US" sz="2400" dirty="0"/>
              <a:t> </a:t>
            </a:r>
            <a:r>
              <a:rPr lang="en-US" sz="2400" dirty="0" smtClean="0"/>
              <a:t>does a DM event look in an experiment?:</a:t>
            </a:r>
            <a:endParaRPr lang="en-US" sz="2400" dirty="0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352" y="1389757"/>
            <a:ext cx="2911078" cy="1201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429941"/>
            <a:ext cx="3491508" cy="1160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039" y="2604492"/>
            <a:ext cx="3687961" cy="1205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267200"/>
            <a:ext cx="639699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600200" y="2362200"/>
            <a:ext cx="1905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800000"/>
                </a:solidFill>
                <a:latin typeface="Arial Narrow"/>
                <a:cs typeface="Arial Narrow"/>
              </a:rPr>
              <a:t>Higher E</a:t>
            </a:r>
            <a:r>
              <a:rPr lang="en-US" sz="1800" b="1" baseline="-25000" dirty="0" smtClean="0">
                <a:solidFill>
                  <a:srgbClr val="800000"/>
                </a:solidFill>
                <a:latin typeface="Arial Narrow"/>
                <a:cs typeface="Arial Narrow"/>
              </a:rPr>
              <a:t>P</a:t>
            </a:r>
            <a:r>
              <a:rPr lang="en-US" sz="1800" b="1" dirty="0" smtClean="0">
                <a:solidFill>
                  <a:srgbClr val="800000"/>
                </a:solidFill>
                <a:latin typeface="Arial Narrow"/>
                <a:cs typeface="Arial Narrow"/>
              </a:rPr>
              <a:t> @ DUNE</a:t>
            </a:r>
            <a:endParaRPr lang="en-US" sz="1800" b="1" dirty="0">
              <a:solidFill>
                <a:srgbClr val="800000"/>
              </a:solidFill>
              <a:latin typeface="Arial Narrow"/>
              <a:cs typeface="Arial Narrow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57800" y="2286000"/>
            <a:ext cx="2438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800000"/>
                </a:solidFill>
                <a:latin typeface="Arial Narrow"/>
                <a:cs typeface="Arial Narrow"/>
              </a:rPr>
              <a:t>Lower E</a:t>
            </a:r>
            <a:r>
              <a:rPr lang="en-US" sz="1800" b="1" baseline="-25000" dirty="0" smtClean="0">
                <a:solidFill>
                  <a:srgbClr val="800000"/>
                </a:solidFill>
                <a:latin typeface="Arial Narrow"/>
                <a:cs typeface="Arial Narrow"/>
              </a:rPr>
              <a:t>P</a:t>
            </a:r>
            <a:r>
              <a:rPr lang="en-US" sz="1800" b="1" dirty="0" smtClean="0">
                <a:solidFill>
                  <a:srgbClr val="800000"/>
                </a:solidFill>
                <a:latin typeface="Arial Narrow"/>
                <a:cs typeface="Arial Narrow"/>
              </a:rPr>
              <a:t> @ </a:t>
            </a:r>
            <a:r>
              <a:rPr lang="en-US" sz="1800" b="1" dirty="0" err="1" smtClean="0">
                <a:solidFill>
                  <a:srgbClr val="800000"/>
                </a:solidFill>
                <a:latin typeface="Arial Narrow"/>
                <a:cs typeface="Arial Narrow"/>
              </a:rPr>
              <a:t>MiniBooNE</a:t>
            </a:r>
            <a:endParaRPr lang="en-US" sz="1800" b="1" dirty="0">
              <a:solidFill>
                <a:srgbClr val="800000"/>
              </a:solidFill>
              <a:latin typeface="Arial Narrow"/>
              <a:cs typeface="Arial Narrow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676400" y="5257800"/>
            <a:ext cx="609600" cy="457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0" y="5257800"/>
            <a:ext cx="1447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800000"/>
                </a:solidFill>
                <a:latin typeface="Arial Narrow"/>
                <a:cs typeface="Arial Narrow"/>
              </a:rPr>
              <a:t>High Intensity Proton Beam</a:t>
            </a:r>
            <a:endParaRPr lang="en-US" sz="1800" b="1" dirty="0">
              <a:solidFill>
                <a:srgbClr val="800000"/>
              </a:solidFill>
              <a:latin typeface="Arial Narrow"/>
              <a:cs typeface="Arial Narrow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776454" y="1701225"/>
            <a:ext cx="1367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600" b="1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Battell </a:t>
            </a:r>
            <a:r>
              <a:rPr lang="is-IS" sz="1600" b="1" i="1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et al</a:t>
            </a:r>
            <a:r>
              <a:rPr lang="is-IS" sz="1600" b="1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., PRD80, 095024</a:t>
            </a:r>
            <a:endParaRPr lang="is-IS" sz="1600" b="1" dirty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05000" y="1320225"/>
            <a:ext cx="16248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600" b="1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Minimal model w/ kinetic mixing</a:t>
            </a:r>
            <a:endParaRPr lang="is-IS" sz="1600" b="1" dirty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83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2400" y="609600"/>
            <a:ext cx="8915400" cy="5791200"/>
          </a:xfrm>
          <a:noFill/>
          <a:ln/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 smtClean="0">
                <a:latin typeface="Arial Narrow"/>
                <a:cs typeface="Arial Narrow"/>
              </a:rPr>
              <a:t>Stands for Deep Under Ground Neutrino Experiment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latin typeface="Arial Narrow"/>
                <a:cs typeface="Arial Narrow"/>
              </a:rPr>
              <a:t>The flagship long baseline (1300km) </a:t>
            </a:r>
            <a:r>
              <a:rPr lang="en-US" sz="2800" dirty="0" err="1" smtClean="0">
                <a:latin typeface="Symbol" charset="2"/>
                <a:cs typeface="Symbol" charset="2"/>
              </a:rPr>
              <a:t>ν</a:t>
            </a:r>
            <a:r>
              <a:rPr lang="en-US" sz="2800" dirty="0" smtClean="0">
                <a:latin typeface="Arial Narrow"/>
                <a:cs typeface="Arial Narrow"/>
              </a:rPr>
              <a:t> experiment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latin typeface="Arial Narrow"/>
                <a:cs typeface="Arial Narrow"/>
              </a:rPr>
              <a:t>1500m underground in South Dakota 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0" y="-762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sz="4000" b="1" dirty="0" smtClean="0"/>
              <a:t>The Next Big Thing - DUNE Experiment</a:t>
            </a:r>
            <a:endParaRPr lang="en-US" sz="4000" b="1" dirty="0"/>
          </a:p>
        </p:txBody>
      </p:sp>
      <p:pic>
        <p:nvPicPr>
          <p:cNvPr id="28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91400" y="609600"/>
            <a:ext cx="1752600" cy="11090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image1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2400" y="1905000"/>
            <a:ext cx="2667000" cy="22402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9" descr="20160518_101605_resize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019300"/>
            <a:ext cx="5867400" cy="4057650"/>
          </a:xfrm>
          <a:prstGeom prst="rect">
            <a:avLst/>
          </a:prstGeom>
        </p:spPr>
      </p:pic>
      <p:pic>
        <p:nvPicPr>
          <p:cNvPr id="5" name="Picture 4" descr="20160518_151716_resize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4800"/>
            <a:ext cx="4876800" cy="2743200"/>
          </a:xfrm>
          <a:prstGeom prst="rect">
            <a:avLst/>
          </a:prstGeom>
        </p:spPr>
      </p:pic>
      <p:sp>
        <p:nvSpPr>
          <p:cNvPr id="11" name="Rectangle 1"/>
          <p:cNvSpPr txBox="1">
            <a:spLocks noChangeArrowheads="1"/>
          </p:cNvSpPr>
          <p:nvPr/>
        </p:nvSpPr>
        <p:spPr bwMode="auto">
          <a:xfrm>
            <a:off x="1676400" y="4267200"/>
            <a:ext cx="2438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525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pPr algn="l"/>
            <a:r>
              <a:rPr lang="en-US" b="1" dirty="0" smtClean="0">
                <a:solidFill>
                  <a:srgbClr val="800000"/>
                </a:solidFill>
              </a:rPr>
              <a:t>Yes, you are right!  Mount Rushmore!!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12" name="Rectangle 4"/>
          <p:cNvSpPr txBox="1">
            <a:spLocks noChangeArrowheads="1"/>
          </p:cNvSpPr>
          <p:nvPr/>
        </p:nvSpPr>
        <p:spPr bwMode="auto">
          <a:xfrm>
            <a:off x="5867400" y="4876800"/>
            <a:ext cx="3200400" cy="1905000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6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9pPr>
          </a:lstStyle>
          <a:p>
            <a:pPr marL="571500" indent="-571500">
              <a:buFont typeface="Arial"/>
              <a:buChar char="•"/>
            </a:pPr>
            <a:r>
              <a:rPr lang="en-US" sz="2800" b="1" dirty="0" smtClean="0">
                <a:solidFill>
                  <a:srgbClr val="0000FF"/>
                </a:solidFill>
              </a:rPr>
              <a:t>Nobel </a:t>
            </a:r>
            <a:r>
              <a:rPr lang="en-US" sz="2800" b="1" dirty="0">
                <a:solidFill>
                  <a:srgbClr val="0000FF"/>
                </a:solidFill>
              </a:rPr>
              <a:t>Winning Neutrino Discovery by Ray Davis in 1960’s</a:t>
            </a:r>
          </a:p>
          <a:p>
            <a:pPr marL="571500" indent="-571500">
              <a:buFont typeface="Arial"/>
              <a:buChar char="•"/>
            </a:pPr>
            <a:r>
              <a:rPr lang="en-US" sz="2800" b="1" dirty="0">
                <a:solidFill>
                  <a:srgbClr val="0000FF"/>
                </a:solidFill>
              </a:rPr>
              <a:t>Many Dark Matter experiments in progress</a:t>
            </a:r>
          </a:p>
          <a:p>
            <a:pPr marL="571500" indent="-571500">
              <a:buFont typeface="Arial"/>
              <a:buChar char="•"/>
            </a:pPr>
            <a:r>
              <a:rPr lang="en-US" sz="2800" b="1" dirty="0">
                <a:solidFill>
                  <a:srgbClr val="0000FF"/>
                </a:solidFill>
              </a:rPr>
              <a:t>New DUNE area to be excavated shortly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38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609600"/>
            <a:ext cx="8839200" cy="5638800"/>
          </a:xfrm>
          <a:noFill/>
          <a:ln/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 smtClean="0">
                <a:latin typeface="Arial Narrow"/>
                <a:cs typeface="Arial Narrow"/>
              </a:rPr>
              <a:t>Stands for Deep Under Ground Neutrino Experiment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latin typeface="Arial Narrow"/>
                <a:cs typeface="Arial Narrow"/>
              </a:rPr>
              <a:t>The flagship long baseline (1300km -800mi) </a:t>
            </a:r>
            <a:r>
              <a:rPr lang="en-US" sz="2800" dirty="0" err="1" smtClean="0">
                <a:latin typeface="Symbol" charset="2"/>
                <a:cs typeface="Symbol" charset="2"/>
              </a:rPr>
              <a:t>ν</a:t>
            </a:r>
            <a:r>
              <a:rPr lang="en-US" sz="2800" dirty="0" smtClean="0">
                <a:latin typeface="Arial Narrow"/>
                <a:cs typeface="Arial Narrow"/>
              </a:rPr>
              <a:t> experiment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latin typeface="Arial Narrow"/>
                <a:cs typeface="Arial Narrow"/>
              </a:rPr>
              <a:t>1500m underground in an old South Dakota gold mine 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latin typeface="Arial Narrow"/>
                <a:cs typeface="Arial Narrow"/>
              </a:rPr>
              <a:t>With very high intensity proton beams (1.2MW </a:t>
            </a:r>
            <a:r>
              <a:rPr lang="en-US" sz="2800" dirty="0" smtClean="0">
                <a:latin typeface="Arial Narrow"/>
                <a:cs typeface="Arial Narrow"/>
                <a:sym typeface="Wingdings"/>
              </a:rPr>
              <a:t> 2.4MW!)</a:t>
            </a:r>
            <a:endParaRPr lang="en-US" sz="2800" dirty="0" smtClean="0">
              <a:latin typeface="Arial Narrow"/>
              <a:cs typeface="Arial Narrow"/>
            </a:endParaRPr>
          </a:p>
          <a:p>
            <a:pPr lvl="1">
              <a:lnSpc>
                <a:spcPct val="90000"/>
              </a:lnSpc>
            </a:pPr>
            <a:r>
              <a:rPr lang="en-US" sz="2400" dirty="0" smtClean="0">
                <a:latin typeface="Arial Narrow"/>
                <a:cs typeface="Arial Narrow"/>
              </a:rPr>
              <a:t>Result in large number of neutrinos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Arial Narrow"/>
                <a:cs typeface="Arial Narrow"/>
              </a:rPr>
              <a:t>A</a:t>
            </a:r>
            <a:r>
              <a:rPr lang="en-US" sz="2400" dirty="0" smtClean="0">
                <a:latin typeface="Arial Narrow"/>
                <a:cs typeface="Arial Narrow"/>
              </a:rPr>
              <a:t> great potential for DM &amp; other physics beyond the Standard Model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latin typeface="Arial Narrow"/>
                <a:cs typeface="Arial Narrow"/>
              </a:rPr>
              <a:t>Food for thoughts!  How many 100GeV protons per second do these beam powers correspond to?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latin typeface="Arial Narrow"/>
                <a:cs typeface="Arial Narrow"/>
              </a:rPr>
              <a:t>Large mass (~80kt! total) </a:t>
            </a:r>
            <a:r>
              <a:rPr lang="en-US" sz="2800" dirty="0" err="1" smtClean="0">
                <a:latin typeface="Arial Narrow"/>
                <a:cs typeface="Arial Narrow"/>
              </a:rPr>
              <a:t>LAr</a:t>
            </a:r>
            <a:r>
              <a:rPr lang="en-US" sz="2800" dirty="0" smtClean="0">
                <a:latin typeface="Arial Narrow"/>
                <a:cs typeface="Arial Narrow"/>
              </a:rPr>
              <a:t> Detector at SURF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latin typeface="Arial Narrow"/>
                <a:cs typeface="Arial Narrow"/>
              </a:rPr>
              <a:t>Powerful near detector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latin typeface="Arial Narrow"/>
                <a:cs typeface="Arial Narrow"/>
              </a:rPr>
              <a:t>Was born March 2015!  A two year old baby!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latin typeface="Arial Narrow"/>
                <a:cs typeface="Arial Narrow"/>
              </a:rPr>
              <a:t>Combination of two large proposals – LBNE (US) and LBNO (EU)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latin typeface="Arial Narrow"/>
                <a:cs typeface="Arial Narrow"/>
              </a:rPr>
              <a:t>1020 collaborators from ~174 institutes in 30 countries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0" y="-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b="1" dirty="0" smtClean="0"/>
              <a:t>The Next Big Thing - DUNE Experiment</a:t>
            </a:r>
            <a:endParaRPr lang="en-US" b="1" dirty="0"/>
          </a:p>
        </p:txBody>
      </p:sp>
      <p:pic>
        <p:nvPicPr>
          <p:cNvPr id="28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07287" y="524553"/>
            <a:ext cx="1218128" cy="770847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830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0" y="-762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sz="4000" b="1" dirty="0" smtClean="0"/>
              <a:t>The Components of the DUNE Experiment</a:t>
            </a:r>
            <a:endParaRPr lang="en-US" sz="4000" b="1" dirty="0"/>
          </a:p>
        </p:txBody>
      </p:sp>
      <p:pic>
        <p:nvPicPr>
          <p:cNvPr id="10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69009" y="685800"/>
            <a:ext cx="5498791" cy="213973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" name="Group 5"/>
          <p:cNvGrpSpPr/>
          <p:nvPr/>
        </p:nvGrpSpPr>
        <p:grpSpPr>
          <a:xfrm>
            <a:off x="457200" y="685800"/>
            <a:ext cx="2872131" cy="2629285"/>
            <a:chOff x="5943600" y="685800"/>
            <a:chExt cx="2872131" cy="2629285"/>
          </a:xfrm>
        </p:grpSpPr>
        <p:pic>
          <p:nvPicPr>
            <p:cNvPr id="11" name="image14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943600" y="685800"/>
              <a:ext cx="2872131" cy="262928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2" name="Shape 185"/>
            <p:cNvSpPr/>
            <p:nvPr/>
          </p:nvSpPr>
          <p:spPr>
            <a:xfrm rot="499911">
              <a:off x="6375239" y="2068764"/>
              <a:ext cx="1989323" cy="37990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5717" tIns="35717" rIns="35717" bIns="35717" anchor="ctr">
              <a:spAutoFit/>
            </a:bodyPr>
            <a:lstStyle/>
            <a:p>
              <a:r>
                <a:rPr sz="2000" b="1" smtClean="0">
                  <a:solidFill>
                    <a:srgbClr val="A50021"/>
                  </a:solidFill>
                  <a:latin typeface="+mn-lt"/>
                </a:rPr>
                <a:t>1300km</a:t>
              </a:r>
              <a:r>
                <a:rPr lang="en-US" sz="2000" b="1" smtClean="0">
                  <a:solidFill>
                    <a:srgbClr val="A50021"/>
                  </a:solidFill>
                  <a:latin typeface="+mn-lt"/>
                </a:rPr>
                <a:t> (800 miles)</a:t>
              </a:r>
              <a:endParaRPr sz="2000" b="1" dirty="0">
                <a:solidFill>
                  <a:srgbClr val="A50021"/>
                </a:solidFill>
                <a:latin typeface="+mn-lt"/>
              </a:endParaRPr>
            </a:p>
          </p:txBody>
        </p:sp>
      </p:grpSp>
      <p:pic>
        <p:nvPicPr>
          <p:cNvPr id="13" name="pasted-image.pdf"/>
          <p:cNvPicPr>
            <a:picLocks noChangeAspect="1"/>
          </p:cNvPicPr>
          <p:nvPr/>
        </p:nvPicPr>
        <p:blipFill>
          <a:blip r:embed="rId4">
            <a:extLst/>
          </a:blip>
          <a:srcRect r="10298" b="8116"/>
          <a:stretch>
            <a:fillRect/>
          </a:stretch>
        </p:blipFill>
        <p:spPr>
          <a:xfrm>
            <a:off x="0" y="3352800"/>
            <a:ext cx="3278756" cy="20570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429000" y="2895600"/>
            <a:ext cx="4038600" cy="2365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257800" y="4267200"/>
            <a:ext cx="3749047" cy="195692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TextBox 12"/>
          <p:cNvSpPr txBox="1">
            <a:spLocks noChangeArrowheads="1"/>
          </p:cNvSpPr>
          <p:nvPr/>
        </p:nvSpPr>
        <p:spPr bwMode="auto">
          <a:xfrm>
            <a:off x="381000" y="5314890"/>
            <a:ext cx="2514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rgbClr val="FF0000"/>
                </a:solidFill>
                <a:cs typeface="Arial" charset="0"/>
              </a:rPr>
              <a:t>1500m underground</a:t>
            </a:r>
            <a:endParaRPr lang="en-US" sz="2000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18" name="TextBox 12"/>
          <p:cNvSpPr txBox="1">
            <a:spLocks noChangeArrowheads="1"/>
          </p:cNvSpPr>
          <p:nvPr/>
        </p:nvSpPr>
        <p:spPr bwMode="auto">
          <a:xfrm>
            <a:off x="3505200" y="2949714"/>
            <a:ext cx="1981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rgbClr val="FF0000"/>
                </a:solidFill>
                <a:cs typeface="Arial" charset="0"/>
              </a:rPr>
              <a:t>4 caverns with ~20kt total each</a:t>
            </a:r>
            <a:endParaRPr lang="en-US" sz="2000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19" name="TextBox 12"/>
          <p:cNvSpPr txBox="1">
            <a:spLocks noChangeArrowheads="1"/>
          </p:cNvSpPr>
          <p:nvPr/>
        </p:nvSpPr>
        <p:spPr bwMode="auto">
          <a:xfrm>
            <a:off x="7162800" y="5791200"/>
            <a:ext cx="685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rgbClr val="FF0000"/>
                </a:solidFill>
                <a:cs typeface="Arial" charset="0"/>
              </a:rPr>
              <a:t>66m</a:t>
            </a:r>
            <a:endParaRPr lang="en-US" sz="2000" dirty="0">
              <a:solidFill>
                <a:srgbClr val="FF0000"/>
              </a:solidFill>
              <a:cs typeface="Arial" charset="0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5638800" y="5638800"/>
            <a:ext cx="3276600" cy="533400"/>
          </a:xfrm>
          <a:prstGeom prst="straightConnector1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 flipH="1" flipV="1">
            <a:off x="5638800" y="5257800"/>
            <a:ext cx="76200" cy="914400"/>
          </a:xfrm>
          <a:prstGeom prst="straightConnector1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6" name="TextBox 12"/>
          <p:cNvSpPr txBox="1">
            <a:spLocks noChangeArrowheads="1"/>
          </p:cNvSpPr>
          <p:nvPr/>
        </p:nvSpPr>
        <p:spPr bwMode="auto">
          <a:xfrm>
            <a:off x="5715000" y="5562600"/>
            <a:ext cx="685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rgbClr val="FF0000"/>
                </a:solidFill>
                <a:cs typeface="Arial" charset="0"/>
              </a:rPr>
              <a:t>15m</a:t>
            </a:r>
            <a:endParaRPr lang="en-US" sz="2000" dirty="0">
              <a:solidFill>
                <a:srgbClr val="FF0000"/>
              </a:solidFill>
              <a:cs typeface="Arial" charset="0"/>
            </a:endParaRPr>
          </a:p>
        </p:txBody>
      </p:sp>
      <p:cxnSp>
        <p:nvCxnSpPr>
          <p:cNvPr id="27" name="Straight Arrow Connector 26"/>
          <p:cNvCxnSpPr/>
          <p:nvPr/>
        </p:nvCxnSpPr>
        <p:spPr bwMode="auto">
          <a:xfrm>
            <a:off x="5257800" y="5943600"/>
            <a:ext cx="304800" cy="228600"/>
          </a:xfrm>
          <a:prstGeom prst="straightConnector1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31" name="TextBox 12"/>
          <p:cNvSpPr txBox="1">
            <a:spLocks noChangeArrowheads="1"/>
          </p:cNvSpPr>
          <p:nvPr/>
        </p:nvSpPr>
        <p:spPr bwMode="auto">
          <a:xfrm>
            <a:off x="4572000" y="5943600"/>
            <a:ext cx="685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rgbClr val="FF0000"/>
                </a:solidFill>
                <a:cs typeface="Arial" charset="0"/>
              </a:rPr>
              <a:t>15m</a:t>
            </a:r>
            <a:endParaRPr lang="en-US" sz="2000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32" name="Shape 127"/>
          <p:cNvSpPr/>
          <p:nvPr/>
        </p:nvSpPr>
        <p:spPr>
          <a:xfrm flipH="1">
            <a:off x="2362200" y="4419600"/>
            <a:ext cx="1447800" cy="457200"/>
          </a:xfrm>
          <a:prstGeom prst="line">
            <a:avLst/>
          </a:prstGeom>
          <a:ln w="88900">
            <a:solidFill>
              <a:srgbClr val="A50021"/>
            </a:solidFill>
            <a:miter lim="400000"/>
            <a:headEnd type="triangle"/>
            <a:tailEnd type="non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3" name="Shape 127"/>
          <p:cNvSpPr/>
          <p:nvPr/>
        </p:nvSpPr>
        <p:spPr>
          <a:xfrm flipH="1" flipV="1">
            <a:off x="5029200" y="4114800"/>
            <a:ext cx="609600" cy="381000"/>
          </a:xfrm>
          <a:prstGeom prst="line">
            <a:avLst/>
          </a:prstGeom>
          <a:ln w="88900">
            <a:solidFill>
              <a:srgbClr val="A50021"/>
            </a:solidFill>
            <a:miter lim="400000"/>
            <a:headEnd type="triangle"/>
            <a:tailEnd type="non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4" name="Shape 127"/>
          <p:cNvSpPr/>
          <p:nvPr/>
        </p:nvSpPr>
        <p:spPr>
          <a:xfrm flipH="1">
            <a:off x="2895600" y="1981200"/>
            <a:ext cx="1066800" cy="228600"/>
          </a:xfrm>
          <a:prstGeom prst="line">
            <a:avLst/>
          </a:prstGeom>
          <a:ln w="88900">
            <a:solidFill>
              <a:srgbClr val="A50021"/>
            </a:solidFill>
            <a:miter lim="400000"/>
            <a:tailEnd type="triangl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5" name="Shape 127"/>
          <p:cNvSpPr/>
          <p:nvPr/>
        </p:nvSpPr>
        <p:spPr>
          <a:xfrm>
            <a:off x="762000" y="1981200"/>
            <a:ext cx="152400" cy="1600200"/>
          </a:xfrm>
          <a:prstGeom prst="line">
            <a:avLst/>
          </a:prstGeom>
          <a:ln w="88900">
            <a:solidFill>
              <a:srgbClr val="A50021"/>
            </a:solidFill>
            <a:miter lim="400000"/>
            <a:tailEnd type="triangl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12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2400" y="756702"/>
            <a:ext cx="8915400" cy="995898"/>
          </a:xfrm>
          <a:noFill/>
          <a:ln/>
        </p:spPr>
        <p:txBody>
          <a:bodyPr>
            <a:normAutofit fontScale="77500" lnSpcReduction="20000"/>
          </a:bodyPr>
          <a:lstStyle/>
          <a:p>
            <a:pPr>
              <a:lnSpc>
                <a:spcPct val="90000"/>
              </a:lnSpc>
            </a:pPr>
            <a:r>
              <a:rPr lang="en-US" sz="2800" dirty="0" smtClean="0">
                <a:latin typeface="Arial Narrow"/>
                <a:cs typeface="Arial Narrow"/>
              </a:rPr>
              <a:t>Building four 10kt active volume </a:t>
            </a:r>
            <a:r>
              <a:rPr lang="en-US" sz="2800" dirty="0" err="1" smtClean="0">
                <a:latin typeface="Arial Narrow"/>
                <a:cs typeface="Arial Narrow"/>
              </a:rPr>
              <a:t>LAr</a:t>
            </a:r>
            <a:r>
              <a:rPr lang="en-US" sz="2800" dirty="0" smtClean="0">
                <a:latin typeface="Arial Narrow"/>
                <a:cs typeface="Arial Narrow"/>
              </a:rPr>
              <a:t> Detectors very challenging!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latin typeface="Arial Narrow"/>
                <a:cs typeface="Arial Narrow"/>
              </a:rPr>
              <a:t>Need to understand many aspects of the detector technology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latin typeface="Arial Narrow"/>
                <a:cs typeface="Arial Narrow"/>
              </a:rPr>
              <a:t>Two full scale prototype detectors under construction at CERN </a:t>
            </a:r>
            <a:r>
              <a:rPr lang="mr-IN" sz="2800" dirty="0" smtClean="0">
                <a:latin typeface="Arial Narrow"/>
                <a:cs typeface="Arial Narrow"/>
              </a:rPr>
              <a:t>–</a:t>
            </a:r>
            <a:r>
              <a:rPr lang="en-US" sz="2800" dirty="0" smtClean="0">
                <a:latin typeface="Arial Narrow"/>
                <a:cs typeface="Arial Narrow"/>
              </a:rPr>
              <a:t> SP and DP</a:t>
            </a:r>
            <a:endParaRPr lang="en-US" sz="2800" dirty="0"/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0" y="-762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sz="4000" b="1" dirty="0" smtClean="0"/>
              <a:t>Prototyping the DUNE Experiment</a:t>
            </a:r>
            <a:endParaRPr lang="en-US" sz="4000" b="1" dirty="0"/>
          </a:p>
        </p:txBody>
      </p:sp>
      <p:pic>
        <p:nvPicPr>
          <p:cNvPr id="10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2966" y="2133600"/>
            <a:ext cx="2693572" cy="1815235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hape 156"/>
          <p:cNvSpPr/>
          <p:nvPr/>
        </p:nvSpPr>
        <p:spPr>
          <a:xfrm>
            <a:off x="608775" y="1752600"/>
            <a:ext cx="2473475" cy="37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>
              <a:defRPr sz="2500" b="1">
                <a:solidFill>
                  <a:srgbClr val="0A0A0A"/>
                </a:solidFill>
              </a:defRPr>
            </a:lvl1pPr>
          </a:lstStyle>
          <a:p>
            <a:r>
              <a:rPr sz="2000" dirty="0">
                <a:solidFill>
                  <a:srgbClr val="A50021"/>
                </a:solidFill>
                <a:latin typeface="+mn-lt"/>
              </a:rPr>
              <a:t>35T @ FNAL</a:t>
            </a:r>
          </a:p>
        </p:txBody>
      </p:sp>
      <p:sp>
        <p:nvSpPr>
          <p:cNvPr id="12" name="Shape 157"/>
          <p:cNvSpPr/>
          <p:nvPr/>
        </p:nvSpPr>
        <p:spPr>
          <a:xfrm>
            <a:off x="3236882" y="1828800"/>
            <a:ext cx="2401918" cy="564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 algn="ctr">
              <a:defRPr sz="2000" b="1">
                <a:solidFill>
                  <a:srgbClr val="0A0A0A"/>
                </a:solidFill>
              </a:defRPr>
            </a:lvl1pPr>
          </a:lstStyle>
          <a:p>
            <a:r>
              <a:rPr sz="1600" dirty="0" smtClean="0">
                <a:solidFill>
                  <a:srgbClr val="A50021"/>
                </a:solidFill>
                <a:latin typeface="+mn-lt"/>
              </a:rPr>
              <a:t>single phase</a:t>
            </a:r>
            <a:r>
              <a:rPr lang="en-US" sz="1600" dirty="0" smtClean="0">
                <a:solidFill>
                  <a:srgbClr val="A50021"/>
                </a:solidFill>
                <a:latin typeface="+mn-lt"/>
              </a:rPr>
              <a:t> technology: Interaction &amp; detection in LAr</a:t>
            </a:r>
            <a:endParaRPr sz="1600" dirty="0">
              <a:solidFill>
                <a:srgbClr val="A50021"/>
              </a:solidFill>
              <a:latin typeface="+mn-lt"/>
            </a:endParaRPr>
          </a:p>
        </p:txBody>
      </p:sp>
      <p:pic>
        <p:nvPicPr>
          <p:cNvPr id="13" name="Picture 12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43711" y="2590800"/>
            <a:ext cx="1826950" cy="287618"/>
          </a:xfrm>
          <a:prstGeom prst="rect">
            <a:avLst/>
          </a:prstGeom>
        </p:spPr>
      </p:pic>
      <p:pic>
        <p:nvPicPr>
          <p:cNvPr id="14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33400" y="4488335"/>
            <a:ext cx="2792207" cy="1951835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Shape 162"/>
          <p:cNvSpPr/>
          <p:nvPr/>
        </p:nvSpPr>
        <p:spPr>
          <a:xfrm>
            <a:off x="3428913" y="4466624"/>
            <a:ext cx="2113744" cy="564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 algn="ctr">
              <a:defRPr sz="2000" b="1">
                <a:solidFill>
                  <a:srgbClr val="0A0A0A"/>
                </a:solidFill>
              </a:defRPr>
            </a:lvl1pPr>
          </a:lstStyle>
          <a:p>
            <a:r>
              <a:rPr lang="en-US" sz="1600" dirty="0" smtClean="0">
                <a:solidFill>
                  <a:srgbClr val="A50021"/>
                </a:solidFill>
                <a:latin typeface="+mn-lt"/>
              </a:rPr>
              <a:t>D</a:t>
            </a:r>
            <a:r>
              <a:rPr sz="1600" dirty="0" smtClean="0">
                <a:solidFill>
                  <a:srgbClr val="A50021"/>
                </a:solidFill>
                <a:latin typeface="+mn-lt"/>
              </a:rPr>
              <a:t>ual </a:t>
            </a:r>
            <a:r>
              <a:rPr lang="en-US" sz="1600" dirty="0">
                <a:solidFill>
                  <a:srgbClr val="A50021"/>
                </a:solidFill>
                <a:latin typeface="+mn-lt"/>
              </a:rPr>
              <a:t>P</a:t>
            </a:r>
            <a:r>
              <a:rPr sz="1600" dirty="0" smtClean="0">
                <a:solidFill>
                  <a:srgbClr val="A50021"/>
                </a:solidFill>
                <a:latin typeface="+mn-lt"/>
              </a:rPr>
              <a:t>hase</a:t>
            </a:r>
            <a:r>
              <a:rPr lang="en-US" sz="1600" dirty="0" smtClean="0">
                <a:solidFill>
                  <a:srgbClr val="A50021"/>
                </a:solidFill>
                <a:latin typeface="+mn-lt"/>
              </a:rPr>
              <a:t>: </a:t>
            </a:r>
            <a:r>
              <a:rPr lang="en-US" sz="1600" dirty="0">
                <a:solidFill>
                  <a:srgbClr val="A50021"/>
                </a:solidFill>
                <a:latin typeface="Arial Narrow" charset="0"/>
                <a:ea typeface="Arial Narrow" charset="0"/>
                <a:cs typeface="Arial Narrow" charset="0"/>
              </a:rPr>
              <a:t>Interaction </a:t>
            </a:r>
            <a:r>
              <a:rPr lang="en-US" sz="1600" dirty="0" smtClean="0">
                <a:solidFill>
                  <a:srgbClr val="A50021"/>
                </a:solidFill>
                <a:latin typeface="Arial Narrow" charset="0"/>
                <a:ea typeface="Arial Narrow" charset="0"/>
                <a:cs typeface="Arial Narrow" charset="0"/>
              </a:rPr>
              <a:t>in </a:t>
            </a:r>
            <a:r>
              <a:rPr lang="en-US" sz="1600" dirty="0" err="1" smtClean="0">
                <a:solidFill>
                  <a:srgbClr val="A50021"/>
                </a:solidFill>
                <a:latin typeface="Arial Narrow" charset="0"/>
                <a:ea typeface="Arial Narrow" charset="0"/>
                <a:cs typeface="Arial Narrow" charset="0"/>
              </a:rPr>
              <a:t>LAr</a:t>
            </a:r>
            <a:r>
              <a:rPr lang="en-US" sz="1600" dirty="0" smtClean="0">
                <a:solidFill>
                  <a:srgbClr val="A50021"/>
                </a:solidFill>
                <a:latin typeface="Arial Narrow" charset="0"/>
                <a:ea typeface="Arial Narrow" charset="0"/>
                <a:cs typeface="Arial Narrow" charset="0"/>
              </a:rPr>
              <a:t> &amp; </a:t>
            </a:r>
            <a:r>
              <a:rPr lang="en-US" sz="1600" dirty="0">
                <a:solidFill>
                  <a:srgbClr val="A50021"/>
                </a:solidFill>
                <a:latin typeface="Arial Narrow" charset="0"/>
                <a:ea typeface="Arial Narrow" charset="0"/>
                <a:cs typeface="Arial Narrow" charset="0"/>
              </a:rPr>
              <a:t>detection in </a:t>
            </a:r>
            <a:r>
              <a:rPr lang="en-US" sz="1600" dirty="0" err="1" smtClean="0">
                <a:solidFill>
                  <a:srgbClr val="A50021"/>
                </a:solidFill>
                <a:latin typeface="Arial Narrow" charset="0"/>
                <a:ea typeface="Arial Narrow" charset="0"/>
                <a:cs typeface="Arial Narrow" charset="0"/>
              </a:rPr>
              <a:t>GAr</a:t>
            </a:r>
            <a:endParaRPr lang="en-US" sz="1600" dirty="0">
              <a:solidFill>
                <a:srgbClr val="A5002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7" name="Shape 163"/>
          <p:cNvSpPr/>
          <p:nvPr/>
        </p:nvSpPr>
        <p:spPr>
          <a:xfrm>
            <a:off x="570730" y="4039692"/>
            <a:ext cx="2401070" cy="37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>
              <a:defRPr sz="2500" b="1">
                <a:solidFill>
                  <a:srgbClr val="0A0A0A"/>
                </a:solidFill>
              </a:defRPr>
            </a:lvl1pPr>
          </a:lstStyle>
          <a:p>
            <a:r>
              <a:rPr sz="2000" dirty="0">
                <a:solidFill>
                  <a:srgbClr val="A50021"/>
                </a:solidFill>
                <a:latin typeface="+mn-lt"/>
              </a:rPr>
              <a:t>WA105 3x1x1@CERN</a:t>
            </a:r>
          </a:p>
        </p:txBody>
      </p:sp>
      <p:pic>
        <p:nvPicPr>
          <p:cNvPr id="18" name="Picture 17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21037" y="5110216"/>
            <a:ext cx="1826950" cy="287618"/>
          </a:xfrm>
          <a:prstGeom prst="rect">
            <a:avLst/>
          </a:prstGeom>
        </p:spPr>
      </p:pic>
      <p:pic>
        <p:nvPicPr>
          <p:cNvPr id="19" name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635743" y="1779351"/>
            <a:ext cx="2746257" cy="241165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533" y="4269740"/>
            <a:ext cx="2848667" cy="25421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4" name="Rounded Rectangular Callout 33"/>
          <p:cNvSpPr/>
          <p:nvPr/>
        </p:nvSpPr>
        <p:spPr bwMode="auto">
          <a:xfrm>
            <a:off x="3610810" y="5105400"/>
            <a:ext cx="3247190" cy="1165493"/>
          </a:xfrm>
          <a:prstGeom prst="wedgeRoundRectCallou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576306" y="4269740"/>
            <a:ext cx="2395427" cy="2221917"/>
            <a:chOff x="5576306" y="4269740"/>
            <a:chExt cx="2395427" cy="2221917"/>
          </a:xfrm>
        </p:grpSpPr>
        <p:cxnSp>
          <p:nvCxnSpPr>
            <p:cNvPr id="22" name="Connecteur droit avec flèche 14"/>
            <p:cNvCxnSpPr/>
            <p:nvPr/>
          </p:nvCxnSpPr>
          <p:spPr>
            <a:xfrm>
              <a:off x="6190097" y="4971552"/>
              <a:ext cx="7862" cy="1048248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ZoneTexte 15"/>
            <p:cNvSpPr txBox="1"/>
            <p:nvPr/>
          </p:nvSpPr>
          <p:spPr>
            <a:xfrm>
              <a:off x="5791200" y="5291259"/>
              <a:ext cx="473206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FF00"/>
                  </a:solidFill>
                  <a:latin typeface="Arial Narrow" charset="0"/>
                  <a:ea typeface="Arial Narrow" charset="0"/>
                  <a:cs typeface="Arial Narrow" charset="0"/>
                </a:rPr>
                <a:t>6 m</a:t>
              </a:r>
            </a:p>
          </p:txBody>
        </p:sp>
        <p:cxnSp>
          <p:nvCxnSpPr>
            <p:cNvPr id="24" name="Connecteur droit avec flèche 14"/>
            <p:cNvCxnSpPr/>
            <p:nvPr/>
          </p:nvCxnSpPr>
          <p:spPr>
            <a:xfrm>
              <a:off x="6197959" y="6073671"/>
              <a:ext cx="835907" cy="218675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avec flèche 14"/>
            <p:cNvCxnSpPr/>
            <p:nvPr/>
          </p:nvCxnSpPr>
          <p:spPr>
            <a:xfrm flipH="1">
              <a:off x="7080799" y="5991893"/>
              <a:ext cx="890934" cy="311821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ZoneTexte 15"/>
            <p:cNvSpPr txBox="1"/>
            <p:nvPr/>
          </p:nvSpPr>
          <p:spPr>
            <a:xfrm>
              <a:off x="6292880" y="6153103"/>
              <a:ext cx="473206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FF00"/>
                  </a:solidFill>
                  <a:latin typeface="Arial Narrow" charset="0"/>
                  <a:ea typeface="Arial Narrow" charset="0"/>
                  <a:cs typeface="Arial Narrow" charset="0"/>
                </a:rPr>
                <a:t>6 m</a:t>
              </a:r>
            </a:p>
          </p:txBody>
        </p:sp>
        <p:sp>
          <p:nvSpPr>
            <p:cNvPr id="32" name="ZoneTexte 15"/>
            <p:cNvSpPr txBox="1"/>
            <p:nvPr/>
          </p:nvSpPr>
          <p:spPr>
            <a:xfrm>
              <a:off x="7361846" y="6101616"/>
              <a:ext cx="473206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FF00"/>
                  </a:solidFill>
                  <a:latin typeface="Arial Narrow" charset="0"/>
                  <a:ea typeface="Arial Narrow" charset="0"/>
                  <a:cs typeface="Arial Narrow" charset="0"/>
                </a:rPr>
                <a:t>6 m</a:t>
              </a:r>
            </a:p>
          </p:txBody>
        </p:sp>
        <p:sp>
          <p:nvSpPr>
            <p:cNvPr id="37" name="ZoneTexte 15"/>
            <p:cNvSpPr txBox="1"/>
            <p:nvPr/>
          </p:nvSpPr>
          <p:spPr>
            <a:xfrm>
              <a:off x="5576306" y="4269740"/>
              <a:ext cx="519694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C00000"/>
                  </a:solidFill>
                  <a:latin typeface="Arial Narrow" charset="0"/>
                  <a:ea typeface="Arial Narrow" charset="0"/>
                  <a:cs typeface="Arial Narrow" charset="0"/>
                </a:rPr>
                <a:t>600t</a:t>
              </a:r>
              <a:endParaRPr lang="en-US" sz="1600" b="1" dirty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</p:grpSp>
      <p:sp>
        <p:nvSpPr>
          <p:cNvPr id="33" name="Shape 157"/>
          <p:cNvSpPr/>
          <p:nvPr/>
        </p:nvSpPr>
        <p:spPr>
          <a:xfrm>
            <a:off x="3465462" y="2940626"/>
            <a:ext cx="1944738" cy="564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 algn="ctr">
              <a:defRPr sz="2000" b="1">
                <a:solidFill>
                  <a:srgbClr val="0A0A0A"/>
                </a:solidFill>
              </a:defRPr>
            </a:lvl1pPr>
          </a:lstStyle>
          <a:p>
            <a:r>
              <a:rPr sz="1600">
                <a:solidFill>
                  <a:srgbClr val="A50021"/>
                </a:solidFill>
                <a:latin typeface="+mn-lt"/>
              </a:rPr>
              <a:t>protoDUNE </a:t>
            </a:r>
            <a:r>
              <a:rPr lang="en-US" sz="1600" smtClean="0">
                <a:solidFill>
                  <a:srgbClr val="A50021"/>
                </a:solidFill>
                <a:latin typeface="+mn-lt"/>
              </a:rPr>
              <a:t>SP</a:t>
            </a:r>
            <a:r>
              <a:rPr sz="1600" smtClean="0">
                <a:solidFill>
                  <a:srgbClr val="A50021"/>
                </a:solidFill>
                <a:latin typeface="+mn-lt"/>
              </a:rPr>
              <a:t>@CERN</a:t>
            </a:r>
            <a:endParaRPr lang="en-US" sz="1600" dirty="0" smtClean="0">
              <a:solidFill>
                <a:srgbClr val="A50021"/>
              </a:solidFill>
              <a:latin typeface="+mn-lt"/>
            </a:endParaRPr>
          </a:p>
          <a:p>
            <a:r>
              <a:rPr lang="en-US" sz="1600" dirty="0" smtClean="0">
                <a:solidFill>
                  <a:srgbClr val="A50021"/>
                </a:solidFill>
                <a:latin typeface="+mn-lt"/>
              </a:rPr>
              <a:t>6mx6mx6m Active</a:t>
            </a:r>
            <a:endParaRPr sz="1600" dirty="0">
              <a:solidFill>
                <a:srgbClr val="A50021"/>
              </a:solidFill>
              <a:latin typeface="+mn-lt"/>
            </a:endParaRPr>
          </a:p>
        </p:txBody>
      </p:sp>
      <p:sp>
        <p:nvSpPr>
          <p:cNvPr id="36" name="Shape 162"/>
          <p:cNvSpPr/>
          <p:nvPr/>
        </p:nvSpPr>
        <p:spPr>
          <a:xfrm>
            <a:off x="3519049" y="5531406"/>
            <a:ext cx="2015445" cy="564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 algn="ctr">
              <a:defRPr sz="2000" b="1">
                <a:solidFill>
                  <a:srgbClr val="0A0A0A"/>
                </a:solidFill>
              </a:defRPr>
            </a:lvl1pPr>
          </a:lstStyle>
          <a:p>
            <a:r>
              <a:rPr sz="1600">
                <a:solidFill>
                  <a:srgbClr val="A50021"/>
                </a:solidFill>
                <a:latin typeface="+mn-lt"/>
              </a:rPr>
              <a:t>protoDUNE </a:t>
            </a:r>
            <a:r>
              <a:rPr lang="en-US" sz="1600" smtClean="0">
                <a:solidFill>
                  <a:srgbClr val="A50021"/>
                </a:solidFill>
                <a:latin typeface="+mn-lt"/>
              </a:rPr>
              <a:t>DP</a:t>
            </a:r>
            <a:r>
              <a:rPr sz="1600" smtClean="0">
                <a:solidFill>
                  <a:srgbClr val="A50021"/>
                </a:solidFill>
                <a:latin typeface="+mn-lt"/>
              </a:rPr>
              <a:t>@CERN</a:t>
            </a:r>
            <a:endParaRPr lang="en-US" sz="1600" dirty="0" smtClean="0">
              <a:solidFill>
                <a:srgbClr val="A50021"/>
              </a:solidFill>
              <a:latin typeface="+mn-lt"/>
            </a:endParaRPr>
          </a:p>
          <a:p>
            <a:r>
              <a:rPr lang="en-US" sz="1600" dirty="0" smtClean="0">
                <a:solidFill>
                  <a:srgbClr val="A50021"/>
                </a:solidFill>
                <a:latin typeface="+mn-lt"/>
              </a:rPr>
              <a:t>6mx6mx6m Active</a:t>
            </a:r>
            <a:endParaRPr sz="1600" dirty="0">
              <a:solidFill>
                <a:srgbClr val="A50021"/>
              </a:solidFill>
              <a:latin typeface="+mn-lt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712" y="1938459"/>
            <a:ext cx="7093664" cy="3314376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11215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37</a:t>
            </a:fld>
            <a:endParaRPr lang="fr-BE"/>
          </a:p>
        </p:txBody>
      </p:sp>
      <p:sp>
        <p:nvSpPr>
          <p:cNvPr id="8" name="ZoneTexte 1"/>
          <p:cNvSpPr txBox="1">
            <a:spLocks noChangeArrowheads="1"/>
          </p:cNvSpPr>
          <p:nvPr/>
        </p:nvSpPr>
        <p:spPr bwMode="auto">
          <a:xfrm>
            <a:off x="132588" y="0"/>
            <a:ext cx="89154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4800" b="1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Field Cage Construction!!</a:t>
            </a:r>
            <a:endParaRPr lang="en-US" altLang="en-US" sz="4800" b="1" dirty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86" y="4501873"/>
            <a:ext cx="3546793" cy="18559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807" y="2023661"/>
            <a:ext cx="4660193" cy="430093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08" y="2031098"/>
            <a:ext cx="3525772" cy="2361344"/>
          </a:xfrm>
          <a:prstGeom prst="rect">
            <a:avLst/>
          </a:prstGeom>
        </p:spPr>
      </p:pic>
      <p:sp>
        <p:nvSpPr>
          <p:cNvPr id="15" name="Rectangle 4"/>
          <p:cNvSpPr txBox="1">
            <a:spLocks noChangeArrowheads="1"/>
          </p:cNvSpPr>
          <p:nvPr/>
        </p:nvSpPr>
        <p:spPr>
          <a:xfrm>
            <a:off x="152400" y="678425"/>
            <a:ext cx="8915400" cy="1345236"/>
          </a:xfrm>
          <a:prstGeom prst="rect">
            <a:avLst/>
          </a:prstGeom>
          <a:noFill/>
          <a:ln/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800" kern="0" dirty="0" smtClean="0">
                <a:latin typeface="Arial Narrow"/>
                <a:cs typeface="Arial Narrow"/>
              </a:rPr>
              <a:t>Field cage provides a uniform electric field for the ionization electrons to drift toward the collection plane</a:t>
            </a:r>
          </a:p>
          <a:p>
            <a:pPr>
              <a:lnSpc>
                <a:spcPct val="90000"/>
              </a:lnSpc>
            </a:pPr>
            <a:r>
              <a:rPr lang="en-US" sz="2800" kern="0" dirty="0" smtClean="0">
                <a:latin typeface="Arial Narrow"/>
                <a:cs typeface="Arial Narrow"/>
              </a:rPr>
              <a:t>Modularized design </a:t>
            </a:r>
            <a:r>
              <a:rPr lang="en-US" sz="2800" kern="0" dirty="0" smtClean="0">
                <a:latin typeface="Arial Narrow"/>
                <a:cs typeface="Arial Narrow"/>
                <a:sym typeface="Wingdings"/>
              </a:rPr>
              <a:t> UTA responsible for </a:t>
            </a:r>
            <a:r>
              <a:rPr lang="en-US" sz="2800" kern="0" dirty="0" err="1" smtClean="0">
                <a:latin typeface="Arial Narrow"/>
                <a:cs typeface="Arial Narrow"/>
                <a:sym typeface="Wingdings"/>
              </a:rPr>
              <a:t>ProtoDUNE</a:t>
            </a:r>
            <a:r>
              <a:rPr lang="en-US" sz="2800" kern="0" dirty="0" smtClean="0">
                <a:latin typeface="Arial Narrow"/>
                <a:cs typeface="Arial Narrow"/>
                <a:sym typeface="Wingdings"/>
              </a:rPr>
              <a:t> DP FC</a:t>
            </a:r>
            <a:endParaRPr lang="en-US" sz="2800" kern="0" dirty="0"/>
          </a:p>
        </p:txBody>
      </p:sp>
    </p:spTree>
    <p:extLst>
      <p:ext uri="{BB962C8B-B14F-4D97-AF65-F5344CB8AC3E}">
        <p14:creationId xmlns:p14="http://schemas.microsoft.com/office/powerpoint/2010/main" val="112309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6248400"/>
            <a:ext cx="1905000" cy="457200"/>
          </a:xfrm>
        </p:spPr>
        <p:txBody>
          <a:bodyPr/>
          <a:lstStyle/>
          <a:p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38</a:t>
            </a:fld>
            <a:endParaRPr lang="fr-BE"/>
          </a:p>
        </p:txBody>
      </p:sp>
      <p:sp>
        <p:nvSpPr>
          <p:cNvPr id="8" name="ZoneTexte 1"/>
          <p:cNvSpPr txBox="1">
            <a:spLocks noChangeArrowheads="1"/>
          </p:cNvSpPr>
          <p:nvPr/>
        </p:nvSpPr>
        <p:spPr bwMode="auto">
          <a:xfrm>
            <a:off x="132588" y="0"/>
            <a:ext cx="89154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4800" b="1" dirty="0" err="1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ProtoDUNE</a:t>
            </a:r>
            <a:r>
              <a:rPr lang="fr-FR" altLang="en-US" sz="4800" b="1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Detectors </a:t>
            </a:r>
            <a:r>
              <a:rPr lang="fr-FR" altLang="en-US" sz="4800" b="1" dirty="0" err="1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Today</a:t>
            </a:r>
            <a:endParaRPr lang="en-US" altLang="en-US" sz="4800" b="1" dirty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5" name="Rectangle 4"/>
          <p:cNvSpPr txBox="1">
            <a:spLocks noChangeArrowheads="1"/>
          </p:cNvSpPr>
          <p:nvPr/>
        </p:nvSpPr>
        <p:spPr>
          <a:xfrm>
            <a:off x="168447" y="685800"/>
            <a:ext cx="8915400" cy="1345236"/>
          </a:xfrm>
          <a:prstGeom prst="rect">
            <a:avLst/>
          </a:prstGeom>
          <a:noFill/>
          <a:ln/>
        </p:spPr>
        <p:txBody>
          <a:bodyPr>
            <a:normAutofit fontScale="9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800" kern="0" dirty="0" smtClean="0">
                <a:latin typeface="Arial Narrow"/>
                <a:cs typeface="Arial Narrow"/>
              </a:rPr>
              <a:t>SP </a:t>
            </a:r>
            <a:r>
              <a:rPr lang="en-US" sz="2800" kern="0" dirty="0" err="1" smtClean="0">
                <a:latin typeface="Arial Narrow"/>
                <a:cs typeface="Arial Narrow"/>
              </a:rPr>
              <a:t>ProtoDUNE</a:t>
            </a:r>
            <a:r>
              <a:rPr lang="en-US" sz="2800" kern="0" dirty="0" smtClean="0">
                <a:latin typeface="Arial Narrow"/>
                <a:cs typeface="Arial Narrow"/>
              </a:rPr>
              <a:t> will have the 6</a:t>
            </a:r>
            <a:r>
              <a:rPr lang="en-US" sz="2800" kern="0" baseline="30000" dirty="0" smtClean="0">
                <a:latin typeface="Arial Narrow"/>
                <a:cs typeface="Arial Narrow"/>
              </a:rPr>
              <a:t>th</a:t>
            </a:r>
            <a:r>
              <a:rPr lang="en-US" sz="2800" kern="0" dirty="0" smtClean="0">
                <a:latin typeface="Arial Narrow"/>
                <a:cs typeface="Arial Narrow"/>
              </a:rPr>
              <a:t> &amp; final APA in April and closed shut in May with the cooldown and fill following in the summer &amp; Fall 2018</a:t>
            </a:r>
          </a:p>
          <a:p>
            <a:pPr>
              <a:lnSpc>
                <a:spcPct val="90000"/>
              </a:lnSpc>
            </a:pPr>
            <a:r>
              <a:rPr lang="en-US" sz="2800" kern="0" dirty="0" smtClean="0">
                <a:latin typeface="Arial Narrow"/>
                <a:cs typeface="Arial Narrow"/>
              </a:rPr>
              <a:t>DP </a:t>
            </a:r>
            <a:r>
              <a:rPr lang="en-US" sz="2800" kern="0" dirty="0" err="1" smtClean="0">
                <a:latin typeface="Arial Narrow"/>
                <a:cs typeface="Arial Narrow"/>
              </a:rPr>
              <a:t>ProdoDUNE</a:t>
            </a:r>
            <a:r>
              <a:rPr lang="en-US" sz="2800" kern="0" dirty="0" smtClean="0">
                <a:latin typeface="Arial Narrow"/>
                <a:cs typeface="Arial Narrow"/>
              </a:rPr>
              <a:t> will have completed FC and CRP</a:t>
            </a:r>
            <a:r>
              <a:rPr lang="en-US" sz="2800" kern="0" dirty="0" smtClean="0"/>
              <a:t>’s prepared for close late 2018 </a:t>
            </a:r>
            <a:endParaRPr lang="en-US" sz="2800" kern="0" dirty="0" smtClean="0">
              <a:latin typeface="Arial Narrow"/>
              <a:cs typeface="Arial Narrow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023833"/>
            <a:ext cx="3511325" cy="4681767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295400" y="2895600"/>
            <a:ext cx="599457" cy="3505200"/>
            <a:chOff x="1676400" y="2895600"/>
            <a:chExt cx="599457" cy="3505200"/>
          </a:xfrm>
        </p:grpSpPr>
        <p:cxnSp>
          <p:nvCxnSpPr>
            <p:cNvPr id="10" name="Straight Arrow Connector 9"/>
            <p:cNvCxnSpPr/>
            <p:nvPr/>
          </p:nvCxnSpPr>
          <p:spPr bwMode="auto">
            <a:xfrm>
              <a:off x="1676400" y="2895600"/>
              <a:ext cx="152400" cy="3505200"/>
            </a:xfrm>
            <a:prstGeom prst="straightConnector1">
              <a:avLst/>
            </a:prstGeom>
            <a:noFill/>
            <a:ln w="57150" cap="flat" cmpd="sng" algn="ctr">
              <a:solidFill>
                <a:schemeClr val="bg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13" name="TextBox 12"/>
            <p:cNvSpPr txBox="1"/>
            <p:nvPr/>
          </p:nvSpPr>
          <p:spPr>
            <a:xfrm>
              <a:off x="1725706" y="4360183"/>
              <a:ext cx="5501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smtClean="0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6m</a:t>
              </a:r>
              <a:endParaRPr lang="en-US" b="1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31036"/>
            <a:ext cx="5009388" cy="4598364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 rot="21058588">
            <a:off x="7466495" y="3353687"/>
            <a:ext cx="599457" cy="2447361"/>
            <a:chOff x="1676400" y="2895600"/>
            <a:chExt cx="599457" cy="3505200"/>
          </a:xfrm>
        </p:grpSpPr>
        <p:cxnSp>
          <p:nvCxnSpPr>
            <p:cNvPr id="18" name="Straight Arrow Connector 17"/>
            <p:cNvCxnSpPr/>
            <p:nvPr/>
          </p:nvCxnSpPr>
          <p:spPr bwMode="auto">
            <a:xfrm>
              <a:off x="1676400" y="2895600"/>
              <a:ext cx="49306" cy="3505200"/>
            </a:xfrm>
            <a:prstGeom prst="straightConnector1">
              <a:avLst/>
            </a:prstGeom>
            <a:noFill/>
            <a:ln w="57150" cap="flat" cmpd="sng" algn="ctr">
              <a:solidFill>
                <a:schemeClr val="bg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19" name="TextBox 18"/>
            <p:cNvSpPr txBox="1"/>
            <p:nvPr/>
          </p:nvSpPr>
          <p:spPr>
            <a:xfrm>
              <a:off x="1725706" y="4360183"/>
              <a:ext cx="5501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smtClean="0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6m</a:t>
              </a:r>
              <a:endParaRPr lang="en-US" b="1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303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686800" cy="762000"/>
          </a:xfrm>
        </p:spPr>
        <p:txBody>
          <a:bodyPr/>
          <a:lstStyle/>
          <a:p>
            <a:r>
              <a:rPr lang="en-US" sz="4800" dirty="0" smtClean="0"/>
              <a:t>Intermediate Physics w/ </a:t>
            </a:r>
            <a:r>
              <a:rPr lang="en-US" sz="4800" dirty="0" err="1" smtClean="0"/>
              <a:t>ProtoDUNE</a:t>
            </a:r>
            <a:r>
              <a:rPr lang="en-US" sz="4800" dirty="0" smtClean="0"/>
              <a:t>?</a:t>
            </a:r>
            <a:endParaRPr lang="en-US" sz="4800" dirty="0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62000"/>
            <a:ext cx="8382000" cy="1981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 smtClean="0">
                <a:latin typeface="Arial Narrow" charset="0"/>
                <a:sym typeface="Wingdings"/>
              </a:rPr>
              <a:t>ProtoDUNE</a:t>
            </a:r>
            <a:r>
              <a:rPr lang="en-US" sz="2800" dirty="0" smtClean="0">
                <a:latin typeface="Arial Narrow" charset="0"/>
                <a:sym typeface="Wingdings"/>
              </a:rPr>
              <a:t> detectors have active volume of over 600t total 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 smtClean="0">
                <a:latin typeface="Arial Narrow" charset="0"/>
                <a:sym typeface="Wingdings"/>
              </a:rPr>
              <a:t>Potential for searching for relativistic Boosted Dark Matter in its inelastic scattering in the detector  Distinct signature of 3 lepton + missing energy final states</a:t>
            </a:r>
            <a:r>
              <a:rPr lang="en-US" sz="2800" dirty="0">
                <a:latin typeface="Arial Narrow" charset="0"/>
                <a:sym typeface="Wingdings"/>
              </a:rPr>
              <a:t> </a:t>
            </a:r>
            <a:r>
              <a:rPr lang="en-US" sz="2800" dirty="0" smtClean="0">
                <a:latin typeface="Arial Narrow" charset="0"/>
                <a:sym typeface="Wingdings"/>
              </a:rPr>
              <a:t>helps over the anticipated large background on the surface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24" y="3048000"/>
            <a:ext cx="8640576" cy="3048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 bwMode="auto">
          <a:xfrm>
            <a:off x="5029200" y="2895600"/>
            <a:ext cx="3276600" cy="32004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204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tarryNig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9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Monday, Aug. 27,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868363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  <a:latin typeface="Arial Narrow" charset="0"/>
              </a:rPr>
              <a:t>We always wonder…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2" name="Cloud Callout 1"/>
          <p:cNvSpPr/>
          <p:nvPr/>
        </p:nvSpPr>
        <p:spPr bwMode="auto">
          <a:xfrm>
            <a:off x="685800" y="762000"/>
            <a:ext cx="7772400" cy="3429000"/>
          </a:xfrm>
          <a:prstGeom prst="cloudCallout">
            <a:avLst>
              <a:gd name="adj1" fmla="val -42196"/>
              <a:gd name="adj2" fmla="val 34100"/>
            </a:avLst>
          </a:prstGeom>
          <a:solidFill>
            <a:schemeClr val="accent6">
              <a:lumMod val="75000"/>
            </a:schemeClr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2600" y="1295400"/>
            <a:ext cx="5715000" cy="2590800"/>
          </a:xfrm>
        </p:spPr>
        <p:txBody>
          <a:bodyPr/>
          <a:lstStyle/>
          <a:p>
            <a:pPr marL="347472">
              <a:spcBef>
                <a:spcPts val="0"/>
              </a:spcBef>
            </a:pP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What </a:t>
            </a:r>
            <a:r>
              <a:rPr lang="en-US" sz="2800" dirty="0" smtClean="0">
                <a:solidFill>
                  <a:srgbClr val="FFFFFF"/>
                </a:solidFill>
                <a:latin typeface="Arial Narrow" charset="0"/>
              </a:rPr>
              <a:t>makes up </a:t>
            </a: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the </a:t>
            </a:r>
            <a:r>
              <a:rPr lang="en-US" sz="2800" dirty="0" smtClean="0">
                <a:solidFill>
                  <a:srgbClr val="FFFFFF"/>
                </a:solidFill>
                <a:latin typeface="Arial Narrow" charset="0"/>
              </a:rPr>
              <a:t>universe?</a:t>
            </a:r>
            <a:endParaRPr lang="en-US" sz="2800" dirty="0">
              <a:solidFill>
                <a:srgbClr val="FFFFFF"/>
              </a:solidFill>
              <a:latin typeface="Arial Narrow" charset="0"/>
            </a:endParaRPr>
          </a:p>
          <a:p>
            <a:pPr marL="347472">
              <a:spcBef>
                <a:spcPts val="0"/>
              </a:spcBef>
            </a:pP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How does the universe work?</a:t>
            </a:r>
          </a:p>
          <a:p>
            <a:pPr marL="347472">
              <a:spcBef>
                <a:spcPts val="0"/>
              </a:spcBef>
            </a:pPr>
            <a:r>
              <a:rPr lang="en-US" sz="2800" dirty="0" smtClean="0">
                <a:solidFill>
                  <a:srgbClr val="FFFFFF"/>
                </a:solidFill>
                <a:latin typeface="Arial Narrow" charset="0"/>
              </a:rPr>
              <a:t>What </a:t>
            </a: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holds the universe together?</a:t>
            </a:r>
          </a:p>
          <a:p>
            <a:pPr marL="347472">
              <a:spcBef>
                <a:spcPts val="0"/>
              </a:spcBef>
            </a:pPr>
            <a:r>
              <a:rPr lang="en-US" sz="2800" dirty="0" smtClean="0">
                <a:solidFill>
                  <a:srgbClr val="FFFFFF"/>
                </a:solidFill>
                <a:latin typeface="Arial Narrow" charset="0"/>
              </a:rPr>
              <a:t>How </a:t>
            </a: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can we live in the universe well?</a:t>
            </a:r>
          </a:p>
          <a:p>
            <a:pPr marL="347472">
              <a:spcBef>
                <a:spcPts val="0"/>
              </a:spcBef>
            </a:pP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Where do we</a:t>
            </a:r>
            <a:r>
              <a:rPr lang="en-US" sz="2800" dirty="0" smtClean="0">
                <a:solidFill>
                  <a:srgbClr val="FFFFFF"/>
                </a:solidFill>
                <a:latin typeface="Arial Narrow" charset="0"/>
              </a:rPr>
              <a:t> all come </a:t>
            </a: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from</a:t>
            </a:r>
            <a:r>
              <a:rPr lang="en-US" sz="2800" dirty="0" smtClean="0">
                <a:solidFill>
                  <a:srgbClr val="FFFFFF"/>
                </a:solidFill>
                <a:latin typeface="Arial Narrow" charset="0"/>
              </a:rPr>
              <a:t>?</a:t>
            </a:r>
            <a:endParaRPr lang="en-US" sz="2800" dirty="0">
              <a:solidFill>
                <a:srgbClr val="FFFFFF"/>
              </a:solidFill>
              <a:latin typeface="Arial Narrow" charset="0"/>
            </a:endParaRPr>
          </a:p>
        </p:txBody>
      </p:sp>
      <p:pic>
        <p:nvPicPr>
          <p:cNvPr id="10" name="Picture 8" descr="thinker-femal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" t="433" r="6992" b="9245"/>
          <a:stretch>
            <a:fillRect/>
          </a:stretch>
        </p:blipFill>
        <p:spPr bwMode="auto">
          <a:xfrm>
            <a:off x="157323" y="3581400"/>
            <a:ext cx="1976277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642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47" y="685800"/>
            <a:ext cx="8820553" cy="6172200"/>
          </a:xfrm>
          <a:prstGeom prst="rect">
            <a:avLst/>
          </a:prstGeom>
        </p:spPr>
      </p:pic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734511"/>
          </a:xfrm>
          <a:ln/>
        </p:spPr>
        <p:txBody>
          <a:bodyPr/>
          <a:lstStyle/>
          <a:p>
            <a:r>
              <a:rPr lang="en-US" dirty="0"/>
              <a:t>D</a:t>
            </a:r>
            <a:r>
              <a:rPr lang="en-US" dirty="0" smtClean="0"/>
              <a:t>ark Matter Search Motivation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1219200" y="1219200"/>
            <a:ext cx="2338606" cy="4876800"/>
          </a:xfrm>
          <a:prstGeom prst="rect">
            <a:avLst/>
          </a:prstGeom>
          <a:solidFill>
            <a:srgbClr val="CCFFCC">
              <a:alpha val="6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1224619" y="3429000"/>
            <a:ext cx="2333187" cy="0"/>
          </a:xfrm>
          <a:prstGeom prst="line">
            <a:avLst/>
          </a:prstGeom>
          <a:noFill/>
          <a:ln w="38100" cap="flat" cmpd="sng" algn="ctr">
            <a:solidFill>
              <a:srgbClr val="8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1366180" y="3412576"/>
            <a:ext cx="2191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800000"/>
                </a:solidFill>
              </a:rPr>
              <a:t>DUNE </a:t>
            </a:r>
            <a:r>
              <a:rPr lang="en-US" dirty="0" smtClean="0">
                <a:solidFill>
                  <a:srgbClr val="800000"/>
                </a:solidFill>
              </a:rPr>
              <a:t>potential</a:t>
            </a:r>
            <a:endParaRPr lang="en-US" dirty="0">
              <a:solidFill>
                <a:srgbClr val="80000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1248213" y="2570734"/>
            <a:ext cx="2286000" cy="0"/>
          </a:xfrm>
          <a:prstGeom prst="line">
            <a:avLst/>
          </a:prstGeom>
          <a:noFill/>
          <a:ln w="38100" cap="flat" cmpd="sng" algn="ctr">
            <a:solidFill>
              <a:srgbClr val="8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1866900" y="2720902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LHC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6" name="Notched Right Arrow 5"/>
          <p:cNvSpPr/>
          <p:nvPr/>
        </p:nvSpPr>
        <p:spPr bwMode="auto">
          <a:xfrm rot="-3300000">
            <a:off x="3775567" y="2509249"/>
            <a:ext cx="1600200" cy="917079"/>
          </a:xfrm>
          <a:prstGeom prst="notchedRightArrow">
            <a:avLst/>
          </a:prstGeom>
          <a:solidFill>
            <a:schemeClr val="accent2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smtClean="0">
                <a:solidFill>
                  <a:schemeClr val="bg1"/>
                </a:solidFill>
                <a:latin typeface="+mj-lt"/>
              </a:rPr>
              <a:t>No DM</a:t>
            </a: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0673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2400" y="609601"/>
            <a:ext cx="8915400" cy="2286000"/>
          </a:xfrm>
          <a:noFill/>
          <a:ln/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latin typeface="Arial Narrow"/>
                <a:cs typeface="Arial Narrow"/>
              </a:rPr>
              <a:t>A</a:t>
            </a:r>
            <a:r>
              <a:rPr lang="en-US" sz="2800" dirty="0" smtClean="0">
                <a:latin typeface="Arial Narrow"/>
                <a:cs typeface="Arial Narrow"/>
              </a:rPr>
              <a:t> system that uses a string of magnets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latin typeface="Arial Narrow"/>
                <a:cs typeface="Arial Narrow"/>
              </a:rPr>
              <a:t>We can have a </a:t>
            </a:r>
            <a:r>
              <a:rPr lang="en-US" sz="2800" dirty="0" err="1">
                <a:latin typeface="Arial Narrow"/>
                <a:cs typeface="Arial Narrow"/>
              </a:rPr>
              <a:t>beamline</a:t>
            </a:r>
            <a:r>
              <a:rPr lang="en-US" sz="2800" dirty="0">
                <a:latin typeface="Arial Narrow"/>
                <a:cs typeface="Arial Narrow"/>
              </a:rPr>
              <a:t> that separates neutrinos </a:t>
            </a:r>
            <a:r>
              <a:rPr lang="en-US" sz="2800" dirty="0" smtClean="0">
                <a:latin typeface="Arial Narrow"/>
                <a:cs typeface="Arial Narrow"/>
              </a:rPr>
              <a:t>and </a:t>
            </a:r>
            <a:r>
              <a:rPr lang="en-US" sz="2800" dirty="0">
                <a:latin typeface="Arial Narrow"/>
                <a:cs typeface="Arial Narrow"/>
              </a:rPr>
              <a:t>anti-</a:t>
            </a:r>
            <a:r>
              <a:rPr lang="en-US" sz="2800" dirty="0" smtClean="0">
                <a:latin typeface="Arial Narrow"/>
                <a:cs typeface="Arial Narrow"/>
              </a:rPr>
              <a:t>neutrinos from DM’s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Give parent particles of </a:t>
            </a:r>
            <a:r>
              <a:rPr lang="en-US" sz="2800" dirty="0" smtClean="0">
                <a:latin typeface="Symbol" charset="2"/>
                <a:ea typeface="Symbol" charset="2"/>
                <a:cs typeface="Symbol" charset="2"/>
              </a:rPr>
              <a:t>n’</a:t>
            </a:r>
            <a:r>
              <a:rPr lang="en-US" sz="2800" dirty="0" smtClean="0">
                <a:ea typeface="Symbol" charset="2"/>
                <a:cs typeface="Symbol" charset="2"/>
              </a:rPr>
              <a:t>s</a:t>
            </a:r>
            <a:r>
              <a:rPr lang="en-US" sz="2800" dirty="0" smtClean="0"/>
              <a:t> a magnetic kick to do this separation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Add a dipole after the mesons are fully focused with the 2</a:t>
            </a:r>
            <a:r>
              <a:rPr lang="en-US" sz="2800" baseline="30000" dirty="0"/>
              <a:t>nd</a:t>
            </a:r>
            <a:r>
              <a:rPr lang="en-US" sz="2800" dirty="0"/>
              <a:t> horn</a:t>
            </a:r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76200" y="-1524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sz="4000" b="1" dirty="0" smtClean="0"/>
              <a:t>Smart Dark Matter Beam Line!!</a:t>
            </a:r>
            <a:endParaRPr lang="en-US" sz="4000" b="1" dirty="0"/>
          </a:p>
        </p:txBody>
      </p:sp>
      <p:sp>
        <p:nvSpPr>
          <p:cNvPr id="10" name="Isosceles Triangle 9"/>
          <p:cNvSpPr/>
          <p:nvPr/>
        </p:nvSpPr>
        <p:spPr bwMode="auto">
          <a:xfrm rot="10800000" flipH="1">
            <a:off x="3622292" y="3359567"/>
            <a:ext cx="609600" cy="914400"/>
          </a:xfrm>
          <a:prstGeom prst="triangle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152400" y="3733801"/>
            <a:ext cx="1066800" cy="0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Rectangle 11"/>
          <p:cNvSpPr/>
          <p:nvPr/>
        </p:nvSpPr>
        <p:spPr bwMode="auto">
          <a:xfrm>
            <a:off x="1295400" y="3581401"/>
            <a:ext cx="1143000" cy="461665"/>
          </a:xfrm>
          <a:prstGeom prst="rect">
            <a:avLst/>
          </a:prstGeom>
          <a:solidFill>
            <a:srgbClr val="3333CC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rPr>
              <a:t>ν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rPr>
              <a:t> target</a:t>
            </a:r>
          </a:p>
        </p:txBody>
      </p:sp>
      <p:sp>
        <p:nvSpPr>
          <p:cNvPr id="13" name="Block Arc 12"/>
          <p:cNvSpPr/>
          <p:nvPr/>
        </p:nvSpPr>
        <p:spPr bwMode="auto">
          <a:xfrm rot="16200000">
            <a:off x="2438400" y="3581400"/>
            <a:ext cx="762000" cy="457200"/>
          </a:xfrm>
          <a:prstGeom prst="blockArc">
            <a:avLst>
              <a:gd name="adj1" fmla="val 9849421"/>
              <a:gd name="adj2" fmla="val 1120985"/>
              <a:gd name="adj3" fmla="val 0"/>
            </a:avLst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Block Arc 13"/>
          <p:cNvSpPr/>
          <p:nvPr/>
        </p:nvSpPr>
        <p:spPr bwMode="auto">
          <a:xfrm rot="16200000">
            <a:off x="2895600" y="3581400"/>
            <a:ext cx="762000" cy="457200"/>
          </a:xfrm>
          <a:prstGeom prst="blockArc">
            <a:avLst>
              <a:gd name="adj1" fmla="val 9849421"/>
              <a:gd name="adj2" fmla="val 1120985"/>
              <a:gd name="adj3" fmla="val 0"/>
            </a:avLst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>
            <a:off x="4536692" y="3664368"/>
            <a:ext cx="1447800" cy="0"/>
          </a:xfrm>
          <a:prstGeom prst="straightConnector1">
            <a:avLst/>
          </a:prstGeom>
          <a:noFill/>
          <a:ln w="57150" cap="flat" cmpd="sng" algn="ctr">
            <a:solidFill>
              <a:srgbClr val="0033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" name="Rectangle 15"/>
          <p:cNvSpPr/>
          <p:nvPr/>
        </p:nvSpPr>
        <p:spPr bwMode="auto">
          <a:xfrm>
            <a:off x="6060692" y="3290571"/>
            <a:ext cx="990600" cy="830997"/>
          </a:xfrm>
          <a:prstGeom prst="rect">
            <a:avLst/>
          </a:prstGeom>
          <a:solidFill>
            <a:srgbClr val="3333CC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rPr>
              <a:t>Beam Dump</a:t>
            </a:r>
          </a:p>
        </p:txBody>
      </p:sp>
      <p:cxnSp>
        <p:nvCxnSpPr>
          <p:cNvPr id="17" name="Straight Arrow Connector 16"/>
          <p:cNvCxnSpPr/>
          <p:nvPr/>
        </p:nvCxnSpPr>
        <p:spPr bwMode="auto">
          <a:xfrm>
            <a:off x="4536692" y="3816768"/>
            <a:ext cx="1295400" cy="609600"/>
          </a:xfrm>
          <a:prstGeom prst="straightConnector1">
            <a:avLst/>
          </a:prstGeom>
          <a:noFill/>
          <a:ln w="57150" cap="flat" cmpd="sng" algn="ctr">
            <a:solidFill>
              <a:srgbClr val="FF0066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Rectangle 17"/>
          <p:cNvSpPr/>
          <p:nvPr/>
        </p:nvSpPr>
        <p:spPr bwMode="auto">
          <a:xfrm>
            <a:off x="7356092" y="3054768"/>
            <a:ext cx="1371600" cy="1200328"/>
          </a:xfrm>
          <a:prstGeom prst="rect">
            <a:avLst/>
          </a:prstGeom>
          <a:solidFill>
            <a:srgbClr val="3333CC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rPr>
              <a:t>High Precision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rPr>
              <a:t> Detector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12892" y="3207168"/>
            <a:ext cx="1056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p</a:t>
            </a:r>
            <a:r>
              <a:rPr lang="en-US" dirty="0" smtClean="0">
                <a:solidFill>
                  <a:srgbClr val="008000"/>
                </a:solidFill>
              </a:rPr>
              <a:t>, π</a:t>
            </a:r>
            <a:r>
              <a:rPr lang="en-US" baseline="30000" dirty="0" smtClean="0">
                <a:solidFill>
                  <a:srgbClr val="008000"/>
                </a:solidFill>
              </a:rPr>
              <a:t>0</a:t>
            </a:r>
            <a:r>
              <a:rPr lang="en-US" dirty="0" smtClean="0">
                <a:solidFill>
                  <a:srgbClr val="008000"/>
                </a:solidFill>
              </a:rPr>
              <a:t>, </a:t>
            </a:r>
            <a:r>
              <a:rPr lang="en-US" dirty="0" err="1" smtClean="0">
                <a:solidFill>
                  <a:srgbClr val="008000"/>
                </a:solidFill>
              </a:rPr>
              <a:t>χ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60493" y="4121568"/>
            <a:ext cx="121919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π</a:t>
            </a:r>
            <a:r>
              <a:rPr lang="en-US" baseline="30000" dirty="0" smtClean="0">
                <a:solidFill>
                  <a:srgbClr val="008000"/>
                </a:solidFill>
              </a:rPr>
              <a:t>+(-)</a:t>
            </a:r>
            <a:r>
              <a:rPr lang="en-US" dirty="0" smtClean="0">
                <a:solidFill>
                  <a:srgbClr val="008000"/>
                </a:solidFill>
              </a:rPr>
              <a:t>, charged mesons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21" name="Rectangle 20"/>
          <p:cNvSpPr/>
          <p:nvPr/>
        </p:nvSpPr>
        <p:spPr bwMode="auto">
          <a:xfrm rot="1800000">
            <a:off x="5823868" y="4566893"/>
            <a:ext cx="1600200" cy="461665"/>
          </a:xfrm>
          <a:prstGeom prst="rect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Times New Roman" pitchFamily="18" charset="0"/>
              </a:rPr>
              <a:t>Decay pipe</a:t>
            </a:r>
          </a:p>
        </p:txBody>
      </p:sp>
      <p:sp>
        <p:nvSpPr>
          <p:cNvPr id="22" name="Rectangle 21"/>
          <p:cNvSpPr/>
          <p:nvPr/>
        </p:nvSpPr>
        <p:spPr bwMode="auto">
          <a:xfrm rot="1800000">
            <a:off x="7371209" y="5044138"/>
            <a:ext cx="1251761" cy="1200328"/>
          </a:xfrm>
          <a:prstGeom prst="rect">
            <a:avLst/>
          </a:prstGeom>
          <a:solidFill>
            <a:srgbClr val="008000"/>
          </a:solidFill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</a:rPr>
              <a:t>DUNE detector system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47246" y="3272135"/>
            <a:ext cx="338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+mn-lt"/>
              </a:rPr>
              <a:t>p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438400" y="4267200"/>
            <a:ext cx="1208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+mj-lt"/>
              </a:rPr>
              <a:t>Focusing </a:t>
            </a:r>
          </a:p>
          <a:p>
            <a:r>
              <a:rPr lang="en-US" dirty="0" smtClean="0">
                <a:solidFill>
                  <a:srgbClr val="0000FF"/>
                </a:solidFill>
                <a:latin typeface="+mj-lt"/>
              </a:rPr>
              <a:t>horns</a:t>
            </a:r>
            <a:endParaRPr lang="en-US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485172" y="2814935"/>
            <a:ext cx="858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+mj-lt"/>
              </a:rPr>
              <a:t>dipole</a:t>
            </a:r>
            <a:endParaRPr lang="en-US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26" name="Right Arrow 25"/>
          <p:cNvSpPr/>
          <p:nvPr/>
        </p:nvSpPr>
        <p:spPr bwMode="auto">
          <a:xfrm>
            <a:off x="4800600" y="3121521"/>
            <a:ext cx="3371776" cy="917079"/>
          </a:xfrm>
          <a:prstGeom prst="rightArrow">
            <a:avLst/>
          </a:prstGeom>
          <a:solidFill>
            <a:srgbClr val="FFFF00">
              <a:alpha val="60000"/>
            </a:srgbClr>
          </a:solidFill>
          <a:ln w="5715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solidFill>
                  <a:srgbClr val="660066"/>
                </a:solidFill>
                <a:latin typeface="+mj-lt"/>
                <a:cs typeface="Arial"/>
              </a:rPr>
              <a:t>Dark Matter Experiments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rgbClr val="660066"/>
              </a:solidFill>
              <a:effectLst/>
              <a:latin typeface="+mj-lt"/>
              <a:cs typeface="Arial"/>
            </a:endParaRPr>
          </a:p>
        </p:txBody>
      </p:sp>
      <p:sp>
        <p:nvSpPr>
          <p:cNvPr id="27" name="Right Arrow 26"/>
          <p:cNvSpPr/>
          <p:nvPr/>
        </p:nvSpPr>
        <p:spPr bwMode="auto">
          <a:xfrm rot="1740000">
            <a:off x="4454329" y="4521266"/>
            <a:ext cx="4207617" cy="917079"/>
          </a:xfrm>
          <a:prstGeom prst="rightArrow">
            <a:avLst/>
          </a:prstGeom>
          <a:solidFill>
            <a:srgbClr val="FFFF00">
              <a:alpha val="60000"/>
            </a:srgbClr>
          </a:solidFill>
          <a:ln w="5715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solidFill>
                  <a:srgbClr val="660066"/>
                </a:solidFill>
                <a:latin typeface="+mj-lt"/>
                <a:cs typeface="Arial"/>
              </a:rPr>
              <a:t>Precision Neutrino Experiments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rgbClr val="660066"/>
              </a:solidFill>
              <a:effectLst/>
              <a:latin typeface="+mj-lt"/>
              <a:cs typeface="Arial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294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r>
              <a:rPr lang="en-US" altLang="ko-KR" dirty="0" smtClean="0">
                <a:ea typeface="굴림" charset="-127"/>
                <a:cs typeface="굴림" charset="-127"/>
              </a:rPr>
              <a:t>Dark Matter Searches at </a:t>
            </a:r>
            <a:r>
              <a:rPr lang="en-US" altLang="ko-KR" dirty="0" err="1" smtClean="0">
                <a:ea typeface="굴림" charset="-127"/>
                <a:cs typeface="굴림" charset="-127"/>
              </a:rPr>
              <a:t>Fermilab</a:t>
            </a:r>
            <a:endParaRPr lang="en-US" sz="4800" dirty="0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229600" cy="5334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latin typeface="Arial Narrow" charset="0"/>
              </a:rPr>
              <a:t>Fermi National Accelerator Laboratory is turning into a lab with very high intensity accelerator program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latin typeface="Arial Narrow" charset="0"/>
              </a:rPr>
              <a:t>UTA group is part of three experiments</a:t>
            </a:r>
          </a:p>
          <a:p>
            <a:pPr lvl="1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Arial Narrow" charset="0"/>
                <a:cs typeface="ＭＳ Ｐゴシック" charset="-128"/>
                <a:sym typeface="Wingdings"/>
              </a:rPr>
              <a:t>Long </a:t>
            </a:r>
            <a:r>
              <a:rPr lang="en-US" dirty="0" smtClean="0">
                <a:latin typeface="Arial Narrow" charset="0"/>
                <a:cs typeface="ＭＳ Ｐゴシック" charset="-128"/>
                <a:sym typeface="Wingdings"/>
              </a:rPr>
              <a:t>Baseline </a:t>
            </a:r>
            <a:r>
              <a:rPr lang="en-US" dirty="0">
                <a:latin typeface="Arial Narrow" charset="0"/>
                <a:cs typeface="ＭＳ Ｐゴシック" charset="-128"/>
                <a:sym typeface="Wingdings"/>
              </a:rPr>
              <a:t>Neutrino Experiment (LBNE</a:t>
            </a:r>
            <a:r>
              <a:rPr lang="en-US" dirty="0" smtClean="0">
                <a:latin typeface="Arial Narrow" charset="0"/>
                <a:cs typeface="ＭＳ Ｐゴシック" charset="-128"/>
                <a:sym typeface="Wingdings"/>
              </a:rPr>
              <a:t>), an $850M flagship experiment, </a:t>
            </a:r>
            <a:r>
              <a:rPr lang="en-US" dirty="0">
                <a:latin typeface="Arial Narrow" charset="0"/>
                <a:cs typeface="ＭＳ Ｐゴシック" charset="-128"/>
                <a:sym typeface="Wingdings"/>
              </a:rPr>
              <a:t>with data </a:t>
            </a:r>
            <a:r>
              <a:rPr lang="en-US" dirty="0" smtClean="0">
                <a:latin typeface="Arial Narrow" charset="0"/>
                <a:cs typeface="ＭＳ Ｐゴシック" charset="-128"/>
                <a:sym typeface="Wingdings"/>
              </a:rPr>
              <a:t>expected in 2026</a:t>
            </a:r>
            <a:endParaRPr lang="en-US" dirty="0">
              <a:latin typeface="Arial Narrow" charset="0"/>
              <a:cs typeface="ＭＳ Ｐゴシック" charset="-128"/>
              <a:sym typeface="Wingdings"/>
            </a:endParaRPr>
          </a:p>
          <a:p>
            <a:pPr lvl="2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Arial Narrow" charset="0"/>
                <a:cs typeface="ＭＳ Ｐゴシック" charset="-128"/>
                <a:sym typeface="Wingdings"/>
              </a:rPr>
              <a:t>High flux secondary beam and a near detector enables searches for DM</a:t>
            </a:r>
          </a:p>
          <a:p>
            <a:pPr lvl="2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Arial Narrow" charset="0"/>
                <a:cs typeface="ＭＳ Ｐゴシック" charset="-128"/>
                <a:sym typeface="Wingdings"/>
              </a:rPr>
              <a:t>In addition to precision measurements of key neutrino </a:t>
            </a:r>
            <a:r>
              <a:rPr lang="en-US" dirty="0" err="1">
                <a:latin typeface="Arial Narrow" charset="0"/>
                <a:cs typeface="ＭＳ Ｐゴシック" charset="-128"/>
                <a:sym typeface="Wingdings"/>
              </a:rPr>
              <a:t>param</a:t>
            </a:r>
            <a:r>
              <a:rPr lang="en-US" dirty="0" smtClean="0">
                <a:latin typeface="Arial Narrow" charset="0"/>
                <a:cs typeface="ＭＳ Ｐゴシック" charset="-128"/>
                <a:sym typeface="Wingdings"/>
              </a:rPr>
              <a:t>.</a:t>
            </a:r>
          </a:p>
          <a:p>
            <a:pPr lvl="2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latin typeface="Arial Narrow" charset="0"/>
                <a:cs typeface="ＭＳ Ｐゴシック" charset="-128"/>
                <a:sym typeface="Wingdings"/>
              </a:rPr>
              <a:t>UTA playing very significant role in this experiment</a:t>
            </a:r>
            <a:endParaRPr lang="en-US" dirty="0">
              <a:latin typeface="Arial Narrow" charset="0"/>
              <a:cs typeface="ＭＳ Ｐゴシック" charset="-128"/>
              <a:sym typeface="Wingdings"/>
            </a:endParaRP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latin typeface="Arial Narrow" charset="0"/>
                <a:sym typeface="Wingdings"/>
              </a:rPr>
              <a:t>A </a:t>
            </a:r>
            <a:r>
              <a:rPr lang="en-US" dirty="0">
                <a:latin typeface="Arial Narrow" charset="0"/>
                <a:sym typeface="Wingdings"/>
              </a:rPr>
              <a:t>rich physics program for the next 20 – 30 years!!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latin typeface="Arial Narrow" charset="0"/>
                <a:sym typeface="Wingdings"/>
              </a:rPr>
              <a:t>If </a:t>
            </a:r>
            <a:r>
              <a:rPr lang="en-US" dirty="0">
                <a:latin typeface="Arial Narrow" charset="0"/>
                <a:sym typeface="Wingdings"/>
              </a:rPr>
              <a:t>we see DM, we could use this to make DM Beam?</a:t>
            </a:r>
            <a:r>
              <a:rPr lang="en-US" dirty="0" smtClean="0">
                <a:latin typeface="Arial Narrow" charset="0"/>
                <a:sym typeface="Wingdings"/>
              </a:rPr>
              <a:t>?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28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7E77EA-6C25-7B49-ACAD-7F94141B7CF5}" type="slidenum">
              <a:rPr lang="en-US"/>
              <a:pPr>
                <a:defRPr/>
              </a:pPr>
              <a:t>43</a:t>
            </a:fld>
            <a:endParaRPr lang="en-US"/>
          </a:p>
        </p:txBody>
      </p:sp>
      <p:sp>
        <p:nvSpPr>
          <p:cNvPr id="3584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3886200" cy="533400"/>
          </a:xfrm>
        </p:spPr>
        <p:txBody>
          <a:bodyPr/>
          <a:lstStyle/>
          <a:p>
            <a:pPr eaLnBrk="1" hangingPunct="1"/>
            <a:r>
              <a:rPr lang="en-US" altLang="ko-KR" sz="2400" b="1" smtClean="0">
                <a:ea typeface="굴림" charset="-127"/>
                <a:cs typeface="굴림" charset="-127"/>
              </a:rPr>
              <a:t>GEM Application Potential</a:t>
            </a:r>
          </a:p>
        </p:txBody>
      </p:sp>
      <p:sp>
        <p:nvSpPr>
          <p:cNvPr id="199683" name="Rectangle 3"/>
          <p:cNvSpPr>
            <a:spLocks noChangeArrowheads="1"/>
          </p:cNvSpPr>
          <p:nvPr/>
        </p:nvSpPr>
        <p:spPr bwMode="auto">
          <a:xfrm>
            <a:off x="5334000" y="228600"/>
            <a:ext cx="3276600" cy="304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altLang="ko-KR" sz="2000" b="1" i="1">
                <a:solidFill>
                  <a:srgbClr val="009900"/>
                </a:solidFill>
                <a:latin typeface="Arial Narrow" charset="0"/>
                <a:ea typeface="굴림" charset="-127"/>
                <a:cs typeface="굴림" charset="-127"/>
              </a:rPr>
              <a:t>FAST X-RAY IMAGING</a:t>
            </a:r>
          </a:p>
        </p:txBody>
      </p:sp>
      <p:pic>
        <p:nvPicPr>
          <p:cNvPr id="19968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857375"/>
            <a:ext cx="4114800" cy="343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968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609600"/>
            <a:ext cx="2362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9686" name="Text Box 6"/>
          <p:cNvSpPr txBox="1">
            <a:spLocks noChangeArrowheads="1"/>
          </p:cNvSpPr>
          <p:nvPr/>
        </p:nvSpPr>
        <p:spPr bwMode="auto">
          <a:xfrm>
            <a:off x="533400" y="685800"/>
            <a:ext cx="44196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ko-KR" sz="1800" b="1">
                <a:solidFill>
                  <a:srgbClr val="3019FF"/>
                </a:solidFill>
                <a:latin typeface="Arial" charset="0"/>
                <a:ea typeface="굴림" charset="-127"/>
                <a:cs typeface="굴림" charset="-127"/>
              </a:rPr>
              <a:t>Using the lower GEM signal, the readout can be self-triggered with energy discrimination:</a:t>
            </a:r>
          </a:p>
        </p:txBody>
      </p:sp>
      <p:sp>
        <p:nvSpPr>
          <p:cNvPr id="199687" name="Text Box 7"/>
          <p:cNvSpPr txBox="1">
            <a:spLocks noChangeArrowheads="1"/>
          </p:cNvSpPr>
          <p:nvPr/>
        </p:nvSpPr>
        <p:spPr bwMode="auto">
          <a:xfrm>
            <a:off x="304800" y="5518150"/>
            <a:ext cx="393382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ko-KR" sz="1400" b="1" i="1">
                <a:latin typeface="Arial" charset="0"/>
                <a:ea typeface="굴림" charset="-127"/>
                <a:cs typeface="굴림" charset="-127"/>
              </a:rPr>
              <a:t>A. Bressan et al, </a:t>
            </a:r>
          </a:p>
          <a:p>
            <a:pPr eaLnBrk="0" hangingPunct="0"/>
            <a:r>
              <a:rPr lang="en-US" altLang="ko-KR" sz="1400" b="1" i="1">
                <a:latin typeface="Arial" charset="0"/>
                <a:ea typeface="굴림" charset="-127"/>
                <a:cs typeface="굴림" charset="-127"/>
              </a:rPr>
              <a:t>Nucl. Instr. and Meth. A 425(1999)254</a:t>
            </a:r>
          </a:p>
          <a:p>
            <a:pPr eaLnBrk="0" hangingPunct="0"/>
            <a:r>
              <a:rPr lang="en-US" altLang="ko-KR" sz="1400" b="1" i="1">
                <a:latin typeface="Arial" charset="0"/>
                <a:ea typeface="굴림" charset="-127"/>
                <a:cs typeface="굴림" charset="-127"/>
              </a:rPr>
              <a:t>F. Sauli,  Nucl. Instr. and Meth.A 461(2001)47</a:t>
            </a:r>
          </a:p>
        </p:txBody>
      </p:sp>
      <p:sp>
        <p:nvSpPr>
          <p:cNvPr id="199688" name="Text Box 8"/>
          <p:cNvSpPr txBox="1">
            <a:spLocks noChangeArrowheads="1"/>
          </p:cNvSpPr>
          <p:nvPr/>
        </p:nvSpPr>
        <p:spPr bwMode="auto">
          <a:xfrm>
            <a:off x="6934200" y="2514600"/>
            <a:ext cx="22098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ko-KR" sz="1400" b="1">
                <a:latin typeface="Arial" charset="0"/>
                <a:ea typeface="굴림" charset="-127"/>
                <a:cs typeface="굴림" charset="-127"/>
              </a:rPr>
              <a:t>9 keV absorption radiography of a small mammal (image size ~ 60 x 30 mm</a:t>
            </a:r>
            <a:r>
              <a:rPr lang="en-US" altLang="ko-KR" sz="1400" b="1" baseline="30000">
                <a:latin typeface="Arial" charset="0"/>
                <a:ea typeface="굴림" charset="-127"/>
                <a:cs typeface="굴림" charset="-127"/>
              </a:rPr>
              <a:t>2</a:t>
            </a:r>
            <a:r>
              <a:rPr lang="en-US" altLang="ko-KR" sz="1400" b="1">
                <a:latin typeface="Arial" charset="0"/>
                <a:ea typeface="굴림" charset="-127"/>
                <a:cs typeface="굴림" charset="-127"/>
              </a:rPr>
              <a:t>)</a:t>
            </a:r>
          </a:p>
        </p:txBody>
      </p:sp>
      <p:pic>
        <p:nvPicPr>
          <p:cNvPr id="199689" name="Picture 9" descr="machine-gun-in-a-violin-box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24400" y="3962400"/>
            <a:ext cx="4343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2218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159112"/>
            <a:ext cx="4495800" cy="3546488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Bi-product of High Energy Physics Research</a:t>
            </a:r>
            <a:endParaRPr lang="en-US" sz="4000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590A33-9DDF-D041-A6E4-2FCA1E7639A1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8" y="838428"/>
            <a:ext cx="4443412" cy="3581172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 bwMode="auto">
          <a:xfrm>
            <a:off x="0" y="4572000"/>
            <a:ext cx="4800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smtClean="0">
                <a:solidFill>
                  <a:srgbClr val="0000FF"/>
                </a:solidFill>
                <a:latin typeface="+mj-lt"/>
                <a:ea typeface="ＭＳ Ｐゴシック" charset="-128"/>
                <a:cs typeface="ＭＳ Ｐゴシック" charset="-128"/>
              </a:rPr>
              <a:t>Can you see what the object is?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(GEM Detector X-ray Image)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4800600" y="666750"/>
            <a:ext cx="3886200" cy="291465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63850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1-03-07 at 6.38.59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063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0"/>
            <a:ext cx="9525000" cy="914400"/>
          </a:xfrm>
        </p:spPr>
        <p:txBody>
          <a:bodyPr/>
          <a:lstStyle/>
          <a:p>
            <a:r>
              <a:rPr lang="en-US" sz="4000" dirty="0" smtClean="0">
                <a:solidFill>
                  <a:srgbClr val="FF0066"/>
                </a:solidFill>
                <a:latin typeface="+mn-lt"/>
              </a:rPr>
              <a:t>And in not too distant future, we could do …</a:t>
            </a:r>
            <a:endParaRPr lang="en-US" sz="4000" dirty="0">
              <a:solidFill>
                <a:srgbClr val="FF0066"/>
              </a:solidFill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6E9FED-B022-7D4C-99D4-EF9E9B6BF054}" type="slidenum">
              <a:rPr lang="ko-KR" altLang="en-US" smtClean="0"/>
              <a:pPr>
                <a:defRPr/>
              </a:pPr>
              <a:t>45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331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pPr eaLnBrk="1" hangingPunct="1"/>
            <a:r>
              <a:rPr lang="en-US" sz="4000" dirty="0">
                <a:ea typeface="ＭＳ Ｐゴシック" pitchFamily="-84" charset="-128"/>
                <a:cs typeface="ＭＳ Ｐゴシック" pitchFamily="-84" charset="-128"/>
              </a:rPr>
              <a:t>Information &amp; Communication Source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09600"/>
            <a:ext cx="9144000" cy="5791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</a:rPr>
              <a:t>Course web page: </a:t>
            </a:r>
            <a:r>
              <a:rPr lang="en-US" sz="2800" dirty="0">
                <a:ea typeface="ＭＳ Ｐゴシック" pitchFamily="-84" charset="-128"/>
                <a:cs typeface="ＭＳ Ｐゴシック" pitchFamily="-84" charset="-128"/>
                <a:hlinkClick r:id="rId2"/>
              </a:rPr>
              <a:t>http://www-hep.uta.edu/~</a:t>
            </a: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  <a:hlinkClick r:id="rId2"/>
              </a:rPr>
              <a:t>yu/teaching/fall18-1444-002/fall18-1444-002.html</a:t>
            </a: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</a:rPr>
              <a:t>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Contact information &amp; Class Schedule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Syllabus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Homework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Holidays and Exam days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Evaluation Policy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Class Style &amp; Communication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Other information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</a:rPr>
              <a:t>Primary communication tool is e-mail: Make sure that your e-mail at the time of course registration is the one you most frequently read!! </a:t>
            </a: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  <a:sym typeface="Wingdings" pitchFamily="-84" charset="2"/>
              </a:rPr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</a:rPr>
              <a:t>Office Hours for Dr. Yu: 2:30 – 3:30pm, MW or by appointments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3D45CD-16A2-224C-B70A-0D1B04896262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735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3891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C293E1-DDA2-4944-B029-05297B3D35FB}" type="slidenum">
              <a:rPr lang="en-US"/>
              <a:pPr>
                <a:defRPr/>
              </a:pPr>
              <a:t>47</a:t>
            </a:fld>
            <a:endParaRPr lang="en-US"/>
          </a:p>
        </p:txBody>
      </p:sp>
      <p:sp>
        <p:nvSpPr>
          <p:cNvPr id="37893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-76200"/>
            <a:ext cx="7772400" cy="6858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Evaluation Policy</a:t>
            </a:r>
          </a:p>
        </p:txBody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533400"/>
            <a:ext cx="8229600" cy="6019800"/>
          </a:xfrm>
          <a:solidFill>
            <a:srgbClr val="FFFFFF"/>
          </a:solidFill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Homework: </a:t>
            </a:r>
            <a:r>
              <a:rPr lang="en-US" altLang="ko-KR" sz="2400" dirty="0" smtClean="0">
                <a:ea typeface="굴림" charset="-127"/>
                <a:cs typeface="굴림" charset="-127"/>
              </a:rPr>
              <a:t>25</a:t>
            </a:r>
            <a:r>
              <a:rPr lang="en-US" sz="2400" dirty="0" smtClean="0"/>
              <a:t>%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Exams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Final Comprehensive Exams (</a:t>
            </a:r>
            <a:r>
              <a:rPr lang="en-US" sz="2000" dirty="0" smtClean="0">
                <a:ea typeface="굴림" charset="-127"/>
                <a:cs typeface="굴림" charset="-127"/>
              </a:rPr>
              <a:t>Dec.</a:t>
            </a:r>
            <a:r>
              <a:rPr lang="en-US" sz="2000" dirty="0">
                <a:ea typeface="굴림" charset="-127"/>
                <a:cs typeface="굴림" charset="-127"/>
              </a:rPr>
              <a:t> </a:t>
            </a:r>
            <a:r>
              <a:rPr lang="en-US" sz="2000" dirty="0" smtClean="0">
                <a:ea typeface="굴림" charset="-127"/>
                <a:cs typeface="굴림" charset="-127"/>
              </a:rPr>
              <a:t>10/18</a:t>
            </a:r>
            <a:r>
              <a:rPr lang="en-US" sz="2000" dirty="0" smtClean="0"/>
              <a:t>): 23%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Mid-term Comprehensive Exam (Oct. 17/18): 20%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One better of the two term Exams (Sept. 19/18 and 11/14/18): </a:t>
            </a:r>
            <a:r>
              <a:rPr lang="en-US" altLang="ko-KR" sz="2000" dirty="0" smtClean="0">
                <a:ea typeface="굴림" charset="-127"/>
                <a:cs typeface="굴림" charset="-127"/>
              </a:rPr>
              <a:t>12</a:t>
            </a:r>
            <a:r>
              <a:rPr lang="en-US" sz="2000" dirty="0" smtClean="0"/>
              <a:t>%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 smtClean="0"/>
              <a:t>Total of t</a:t>
            </a:r>
            <a:r>
              <a:rPr lang="en-US" altLang="ko-KR" sz="1800" dirty="0" smtClean="0">
                <a:ea typeface="굴림" charset="-127"/>
                <a:cs typeface="굴림" charset="-127"/>
              </a:rPr>
              <a:t>wo</a:t>
            </a:r>
            <a:r>
              <a:rPr lang="en-US" sz="1800" dirty="0" smtClean="0"/>
              <a:t> non-comprehensive term exams (</a:t>
            </a:r>
            <a:r>
              <a:rPr lang="en-US" sz="1800" dirty="0" smtClean="0">
                <a:ea typeface="굴림" charset="-127"/>
                <a:cs typeface="굴림" charset="-127"/>
              </a:rPr>
              <a:t>9/19</a:t>
            </a:r>
            <a:r>
              <a:rPr lang="en-US" altLang="ko-KR" sz="1800" dirty="0" smtClean="0">
                <a:ea typeface="굴림" charset="-127"/>
                <a:cs typeface="굴림" charset="-127"/>
              </a:rPr>
              <a:t> </a:t>
            </a:r>
            <a:r>
              <a:rPr lang="en-US" sz="1800" dirty="0" smtClean="0"/>
              <a:t>and </a:t>
            </a:r>
            <a:r>
              <a:rPr lang="en-US" sz="1800" dirty="0" smtClean="0">
                <a:ea typeface="굴림" charset="-127"/>
                <a:cs typeface="굴림" charset="-127"/>
              </a:rPr>
              <a:t>11</a:t>
            </a:r>
            <a:r>
              <a:rPr lang="en-US" sz="1800" dirty="0" smtClean="0"/>
              <a:t>/14)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ko-KR" sz="1800" dirty="0" smtClean="0">
                <a:ea typeface="굴림" charset="-127"/>
                <a:cs typeface="굴림" charset="-127"/>
              </a:rPr>
              <a:t>One</a:t>
            </a:r>
            <a:r>
              <a:rPr lang="en-US" sz="1800" dirty="0" smtClean="0"/>
              <a:t> better of the t</a:t>
            </a:r>
            <a:r>
              <a:rPr lang="en-US" altLang="ko-KR" sz="1800" dirty="0" smtClean="0">
                <a:ea typeface="굴림" charset="-127"/>
                <a:cs typeface="굴림" charset="-127"/>
              </a:rPr>
              <a:t>wo</a:t>
            </a:r>
            <a:r>
              <a:rPr lang="en-US" sz="1800" dirty="0" smtClean="0"/>
              <a:t> exams will be used for the final grade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Missing an exam is not permissible unless pre-approved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 smtClean="0"/>
              <a:t>No makeup test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u="sng" dirty="0" smtClean="0">
                <a:solidFill>
                  <a:srgbClr val="A50021"/>
                </a:solidFill>
              </a:rPr>
              <a:t>You will get an F if you miss any of the exams without a prior approval no matter how well you’ve been doing in class!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Lab score: 10%</a:t>
            </a:r>
            <a:endParaRPr lang="en-US" sz="2400" dirty="0" smtClean="0">
              <a:solidFill>
                <a:srgbClr val="FF0066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Pop-quizzes: 10%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Extra credits: 10% of the total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Random attendances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Physics Department Colloquium Attendance (4pm Wednesdays!)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Special projects (BIGGGGG!!!)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Planetarium shows and Other many opportunities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Grading will be done on a sliding scale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-107950" y="4327525"/>
            <a:ext cx="8947150" cy="396875"/>
            <a:chOff x="28" y="2551"/>
            <a:chExt cx="4964" cy="250"/>
          </a:xfrm>
        </p:grpSpPr>
        <p:sp>
          <p:nvSpPr>
            <p:cNvPr id="37896" name="Line 5"/>
            <p:cNvSpPr>
              <a:spLocks noChangeShapeType="1"/>
            </p:cNvSpPr>
            <p:nvPr/>
          </p:nvSpPr>
          <p:spPr bwMode="auto">
            <a:xfrm>
              <a:off x="480" y="2676"/>
              <a:ext cx="4512" cy="0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897" name="Text Box 6"/>
            <p:cNvSpPr txBox="1">
              <a:spLocks noChangeArrowheads="1"/>
            </p:cNvSpPr>
            <p:nvPr/>
          </p:nvSpPr>
          <p:spPr bwMode="auto">
            <a:xfrm>
              <a:off x="28" y="2551"/>
              <a:ext cx="45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solidFill>
                    <a:srgbClr val="FF0066"/>
                  </a:solidFill>
                  <a:latin typeface="Arial Narrow" charset="0"/>
                </a:rPr>
                <a:t>100%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123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0"/>
            <a:ext cx="7772400" cy="533400"/>
          </a:xfrm>
        </p:spPr>
        <p:txBody>
          <a:bodyPr/>
          <a:lstStyle/>
          <a:p>
            <a:pPr eaLnBrk="1" hangingPunct="1"/>
            <a:r>
              <a:rPr lang="en-US" sz="4800" b="1" dirty="0" smtClean="0"/>
              <a:t>Homework </a:t>
            </a:r>
            <a:r>
              <a:rPr lang="mr-IN" sz="4800" b="1" dirty="0" smtClean="0"/>
              <a:t>–</a:t>
            </a:r>
            <a:r>
              <a:rPr lang="en-US" sz="4800" b="1" dirty="0" smtClean="0"/>
              <a:t> 1 </a:t>
            </a:r>
          </a:p>
        </p:txBody>
      </p:sp>
      <p:sp>
        <p:nvSpPr>
          <p:cNvPr id="2027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14300" y="609600"/>
            <a:ext cx="8915400" cy="5715000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dirty="0" smtClean="0"/>
              <a:t>Solving homework problems is the only way to comprehend class material </a:t>
            </a:r>
            <a:r>
              <a:rPr lang="en-US" dirty="0" smtClean="0">
                <a:sym typeface="Wingdings"/>
              </a:rPr>
              <a:t> 1 </a:t>
            </a:r>
            <a:r>
              <a:rPr lang="mr-IN" dirty="0" smtClean="0">
                <a:sym typeface="Wingdings"/>
              </a:rPr>
              <a:t>–</a:t>
            </a:r>
            <a:r>
              <a:rPr lang="en-US" dirty="0" smtClean="0">
                <a:sym typeface="Wingdings"/>
              </a:rPr>
              <a:t> 2 HW per week</a:t>
            </a:r>
            <a:endParaRPr lang="en-US" dirty="0" smtClean="0"/>
          </a:p>
          <a:p>
            <a:pPr eaLnBrk="1" hangingPunct="1">
              <a:lnSpc>
                <a:spcPct val="80000"/>
              </a:lnSpc>
            </a:pPr>
            <a:r>
              <a:rPr lang="en-US" dirty="0" smtClean="0"/>
              <a:t>An electronic homework system has been setup for you</a:t>
            </a:r>
          </a:p>
          <a:p>
            <a:pPr lvl="1" eaLnBrk="1" hangingPunct="1">
              <a:lnSpc>
                <a:spcPct val="80000"/>
              </a:lnSpc>
            </a:pPr>
            <a:r>
              <a:rPr lang="en-US" dirty="0" smtClean="0">
                <a:solidFill>
                  <a:srgbClr val="A50021"/>
                </a:solidFill>
              </a:rPr>
              <a:t>Details are in the material distributed today and on the web</a:t>
            </a:r>
          </a:p>
          <a:p>
            <a:pPr lvl="1" eaLnBrk="1" hangingPunct="1">
              <a:lnSpc>
                <a:spcPct val="80000"/>
              </a:lnSpc>
            </a:pPr>
            <a:r>
              <a:rPr lang="en-US" dirty="0" smtClean="0">
                <a:hlinkClick r:id="rId2"/>
              </a:rPr>
              <a:t>https://quest.cns.utexas.edu/student/courses/list</a:t>
            </a:r>
            <a:r>
              <a:rPr lang="en-US" dirty="0" smtClean="0"/>
              <a:t> </a:t>
            </a:r>
            <a:endParaRPr lang="en-US" sz="3200" dirty="0" smtClean="0"/>
          </a:p>
          <a:p>
            <a:pPr lvl="1" eaLnBrk="1" hangingPunct="1">
              <a:lnSpc>
                <a:spcPct val="80000"/>
              </a:lnSpc>
            </a:pPr>
            <a:r>
              <a:rPr lang="en-US" dirty="0" smtClean="0">
                <a:solidFill>
                  <a:schemeClr val="accent2"/>
                </a:solidFill>
              </a:rPr>
              <a:t>Choose the course </a:t>
            </a:r>
            <a:r>
              <a:rPr lang="en-US" b="1" u="sng" dirty="0" smtClean="0">
                <a:solidFill>
                  <a:srgbClr val="FF0000"/>
                </a:solidFill>
              </a:rPr>
              <a:t>PHYS1444-fall18</a:t>
            </a:r>
            <a:r>
              <a:rPr lang="en-US" dirty="0" smtClean="0">
                <a:solidFill>
                  <a:schemeClr val="accent2"/>
                </a:solidFill>
              </a:rPr>
              <a:t>, unique number </a:t>
            </a:r>
            <a:r>
              <a:rPr lang="en-US" b="1" u="sng" dirty="0" smtClean="0">
                <a:solidFill>
                  <a:srgbClr val="FF0000"/>
                </a:solidFill>
              </a:rPr>
              <a:t>44118</a:t>
            </a:r>
          </a:p>
          <a:p>
            <a:pPr lvl="1" eaLnBrk="1" hangingPunct="1">
              <a:lnSpc>
                <a:spcPct val="80000"/>
              </a:lnSpc>
            </a:pPr>
            <a:r>
              <a:rPr lang="en-US" dirty="0" smtClean="0">
                <a:solidFill>
                  <a:schemeClr val="accent2"/>
                </a:solidFill>
              </a:rPr>
              <a:t>Once you enroll, you need my approval before proceeding</a:t>
            </a:r>
          </a:p>
          <a:p>
            <a:pPr lvl="1" eaLnBrk="1" hangingPunct="1">
              <a:lnSpc>
                <a:spcPct val="80000"/>
              </a:lnSpc>
            </a:pPr>
            <a:r>
              <a:rPr lang="en-US" u="sng" dirty="0" smtClean="0">
                <a:solidFill>
                  <a:schemeClr val="accent2"/>
                </a:solidFill>
              </a:rPr>
              <a:t>Download </a:t>
            </a:r>
            <a:r>
              <a:rPr lang="en-US" u="sng" dirty="0" err="1" smtClean="0">
                <a:solidFill>
                  <a:schemeClr val="accent2"/>
                </a:solidFill>
              </a:rPr>
              <a:t>homeworks</a:t>
            </a:r>
            <a:r>
              <a:rPr lang="en-US" altLang="ko-KR" u="sng" dirty="0" smtClean="0">
                <a:solidFill>
                  <a:schemeClr val="accent2"/>
                </a:solidFill>
                <a:ea typeface="굴림" charset="-127"/>
                <a:cs typeface="굴림" charset="-127"/>
              </a:rPr>
              <a:t>, solve the problems and submit them online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ko-KR" u="sng" dirty="0" smtClean="0">
                <a:solidFill>
                  <a:schemeClr val="accent2"/>
                </a:solidFill>
                <a:ea typeface="굴림" charset="-127"/>
                <a:cs typeface="굴림" charset="-127"/>
              </a:rPr>
              <a:t>Multiple unsuccessful tries will deduct points</a:t>
            </a:r>
            <a:endParaRPr lang="en-US" u="sng" dirty="0" smtClean="0">
              <a:solidFill>
                <a:schemeClr val="accent2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dirty="0" smtClean="0">
                <a:solidFill>
                  <a:srgbClr val="A50021"/>
                </a:solidFill>
              </a:rPr>
              <a:t>Roster will close at 11pm Wed</a:t>
            </a:r>
            <a:r>
              <a:rPr lang="en-US" dirty="0">
                <a:solidFill>
                  <a:srgbClr val="A50021"/>
                </a:solidFill>
              </a:rPr>
              <a:t>.</a:t>
            </a:r>
            <a:r>
              <a:rPr lang="en-US" dirty="0" smtClean="0">
                <a:solidFill>
                  <a:srgbClr val="A50021"/>
                </a:solidFill>
              </a:rPr>
              <a:t> Aug. 29</a:t>
            </a:r>
            <a:endParaRPr lang="en-US" altLang="ko-KR" dirty="0" smtClean="0">
              <a:solidFill>
                <a:srgbClr val="A50021"/>
              </a:solidFill>
              <a:ea typeface="굴림" charset="-127"/>
              <a:cs typeface="굴림" charset="-127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dirty="0" smtClean="0">
                <a:solidFill>
                  <a:srgbClr val="A50021"/>
                </a:solidFill>
                <a:ea typeface="굴림" charset="-127"/>
                <a:cs typeface="굴림" charset="-127"/>
              </a:rPr>
              <a:t>You need a UT e-ID: Go and apply at the URL </a:t>
            </a:r>
            <a:r>
              <a:rPr lang="en-US" dirty="0" smtClean="0">
                <a:solidFill>
                  <a:srgbClr val="A50021"/>
                </a:solidFill>
                <a:ea typeface="굴림" charset="-127"/>
                <a:cs typeface="굴림" charset="-127"/>
                <a:hlinkClick r:id="rId3"/>
              </a:rPr>
              <a:t>https://idmanager.its.utexas.edu/eid_self_help/?createEID&amp;qwicap-page-id=EA027EFF7E2DA39E</a:t>
            </a:r>
            <a:r>
              <a:rPr lang="en-US" dirty="0" smtClean="0">
                <a:solidFill>
                  <a:srgbClr val="A50021"/>
                </a:solidFill>
                <a:ea typeface="굴림" charset="-127"/>
                <a:cs typeface="굴림" charset="-127"/>
              </a:rPr>
              <a:t> if you don’t have one.</a:t>
            </a:r>
            <a:endParaRPr lang="en-US" dirty="0" smtClean="0">
              <a:solidFill>
                <a:srgbClr val="A50021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90B60E-95F4-9C41-AEA5-2E2E6ABCCAAC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947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E3BCED-6AD3-074F-9922-7EB389254E80}" type="slidenum">
              <a:rPr lang="en-US"/>
              <a:pPr>
                <a:defRPr/>
              </a:pPr>
              <a:t>49</a:t>
            </a:fld>
            <a:endParaRPr lang="en-US"/>
          </a:p>
        </p:txBody>
      </p:sp>
      <p:sp>
        <p:nvSpPr>
          <p:cNvPr id="389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152400"/>
            <a:ext cx="7772400" cy="533400"/>
          </a:xfrm>
        </p:spPr>
        <p:txBody>
          <a:bodyPr/>
          <a:lstStyle/>
          <a:p>
            <a:pPr eaLnBrk="1" hangingPunct="1"/>
            <a:r>
              <a:rPr lang="en-US" sz="4800" b="1" dirty="0" smtClean="0"/>
              <a:t>Homework </a:t>
            </a:r>
            <a:r>
              <a:rPr lang="mr-IN" sz="4800" b="1" dirty="0" smtClean="0"/>
              <a:t>–</a:t>
            </a:r>
            <a:r>
              <a:rPr lang="en-US" sz="4800" b="1" dirty="0" smtClean="0"/>
              <a:t> 2 </a:t>
            </a:r>
          </a:p>
        </p:txBody>
      </p:sp>
      <p:sp>
        <p:nvSpPr>
          <p:cNvPr id="2027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762000"/>
            <a:ext cx="8534400" cy="5486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dirty="0" smtClean="0"/>
              <a:t>Each homework carries the same weight</a:t>
            </a:r>
          </a:p>
          <a:p>
            <a:pPr eaLnBrk="1" hangingPunct="1">
              <a:lnSpc>
                <a:spcPct val="80000"/>
              </a:lnSpc>
            </a:pPr>
            <a:r>
              <a:rPr lang="en-US" dirty="0" smtClean="0"/>
              <a:t>Home work problems will be slightly ahead of the class </a:t>
            </a:r>
          </a:p>
          <a:p>
            <a:pPr eaLnBrk="1" hangingPunct="1">
              <a:lnSpc>
                <a:spcPct val="80000"/>
              </a:lnSpc>
            </a:pPr>
            <a:r>
              <a:rPr lang="en-US" dirty="0" smtClean="0"/>
              <a:t>Homework solutions are available 5min after the deadline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 smtClean="0"/>
              <a:t>Remember!  This means no chance for a late submission!!</a:t>
            </a:r>
            <a:endParaRPr lang="en-US" sz="2400" b="1" u="sng" dirty="0" smtClean="0">
              <a:solidFill>
                <a:srgbClr val="A50021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b="1" u="sng" dirty="0" smtClean="0">
                <a:solidFill>
                  <a:srgbClr val="A50021"/>
                </a:solidFill>
              </a:rPr>
              <a:t>No</a:t>
            </a:r>
            <a:r>
              <a:rPr lang="en-US" dirty="0" smtClean="0"/>
              <a:t> homework will be dropped from the final grade!!</a:t>
            </a:r>
          </a:p>
          <a:p>
            <a:pPr eaLnBrk="1" hangingPunct="1">
              <a:lnSpc>
                <a:spcPct val="80000"/>
              </a:lnSpc>
            </a:pPr>
            <a:r>
              <a:rPr lang="en-US" dirty="0"/>
              <a:t>H</a:t>
            </a:r>
            <a:r>
              <a:rPr lang="en-US" dirty="0" smtClean="0"/>
              <a:t>ome work will constitute </a:t>
            </a:r>
            <a:r>
              <a:rPr lang="en-US" altLang="ko-KR" b="1" u="sng" dirty="0" smtClean="0">
                <a:solidFill>
                  <a:srgbClr val="A50021"/>
                </a:solidFill>
                <a:ea typeface="굴림" charset="-127"/>
                <a:cs typeface="굴림" charset="-127"/>
              </a:rPr>
              <a:t>25%</a:t>
            </a:r>
            <a:r>
              <a:rPr lang="en-US" b="1" u="sng" dirty="0" smtClean="0">
                <a:solidFill>
                  <a:srgbClr val="A50021"/>
                </a:solidFill>
              </a:rPr>
              <a:t> of the total</a:t>
            </a:r>
            <a:r>
              <a:rPr lang="en-US" dirty="0" smtClean="0"/>
              <a:t> </a:t>
            </a:r>
            <a:r>
              <a:rPr lang="en-US" dirty="0" smtClean="0">
                <a:sym typeface="Wingdings" charset="2"/>
              </a:rPr>
              <a:t> A good way of keeping your grades high</a:t>
            </a:r>
          </a:p>
          <a:p>
            <a:pPr eaLnBrk="1" hangingPunct="1">
              <a:lnSpc>
                <a:spcPct val="80000"/>
              </a:lnSpc>
            </a:pPr>
            <a:r>
              <a:rPr lang="en-US" dirty="0" smtClean="0"/>
              <a:t>Strongly encouraged to collaborate </a:t>
            </a:r>
            <a:r>
              <a:rPr lang="en-US" dirty="0" err="1" smtClean="0">
                <a:sym typeface="Wingdings" charset="2"/>
              </a:rPr>
              <a:t></a:t>
            </a:r>
            <a:r>
              <a:rPr lang="en-US" dirty="0" smtClean="0">
                <a:sym typeface="Wingdings" charset="2"/>
              </a:rPr>
              <a:t> Does not mean you can copy</a:t>
            </a:r>
          </a:p>
        </p:txBody>
      </p:sp>
    </p:spTree>
    <p:extLst>
      <p:ext uri="{BB962C8B-B14F-4D97-AF65-F5344CB8AC3E}">
        <p14:creationId xmlns:p14="http://schemas.microsoft.com/office/powerpoint/2010/main" val="122626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609600"/>
          </a:xfrm>
        </p:spPr>
        <p:txBody>
          <a:bodyPr/>
          <a:lstStyle/>
          <a:p>
            <a:pPr eaLnBrk="1" hangingPunct="1"/>
            <a:r>
              <a:rPr lang="en-US" dirty="0">
                <a:latin typeface="Arial Narrow" charset="0"/>
                <a:ea typeface="ＭＳ Ｐゴシック" charset="-128"/>
                <a:cs typeface="ＭＳ Ｐゴシック" charset="-128"/>
              </a:rPr>
              <a:t>High Energy </a:t>
            </a:r>
            <a:r>
              <a:rPr lang="en-US" dirty="0" smtClean="0">
                <a:latin typeface="Arial Narrow" charset="0"/>
                <a:ea typeface="ＭＳ Ｐゴシック" charset="-128"/>
                <a:cs typeface="ＭＳ Ｐゴシック" charset="-128"/>
              </a:rPr>
              <a:t>Physics</a:t>
            </a:r>
            <a:endParaRPr lang="en-US" dirty="0">
              <a:latin typeface="Arial Narrow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  <a:cs typeface="ＭＳ Ｐゴシック" charset="-128"/>
              </a:rPr>
              <a:t>Definition: A field of physics that pursues understanding the fundamental constituents of matter and basic principles of interactions between </a:t>
            </a:r>
            <a:r>
              <a:rPr lang="en-US" dirty="0" smtClean="0">
                <a:latin typeface="Arial Narrow" charset="0"/>
                <a:ea typeface="ＭＳ Ｐゴシック" charset="-128"/>
                <a:cs typeface="ＭＳ Ｐゴシック" charset="-128"/>
              </a:rPr>
              <a:t>them.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  <a:cs typeface="ＭＳ Ｐゴシック" charset="-128"/>
              </a:rPr>
              <a:t>Known interactions (forces):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latin typeface="Arial Narrow" charset="0"/>
                <a:ea typeface="ＭＳ Ｐゴシック" charset="-128"/>
              </a:rPr>
              <a:t>Gravitational Force</a:t>
            </a:r>
            <a:endParaRPr lang="en-US" dirty="0">
              <a:latin typeface="Arial Narrow" charset="0"/>
              <a:ea typeface="ＭＳ Ｐゴシック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latin typeface="Arial Narrow" charset="0"/>
                <a:ea typeface="ＭＳ Ｐゴシック" charset="-128"/>
              </a:rPr>
              <a:t>Electro</a:t>
            </a:r>
            <a:r>
              <a:rPr lang="en-US" dirty="0" smtClean="0">
                <a:latin typeface="Arial Narrow" charset="0"/>
              </a:rPr>
              <a:t>magnetic Force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latin typeface="Arial Narrow" charset="0"/>
                <a:ea typeface="ＭＳ Ｐゴシック" charset="-128"/>
              </a:rPr>
              <a:t>Weak Nuclear Force</a:t>
            </a:r>
            <a:endParaRPr lang="en-US" dirty="0">
              <a:latin typeface="Arial Narrow" charset="0"/>
              <a:ea typeface="ＭＳ Ｐゴシック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latin typeface="Arial Narrow" charset="0"/>
                <a:ea typeface="ＭＳ Ｐゴシック" charset="-128"/>
              </a:rPr>
              <a:t>Strong Nuclear Force</a:t>
            </a:r>
            <a:endParaRPr lang="en-US" dirty="0">
              <a:latin typeface="Arial Narrow" charset="0"/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  <a:cs typeface="ＭＳ Ｐゴシック" charset="-128"/>
              </a:rPr>
              <a:t>Current theory: The Standard Model of Particle </a:t>
            </a:r>
            <a:r>
              <a:rPr lang="en-US" dirty="0" smtClean="0">
                <a:latin typeface="Arial Narrow" charset="0"/>
                <a:ea typeface="ＭＳ Ｐゴシック" charset="-128"/>
                <a:cs typeface="ＭＳ Ｐゴシック" charset="-128"/>
              </a:rPr>
              <a:t>Physics</a:t>
            </a:r>
            <a:endParaRPr lang="en-US" dirty="0">
              <a:latin typeface="Arial Narrow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06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4608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6DDFA2E-DC40-C340-BB90-95012A4DAC1F}" type="slidenum">
              <a:rPr lang="en-US">
                <a:latin typeface="Arial Narrow" pitchFamily="-84" charset="0"/>
              </a:rPr>
              <a:pPr/>
              <a:t>50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4608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533400"/>
          </a:xfrm>
        </p:spPr>
        <p:txBody>
          <a:bodyPr/>
          <a:lstStyle/>
          <a:p>
            <a:pPr eaLnBrk="1" hangingPunct="1"/>
            <a:r>
              <a:rPr lang="en-US" sz="4000" b="1" dirty="0">
                <a:ea typeface="ＭＳ Ｐゴシック" pitchFamily="-84" charset="-128"/>
                <a:cs typeface="ＭＳ Ｐゴシック" pitchFamily="-84" charset="-128"/>
              </a:rPr>
              <a:t>Attendances and Class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685800"/>
            <a:ext cx="8458200" cy="5943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>
                <a:ea typeface="+mn-ea"/>
                <a:cs typeface="+mn-cs"/>
              </a:rPr>
              <a:t>Attendances: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/>
              <a:t>Will be taken randomly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/>
              <a:t>Will be used for extra </a:t>
            </a:r>
            <a:r>
              <a:rPr lang="en-US" dirty="0" smtClean="0"/>
              <a:t>credit</a:t>
            </a:r>
            <a:endParaRPr lang="en-US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>
                <a:ea typeface="+mn-ea"/>
                <a:cs typeface="+mn-cs"/>
              </a:rPr>
              <a:t>Class style: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/>
              <a:t>Lectures will be </a:t>
            </a:r>
            <a:r>
              <a:rPr lang="en-US" dirty="0" smtClean="0"/>
              <a:t>in </a:t>
            </a:r>
            <a:r>
              <a:rPr lang="en-US" dirty="0"/>
              <a:t>electronic media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dirty="0"/>
              <a:t>The lecture notes will be posted on the web </a:t>
            </a:r>
            <a:r>
              <a:rPr lang="en-US" b="1" u="sng" dirty="0">
                <a:solidFill>
                  <a:srgbClr val="A50021"/>
                </a:solidFill>
              </a:rPr>
              <a:t>AFTER</a:t>
            </a:r>
            <a:r>
              <a:rPr lang="en-US" dirty="0"/>
              <a:t> each class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/>
              <a:t>Will be mixed with traditional </a:t>
            </a:r>
            <a:r>
              <a:rPr lang="en-US" dirty="0" smtClean="0"/>
              <a:t>methods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Active </a:t>
            </a:r>
            <a:r>
              <a:rPr lang="en-US" dirty="0"/>
              <a:t>participation through </a:t>
            </a:r>
            <a:r>
              <a:rPr lang="en-US" dirty="0" smtClean="0"/>
              <a:t>problem solving, collaboration, questions </a:t>
            </a:r>
            <a:r>
              <a:rPr lang="en-US" dirty="0"/>
              <a:t>and discussions </a:t>
            </a:r>
            <a:r>
              <a:rPr lang="en-US" dirty="0" smtClean="0"/>
              <a:t>are required!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dirty="0" smtClean="0"/>
              <a:t>Prepare a thick note book and a pen to keep your work in!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>
                <a:sym typeface="Wingdings" charset="2"/>
              </a:rPr>
              <a:t>Communication is </a:t>
            </a:r>
            <a:r>
              <a:rPr lang="en-US" dirty="0">
                <a:sym typeface="Wingdings" charset="2"/>
              </a:rPr>
              <a:t>extremely important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dirty="0">
                <a:sym typeface="Wingdings" charset="2"/>
              </a:rPr>
              <a:t>If you have problems, please do not hesitate talking to me</a:t>
            </a:r>
          </a:p>
        </p:txBody>
      </p:sp>
    </p:spTree>
    <p:extLst>
      <p:ext uri="{BB962C8B-B14F-4D97-AF65-F5344CB8AC3E}">
        <p14:creationId xmlns:p14="http://schemas.microsoft.com/office/powerpoint/2010/main" val="865441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4198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7F15C3-4849-B24E-B0DE-48090D7A5563}" type="slidenum">
              <a:rPr lang="en-US"/>
              <a:pPr>
                <a:defRPr/>
              </a:pPr>
              <a:t>51</a:t>
            </a:fld>
            <a:endParaRPr lang="en-US"/>
          </a:p>
        </p:txBody>
      </p:sp>
      <p:sp>
        <p:nvSpPr>
          <p:cNvPr id="4096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533400"/>
          </a:xfrm>
        </p:spPr>
        <p:txBody>
          <a:bodyPr/>
          <a:lstStyle/>
          <a:p>
            <a:pPr eaLnBrk="1" hangingPunct="1"/>
            <a:r>
              <a:rPr lang="en-US" sz="4000" smtClean="0"/>
              <a:t>Lab and Physics Clinic</a:t>
            </a:r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609600"/>
            <a:ext cx="8534400" cy="563880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Physics Labs:</a:t>
            </a:r>
            <a:r>
              <a:rPr lang="en-US" sz="2000" dirty="0" smtClean="0"/>
              <a:t> Starts Monday, Sept. 10</a:t>
            </a:r>
          </a:p>
          <a:p>
            <a:pPr lvl="1" eaLnBrk="1" hangingPunct="1"/>
            <a:r>
              <a:rPr lang="en-US" sz="2000" dirty="0" smtClean="0"/>
              <a:t>Important to understand physical principles through experiments</a:t>
            </a:r>
          </a:p>
          <a:p>
            <a:pPr lvl="1" eaLnBrk="1" hangingPunct="1"/>
            <a:r>
              <a:rPr lang="en-US" sz="2000" dirty="0" smtClean="0"/>
              <a:t>10% of the grade</a:t>
            </a:r>
          </a:p>
          <a:p>
            <a:pPr lvl="1" eaLnBrk="1" hangingPunct="1"/>
            <a:r>
              <a:rPr lang="en-US" sz="2000" dirty="0" err="1" smtClean="0"/>
              <a:t>Prelab</a:t>
            </a:r>
            <a:r>
              <a:rPr lang="en-US" sz="2000" dirty="0" smtClean="0"/>
              <a:t> questions can be obtained at </a:t>
            </a:r>
            <a:r>
              <a:rPr lang="en-US" sz="2000" dirty="0" smtClean="0">
                <a:hlinkClick r:id="rId2"/>
              </a:rPr>
              <a:t>www.uta.edu/physics/labs</a:t>
            </a:r>
            <a:r>
              <a:rPr lang="en-US" sz="2000" dirty="0" smtClean="0"/>
              <a:t> </a:t>
            </a:r>
          </a:p>
          <a:p>
            <a:pPr lvl="1" eaLnBrk="1" hangingPunct="1"/>
            <a:r>
              <a:rPr lang="en-US" sz="2000" dirty="0" smtClean="0"/>
              <a:t>Lab syllabus is available in your assigned lab rooms.  </a:t>
            </a:r>
          </a:p>
          <a:p>
            <a:pPr eaLnBrk="1" hangingPunct="1"/>
            <a:r>
              <a:rPr lang="en-US" sz="2400" dirty="0" smtClean="0"/>
              <a:t>Physics Clinic:</a:t>
            </a:r>
          </a:p>
          <a:p>
            <a:pPr lvl="1" eaLnBrk="1" hangingPunct="1"/>
            <a:r>
              <a:rPr lang="en-US" sz="2000" dirty="0" smtClean="0"/>
              <a:t>Free service</a:t>
            </a:r>
          </a:p>
          <a:p>
            <a:pPr lvl="1" eaLnBrk="1" hangingPunct="1"/>
            <a:r>
              <a:rPr lang="en-US" sz="2000" dirty="0" smtClean="0"/>
              <a:t>They provide general help on physics, including help solving homework problems</a:t>
            </a:r>
          </a:p>
          <a:p>
            <a:pPr lvl="2" eaLnBrk="1" hangingPunct="1"/>
            <a:r>
              <a:rPr lang="en-US" sz="1800" dirty="0" smtClean="0"/>
              <a:t>Do not expect solutions of the problem from them!</a:t>
            </a:r>
          </a:p>
          <a:p>
            <a:pPr lvl="2" eaLnBrk="1" hangingPunct="1"/>
            <a:r>
              <a:rPr lang="en-US" sz="1800" dirty="0" smtClean="0"/>
              <a:t>Do not expect them to tell you whether your answers are correct!</a:t>
            </a:r>
          </a:p>
          <a:p>
            <a:pPr lvl="2" eaLnBrk="1" hangingPunct="1"/>
            <a:r>
              <a:rPr lang="en-US" sz="1800" dirty="0" smtClean="0"/>
              <a:t>It is your responsibility to make sure that you have done everything correctly!</a:t>
            </a:r>
            <a:endParaRPr lang="en-US" sz="2000" dirty="0" smtClean="0">
              <a:sym typeface="Wingdings" charset="2"/>
            </a:endParaRPr>
          </a:p>
          <a:p>
            <a:pPr lvl="1" eaLnBrk="1" hangingPunct="1"/>
            <a:r>
              <a:rPr lang="en-US" sz="2000" dirty="0" smtClean="0">
                <a:sym typeface="Wingdings" charset="2"/>
              </a:rPr>
              <a:t>11am – 6pm, Mon – Thu and 11am - 2pm, Fridays, SH 007</a:t>
            </a:r>
          </a:p>
          <a:p>
            <a:pPr lvl="1" eaLnBrk="1" hangingPunct="1"/>
            <a:r>
              <a:rPr lang="en-US" sz="2000" dirty="0" smtClean="0">
                <a:sym typeface="Wingdings" charset="2"/>
              </a:rPr>
              <a:t>This service begins today!</a:t>
            </a:r>
          </a:p>
          <a:p>
            <a:pPr lvl="1" eaLnBrk="1" hangingPunct="1"/>
            <a:r>
              <a:rPr lang="en-US" sz="2000" dirty="0" smtClean="0">
                <a:sym typeface="Wingdings" charset="2"/>
              </a:rPr>
              <a:t>Please take full advantage of this service!!</a:t>
            </a:r>
          </a:p>
        </p:txBody>
      </p:sp>
    </p:spTree>
    <p:extLst>
      <p:ext uri="{BB962C8B-B14F-4D97-AF65-F5344CB8AC3E}">
        <p14:creationId xmlns:p14="http://schemas.microsoft.com/office/powerpoint/2010/main" val="135446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pPr eaLnBrk="1" hangingPunct="1"/>
            <a:r>
              <a:rPr lang="en-US" smtClean="0"/>
              <a:t>Extra credit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533400" y="762000"/>
            <a:ext cx="8229600" cy="52578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10% addition to the total</a:t>
            </a:r>
          </a:p>
          <a:p>
            <a:pPr lvl="1" eaLnBrk="1" hangingPunct="1"/>
            <a:r>
              <a:rPr lang="en-US" sz="3600" dirty="0" smtClean="0"/>
              <a:t>Could boost a B to A, C to B or D to C</a:t>
            </a:r>
          </a:p>
          <a:p>
            <a:pPr eaLnBrk="1" hangingPunct="1"/>
            <a:r>
              <a:rPr lang="en-US" sz="4000" dirty="0" smtClean="0"/>
              <a:t>What constitute for extra credit?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3600" dirty="0"/>
              <a:t>Special </a:t>
            </a:r>
            <a:r>
              <a:rPr lang="en-US" sz="3600" dirty="0" smtClean="0"/>
              <a:t>projects (biggest!!)</a:t>
            </a:r>
            <a:endParaRPr lang="en-US" sz="3600" dirty="0"/>
          </a:p>
          <a:p>
            <a:pPr lvl="1" eaLnBrk="1" hangingPunct="1">
              <a:lnSpc>
                <a:spcPct val="80000"/>
              </a:lnSpc>
            </a:pPr>
            <a:r>
              <a:rPr lang="en-US" sz="3600" dirty="0" smtClean="0"/>
              <a:t>Random attendances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3600" dirty="0" smtClean="0"/>
              <a:t>Physics department colloquium attendance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3600" dirty="0" smtClean="0"/>
              <a:t>Strong participation in the class discussions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3600" dirty="0" smtClean="0"/>
              <a:t>Watch the valid planetarium shows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3600" dirty="0" smtClean="0"/>
              <a:t>Many other opportunities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430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BEFFF0-8774-1042-994A-C32C17B54255}" type="slidenum">
              <a:rPr lang="en-US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3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457200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Valid Planetarium Shows</a:t>
            </a:r>
          </a:p>
        </p:txBody>
      </p:sp>
      <p:sp>
        <p:nvSpPr>
          <p:cNvPr id="4915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630EF1E-AFE0-DE4D-AFB1-9733BEE277B8}" type="slidenum">
              <a:rPr lang="en-US">
                <a:latin typeface="Arial Narrow" pitchFamily="-84" charset="0"/>
              </a:rPr>
              <a:pPr/>
              <a:t>53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>
          <a:xfrm>
            <a:off x="381000" y="533400"/>
            <a:ext cx="8305800" cy="61722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</a:rPr>
              <a:t>Regular running shows</a:t>
            </a:r>
            <a:endParaRPr lang="en-US" sz="2400" dirty="0" smtClean="0"/>
          </a:p>
          <a:p>
            <a:pPr lvl="1"/>
            <a:r>
              <a:rPr lang="en-US" sz="2000" dirty="0"/>
              <a:t>6</a:t>
            </a:r>
            <a:r>
              <a:rPr lang="en-US" sz="2000" dirty="0" smtClean="0"/>
              <a:t>pm Saturdays: Rosetta. </a:t>
            </a:r>
          </a:p>
          <a:p>
            <a:pPr lvl="1"/>
            <a:r>
              <a:rPr lang="en-US" sz="2000" dirty="0" smtClean="0"/>
              <a:t>1:30pm Sundays: The Hot and Energetic Universe</a:t>
            </a:r>
          </a:p>
          <a:p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</a:rPr>
              <a:t>Shows that need special arrangements</a:t>
            </a:r>
            <a:endParaRPr lang="en-US" sz="2800" dirty="0" smtClean="0"/>
          </a:p>
          <a:p>
            <a:pPr lvl="1"/>
            <a:r>
              <a:rPr lang="en-US" sz="2000" dirty="0" smtClean="0"/>
              <a:t>Black </a:t>
            </a:r>
            <a:r>
              <a:rPr lang="en-US" sz="2000" dirty="0"/>
              <a:t>Holes (can watch up to 2 times</a:t>
            </a:r>
            <a:r>
              <a:rPr lang="en-US" sz="2000" dirty="0" smtClean="0"/>
              <a:t>), Phantom of the Universe</a:t>
            </a:r>
            <a:endParaRPr lang="en-US" sz="2000" dirty="0"/>
          </a:p>
          <a:p>
            <a:pPr lvl="1"/>
            <a:r>
              <a:rPr lang="en-US" sz="2000" dirty="0" smtClean="0"/>
              <a:t>Rosetta, Seeing, We are Astronomers, Back to the Moon for Good; From Earth to the Universe; Experience </a:t>
            </a:r>
            <a:r>
              <a:rPr lang="en-US" sz="2000" dirty="0"/>
              <a:t>the </a:t>
            </a:r>
            <a:r>
              <a:rPr lang="en-US" sz="2000" dirty="0" smtClean="0"/>
              <a:t>Aurora; Magnificent Sun</a:t>
            </a:r>
            <a:endParaRPr lang="en-US" sz="2000" dirty="0"/>
          </a:p>
          <a:p>
            <a:pPr lvl="1"/>
            <a:r>
              <a:rPr lang="en-US" sz="2000" dirty="0" smtClean="0"/>
              <a:t>Stars </a:t>
            </a:r>
            <a:r>
              <a:rPr lang="en-US" sz="2000" dirty="0"/>
              <a:t>of the </a:t>
            </a:r>
            <a:r>
              <a:rPr lang="en-US" sz="2000" dirty="0" smtClean="0"/>
              <a:t>Pharaohs; Two </a:t>
            </a:r>
            <a:r>
              <a:rPr lang="en-US" sz="2000" dirty="0"/>
              <a:t>Small Pieces of </a:t>
            </a:r>
            <a:r>
              <a:rPr lang="en-US" sz="2000" dirty="0" smtClean="0"/>
              <a:t>Glass; Unseen Universe; Violent Universe and several more</a:t>
            </a:r>
          </a:p>
          <a:p>
            <a:r>
              <a:rPr lang="en-US" sz="2400" dirty="0" smtClean="0">
                <a:ea typeface="ＭＳ Ｐゴシック" pitchFamily="-84" charset="-128"/>
                <a:cs typeface="ＭＳ Ｐゴシック" pitchFamily="-84" charset="-128"/>
              </a:rPr>
              <a:t>How to submit for extra credit?</a:t>
            </a:r>
          </a:p>
          <a:p>
            <a:pPr lvl="1" eaLnBrk="1" hangingPunct="1"/>
            <a:r>
              <a:rPr lang="en-US" sz="2000" dirty="0" smtClean="0"/>
              <a:t>Obtain the ticket stub that is signed and dated by the planetarium star lecturer of the day</a:t>
            </a:r>
          </a:p>
          <a:p>
            <a:pPr lvl="1" eaLnBrk="1" hangingPunct="1"/>
            <a:r>
              <a:rPr lang="en-US" sz="2000" dirty="0" smtClean="0"/>
              <a:t>Collect the ticket stubs throughout the semester</a:t>
            </a:r>
          </a:p>
          <a:p>
            <a:pPr lvl="1" eaLnBrk="1" hangingPunct="1"/>
            <a:r>
              <a:rPr lang="en-US" sz="2000" dirty="0" smtClean="0"/>
              <a:t>Tape ONLY one edge of all of the ticket stubs on a sheet of paper with your name and ID written on it</a:t>
            </a:r>
          </a:p>
          <a:p>
            <a:pPr lvl="1" eaLnBrk="1" hangingPunct="1"/>
            <a:r>
              <a:rPr lang="en-US" sz="2000" dirty="0" smtClean="0"/>
              <a:t>Submit the sheet at the end of the semester at the final exam</a:t>
            </a:r>
          </a:p>
        </p:txBody>
      </p:sp>
    </p:spTree>
    <p:extLst>
      <p:ext uri="{BB962C8B-B14F-4D97-AF65-F5344CB8AC3E}">
        <p14:creationId xmlns:p14="http://schemas.microsoft.com/office/powerpoint/2010/main" val="373954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 descr="Forces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082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D456A-AC27-D043-BC72-1A49498E49E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26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762000"/>
            <a:ext cx="8839199" cy="44958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953000" y="1255957"/>
            <a:ext cx="2568654" cy="1792043"/>
            <a:chOff x="5148964" y="457200"/>
            <a:chExt cx="2488178" cy="2067742"/>
          </a:xfrm>
        </p:grpSpPr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5148964" y="457200"/>
              <a:ext cx="947036" cy="685800"/>
            </a:xfrm>
            <a:prstGeom prst="ellipse">
              <a:avLst/>
            </a:prstGeom>
            <a:noFill/>
            <a:ln w="57150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Text Box 12"/>
            <p:cNvSpPr txBox="1">
              <a:spLocks noChangeArrowheads="1"/>
            </p:cNvSpPr>
            <p:nvPr/>
          </p:nvSpPr>
          <p:spPr bwMode="auto">
            <a:xfrm>
              <a:off x="6172200" y="1708151"/>
              <a:ext cx="1464942" cy="816791"/>
            </a:xfrm>
            <a:prstGeom prst="rect">
              <a:avLst/>
            </a:prstGeom>
            <a:solidFill>
              <a:srgbClr val="FFFF99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Arial Narrow" charset="0"/>
                </a:rPr>
                <a:t>Discovered in 1995, ~</a:t>
              </a:r>
              <a:r>
                <a:rPr lang="en-US" sz="2000" dirty="0" smtClean="0">
                  <a:solidFill>
                    <a:srgbClr val="FF0000"/>
                  </a:solidFill>
                  <a:latin typeface="Arial Narrow" charset="0"/>
                </a:rPr>
                <a:t>175m</a:t>
              </a:r>
              <a:r>
                <a:rPr lang="en-US" sz="2000" baseline="-25000" dirty="0" smtClean="0">
                  <a:solidFill>
                    <a:srgbClr val="FF0000"/>
                  </a:solidFill>
                  <a:latin typeface="Arial Narrow" charset="0"/>
                </a:rPr>
                <a:t>p</a:t>
              </a:r>
              <a:endParaRPr lang="en-US" sz="2000" baseline="-25000" dirty="0">
                <a:solidFill>
                  <a:srgbClr val="FF0000"/>
                </a:solidFill>
                <a:latin typeface="Arial Narrow" charset="0"/>
              </a:endParaRPr>
            </a:p>
          </p:txBody>
        </p:sp>
        <p:cxnSp>
          <p:nvCxnSpPr>
            <p:cNvPr id="10" name="AutoShape 13"/>
            <p:cNvCxnSpPr>
              <a:cxnSpLocks noChangeShapeType="1"/>
              <a:stCxn id="8" idx="5"/>
              <a:endCxn id="9" idx="0"/>
            </p:cNvCxnSpPr>
            <p:nvPr/>
          </p:nvCxnSpPr>
          <p:spPr bwMode="auto">
            <a:xfrm>
              <a:off x="5957309" y="1042567"/>
              <a:ext cx="947362" cy="665583"/>
            </a:xfrm>
            <a:prstGeom prst="straightConnector1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  <a:tailEnd type="none" w="sm" len="sm"/>
            </a:ln>
          </p:spPr>
        </p:cxnSp>
      </p:grp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457200" y="5105400"/>
            <a:ext cx="8305800" cy="1219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kern="0" dirty="0" smtClean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Total of 16 particles (12+4 force mediators) make up all the visible matter in the universe! </a:t>
            </a:r>
            <a:r>
              <a:rPr lang="en-US" kern="0" dirty="0" err="1" smtClean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/>
              </a:rPr>
              <a:t></a:t>
            </a:r>
            <a:r>
              <a:rPr lang="en-US" kern="0" dirty="0" smtClean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/>
              </a:rPr>
              <a:t> 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Simple and elegant!!!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Tested to a precision of 1 part per million!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  <a:sym typeface="Wingdings" charset="2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676400" y="2870537"/>
            <a:ext cx="3657601" cy="1168063"/>
            <a:chOff x="1600200" y="3200400"/>
            <a:chExt cx="2963918" cy="1168063"/>
          </a:xfrm>
        </p:grpSpPr>
        <p:sp>
          <p:nvSpPr>
            <p:cNvPr id="16" name="Oval 19"/>
            <p:cNvSpPr>
              <a:spLocks noChangeArrowheads="1"/>
            </p:cNvSpPr>
            <p:nvPr/>
          </p:nvSpPr>
          <p:spPr bwMode="auto">
            <a:xfrm>
              <a:off x="1600200" y="3200400"/>
              <a:ext cx="838200" cy="1143000"/>
            </a:xfrm>
            <a:prstGeom prst="ellipse">
              <a:avLst/>
            </a:prstGeom>
            <a:solidFill>
              <a:srgbClr val="00FF00">
                <a:alpha val="20000"/>
              </a:srgbClr>
            </a:solidFill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Text Box 12"/>
            <p:cNvSpPr txBox="1">
              <a:spLocks noChangeArrowheads="1"/>
            </p:cNvSpPr>
            <p:nvPr/>
          </p:nvSpPr>
          <p:spPr bwMode="auto">
            <a:xfrm>
              <a:off x="3200400" y="3352800"/>
              <a:ext cx="1363718" cy="1015663"/>
            </a:xfrm>
            <a:prstGeom prst="rect">
              <a:avLst/>
            </a:prstGeom>
            <a:solidFill>
              <a:srgbClr val="FFFF99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  <a:latin typeface="Arial Narrow" charset="0"/>
                </a:rPr>
                <a:t>Make up most ordinary matters ~0.1m</a:t>
              </a:r>
              <a:r>
                <a:rPr lang="en-US" sz="2000" baseline="-25000" dirty="0" smtClean="0">
                  <a:solidFill>
                    <a:srgbClr val="FF0000"/>
                  </a:solidFill>
                  <a:latin typeface="Arial Narrow" charset="0"/>
                </a:rPr>
                <a:t>p</a:t>
              </a:r>
              <a:endParaRPr lang="en-US" sz="2000" baseline="-25000" dirty="0">
                <a:solidFill>
                  <a:srgbClr val="FF0000"/>
                </a:solidFill>
                <a:latin typeface="Arial Narrow" charset="0"/>
              </a:endParaRPr>
            </a:p>
          </p:txBody>
        </p:sp>
        <p:cxnSp>
          <p:nvCxnSpPr>
            <p:cNvPr id="18" name="AutoShape 13"/>
            <p:cNvCxnSpPr>
              <a:cxnSpLocks noChangeShapeType="1"/>
              <a:stCxn id="16" idx="6"/>
              <a:endCxn id="17" idx="1"/>
            </p:cNvCxnSpPr>
            <p:nvPr/>
          </p:nvCxnSpPr>
          <p:spPr bwMode="auto">
            <a:xfrm>
              <a:off x="2438400" y="3771900"/>
              <a:ext cx="762000" cy="88732"/>
            </a:xfrm>
            <a:prstGeom prst="straightConnector1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  <a:tailEnd type="none" w="sm" len="sm"/>
            </a:ln>
          </p:spPr>
        </p:cxnSp>
      </p:grpSp>
      <p:sp>
        <p:nvSpPr>
          <p:cNvPr id="22" name="Oval 11"/>
          <p:cNvSpPr>
            <a:spLocks noChangeArrowheads="1"/>
          </p:cNvSpPr>
          <p:nvPr/>
        </p:nvSpPr>
        <p:spPr bwMode="auto">
          <a:xfrm>
            <a:off x="7594317" y="1143000"/>
            <a:ext cx="1168683" cy="685800"/>
          </a:xfrm>
          <a:prstGeom prst="ellipse">
            <a:avLst/>
          </a:prstGeom>
          <a:solidFill>
            <a:srgbClr val="CC00CC">
              <a:alpha val="18000"/>
            </a:srgbClr>
          </a:solidFill>
          <a:ln w="57150">
            <a:solidFill>
              <a:srgbClr val="FF33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762000"/>
          </a:xfrm>
        </p:spPr>
        <p:txBody>
          <a:bodyPr/>
          <a:lstStyle/>
          <a:p>
            <a:r>
              <a:rPr lang="en-US" dirty="0" smtClean="0"/>
              <a:t>HEP and the Standard Model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54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762000"/>
            <a:ext cx="8915400" cy="6096000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Why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is the mass range so large (0.1m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 – 175 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)?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Is the new particle we’ve discovered really the Higgs particle?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Why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is the matter in the universe made only of particles?</a:t>
            </a:r>
            <a:endParaRPr lang="en-US" sz="2800" dirty="0" smtClean="0">
              <a:solidFill>
                <a:srgbClr val="0033CC"/>
              </a:solidFill>
              <a:latin typeface="Arial Narrow" charset="0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Neutrinos have mass!! What are the mixing parameters, particle-anti particle asymmetry and mass ordering?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Why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are there only </a:t>
            </a: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four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apparent forces</a:t>
            </a: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?</a:t>
            </a:r>
          </a:p>
          <a:p>
            <a:pPr lvl="1">
              <a:lnSpc>
                <a:spcPct val="90000"/>
              </a:lnSpc>
              <a:spcBef>
                <a:spcPts val="300"/>
              </a:spcBef>
            </a:pPr>
            <a:r>
              <a:rPr lang="en-US" sz="2400" dirty="0">
                <a:solidFill>
                  <a:srgbClr val="660066"/>
                </a:solidFill>
                <a:latin typeface="Arial Narrow" charset="0"/>
              </a:rPr>
              <a:t>Were they all unified at the Big Bang?</a:t>
            </a:r>
          </a:p>
        </p:txBody>
      </p:sp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sz="4800" dirty="0" smtClean="0"/>
              <a:t>So what’s the problem?</a:t>
            </a:r>
          </a:p>
        </p:txBody>
      </p:sp>
      <p:pic>
        <p:nvPicPr>
          <p:cNvPr id="4" name="Picture 3" descr="Screen Shot 2015-07-24 at 7.20.1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0" y="3327400"/>
            <a:ext cx="3238500" cy="360680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71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76200"/>
            <a:ext cx="8305800" cy="914400"/>
          </a:xfrm>
        </p:spPr>
        <p:txBody>
          <a:bodyPr/>
          <a:lstStyle/>
          <a:p>
            <a:r>
              <a:rPr lang="en-US" dirty="0" smtClean="0"/>
              <a:t>How does a nuclear power plant work?</a:t>
            </a:r>
            <a:endParaRPr lang="en-US" dirty="0"/>
          </a:p>
        </p:txBody>
      </p:sp>
      <p:pic>
        <p:nvPicPr>
          <p:cNvPr id="7" name="Picture 6" descr="student-pw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85800"/>
            <a:ext cx="8382000" cy="4953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0000" y="4648200"/>
            <a:ext cx="14703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+mn-lt"/>
              </a:rPr>
              <a:t>Duke Energy</a:t>
            </a:r>
            <a:endParaRPr lang="en-US" sz="2000" b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19400" y="5562600"/>
            <a:ext cx="4427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+mn-lt"/>
              </a:rPr>
              <a:t>My 1000 year dream: Skip the whole thing!</a:t>
            </a:r>
            <a:endParaRPr lang="en-US" sz="2000" b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19400" y="5943600"/>
            <a:ext cx="45330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+mn-lt"/>
              </a:rPr>
              <a:t>Make electricity directly from nuclear force!</a:t>
            </a:r>
            <a:endParaRPr lang="en-US" sz="2000" b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304800" y="1600200"/>
            <a:ext cx="1524000" cy="3810000"/>
          </a:xfrm>
          <a:prstGeom prst="rect">
            <a:avLst/>
          </a:prstGeom>
          <a:solidFill>
            <a:schemeClr val="accent5">
              <a:lumMod val="40000"/>
              <a:lumOff val="60000"/>
              <a:alpha val="45000"/>
            </a:schemeClr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905000" y="1600200"/>
            <a:ext cx="1219200" cy="3810000"/>
          </a:xfrm>
          <a:prstGeom prst="rect">
            <a:avLst/>
          </a:prstGeom>
          <a:solidFill>
            <a:schemeClr val="accent5">
              <a:lumMod val="40000"/>
              <a:lumOff val="60000"/>
              <a:alpha val="45000"/>
            </a:schemeClr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3200400" y="1600200"/>
            <a:ext cx="3657600" cy="2286000"/>
          </a:xfrm>
          <a:prstGeom prst="rect">
            <a:avLst/>
          </a:prstGeom>
          <a:solidFill>
            <a:schemeClr val="accent5">
              <a:lumMod val="40000"/>
              <a:lumOff val="60000"/>
              <a:alpha val="45000"/>
            </a:schemeClr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54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hys1443-spring02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6600"/>
      </a:hlink>
      <a:folHlink>
        <a:srgbClr val="B2B2B2"/>
      </a:folHlink>
    </a:clrScheme>
    <a:fontScheme name="phys1443-spring02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phys1443-spring02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hys1443-spring02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D:\UTA\Classes\1443 Spring 2002\phys1443-spring02.pot</Template>
  <TotalTime>8710</TotalTime>
  <Words>4151</Words>
  <Application>Microsoft Macintosh PowerPoint</Application>
  <PresentationFormat>On-screen Show (4:3)</PresentationFormat>
  <Paragraphs>601</Paragraphs>
  <Slides>53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6" baseType="lpstr">
      <vt:lpstr>Arial Black</vt:lpstr>
      <vt:lpstr>Arial Narrow</vt:lpstr>
      <vt:lpstr>Calibri</vt:lpstr>
      <vt:lpstr>Gill Sans</vt:lpstr>
      <vt:lpstr>Monotype Corsiva</vt:lpstr>
      <vt:lpstr>ＭＳ Ｐゴシック</vt:lpstr>
      <vt:lpstr>Symbol</vt:lpstr>
      <vt:lpstr>Tahoma</vt:lpstr>
      <vt:lpstr>Times New Roman</vt:lpstr>
      <vt:lpstr>Wingdings</vt:lpstr>
      <vt:lpstr>굴림</vt:lpstr>
      <vt:lpstr>Arial</vt:lpstr>
      <vt:lpstr>phys1443-spring02</vt:lpstr>
      <vt:lpstr>PHYS 1441 – Section 002 Lecture #1</vt:lpstr>
      <vt:lpstr>Announcements</vt:lpstr>
      <vt:lpstr>Who am I?</vt:lpstr>
      <vt:lpstr>We always wonder…</vt:lpstr>
      <vt:lpstr>High Energy Physics</vt:lpstr>
      <vt:lpstr>PowerPoint Presentation</vt:lpstr>
      <vt:lpstr>HEP and the Standard Model</vt:lpstr>
      <vt:lpstr>So what’s the problem?</vt:lpstr>
      <vt:lpstr>How does a nuclear power plant work?</vt:lpstr>
      <vt:lpstr>So what’s the problem?</vt:lpstr>
      <vt:lpstr>What makes up the universe?</vt:lpstr>
      <vt:lpstr>So what’s the problem?</vt:lpstr>
      <vt:lpstr>PowerPoint Presentation</vt:lpstr>
      <vt:lpstr>PowerPoint Presentation</vt:lpstr>
      <vt:lpstr>Fermilab Tevatron and LHC at CERN</vt:lpstr>
      <vt:lpstr>What is the Higgs and What does it do?</vt:lpstr>
      <vt:lpstr>What?  What’s the symmetry?</vt:lpstr>
      <vt:lpstr>A broken symmetry</vt:lpstr>
      <vt:lpstr>What is the Higgs and What does it do?</vt:lpstr>
      <vt:lpstr>So how does Higgs Field work again?</vt:lpstr>
      <vt:lpstr>How do we look for the Higgs?</vt:lpstr>
      <vt:lpstr>Amount of the LHC Data</vt:lpstr>
      <vt:lpstr>What did statistics do for Higgs?</vt:lpstr>
      <vt:lpstr>How about this?</vt:lpstr>
      <vt:lpstr>So have we seen the Higgs particle?</vt:lpstr>
      <vt:lpstr>Statistical Significance Table</vt:lpstr>
      <vt:lpstr>So have we seen the Higgs particle?</vt:lpstr>
      <vt:lpstr>Discovery of the God Particle in 2012</vt:lpstr>
      <vt:lpstr>Fermilab Neutrino Program</vt:lpstr>
      <vt:lpstr>Light DM Production at High Intensity Accelerator </vt:lpstr>
      <vt:lpstr>Dark Matter Search Motivation</vt:lpstr>
      <vt:lpstr>Light DM Production at High Intensity Accelerator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Intermediate Physics w/ ProtoDUNE?</vt:lpstr>
      <vt:lpstr>Dark Matter Search Motivation</vt:lpstr>
      <vt:lpstr>PowerPoint Presentation</vt:lpstr>
      <vt:lpstr>Dark Matter Searches at Fermilab</vt:lpstr>
      <vt:lpstr>GEM Application Potential</vt:lpstr>
      <vt:lpstr>Bi-product of High Energy Physics Research</vt:lpstr>
      <vt:lpstr>And in not too distant future, we could do …</vt:lpstr>
      <vt:lpstr>Information &amp; Communication Source</vt:lpstr>
      <vt:lpstr>Evaluation Policy</vt:lpstr>
      <vt:lpstr>Homework – 1 </vt:lpstr>
      <vt:lpstr>Homework – 2 </vt:lpstr>
      <vt:lpstr>Attendances and Class Style</vt:lpstr>
      <vt:lpstr>Lab and Physics Clinic</vt:lpstr>
      <vt:lpstr>Extra credit</vt:lpstr>
      <vt:lpstr>Valid Planetarium Shows</vt:lpstr>
    </vt:vector>
  </TitlesOfParts>
  <Company/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 1443 – Section 501 Lecture #1</dc:title>
  <dc:creator>Jae Yu</dc:creator>
  <cp:lastModifiedBy>Microsoft Office User</cp:lastModifiedBy>
  <cp:revision>407</cp:revision>
  <dcterms:created xsi:type="dcterms:W3CDTF">2012-01-19T04:21:20Z</dcterms:created>
  <dcterms:modified xsi:type="dcterms:W3CDTF">2018-08-27T19:58:01Z</dcterms:modified>
</cp:coreProperties>
</file>