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91" r:id="rId2"/>
    <p:sldId id="335" r:id="rId3"/>
    <p:sldId id="393" r:id="rId4"/>
    <p:sldId id="394" r:id="rId5"/>
    <p:sldId id="435" r:id="rId6"/>
    <p:sldId id="436" r:id="rId7"/>
    <p:sldId id="437" r:id="rId8"/>
    <p:sldId id="438" r:id="rId9"/>
    <p:sldId id="439" r:id="rId10"/>
    <p:sldId id="440" r:id="rId11"/>
    <p:sldId id="441" r:id="rId12"/>
    <p:sldId id="442" r:id="rId13"/>
    <p:sldId id="443" r:id="rId14"/>
    <p:sldId id="444" r:id="rId15"/>
    <p:sldId id="483" r:id="rId16"/>
    <p:sldId id="484" r:id="rId17"/>
    <p:sldId id="485" r:id="rId18"/>
    <p:sldId id="486" r:id="rId19"/>
    <p:sldId id="487" r:id="rId20"/>
    <p:sldId id="488" r:id="rId21"/>
    <p:sldId id="489" r:id="rId22"/>
    <p:sldId id="490" r:id="rId23"/>
    <p:sldId id="491" r:id="rId24"/>
    <p:sldId id="492" r:id="rId25"/>
    <p:sldId id="493" r:id="rId26"/>
    <p:sldId id="494" r:id="rId27"/>
    <p:sldId id="495" r:id="rId28"/>
    <p:sldId id="496" r:id="rId29"/>
    <p:sldId id="497" r:id="rId30"/>
    <p:sldId id="498" r:id="rId31"/>
    <p:sldId id="499" r:id="rId32"/>
    <p:sldId id="500" r:id="rId33"/>
    <p:sldId id="501" r:id="rId34"/>
    <p:sldId id="502" r:id="rId35"/>
    <p:sldId id="503" r:id="rId36"/>
    <p:sldId id="504" r:id="rId37"/>
    <p:sldId id="505" r:id="rId38"/>
    <p:sldId id="506" r:id="rId39"/>
    <p:sldId id="507" r:id="rId40"/>
    <p:sldId id="508" r:id="rId41"/>
    <p:sldId id="509" r:id="rId42"/>
    <p:sldId id="510" r:id="rId43"/>
    <p:sldId id="511" r:id="rId44"/>
    <p:sldId id="512" r:id="rId45"/>
    <p:sldId id="513" r:id="rId46"/>
    <p:sldId id="418" r:id="rId47"/>
    <p:sldId id="419" r:id="rId48"/>
    <p:sldId id="420" r:id="rId49"/>
    <p:sldId id="481" r:id="rId50"/>
    <p:sldId id="421" r:id="rId51"/>
    <p:sldId id="422" r:id="rId52"/>
    <p:sldId id="423" r:id="rId53"/>
    <p:sldId id="424" r:id="rId54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88"/>
    <p:restoredTop sz="94660"/>
  </p:normalViewPr>
  <p:slideViewPr>
    <p:cSldViewPr>
      <p:cViewPr varScale="1">
        <p:scale>
          <a:sx n="106" d="100"/>
          <a:sy n="106" d="100"/>
        </p:scale>
        <p:origin x="85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63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7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0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18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51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72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13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2582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14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48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41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48400"/>
            <a:ext cx="588696" cy="5196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jaehoonyu@uta.edu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-hep.uta.edu/~yu/teaching/summer14-1441-001/summer14-1441-001.html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quest.cns.utexas.edu/student/courses/list" TargetMode="External"/><Relationship Id="rId3" Type="http://schemas.openxmlformats.org/officeDocument/2006/relationships/hyperlink" Target="https://idmanager.its.utexas.edu/eid_self_help/?createEID&amp;qwicap-page-id=EA027EFF7E2DA39E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uta.edu/physics/labs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1441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Section </a:t>
            </a:r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002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/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36865" y="1447800"/>
            <a:ext cx="276229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 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Aug. 27, 2018	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617747" y="5558135"/>
            <a:ext cx="7535653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#2, 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due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11pm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Tuesday</a:t>
            </a:r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, </a:t>
            </a:r>
            <a:r>
              <a:rPr lang="en-US" dirty="0" smtClean="0">
                <a:solidFill>
                  <a:srgbClr val="003300"/>
                </a:solidFill>
                <a:latin typeface="Arial Narrow" pitchFamily="-84" charset="0"/>
              </a:rPr>
              <a:t>Sept. 4!!</a:t>
            </a:r>
            <a:endParaRPr lang="en-US" dirty="0">
              <a:solidFill>
                <a:srgbClr val="003300"/>
              </a:solidFill>
              <a:latin typeface="Arial Narrow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</a:t>
            </a:r>
            <a:r>
              <a:rPr lang="en-US" sz="2800" dirty="0" smtClean="0">
                <a:solidFill>
                  <a:schemeClr val="accent2"/>
                </a:solidFill>
                <a:latin typeface="Arial Narrow" pitchFamily="-84" charset="0"/>
              </a:rPr>
              <a:t>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 autoUpdateAnimBg="0"/>
      <p:bldP spid="2058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9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838200"/>
            <a:ext cx="6511765" cy="5498260"/>
          </a:xfrm>
          <a:prstGeom prst="rect">
            <a:avLst/>
          </a:prstGeom>
          <a:noFill/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95</a:t>
            </a:r>
            <a:r>
              <a:rPr lang="en-US" sz="4800" b="1" dirty="0" smtClean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 smtClean="0">
                <a:solidFill>
                  <a:srgbClr val="0000FF"/>
                </a:solidFill>
                <a:latin typeface="+mn-lt"/>
              </a:rPr>
              <a:t> </a:t>
            </a:r>
            <a:endParaRPr lang="en-US" sz="4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Big deal for the new LHC Run!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2" grpId="0" animBg="1"/>
      <p:bldP spid="97291" grpId="0"/>
      <p:bldP spid="97292" grpId="0"/>
      <p:bldP spid="972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9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  <p:bldP spid="99332" grpId="0"/>
      <p:bldP spid="99333" grpId="0" animBg="1"/>
      <p:bldP spid="99336" grpId="0" animBg="1"/>
      <p:bldP spid="993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130km/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like the Higgs particle (The God Particle)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ongoing!!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219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7630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0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51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877300" cy="5410200"/>
          </a:xfrm>
        </p:spPr>
        <p:txBody>
          <a:bodyPr/>
          <a:lstStyle/>
          <a:p>
            <a:pPr eaLnBrk="1" hangingPunct="1"/>
            <a:r>
              <a:rPr lang="en-US" sz="2600" dirty="0"/>
              <a:t>Plea to you:  Please turn off </a:t>
            </a:r>
            <a:r>
              <a:rPr lang="en-US" sz="2600" dirty="0" smtClean="0"/>
              <a:t>all your electronic gadgets, including cell</a:t>
            </a:r>
            <a:r>
              <a:rPr lang="en-US" sz="2600" dirty="0"/>
              <a:t>-phones</a:t>
            </a:r>
            <a:r>
              <a:rPr lang="en-US" sz="2600" dirty="0" smtClean="0"/>
              <a:t>, computers</a:t>
            </a:r>
            <a:r>
              <a:rPr lang="en-US" sz="2600" dirty="0"/>
              <a:t>,</a:t>
            </a:r>
            <a:r>
              <a:rPr lang="en-US" sz="2600" dirty="0" smtClean="0"/>
              <a:t> </a:t>
            </a:r>
            <a:r>
              <a:rPr lang="en-US" sz="2600" dirty="0" err="1" smtClean="0"/>
              <a:t>etc</a:t>
            </a:r>
            <a:endParaRPr lang="en-US" sz="2600" dirty="0" smtClean="0"/>
          </a:p>
          <a:p>
            <a:pPr eaLnBrk="1" hangingPunct="1"/>
            <a:r>
              <a:rPr lang="en-US" sz="2600" dirty="0" smtClean="0"/>
              <a:t>Reading </a:t>
            </a:r>
            <a:r>
              <a:rPr lang="en-US" sz="2600" dirty="0"/>
              <a:t>assignment #1: Read and follow through all sections in appendix A by</a:t>
            </a:r>
            <a:r>
              <a:rPr lang="en-US" sz="2600" dirty="0" smtClean="0"/>
              <a:t> Wednesday, Aug. 29 </a:t>
            </a:r>
          </a:p>
          <a:p>
            <a:pPr lvl="1" eaLnBrk="1" hangingPunct="1"/>
            <a:r>
              <a:rPr lang="en-US" sz="2200" dirty="0"/>
              <a:t>A-1 through </a:t>
            </a:r>
            <a:r>
              <a:rPr lang="en-US" sz="2200" dirty="0" smtClean="0"/>
              <a:t>A-8</a:t>
            </a:r>
            <a:endParaRPr lang="en-US" sz="2200" dirty="0"/>
          </a:p>
          <a:p>
            <a:pPr eaLnBrk="1" hangingPunct="1"/>
            <a:r>
              <a:rPr lang="en-US" sz="2600" dirty="0"/>
              <a:t>There will be a quiz on this and Ch. 21 on</a:t>
            </a:r>
            <a:r>
              <a:rPr lang="en-US" sz="2600" dirty="0" smtClean="0"/>
              <a:t> Wednesday, Sept. 5.</a:t>
            </a:r>
          </a:p>
          <a:p>
            <a:pPr eaLnBrk="1" hangingPunct="1"/>
            <a:r>
              <a:rPr lang="en-US" sz="2600" dirty="0" smtClean="0"/>
              <a:t>34/99 registered to homework</a:t>
            </a:r>
          </a:p>
          <a:p>
            <a:pPr lvl="1" eaLnBrk="1" hangingPunct="1"/>
            <a:r>
              <a:rPr lang="en-US" sz="2200" dirty="0" smtClean="0"/>
              <a:t>23/34 submitted the homework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You need my enrollment approval… So move quickly…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Remember, the deadline for the first homework is 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11pm Wednesday</a:t>
            </a:r>
            <a:r>
              <a:rPr lang="en-US" sz="2200" dirty="0">
                <a:latin typeface="Arial Narrow" charset="0"/>
                <a:ea typeface="ＭＳ Ｐゴシック" charset="0"/>
              </a:rPr>
              <a:t>, 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Aug. 29</a:t>
            </a:r>
            <a:endParaRPr lang="en-US" sz="2200" dirty="0">
              <a:latin typeface="Arial Narrow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You MUST submit the homework to obtain 100% credit!</a:t>
            </a:r>
          </a:p>
          <a:p>
            <a:pPr lvl="1">
              <a:lnSpc>
                <a:spcPct val="90000"/>
              </a:lnSpc>
            </a:pPr>
            <a:r>
              <a:rPr lang="en-US" sz="2200" dirty="0">
                <a:latin typeface="Arial Narrow" charset="0"/>
                <a:ea typeface="ＭＳ Ｐゴシック" charset="0"/>
              </a:rPr>
              <a:t>Also please be sure to make the payment in time otherwise your access as well as my access to the site for grading is cut</a:t>
            </a:r>
            <a:r>
              <a:rPr lang="en-US" sz="2200" dirty="0" smtClean="0">
                <a:latin typeface="Arial Narrow" charset="0"/>
                <a:ea typeface="ＭＳ Ｐゴシック" charset="0"/>
              </a:rPr>
              <a:t>.</a:t>
            </a:r>
            <a:endParaRPr lang="en-US" sz="2200" dirty="0">
              <a:latin typeface="Arial Narrow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438400" y="4953000"/>
            <a:ext cx="5715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the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7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Identify Higgs candidate events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7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4456"/>
            <a:ext cx="9067800" cy="6516057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b="1" dirty="0" smtClean="0"/>
              <a:t>Amount of the </a:t>
            </a:r>
            <a:r>
              <a:rPr lang="en-US" b="1" dirty="0" smtClean="0"/>
              <a:t>LHC</a:t>
            </a:r>
            <a:r>
              <a:rPr lang="en-US" sz="4400" b="1" dirty="0" smtClean="0"/>
              <a:t> Data</a:t>
            </a:r>
            <a:endParaRPr lang="en-US" sz="4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34200" y="5344180"/>
            <a:ext cx="1295400" cy="52322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2010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smtClean="0">
                <a:solidFill>
                  <a:schemeClr val="bg1"/>
                </a:solidFill>
                <a:effectLst/>
              </a:rPr>
              <a:t>0.05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00" y="3226247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2012:</a:t>
            </a:r>
            <a:r>
              <a:rPr lang="en-US" sz="1400" dirty="0" smtClean="0">
                <a:solidFill>
                  <a:schemeClr val="bg1"/>
                </a:solidFill>
              </a:rPr>
              <a:t>21.2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0565" y="4810780"/>
            <a:ext cx="1130181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  <a:effectLst/>
              </a:rPr>
              <a:t>2011 5.6 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4038600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6055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1524000" y="7620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71877" y="2856915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7755" y="3352800"/>
            <a:ext cx="1736950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Total over 150fb</a:t>
            </a:r>
            <a:r>
              <a:rPr lang="en-US" sz="1800" b="1" baseline="30000" dirty="0" smtClean="0">
                <a:solidFill>
                  <a:srgbClr val="800000"/>
                </a:solidFill>
                <a:latin typeface="Arial Narrow"/>
                <a:cs typeface="Arial Narrow"/>
              </a:rPr>
              <a:t>-1</a:t>
            </a:r>
            <a:endParaRPr lang="en-US" sz="1800" b="1" baseline="300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9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11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974-ED95-954F-954F-B1994C5122D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way over 7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26815-A219-6749-AF67-92C3905B685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514600" cy="476250"/>
          </a:xfrm>
        </p:spPr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4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sill 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9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79106" y="5330339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2012 God particle discovery</a:t>
            </a:r>
            <a:endParaRPr lang="en-US" dirty="0">
              <a:solidFill>
                <a:srgbClr val="FFFFFF"/>
              </a:solidFill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7" name="CBS 11 Dr. Yu interview 07.04.1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80" y="-1"/>
            <a:ext cx="9127719" cy="6353499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297260" y="4835039"/>
            <a:ext cx="8229600" cy="9906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Discovery of the God Particle in 2012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5" grpId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 err="1"/>
              <a:t>Fermilab</a:t>
            </a:r>
            <a:r>
              <a:rPr lang="en-US" dirty="0"/>
              <a:t> Neutrino Program</a:t>
            </a:r>
            <a:endParaRPr lang="en-US" b="1" dirty="0">
              <a:latin typeface="Arial Narrow" charset="0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9240" y="685800"/>
            <a:ext cx="803516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err="1">
                <a:solidFill>
                  <a:srgbClr val="0033CC"/>
                </a:solidFill>
                <a:latin typeface="Arial Narrow" charset="0"/>
              </a:rPr>
              <a:t>Fermilab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is building high intensity proton beam based neutrino physics facility (LBNF </a:t>
            </a:r>
            <a:r>
              <a:rPr lang="mr-IN" sz="2800" dirty="0">
                <a:solidFill>
                  <a:srgbClr val="0033CC"/>
                </a:solidFill>
                <a:latin typeface="Arial Narrow" charset="0"/>
              </a:rPr>
              <a:t>–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 Long Baseline Neutrino Facility)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Precision neutrino oscillation properties</a:t>
            </a:r>
          </a:p>
          <a:p>
            <a:pPr lvl="2">
              <a:spcBef>
                <a:spcPts val="300"/>
              </a:spcBef>
            </a:pPr>
            <a:r>
              <a:rPr lang="en-GB" sz="2000" dirty="0">
                <a:latin typeface="Arial Narrow" charset="0"/>
                <a:ea typeface="Arial Narrow" charset="0"/>
                <a:cs typeface="Arial Narrow" charset="0"/>
              </a:rPr>
              <a:t>Mass Hierarchy, CP phase, </a:t>
            </a:r>
            <a:r>
              <a:rPr lang="en-GB" sz="2000" dirty="0" err="1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sz="2000" dirty="0">
              <a:latin typeface="Arial Narrow" charset="0"/>
              <a:ea typeface="Arial Narrow" charset="0"/>
              <a:cs typeface="Arial Narrow" charset="0"/>
            </a:endParaRPr>
          </a:p>
          <a:p>
            <a:pPr lvl="2">
              <a:spcBef>
                <a:spcPts val="300"/>
              </a:spcBef>
            </a:pPr>
            <a:r>
              <a:rPr lang="en-GB" sz="2000" dirty="0"/>
              <a:t>Supernova detection</a:t>
            </a:r>
          </a:p>
          <a:p>
            <a:pPr lvl="1">
              <a:spcBef>
                <a:spcPts val="300"/>
              </a:spcBef>
            </a:pPr>
            <a:r>
              <a:rPr lang="en-GB" dirty="0"/>
              <a:t>Physics beyond Standard Model</a:t>
            </a:r>
            <a:endParaRPr lang="en-GB" dirty="0">
              <a:latin typeface="Arial Narrow" charset="0"/>
              <a:ea typeface="Arial Narrow" charset="0"/>
              <a:cs typeface="Arial Narrow" charset="0"/>
            </a:endParaRPr>
          </a:p>
          <a:p>
            <a:pPr lvl="1">
              <a:spcBef>
                <a:spcPts val="300"/>
              </a:spcBef>
            </a:pPr>
            <a:r>
              <a:rPr lang="en-GB" dirty="0">
                <a:latin typeface="Arial Narrow" charset="0"/>
                <a:ea typeface="Arial Narrow" charset="0"/>
                <a:cs typeface="Arial Narrow" charset="0"/>
              </a:rPr>
              <a:t>Search for sterile neutrinos, dark matter, </a:t>
            </a:r>
            <a:r>
              <a:rPr lang="en-GB" dirty="0" err="1" smtClean="0">
                <a:latin typeface="Arial Narrow" charset="0"/>
                <a:ea typeface="Arial Narrow" charset="0"/>
                <a:cs typeface="Arial Narrow" charset="0"/>
              </a:rPr>
              <a:t>etc</a:t>
            </a:r>
            <a:endParaRPr lang="en-GB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>
              <a:spcBef>
                <a:spcPts val="300"/>
              </a:spcBef>
            </a:pPr>
            <a:r>
              <a:rPr lang="en-GB" sz="2800" dirty="0" smtClean="0"/>
              <a:t>Require </a:t>
            </a:r>
            <a:r>
              <a:rPr lang="en-GB" sz="2800" dirty="0"/>
              <a:t>capable </a:t>
            </a:r>
            <a:r>
              <a:rPr lang="en-GB" sz="2800" dirty="0" smtClean="0"/>
              <a:t>ND </a:t>
            </a:r>
            <a:r>
              <a:rPr lang="en-GB" sz="2800" dirty="0"/>
              <a:t>and large mass underground </a:t>
            </a:r>
            <a:r>
              <a:rPr lang="en-GB" sz="2800" dirty="0" smtClean="0"/>
              <a:t>FD w/ </a:t>
            </a:r>
            <a:r>
              <a:rPr lang="en-GB" sz="2800" dirty="0"/>
              <a:t>a capability for low energy detection, good position resolution, timing resolution and good particle </a:t>
            </a:r>
            <a:r>
              <a:rPr lang="en-GB" sz="2800" dirty="0" smtClean="0"/>
              <a:t>ID</a:t>
            </a:r>
          </a:p>
          <a:p>
            <a:pPr>
              <a:spcBef>
                <a:spcPts val="300"/>
              </a:spcBef>
            </a:pPr>
            <a:r>
              <a:rPr lang="en-GB" sz="2800" dirty="0" smtClean="0"/>
              <a:t>Also a short-baseline neutrino program</a:t>
            </a:r>
            <a:endParaRPr lang="en-GB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7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Forces between the constituents (gravitational, electro-magnetic, weak and strong forces)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</a:t>
            </a:r>
            <a:r>
              <a:rPr lang="en-US" sz="1800" dirty="0" smtClean="0"/>
              <a:t>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Search for Dark Matter and Making of Dark Matter Beams</a:t>
            </a:r>
            <a:endParaRPr lang="en-US" sz="1800" dirty="0"/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Creation of Universe (</a:t>
            </a:r>
            <a:r>
              <a:rPr lang="en-US" sz="1800" b="1" dirty="0"/>
              <a:t>Big Bang</a:t>
            </a:r>
            <a:r>
              <a:rPr lang="en-US" sz="1800" dirty="0"/>
              <a:t> Theory)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activity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our everyday lives </a:t>
            </a:r>
            <a:r>
              <a:rPr lang="en-US" sz="1800" dirty="0" smtClean="0"/>
              <a:t>better to help us live well as an integral part of the universe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44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96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69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69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69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 must explored further!!</a:t>
            </a:r>
            <a:endParaRPr lang="en-US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remaining 95</a:t>
            </a:r>
            <a:r>
              <a:rPr lang="en-US" sz="2400" dirty="0"/>
              <a:t>% of the </a:t>
            </a:r>
            <a:r>
              <a:rPr lang="en-US" sz="2400" dirty="0" smtClean="0"/>
              <a:t>universe</a:t>
            </a:r>
            <a:r>
              <a:rPr lang="en-US" sz="2400" dirty="0"/>
              <a:t> </a:t>
            </a:r>
            <a:r>
              <a:rPr lang="en-US" sz="2400" dirty="0" smtClean="0"/>
              <a:t>must be explored further!</a:t>
            </a:r>
            <a:endParaRPr lang="en-US" sz="24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 (elastic):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DUNE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5257800"/>
            <a:ext cx="6096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76454" y="1701225"/>
            <a:ext cx="1367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Battell </a:t>
            </a:r>
            <a:r>
              <a:rPr lang="is-IS" sz="1600" b="1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et al</a:t>
            </a:r>
            <a:r>
              <a:rPr lang="is-IS" sz="1600" b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., PRD80, 095024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5000" y="1320225"/>
            <a:ext cx="162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6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Minimal model w/ kinetic mixing</a:t>
            </a:r>
            <a:endParaRPr lang="is-IS" sz="1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6" grpId="0" animBg="1"/>
      <p:bldP spid="13" grpId="0" animBg="1"/>
      <p:bldP spid="14" grpId="0" animBg="1"/>
      <p:bldP spid="15" grpId="0" animBg="1"/>
      <p:bldP spid="16" grpId="0" animBg="1"/>
      <p:bldP spid="5" grpId="0" animBg="1"/>
      <p:bldP spid="2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Next Big Thing - DUNE Experiment</a:t>
            </a:r>
            <a:endParaRPr lang="en-US" sz="4000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400" y="609600"/>
            <a:ext cx="1752600" cy="1109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0" y="1905000"/>
            <a:ext cx="2667000" cy="2240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 descr="20160518_101605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019300"/>
            <a:ext cx="5867400" cy="4057650"/>
          </a:xfrm>
          <a:prstGeom prst="rect">
            <a:avLst/>
          </a:prstGeom>
        </p:spPr>
      </p:pic>
      <p:pic>
        <p:nvPicPr>
          <p:cNvPr id="5" name="Picture 4" descr="20160518_15171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76800" cy="2743200"/>
          </a:xfrm>
          <a:prstGeom prst="rect">
            <a:avLst/>
          </a:prstGeom>
        </p:spPr>
      </p:pic>
      <p:sp>
        <p:nvSpPr>
          <p:cNvPr id="11" name="Rectangle 1"/>
          <p:cNvSpPr txBox="1">
            <a:spLocks noChangeArrowheads="1"/>
          </p:cNvSpPr>
          <p:nvPr/>
        </p:nvSpPr>
        <p:spPr bwMode="auto">
          <a:xfrm>
            <a:off x="1676400" y="4267200"/>
            <a:ext cx="2438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5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 smtClean="0">
                <a:solidFill>
                  <a:srgbClr val="800000"/>
                </a:solidFill>
              </a:rPr>
              <a:t>Yes, you are right!  Mount Rushmore!!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867400" y="4876800"/>
            <a:ext cx="3200400" cy="1905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Nobel </a:t>
            </a:r>
            <a:r>
              <a:rPr lang="en-US" sz="2800" b="1" dirty="0">
                <a:solidFill>
                  <a:srgbClr val="0000FF"/>
                </a:solidFill>
              </a:rPr>
              <a:t>Winning Neutrino Discovery by Ray Davis in 1960’s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Many Dark Matter experiments in progress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New DUNE area to be excavated shortly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8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/>
      <p:bldP spid="12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839200" cy="56388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The flagship long baseline (1300km -800mi) </a:t>
            </a:r>
            <a:r>
              <a:rPr lang="en-US" sz="2800" dirty="0" err="1" smtClean="0">
                <a:latin typeface="Symbol" charset="2"/>
                <a:cs typeface="Symbol" charset="2"/>
              </a:rPr>
              <a:t>ν</a:t>
            </a:r>
            <a:r>
              <a:rPr lang="en-US" sz="2800" dirty="0" smtClean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1500m underground in an old South Dakota gold mine 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With very high intensity proton beams (1.2MW </a:t>
            </a:r>
            <a:r>
              <a:rPr lang="en-US" sz="2800" dirty="0" smtClean="0">
                <a:latin typeface="Arial Narrow"/>
                <a:cs typeface="Arial Narrow"/>
                <a:sym typeface="Wingdings"/>
              </a:rPr>
              <a:t> 2.4MW!)</a:t>
            </a:r>
            <a:endParaRPr lang="en-US" sz="2800" dirty="0" smtClean="0">
              <a:latin typeface="Arial Narrow"/>
              <a:cs typeface="Arial Narrow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Result in large number of neutrinos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A</a:t>
            </a:r>
            <a:r>
              <a:rPr lang="en-US" sz="2400" dirty="0" smtClean="0">
                <a:latin typeface="Arial Narrow"/>
                <a:cs typeface="Arial Narrow"/>
              </a:rPr>
              <a:t> great potential for DM &amp; other physics beyond the Standard Model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Food for thoughts!  How many 100GeV protons per second do these beam powers correspond to?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Large mass (~80kt! total)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 at SURF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Powerful near detector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Was born March 2015!  A two year old baby!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Arial Narrow"/>
                <a:cs typeface="Arial Narrow"/>
              </a:rPr>
              <a:t>Combination of two large proposals – LBNE (US) and LBNO (EU)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1020 collaborators from ~174 institutes in 30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 smtClean="0"/>
              <a:t>The Next Big Thing - DUNE Experiment</a:t>
            </a:r>
            <a:endParaRPr lang="en-US" b="1" dirty="0"/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7287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1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1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11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11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311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The Components of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69009" y="685800"/>
            <a:ext cx="5498791" cy="2139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/>
          <p:cNvGrpSpPr/>
          <p:nvPr/>
        </p:nvGrpSpPr>
        <p:grpSpPr>
          <a:xfrm>
            <a:off x="457200" y="685800"/>
            <a:ext cx="2872131" cy="2629285"/>
            <a:chOff x="5943600" y="685800"/>
            <a:chExt cx="2872131" cy="2629285"/>
          </a:xfrm>
        </p:grpSpPr>
        <p:pic>
          <p:nvPicPr>
            <p:cNvPr id="11" name="image1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 smtClean="0">
                  <a:solidFill>
                    <a:srgbClr val="A50021"/>
                  </a:solidFill>
                  <a:latin typeface="+mn-lt"/>
                </a:rPr>
                <a:t>1300km</a:t>
              </a:r>
              <a:r>
                <a:rPr lang="en-US" sz="2000" b="1" smtClean="0">
                  <a:solidFill>
                    <a:srgbClr val="A50021"/>
                  </a:solidFill>
                  <a:latin typeface="+mn-lt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+mn-lt"/>
              </a:endParaRPr>
            </a:p>
          </p:txBody>
        </p:sp>
      </p:grpSp>
      <p:pic>
        <p:nvPicPr>
          <p:cNvPr id="13" name="pasted-image.pdf"/>
          <p:cNvPicPr>
            <a:picLocks noChangeAspect="1"/>
          </p:cNvPicPr>
          <p:nvPr/>
        </p:nvPicPr>
        <p:blipFill>
          <a:blip r:embed="rId4">
            <a:extLst/>
          </a:blip>
          <a:srcRect r="10298" b="8116"/>
          <a:stretch>
            <a:fillRect/>
          </a:stretch>
        </p:blipFill>
        <p:spPr>
          <a:xfrm>
            <a:off x="0" y="3352800"/>
            <a:ext cx="3278756" cy="2057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000" y="2895600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57800" y="4267200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381000" y="5314890"/>
            <a:ext cx="2514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1500m underground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3505200" y="2949714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4 caverns with ~20kt total each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7162800" y="57912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66m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5638800" y="5638800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 flipV="1">
            <a:off x="5638800" y="5257800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5715000" y="5562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5257800" y="5943600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4572000" y="5943600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cs typeface="Arial" charset="0"/>
              </a:rPr>
              <a:t>15m</a:t>
            </a:r>
            <a:endParaRPr lang="en-US" sz="2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2" name="Shape 127"/>
          <p:cNvSpPr/>
          <p:nvPr/>
        </p:nvSpPr>
        <p:spPr>
          <a:xfrm flipH="1">
            <a:off x="2362200" y="4419600"/>
            <a:ext cx="1447800" cy="457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3" name="Shape 127"/>
          <p:cNvSpPr/>
          <p:nvPr/>
        </p:nvSpPr>
        <p:spPr>
          <a:xfrm flipH="1" flipV="1">
            <a:off x="5029200" y="4114800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4" name="Shape 127"/>
          <p:cNvSpPr/>
          <p:nvPr/>
        </p:nvSpPr>
        <p:spPr>
          <a:xfrm flipH="1">
            <a:off x="2895600" y="1981200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35" name="Shape 127"/>
          <p:cNvSpPr/>
          <p:nvPr/>
        </p:nvSpPr>
        <p:spPr>
          <a:xfrm>
            <a:off x="762000" y="1981200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22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6" grpId="0"/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756702"/>
            <a:ext cx="8915400" cy="995898"/>
          </a:xfrm>
          <a:noFill/>
          <a:ln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Building four 10kt active volume </a:t>
            </a:r>
            <a:r>
              <a:rPr lang="en-US" sz="2800" dirty="0" err="1" smtClean="0">
                <a:latin typeface="Arial Narrow"/>
                <a:cs typeface="Arial Narrow"/>
              </a:rPr>
              <a:t>LAr</a:t>
            </a:r>
            <a:r>
              <a:rPr lang="en-US" sz="2800" dirty="0" smtClean="0">
                <a:latin typeface="Arial Narrow"/>
                <a:cs typeface="Arial Narrow"/>
              </a:rPr>
              <a:t> Detectors very challenging!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Need to understand many aspects of the detector technology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Two full scale prototype detectors under construction at CERN </a:t>
            </a:r>
            <a:r>
              <a:rPr lang="mr-IN" sz="2800" dirty="0" smtClean="0">
                <a:latin typeface="Arial Narrow"/>
                <a:cs typeface="Arial Narrow"/>
              </a:rPr>
              <a:t>–</a:t>
            </a:r>
            <a:r>
              <a:rPr lang="en-US" sz="2800" dirty="0" smtClean="0">
                <a:latin typeface="Arial Narrow"/>
                <a:cs typeface="Arial Narrow"/>
              </a:rPr>
              <a:t> SP and DP</a:t>
            </a: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Prototyping the DUNE Experiment</a:t>
            </a:r>
            <a:endParaRPr lang="en-US" sz="4000" b="1" dirty="0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2966" y="2133600"/>
            <a:ext cx="2693572" cy="181523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56"/>
          <p:cNvSpPr/>
          <p:nvPr/>
        </p:nvSpPr>
        <p:spPr>
          <a:xfrm>
            <a:off x="608775" y="1752600"/>
            <a:ext cx="2473475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35T @ FNAL</a:t>
            </a:r>
          </a:p>
        </p:txBody>
      </p:sp>
      <p:sp>
        <p:nvSpPr>
          <p:cNvPr id="12" name="Shape 157"/>
          <p:cNvSpPr/>
          <p:nvPr/>
        </p:nvSpPr>
        <p:spPr>
          <a:xfrm>
            <a:off x="3236882" y="1828800"/>
            <a:ext cx="240191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 dirty="0" smtClean="0">
                <a:solidFill>
                  <a:srgbClr val="A50021"/>
                </a:solidFill>
                <a:latin typeface="+mn-lt"/>
              </a:rPr>
              <a:t>single phase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 technology: Interaction &amp; detection in LAr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43711" y="2590800"/>
            <a:ext cx="1826950" cy="287618"/>
          </a:xfrm>
          <a:prstGeom prst="rect">
            <a:avLst/>
          </a:prstGeom>
        </p:spPr>
      </p:pic>
      <p:pic>
        <p:nvPicPr>
          <p:cNvPr id="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3400" y="4488335"/>
            <a:ext cx="2792207" cy="195183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2"/>
          <p:cNvSpPr/>
          <p:nvPr/>
        </p:nvSpPr>
        <p:spPr>
          <a:xfrm>
            <a:off x="3428913" y="4466624"/>
            <a:ext cx="2113744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D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ual </a:t>
            </a:r>
            <a:r>
              <a:rPr lang="en-US" sz="1600" dirty="0">
                <a:solidFill>
                  <a:srgbClr val="A50021"/>
                </a:solidFill>
                <a:latin typeface="+mn-lt"/>
              </a:rPr>
              <a:t>P</a:t>
            </a:r>
            <a:r>
              <a:rPr sz="1600" dirty="0" smtClean="0">
                <a:solidFill>
                  <a:srgbClr val="A50021"/>
                </a:solidFill>
                <a:latin typeface="+mn-lt"/>
              </a:rPr>
              <a:t>hase</a:t>
            </a:r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: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Interaction 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LAr</a:t>
            </a:r>
            <a:r>
              <a:rPr lang="en-US" sz="1600" dirty="0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 &amp; </a:t>
            </a:r>
            <a:r>
              <a:rPr lang="en-US" sz="1600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detection in </a:t>
            </a:r>
            <a:r>
              <a:rPr lang="en-US" sz="1600" dirty="0" err="1" smtClean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rPr>
              <a:t>GAr</a:t>
            </a:r>
            <a:endParaRPr lang="en-US" sz="1600" dirty="0">
              <a:solidFill>
                <a:srgbClr val="A5002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Shape 163"/>
          <p:cNvSpPr/>
          <p:nvPr/>
        </p:nvSpPr>
        <p:spPr>
          <a:xfrm>
            <a:off x="570730" y="4039692"/>
            <a:ext cx="2401070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sz="2500" b="1">
                <a:solidFill>
                  <a:srgbClr val="0A0A0A"/>
                </a:solidFill>
              </a:defRPr>
            </a:lvl1pPr>
          </a:lstStyle>
          <a:p>
            <a:r>
              <a:rPr sz="2000" dirty="0">
                <a:solidFill>
                  <a:srgbClr val="A50021"/>
                </a:solidFill>
                <a:latin typeface="+mn-lt"/>
              </a:rPr>
              <a:t>WA105 3x1x1@CERN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21037" y="5110216"/>
            <a:ext cx="1826950" cy="287618"/>
          </a:xfrm>
          <a:prstGeom prst="rect">
            <a:avLst/>
          </a:prstGeom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5743" y="1779351"/>
            <a:ext cx="2746257" cy="241165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33" y="4269740"/>
            <a:ext cx="2848667" cy="254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4" name="Rounded Rectangular Callout 33"/>
          <p:cNvSpPr/>
          <p:nvPr/>
        </p:nvSpPr>
        <p:spPr bwMode="auto">
          <a:xfrm>
            <a:off x="3610810" y="5105400"/>
            <a:ext cx="3247190" cy="1165493"/>
          </a:xfrm>
          <a:prstGeom prst="wedgeRound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76306" y="4269740"/>
            <a:ext cx="2395427" cy="2221917"/>
            <a:chOff x="5576306" y="4269740"/>
            <a:chExt cx="2395427" cy="2221917"/>
          </a:xfrm>
        </p:grpSpPr>
        <p:cxnSp>
          <p:nvCxnSpPr>
            <p:cNvPr id="22" name="Connecteur droit avec flèche 14"/>
            <p:cNvCxnSpPr/>
            <p:nvPr/>
          </p:nvCxnSpPr>
          <p:spPr>
            <a:xfrm>
              <a:off x="6190097" y="4971552"/>
              <a:ext cx="7862" cy="104824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15"/>
            <p:cNvSpPr txBox="1"/>
            <p:nvPr/>
          </p:nvSpPr>
          <p:spPr>
            <a:xfrm>
              <a:off x="5791200" y="5291259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cxnSp>
          <p:nvCxnSpPr>
            <p:cNvPr id="24" name="Connecteur droit avec flèche 14"/>
            <p:cNvCxnSpPr/>
            <p:nvPr/>
          </p:nvCxnSpPr>
          <p:spPr>
            <a:xfrm>
              <a:off x="6197959" y="6073671"/>
              <a:ext cx="835907" cy="218675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14"/>
            <p:cNvCxnSpPr/>
            <p:nvPr/>
          </p:nvCxnSpPr>
          <p:spPr>
            <a:xfrm flipH="1">
              <a:off x="7080799" y="5991893"/>
              <a:ext cx="890934" cy="311821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ZoneTexte 15"/>
            <p:cNvSpPr txBox="1"/>
            <p:nvPr/>
          </p:nvSpPr>
          <p:spPr>
            <a:xfrm>
              <a:off x="6292880" y="6153103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2" name="ZoneTexte 15"/>
            <p:cNvSpPr txBox="1"/>
            <p:nvPr/>
          </p:nvSpPr>
          <p:spPr>
            <a:xfrm>
              <a:off x="7361846" y="6101616"/>
              <a:ext cx="4732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  <a:latin typeface="Arial Narrow" charset="0"/>
                  <a:ea typeface="Arial Narrow" charset="0"/>
                  <a:cs typeface="Arial Narrow" charset="0"/>
                </a:rPr>
                <a:t>6 m</a:t>
              </a:r>
            </a:p>
          </p:txBody>
        </p:sp>
        <p:sp>
          <p:nvSpPr>
            <p:cNvPr id="37" name="ZoneTexte 15"/>
            <p:cNvSpPr txBox="1"/>
            <p:nvPr/>
          </p:nvSpPr>
          <p:spPr>
            <a:xfrm>
              <a:off x="5576306" y="4269740"/>
              <a:ext cx="51969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600t</a:t>
              </a:r>
              <a:endParaRPr lang="en-US" sz="1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3" name="Shape 157"/>
          <p:cNvSpPr/>
          <p:nvPr/>
        </p:nvSpPr>
        <p:spPr>
          <a:xfrm>
            <a:off x="3465462" y="2940626"/>
            <a:ext cx="1944738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SP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sp>
        <p:nvSpPr>
          <p:cNvPr id="36" name="Shape 162"/>
          <p:cNvSpPr/>
          <p:nvPr/>
        </p:nvSpPr>
        <p:spPr>
          <a:xfrm>
            <a:off x="3519049" y="5531406"/>
            <a:ext cx="2015445" cy="564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ctr">
              <a:defRPr sz="2000" b="1">
                <a:solidFill>
                  <a:srgbClr val="0A0A0A"/>
                </a:solidFill>
              </a:defRPr>
            </a:lvl1pPr>
          </a:lstStyle>
          <a:p>
            <a:r>
              <a:rPr sz="1600">
                <a:solidFill>
                  <a:srgbClr val="A50021"/>
                </a:solidFill>
                <a:latin typeface="+mn-lt"/>
              </a:rPr>
              <a:t>protoDUNE </a:t>
            </a:r>
            <a:r>
              <a:rPr lang="en-US" sz="1600" smtClean="0">
                <a:solidFill>
                  <a:srgbClr val="A50021"/>
                </a:solidFill>
                <a:latin typeface="+mn-lt"/>
              </a:rPr>
              <a:t>DP</a:t>
            </a:r>
            <a:r>
              <a:rPr sz="1600" smtClean="0">
                <a:solidFill>
                  <a:srgbClr val="A50021"/>
                </a:solidFill>
                <a:latin typeface="+mn-lt"/>
              </a:rPr>
              <a:t>@CERN</a:t>
            </a:r>
            <a:endParaRPr lang="en-US" sz="1600" dirty="0" smtClean="0">
              <a:solidFill>
                <a:srgbClr val="A50021"/>
              </a:solidFill>
              <a:latin typeface="+mn-lt"/>
            </a:endParaRPr>
          </a:p>
          <a:p>
            <a:r>
              <a:rPr lang="en-US" sz="1600" dirty="0" smtClean="0">
                <a:solidFill>
                  <a:srgbClr val="A50021"/>
                </a:solidFill>
                <a:latin typeface="+mn-lt"/>
              </a:rPr>
              <a:t>6mx6mx6m Active</a:t>
            </a:r>
            <a:endParaRPr sz="1600" dirty="0">
              <a:solidFill>
                <a:srgbClr val="A50021"/>
              </a:solidFill>
              <a:latin typeface="+mn-lt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12" y="1938459"/>
            <a:ext cx="7093664" cy="331437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1215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2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700"/>
                            </p:stCondLst>
                            <p:childTnLst>
                              <p:par>
                                <p:cTn id="9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1" grpId="0" animBg="1"/>
      <p:bldP spid="12" grpId="0" animBg="1"/>
      <p:bldP spid="16" grpId="0" animBg="1"/>
      <p:bldP spid="17" grpId="0" animBg="1"/>
      <p:bldP spid="33" grpId="0" animBg="1"/>
      <p:bldP spid="3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Field Cage Construction!!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6" y="4501873"/>
            <a:ext cx="3546793" cy="18559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07" y="2023661"/>
            <a:ext cx="4660193" cy="4300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8" y="2031098"/>
            <a:ext cx="3525772" cy="2361344"/>
          </a:xfrm>
          <a:prstGeom prst="rect">
            <a:avLst/>
          </a:prstGeom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" y="678425"/>
            <a:ext cx="8915400" cy="1345236"/>
          </a:xfrm>
          <a:prstGeom prst="rect">
            <a:avLst/>
          </a:prstGeom>
          <a:noFill/>
          <a:ln/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Field cage provides a uniform electric field for the ionization electrons to drift toward the collection plane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Modularized design 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 UTA responsible for </a:t>
            </a:r>
            <a:r>
              <a:rPr lang="en-US" sz="2800" kern="0" dirty="0" err="1" smtClean="0">
                <a:latin typeface="Arial Narrow"/>
                <a:cs typeface="Arial Narrow"/>
                <a:sym typeface="Wingdings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  <a:sym typeface="Wingdings"/>
              </a:rPr>
              <a:t> DP FC</a:t>
            </a: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112309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6248400"/>
            <a:ext cx="1905000" cy="457200"/>
          </a:xfrm>
        </p:spPr>
        <p:txBody>
          <a:bodyPr/>
          <a:lstStyle/>
          <a:p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0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800" b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Detectors </a:t>
            </a:r>
            <a:r>
              <a:rPr lang="fr-FR" altLang="en-US" sz="4800" b="1" dirty="0" err="1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Today</a:t>
            </a:r>
            <a:endParaRPr lang="en-US" altLang="en-US" sz="48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68447" y="685800"/>
            <a:ext cx="8915400" cy="1345236"/>
          </a:xfrm>
          <a:prstGeom prst="rect">
            <a:avLst/>
          </a:prstGeom>
          <a:noFill/>
          <a:ln/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0066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SP </a:t>
            </a:r>
            <a:r>
              <a:rPr lang="en-US" sz="2800" kern="0" dirty="0" err="1" smtClean="0">
                <a:latin typeface="Arial Narrow"/>
                <a:cs typeface="Arial Narrow"/>
              </a:rPr>
              <a:t>ProtoDUNE</a:t>
            </a:r>
            <a:r>
              <a:rPr lang="en-US" sz="2800" kern="0" dirty="0" smtClean="0">
                <a:latin typeface="Arial Narrow"/>
                <a:cs typeface="Arial Narrow"/>
              </a:rPr>
              <a:t> will have the 6</a:t>
            </a:r>
            <a:r>
              <a:rPr lang="en-US" sz="2800" kern="0" baseline="30000" dirty="0" smtClean="0">
                <a:latin typeface="Arial Narrow"/>
                <a:cs typeface="Arial Narrow"/>
              </a:rPr>
              <a:t>th</a:t>
            </a:r>
            <a:r>
              <a:rPr lang="en-US" sz="2800" kern="0" dirty="0" smtClean="0">
                <a:latin typeface="Arial Narrow"/>
                <a:cs typeface="Arial Narrow"/>
              </a:rPr>
              <a:t> &amp; final APA in April and closed shut in May with the cooldown and fill following in the summer &amp; Fall 2018</a:t>
            </a:r>
          </a:p>
          <a:p>
            <a:pPr>
              <a:lnSpc>
                <a:spcPct val="90000"/>
              </a:lnSpc>
            </a:pPr>
            <a:r>
              <a:rPr lang="en-US" sz="2800" kern="0" dirty="0" smtClean="0">
                <a:latin typeface="Arial Narrow"/>
                <a:cs typeface="Arial Narrow"/>
              </a:rPr>
              <a:t>DP </a:t>
            </a:r>
            <a:r>
              <a:rPr lang="en-US" sz="2800" kern="0" dirty="0" err="1" smtClean="0">
                <a:latin typeface="Arial Narrow"/>
                <a:cs typeface="Arial Narrow"/>
              </a:rPr>
              <a:t>ProdoDUNE</a:t>
            </a:r>
            <a:r>
              <a:rPr lang="en-US" sz="2800" kern="0" dirty="0" smtClean="0">
                <a:latin typeface="Arial Narrow"/>
                <a:cs typeface="Arial Narrow"/>
              </a:rPr>
              <a:t> will have completed FC and CRP</a:t>
            </a:r>
            <a:r>
              <a:rPr lang="en-US" sz="2800" kern="0" dirty="0" smtClean="0"/>
              <a:t>’s prepared for close late 2018 </a:t>
            </a:r>
            <a:endParaRPr lang="en-US" sz="2800" kern="0" dirty="0" smtClean="0"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023833"/>
            <a:ext cx="3511325" cy="468176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95400" y="2895600"/>
            <a:ext cx="599457" cy="3505200"/>
            <a:chOff x="1676400" y="2895600"/>
            <a:chExt cx="599457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676400" y="289560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31036"/>
            <a:ext cx="5009388" cy="459836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21058588">
            <a:off x="7466495" y="3353687"/>
            <a:ext cx="599457" cy="2447361"/>
            <a:chOff x="1676400" y="2895600"/>
            <a:chExt cx="599457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725706" y="4360183"/>
              <a:ext cx="5501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  <a:endParaRPr lang="en-US" b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0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800" dirty="0" smtClean="0"/>
              <a:t>Intermediate Physics w/ </a:t>
            </a:r>
            <a:r>
              <a:rPr lang="en-US" sz="4800" dirty="0" err="1" smtClean="0"/>
              <a:t>ProtoDUNE</a:t>
            </a:r>
            <a:r>
              <a:rPr lang="en-US" sz="4800" dirty="0" smtClean="0"/>
              <a:t>?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>
                <a:latin typeface="Arial Narrow" charset="0"/>
                <a:sym typeface="Wingdings"/>
              </a:rPr>
              <a:t>ProtoDUNE</a:t>
            </a:r>
            <a:r>
              <a:rPr lang="en-US" sz="2800" dirty="0" smtClean="0">
                <a:latin typeface="Arial Narrow" charset="0"/>
                <a:sym typeface="Wingdings"/>
              </a:rPr>
              <a:t> detectors have active volume of over 600t total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sym typeface="Wingdings"/>
              </a:rPr>
              <a:t>Potential for searching for relativistic Boosted Dark Matter in its inelastic scattering in the detector  Distinct signature of 3 lepton + missing energy final states</a:t>
            </a:r>
            <a:r>
              <a:rPr lang="en-US" sz="2800" dirty="0">
                <a:latin typeface="Arial Narrow" charset="0"/>
                <a:sym typeface="Wingdings"/>
              </a:rPr>
              <a:t> </a:t>
            </a:r>
            <a:r>
              <a:rPr lang="en-US" sz="2800" dirty="0" smtClean="0">
                <a:latin typeface="Arial Narrow" charset="0"/>
                <a:sym typeface="Wingdings"/>
              </a:rPr>
              <a:t>helps over the anticipated large background on the surface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" y="3048000"/>
            <a:ext cx="8640576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5029200" y="2895600"/>
            <a:ext cx="3276600" cy="32004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20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Monday, Aug. 27,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98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98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0" grpId="0"/>
      <p:bldP spid="2" grpId="0" animBg="1"/>
      <p:bldP spid="1198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ark Matter Search Motivation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224619" y="3429000"/>
            <a:ext cx="2333187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366180" y="3412576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800000"/>
                </a:solidFill>
              </a:rPr>
              <a:t>DUNE </a:t>
            </a:r>
            <a:r>
              <a:rPr lang="en-US" dirty="0" smtClean="0">
                <a:solidFill>
                  <a:srgbClr val="800000"/>
                </a:solidFill>
              </a:rPr>
              <a:t>potential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66900" y="2720902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LHC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smtClean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7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1"/>
            <a:ext cx="8915400" cy="22860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A</a:t>
            </a:r>
            <a:r>
              <a:rPr lang="en-US" sz="2800" dirty="0" smtClean="0">
                <a:latin typeface="Arial Narrow"/>
                <a:cs typeface="Arial Narrow"/>
              </a:rPr>
              <a:t> system that uses a string of magnets</a:t>
            </a: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Arial Narrow"/>
                <a:cs typeface="Arial Narrow"/>
              </a:rPr>
              <a:t>We can have a </a:t>
            </a:r>
            <a:r>
              <a:rPr lang="en-US" sz="2800" dirty="0" err="1">
                <a:latin typeface="Arial Narrow"/>
                <a:cs typeface="Arial Narrow"/>
              </a:rPr>
              <a:t>beamline</a:t>
            </a:r>
            <a:r>
              <a:rPr lang="en-US" sz="2800" dirty="0">
                <a:latin typeface="Arial Narrow"/>
                <a:cs typeface="Arial Narrow"/>
              </a:rPr>
              <a:t> that separates neutrinos </a:t>
            </a:r>
            <a:r>
              <a:rPr lang="en-US" sz="2800" dirty="0" smtClean="0">
                <a:latin typeface="Arial Narrow"/>
                <a:cs typeface="Arial Narrow"/>
              </a:rPr>
              <a:t>and </a:t>
            </a:r>
            <a:r>
              <a:rPr lang="en-US" sz="2800" dirty="0">
                <a:latin typeface="Arial Narrow"/>
                <a:cs typeface="Arial Narrow"/>
              </a:rPr>
              <a:t>anti-</a:t>
            </a:r>
            <a:r>
              <a:rPr lang="en-US" sz="2800" dirty="0" smtClean="0">
                <a:latin typeface="Arial Narrow"/>
                <a:cs typeface="Arial Narrow"/>
              </a:rPr>
              <a:t>neutrinos from DM’s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Give parent particles of </a:t>
            </a:r>
            <a:r>
              <a:rPr lang="en-US" sz="2800" dirty="0" smtClean="0">
                <a:latin typeface="Symbol" charset="2"/>
                <a:ea typeface="Symbol" charset="2"/>
                <a:cs typeface="Symbol" charset="2"/>
              </a:rPr>
              <a:t>n’</a:t>
            </a:r>
            <a:r>
              <a:rPr lang="en-US" sz="2800" dirty="0" smtClean="0">
                <a:ea typeface="Symbol" charset="2"/>
                <a:cs typeface="Symbol" charset="2"/>
              </a:rPr>
              <a:t>s</a:t>
            </a:r>
            <a:r>
              <a:rPr lang="en-US" sz="2800" dirty="0" smtClean="0"/>
              <a:t> a magnetic kick to do this separation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Add a dipole after the mesons are fully focused with the 2</a:t>
            </a:r>
            <a:r>
              <a:rPr lang="en-US" sz="2800" baseline="30000" dirty="0"/>
              <a:t>nd</a:t>
            </a:r>
            <a:r>
              <a:rPr lang="en-US" sz="2800" dirty="0"/>
              <a:t> horn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76200" y="-1524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 smtClean="0"/>
              <a:t>Smart Dark Matter Beam Line!!</a:t>
            </a:r>
            <a:endParaRPr lang="en-US" sz="4000" b="1" dirty="0"/>
          </a:p>
        </p:txBody>
      </p:sp>
      <p:sp>
        <p:nvSpPr>
          <p:cNvPr id="10" name="Isosceles Triangle 9"/>
          <p:cNvSpPr/>
          <p:nvPr/>
        </p:nvSpPr>
        <p:spPr bwMode="auto">
          <a:xfrm rot="10800000" flipH="1">
            <a:off x="3622292" y="33595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52400" y="37338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1295400" y="35814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3" name="Block Arc 12"/>
          <p:cNvSpPr/>
          <p:nvPr/>
        </p:nvSpPr>
        <p:spPr bwMode="auto">
          <a:xfrm rot="16200000">
            <a:off x="24384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895600" y="35814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536692" y="36643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6060692" y="32905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8167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Rectangle 17"/>
          <p:cNvSpPr/>
          <p:nvPr/>
        </p:nvSpPr>
        <p:spPr bwMode="auto">
          <a:xfrm>
            <a:off x="7356092" y="30547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12892" y="32071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0493" y="41215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800000">
            <a:off x="5823868" y="45668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2" name="Rectangle 21"/>
          <p:cNvSpPr/>
          <p:nvPr/>
        </p:nvSpPr>
        <p:spPr bwMode="auto">
          <a:xfrm rot="1800000">
            <a:off x="7371209" y="50441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DUNE 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7246" y="3272135"/>
            <a:ext cx="33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438400" y="42672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85172" y="28149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4800600" y="3121521"/>
            <a:ext cx="3371776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Dark Matter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1740000">
            <a:off x="4454329" y="4521266"/>
            <a:ext cx="4207617" cy="917079"/>
          </a:xfrm>
          <a:prstGeom prst="rightArrow">
            <a:avLst/>
          </a:prstGeom>
          <a:solidFill>
            <a:srgbClr val="FFFF00">
              <a:alpha val="60000"/>
            </a:srgbClr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660066"/>
                </a:solidFill>
                <a:latin typeface="+mj-lt"/>
                <a:cs typeface="Arial"/>
              </a:rPr>
              <a:t>Precision Neutrino Experiments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/>
              <a:latin typeface="+mj-lt"/>
              <a:cs typeface="Arial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9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1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1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1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1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108" grpId="0" build="p" autoUpdateAnimBg="0"/>
      <p:bldP spid="10" grpId="0" animBg="1"/>
      <p:bldP spid="12" grpId="0" animBg="1"/>
      <p:bldP spid="13" grpId="0" animBg="1"/>
      <p:bldP spid="14" grpId="0" animBg="1"/>
      <p:bldP spid="16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Long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Baseline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Neutrino Experiment (LBNE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an $850M 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2026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 smtClean="0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218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Bi-product of High Energy Physics Research</a:t>
            </a:r>
            <a:endParaRPr lang="en-US" sz="40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385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 smtClean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  <a:endParaRPr lang="en-US" sz="4000" dirty="0">
              <a:solidFill>
                <a:srgbClr val="FF0066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31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2"/>
              </a:rPr>
              <a:t>http://www-hep.uta.edu/~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hlinkClick r:id="rId2"/>
              </a:rPr>
              <a:t>yu/teaching/fall18-1444-002/fall18-1444-002.html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frequently read!! </a:t>
            </a: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Office Hours for Dr. Yu: 2:30 – 3:30pm, MW or by appointments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5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533400"/>
            <a:ext cx="8229600" cy="60198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Homework: </a:t>
            </a:r>
            <a:r>
              <a:rPr lang="en-US" altLang="ko-KR" sz="2400" dirty="0" smtClean="0">
                <a:ea typeface="굴림" charset="-127"/>
                <a:cs typeface="굴림" charset="-127"/>
              </a:rPr>
              <a:t>25</a:t>
            </a:r>
            <a:r>
              <a:rPr lang="en-US" sz="2400" dirty="0" smtClean="0"/>
              <a:t>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Final Comprehensive Exams (</a:t>
            </a:r>
            <a:r>
              <a:rPr lang="en-US" sz="2000" dirty="0" smtClean="0">
                <a:ea typeface="굴림" charset="-127"/>
                <a:cs typeface="굴림" charset="-127"/>
              </a:rPr>
              <a:t>Dec.</a:t>
            </a:r>
            <a:r>
              <a:rPr lang="en-US" sz="2000" dirty="0">
                <a:ea typeface="굴림" charset="-127"/>
                <a:cs typeface="굴림" charset="-127"/>
              </a:rPr>
              <a:t> </a:t>
            </a:r>
            <a:r>
              <a:rPr lang="en-US" sz="2000" dirty="0" smtClean="0">
                <a:ea typeface="굴림" charset="-127"/>
                <a:cs typeface="굴림" charset="-127"/>
              </a:rPr>
              <a:t>10/18</a:t>
            </a:r>
            <a:r>
              <a:rPr lang="en-US" sz="2000" dirty="0" smtClean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Mid-term Comprehensive Exam (Oct. 17/18):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One better of the two term Exams (Sept. 19/18 and 11/14/18): </a:t>
            </a:r>
            <a:r>
              <a:rPr lang="en-US" altLang="ko-KR" sz="2000" dirty="0" smtClean="0">
                <a:ea typeface="굴림" charset="-127"/>
                <a:cs typeface="굴림" charset="-127"/>
              </a:rPr>
              <a:t>12</a:t>
            </a:r>
            <a:r>
              <a:rPr lang="en-US" sz="2000" dirty="0" smtClean="0"/>
              <a:t>%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Total of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non-comprehensive term exams (</a:t>
            </a:r>
            <a:r>
              <a:rPr lang="en-US" sz="1800" dirty="0" smtClean="0">
                <a:ea typeface="굴림" charset="-127"/>
                <a:cs typeface="굴림" charset="-127"/>
              </a:rPr>
              <a:t>9/19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 </a:t>
            </a:r>
            <a:r>
              <a:rPr lang="en-US" sz="1800" dirty="0" smtClean="0"/>
              <a:t>and </a:t>
            </a:r>
            <a:r>
              <a:rPr lang="en-US" sz="1800" dirty="0" smtClean="0">
                <a:ea typeface="굴림" charset="-127"/>
                <a:cs typeface="굴림" charset="-127"/>
              </a:rPr>
              <a:t>11</a:t>
            </a:r>
            <a:r>
              <a:rPr lang="en-US" sz="1800" dirty="0" smtClean="0"/>
              <a:t>/14)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ko-KR" sz="1800" dirty="0" smtClean="0">
                <a:ea typeface="굴림" charset="-127"/>
                <a:cs typeface="굴림" charset="-127"/>
              </a:rPr>
              <a:t>One</a:t>
            </a:r>
            <a:r>
              <a:rPr lang="en-US" sz="1800" dirty="0" smtClean="0"/>
              <a:t> better of the t</a:t>
            </a:r>
            <a:r>
              <a:rPr lang="en-US" altLang="ko-KR" sz="1800" dirty="0" smtClean="0">
                <a:ea typeface="굴림" charset="-127"/>
                <a:cs typeface="굴림" charset="-127"/>
              </a:rPr>
              <a:t>wo</a:t>
            </a:r>
            <a:r>
              <a:rPr lang="en-US" sz="1800" dirty="0" smtClean="0"/>
              <a:t> exams will be used for the final grade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 smtClean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Lab score: 10%</a:t>
            </a:r>
            <a:endParaRPr lang="en-US" sz="2400" dirty="0" smtClean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Physics Department Colloquium Attendance (4pm Wednesdays!)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Planetarium shows and Other many opportunities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4327525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12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070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0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0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0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0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0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0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0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07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0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07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07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0070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0070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070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0070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0070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070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7" grpId="0" uiExpand="1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1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" y="609600"/>
            <a:ext cx="8915400" cy="5715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Solving homework problems is the only way to comprehend class material </a:t>
            </a:r>
            <a:r>
              <a:rPr lang="en-US" dirty="0" smtClean="0">
                <a:sym typeface="Wingdings"/>
              </a:rPr>
              <a:t> 1 </a:t>
            </a:r>
            <a:r>
              <a:rPr lang="mr-IN" dirty="0" smtClean="0">
                <a:sym typeface="Wingdings"/>
              </a:rPr>
              <a:t>–</a:t>
            </a:r>
            <a:r>
              <a:rPr lang="en-US" dirty="0" smtClean="0">
                <a:sym typeface="Wingdings"/>
              </a:rPr>
              <a:t> 2 HW per week</a:t>
            </a: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Details are in the material distributed today and on the web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hlinkClick r:id="rId2"/>
              </a:rPr>
              <a:t>https://quest.cns.utexas.edu/student/courses/list</a:t>
            </a:r>
            <a:r>
              <a:rPr lang="en-US" dirty="0" smtClean="0"/>
              <a:t> </a:t>
            </a:r>
            <a:endParaRPr lang="en-US" sz="3200" dirty="0" smtClean="0"/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Choose the course </a:t>
            </a:r>
            <a:r>
              <a:rPr lang="en-US" b="1" u="sng" dirty="0" smtClean="0">
                <a:solidFill>
                  <a:srgbClr val="FF0000"/>
                </a:solidFill>
              </a:rPr>
              <a:t>PHYS1444-fall18</a:t>
            </a:r>
            <a:r>
              <a:rPr lang="en-US" dirty="0" smtClean="0">
                <a:solidFill>
                  <a:schemeClr val="accent2"/>
                </a:solidFill>
              </a:rPr>
              <a:t>, unique number </a:t>
            </a:r>
            <a:r>
              <a:rPr lang="en-US" b="1" u="sng" dirty="0" smtClean="0">
                <a:solidFill>
                  <a:srgbClr val="FF0000"/>
                </a:solidFill>
              </a:rPr>
              <a:t>44118</a:t>
            </a: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chemeClr val="accent2"/>
                </a:solidFill>
              </a:rPr>
              <a:t>Once you enroll, you need my approval before proceeding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u="sng" dirty="0" smtClean="0">
                <a:solidFill>
                  <a:schemeClr val="accent2"/>
                </a:solidFill>
              </a:rPr>
              <a:t>Download </a:t>
            </a:r>
            <a:r>
              <a:rPr lang="en-US" u="sng" dirty="0" err="1" smtClean="0">
                <a:solidFill>
                  <a:schemeClr val="accent2"/>
                </a:solidFill>
              </a:rPr>
              <a:t>homeworks</a:t>
            </a: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u="sng" dirty="0" smtClean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</a:t>
            </a:r>
            <a:endParaRPr lang="en-US" u="sng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</a:rPr>
              <a:t>Roster will close at 11pm Wed</a:t>
            </a:r>
            <a:r>
              <a:rPr lang="en-US" dirty="0">
                <a:solidFill>
                  <a:srgbClr val="A50021"/>
                </a:solidFill>
              </a:rPr>
              <a:t>.</a:t>
            </a:r>
            <a:r>
              <a:rPr lang="en-US" dirty="0" smtClean="0">
                <a:solidFill>
                  <a:srgbClr val="A50021"/>
                </a:solidFill>
              </a:rPr>
              <a:t> Aug. 29</a:t>
            </a:r>
            <a:endParaRPr lang="en-US" altLang="ko-KR" dirty="0" smtClean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e-ID: Go and apply at the URL 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  <a:hlinkClick r:id="rId3"/>
              </a:rPr>
              <a:t>https://idmanager.its.utexas.edu/eid_self_help/?createEID&amp;qwicap-page-id=EA027EFF7E2DA39E</a:t>
            </a:r>
            <a:r>
              <a:rPr lang="en-US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dirty="0" smtClean="0">
              <a:solidFill>
                <a:srgbClr val="A5002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4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2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2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2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800" b="1" dirty="0" smtClean="0"/>
              <a:t>Homework </a:t>
            </a:r>
            <a:r>
              <a:rPr lang="mr-IN" sz="4800" b="1" dirty="0" smtClean="0"/>
              <a:t>–</a:t>
            </a:r>
            <a:r>
              <a:rPr lang="en-US" sz="4800" b="1" dirty="0" smtClean="0"/>
              <a:t> 2 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762000"/>
            <a:ext cx="85344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dirty="0" smtClean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 work problems will be slightly ahead of the class 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Homework solutions are available 5min after the deadline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Remember!  This means no chance for a late submission!!</a:t>
            </a:r>
            <a:endParaRPr lang="en-US" sz="2400" b="1" u="sng" dirty="0" smtClean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u="sng" dirty="0" smtClean="0">
                <a:solidFill>
                  <a:srgbClr val="A50021"/>
                </a:solidFill>
              </a:rPr>
              <a:t>No</a:t>
            </a:r>
            <a:r>
              <a:rPr lang="en-US" dirty="0" smtClean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dirty="0"/>
              <a:t>H</a:t>
            </a:r>
            <a:r>
              <a:rPr lang="en-US" dirty="0" smtClean="0"/>
              <a:t>ome work will constitute </a:t>
            </a:r>
            <a:r>
              <a:rPr lang="en-US" altLang="ko-KR" b="1" u="sng" dirty="0" smtClean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b="1" u="sng" dirty="0" smtClean="0">
                <a:solidFill>
                  <a:srgbClr val="A50021"/>
                </a:solidFill>
              </a:rPr>
              <a:t> of the total</a:t>
            </a:r>
            <a:r>
              <a:rPr lang="en-US" dirty="0" smtClean="0"/>
              <a:t> </a:t>
            </a:r>
            <a:r>
              <a:rPr lang="en-US" dirty="0" smtClean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dirty="0" smtClean="0"/>
              <a:t>Strongly encouraged to collaborate </a:t>
            </a:r>
            <a:r>
              <a:rPr lang="en-US" dirty="0" err="1" smtClean="0">
                <a:sym typeface="Wingdings" charset="2"/>
              </a:rPr>
              <a:t></a:t>
            </a:r>
            <a:r>
              <a:rPr lang="en-US" dirty="0" smtClean="0">
                <a:sym typeface="Wingdings" charset="2"/>
              </a:rPr>
              <a:t> Does not mean you can copy</a:t>
            </a:r>
          </a:p>
        </p:txBody>
      </p:sp>
    </p:spTree>
    <p:extLst>
      <p:ext uri="{BB962C8B-B14F-4D97-AF65-F5344CB8AC3E}">
        <p14:creationId xmlns:p14="http://schemas.microsoft.com/office/powerpoint/2010/main" val="122626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2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2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6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9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9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9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97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50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4582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</a:t>
            </a:r>
            <a:r>
              <a:rPr lang="en-US" dirty="0" smtClean="0"/>
              <a:t>credit</a:t>
            </a:r>
            <a:endParaRPr lang="en-US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</a:t>
            </a:r>
            <a:r>
              <a:rPr lang="en-US" dirty="0" smtClean="0"/>
              <a:t>in </a:t>
            </a:r>
            <a:r>
              <a:rPr lang="en-US" dirty="0"/>
              <a:t>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will be posted on the web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mixed with traditional </a:t>
            </a:r>
            <a:r>
              <a:rPr lang="en-US" dirty="0" smtClean="0"/>
              <a:t>methods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/>
              <a:t>Active </a:t>
            </a:r>
            <a:r>
              <a:rPr lang="en-US" dirty="0"/>
              <a:t>participation through </a:t>
            </a:r>
            <a:r>
              <a:rPr lang="en-US" dirty="0" smtClean="0"/>
              <a:t>problem solving, collaboration, questions </a:t>
            </a:r>
            <a:r>
              <a:rPr lang="en-US" dirty="0"/>
              <a:t>and discussions </a:t>
            </a:r>
            <a:r>
              <a:rPr lang="en-US" dirty="0" smtClean="0"/>
              <a:t>are required!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 smtClean="0"/>
              <a:t>Prepare a thick note book and a pen to keep your work in!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ym typeface="Wingdings" charset="2"/>
              </a:rPr>
              <a:t>Communication is </a:t>
            </a:r>
            <a:r>
              <a:rPr lang="en-US" dirty="0">
                <a:sym typeface="Wingdings" charset="2"/>
              </a:rPr>
              <a:t>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86544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3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3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3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3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3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3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3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3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3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F15C3-4849-B24E-B0DE-48090D7A5563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smtClean="0"/>
              <a:t>Lab and Physics Clinic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534400" cy="5638800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Physics Labs:</a:t>
            </a:r>
            <a:r>
              <a:rPr lang="en-US" sz="2000" dirty="0" smtClean="0"/>
              <a:t> Starts Monday, Sept. 10</a:t>
            </a:r>
          </a:p>
          <a:p>
            <a:pPr lvl="1" eaLnBrk="1" hangingPunct="1"/>
            <a:r>
              <a:rPr lang="en-US" sz="2000" dirty="0" smtClean="0"/>
              <a:t>Important to understand physical principles through experiments</a:t>
            </a:r>
          </a:p>
          <a:p>
            <a:pPr lvl="1" eaLnBrk="1" hangingPunct="1"/>
            <a:r>
              <a:rPr lang="en-US" sz="2000" dirty="0" smtClean="0"/>
              <a:t>10% of the grade</a:t>
            </a:r>
          </a:p>
          <a:p>
            <a:pPr lvl="1" eaLnBrk="1" hangingPunct="1"/>
            <a:r>
              <a:rPr lang="en-US" sz="2000" dirty="0" err="1" smtClean="0"/>
              <a:t>Prelab</a:t>
            </a:r>
            <a:r>
              <a:rPr lang="en-US" sz="2000" dirty="0" smtClean="0"/>
              <a:t> questions can be obtained at </a:t>
            </a:r>
            <a:r>
              <a:rPr lang="en-US" sz="2000" dirty="0" smtClean="0">
                <a:hlinkClick r:id="rId2"/>
              </a:rPr>
              <a:t>www.uta.edu/physics/labs</a:t>
            </a:r>
            <a:r>
              <a:rPr lang="en-US" sz="2000" dirty="0" smtClean="0"/>
              <a:t> </a:t>
            </a:r>
          </a:p>
          <a:p>
            <a:pPr lvl="1" eaLnBrk="1" hangingPunct="1"/>
            <a:r>
              <a:rPr lang="en-US" sz="2000" dirty="0" smtClean="0"/>
              <a:t>Lab syllabus is available in your assigned lab rooms.  </a:t>
            </a:r>
          </a:p>
          <a:p>
            <a:pPr eaLnBrk="1" hangingPunct="1"/>
            <a:r>
              <a:rPr lang="en-US" sz="2400" dirty="0" smtClean="0"/>
              <a:t>Physics Clinic:</a:t>
            </a:r>
          </a:p>
          <a:p>
            <a:pPr lvl="1" eaLnBrk="1" hangingPunct="1"/>
            <a:r>
              <a:rPr lang="en-US" sz="2000" dirty="0" smtClean="0"/>
              <a:t>Free service</a:t>
            </a:r>
          </a:p>
          <a:p>
            <a:pPr lvl="1" eaLnBrk="1" hangingPunct="1"/>
            <a:r>
              <a:rPr lang="en-US" sz="2000" dirty="0" smtClean="0"/>
              <a:t>They provide general help on physics, including help solving homework problems</a:t>
            </a:r>
          </a:p>
          <a:p>
            <a:pPr lvl="2" eaLnBrk="1" hangingPunct="1"/>
            <a:r>
              <a:rPr lang="en-US" sz="1800" dirty="0" smtClean="0"/>
              <a:t>Do not expect solutions of the problem from them!</a:t>
            </a:r>
          </a:p>
          <a:p>
            <a:pPr lvl="2" eaLnBrk="1" hangingPunct="1"/>
            <a:r>
              <a:rPr lang="en-US" sz="1800" dirty="0" smtClean="0"/>
              <a:t>Do not expect them to tell you whether your answers are correct!</a:t>
            </a:r>
          </a:p>
          <a:p>
            <a:pPr lvl="2" eaLnBrk="1" hangingPunct="1"/>
            <a:r>
              <a:rPr lang="en-US" sz="1800" dirty="0" smtClean="0"/>
              <a:t>It is your responsibility to make sure that you have done everything correctly!</a:t>
            </a:r>
            <a:endParaRPr lang="en-US" sz="2000" dirty="0" smtClean="0">
              <a:sym typeface="Wingdings" charset="2"/>
            </a:endParaRP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11am – 6pm, Mon – Thu and 11am - 2pm, Fridays, SH 007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This service begins today!</a:t>
            </a:r>
          </a:p>
          <a:p>
            <a:pPr lvl="1" eaLnBrk="1" hangingPunct="1"/>
            <a:r>
              <a:rPr lang="en-US" sz="2000" dirty="0" smtClean="0">
                <a:sym typeface="Wingdings" charset="2"/>
              </a:rPr>
              <a:t>Please take full advantage of this service!!</a:t>
            </a:r>
          </a:p>
        </p:txBody>
      </p:sp>
    </p:spTree>
    <p:extLst>
      <p:ext uri="{BB962C8B-B14F-4D97-AF65-F5344CB8AC3E}">
        <p14:creationId xmlns:p14="http://schemas.microsoft.com/office/powerpoint/2010/main" val="13544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4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48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48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48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48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048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480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48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480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 smtClean="0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52578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10% addition to the total</a:t>
            </a:r>
          </a:p>
          <a:p>
            <a:pPr lvl="1" eaLnBrk="1" hangingPunct="1"/>
            <a:r>
              <a:rPr lang="en-US" sz="3600" dirty="0" smtClean="0"/>
              <a:t>Could boost a B to A, C to B or D to C</a:t>
            </a:r>
          </a:p>
          <a:p>
            <a:pPr eaLnBrk="1" hangingPunct="1"/>
            <a:r>
              <a:rPr lang="en-US" sz="4000" dirty="0" smtClean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</a:t>
            </a:r>
            <a:r>
              <a:rPr lang="en-US" sz="3600" dirty="0" smtClean="0"/>
              <a:t>projects (biggest!!)</a:t>
            </a:r>
            <a:endParaRPr lang="en-US" sz="3600" dirty="0"/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Physics department colloquium attendance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Watch the valid planetarium shows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 smtClean="0"/>
              <a:t>Many other opportunities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9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9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19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9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Valid Planetarium Shows</a:t>
            </a:r>
          </a:p>
        </p:txBody>
      </p:sp>
      <p:sp>
        <p:nvSpPr>
          <p:cNvPr id="491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630EF1E-AFE0-DE4D-AFB1-9733BEE277B8}" type="slidenum">
              <a:rPr lang="en-US">
                <a:latin typeface="Arial Narrow" pitchFamily="-84" charset="0"/>
              </a:rPr>
              <a:pPr/>
              <a:t>53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305800" cy="6172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Regular running shows</a:t>
            </a:r>
            <a:endParaRPr lang="en-US" sz="2400" dirty="0" smtClean="0"/>
          </a:p>
          <a:p>
            <a:pPr lvl="1"/>
            <a:r>
              <a:rPr lang="en-US" sz="2000" dirty="0"/>
              <a:t>6</a:t>
            </a:r>
            <a:r>
              <a:rPr lang="en-US" sz="2000" dirty="0" smtClean="0"/>
              <a:t>pm Saturdays: Rosetta. </a:t>
            </a:r>
          </a:p>
          <a:p>
            <a:pPr lvl="1"/>
            <a:r>
              <a:rPr lang="en-US" sz="2000" dirty="0" smtClean="0"/>
              <a:t>1:30pm Sundays: The Hot and Energetic Universe</a:t>
            </a:r>
          </a:p>
          <a:p>
            <a:r>
              <a:rPr lang="en-US" sz="2800" dirty="0" smtClean="0">
                <a:ea typeface="ＭＳ Ｐゴシック" pitchFamily="-84" charset="-128"/>
                <a:cs typeface="ＭＳ Ｐゴシック" pitchFamily="-84" charset="-128"/>
              </a:rPr>
              <a:t>Shows that need special arrangements</a:t>
            </a:r>
            <a:endParaRPr lang="en-US" sz="2800" dirty="0" smtClean="0"/>
          </a:p>
          <a:p>
            <a:pPr lvl="1"/>
            <a:r>
              <a:rPr lang="en-US" sz="2000" dirty="0" smtClean="0"/>
              <a:t>Black </a:t>
            </a:r>
            <a:r>
              <a:rPr lang="en-US" sz="2000" dirty="0"/>
              <a:t>Holes (can watch up to 2 times</a:t>
            </a:r>
            <a:r>
              <a:rPr lang="en-US" sz="2000" dirty="0" smtClean="0"/>
              <a:t>), Phantom of the Universe</a:t>
            </a:r>
            <a:endParaRPr lang="en-US" sz="2000" dirty="0"/>
          </a:p>
          <a:p>
            <a:pPr lvl="1"/>
            <a:r>
              <a:rPr lang="en-US" sz="2000" dirty="0" smtClean="0"/>
              <a:t>Rosetta, Seeing, We are Astronomers, Back to the Moon for Good; From Earth to the Universe; Experience </a:t>
            </a:r>
            <a:r>
              <a:rPr lang="en-US" sz="2000" dirty="0"/>
              <a:t>the </a:t>
            </a:r>
            <a:r>
              <a:rPr lang="en-US" sz="2000" dirty="0" smtClean="0"/>
              <a:t>Aurora; Magnificent Sun</a:t>
            </a:r>
            <a:endParaRPr lang="en-US" sz="2000" dirty="0"/>
          </a:p>
          <a:p>
            <a:pPr lvl="1"/>
            <a:r>
              <a:rPr lang="en-US" sz="2000" dirty="0" smtClean="0"/>
              <a:t>Stars </a:t>
            </a:r>
            <a:r>
              <a:rPr lang="en-US" sz="2000" dirty="0"/>
              <a:t>of the </a:t>
            </a:r>
            <a:r>
              <a:rPr lang="en-US" sz="2000" dirty="0" smtClean="0"/>
              <a:t>Pharaohs; Two </a:t>
            </a:r>
            <a:r>
              <a:rPr lang="en-US" sz="2000" dirty="0"/>
              <a:t>Small Pieces of </a:t>
            </a:r>
            <a:r>
              <a:rPr lang="en-US" sz="2000" dirty="0" smtClean="0"/>
              <a:t>Glass; Unseen Universe; Violent Universe and several more</a:t>
            </a:r>
          </a:p>
          <a:p>
            <a:r>
              <a:rPr lang="en-US" sz="2400" dirty="0" smtClean="0">
                <a:ea typeface="ＭＳ Ｐゴシック" pitchFamily="-84" charset="-128"/>
                <a:cs typeface="ＭＳ Ｐゴシック" pitchFamily="-84" charset="-128"/>
              </a:rPr>
              <a:t>How to submit for extra credit?</a:t>
            </a:r>
          </a:p>
          <a:p>
            <a:pPr lvl="1" eaLnBrk="1" hangingPunct="1"/>
            <a:r>
              <a:rPr lang="en-US" sz="2000" dirty="0" smtClean="0"/>
              <a:t>Obtain the ticket stub that is signed and dated by the planetarium star lecturer of the day</a:t>
            </a:r>
          </a:p>
          <a:p>
            <a:pPr lvl="1" eaLnBrk="1" hangingPunct="1"/>
            <a:r>
              <a:rPr lang="en-US" sz="2000" dirty="0" smtClean="0"/>
              <a:t>Collect the ticket stubs throughout the semester</a:t>
            </a:r>
          </a:p>
          <a:p>
            <a:pPr lvl="1" eaLnBrk="1" hangingPunct="1"/>
            <a:r>
              <a:rPr lang="en-US" sz="2000" dirty="0" smtClean="0"/>
              <a:t>Tape ONLY one edge of all of the ticket stubs on a sheet of paper with your name and ID written on it</a:t>
            </a:r>
          </a:p>
          <a:p>
            <a:pPr lvl="1" eaLnBrk="1" hangingPunct="1"/>
            <a:r>
              <a:rPr lang="en-US" sz="2000" dirty="0" smtClean="0"/>
              <a:t>Submit the sheet at the end of the semester at the final exam</a:t>
            </a:r>
          </a:p>
        </p:txBody>
      </p:sp>
    </p:spTree>
    <p:extLst>
      <p:ext uri="{BB962C8B-B14F-4D97-AF65-F5344CB8AC3E}">
        <p14:creationId xmlns:p14="http://schemas.microsoft.com/office/powerpoint/2010/main" val="373954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91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1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62000"/>
            <a:ext cx="8839199" cy="4495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53000" y="1255957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1054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76400" y="2870537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new particle we’ve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four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apparent forces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3274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71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 smtClean="0"/>
              <a:t>How does a nuclear power plant work?</a:t>
            </a:r>
            <a:endParaRPr lang="en-US" dirty="0"/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Duke Energy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My 1000 year dream: Skip the whole thing!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Make electricity directly from nuclear force!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Aug. 27, 2018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mr-IN" smtClean="0"/>
              <a:t>PHYS 1444-002, Fall 2018 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4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8702</TotalTime>
  <Words>4151</Words>
  <Application>Microsoft Macintosh PowerPoint</Application>
  <PresentationFormat>On-screen Show (4:3)</PresentationFormat>
  <Paragraphs>601</Paragraphs>
  <Slides>53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6" baseType="lpstr">
      <vt:lpstr>Arial Black</vt:lpstr>
      <vt:lpstr>Arial Narrow</vt:lpstr>
      <vt:lpstr>Calibri</vt:lpstr>
      <vt:lpstr>Gill Sans</vt:lpstr>
      <vt:lpstr>Monotype Corsiva</vt:lpstr>
      <vt:lpstr>ＭＳ Ｐゴシック</vt:lpstr>
      <vt:lpstr>Symbol</vt:lpstr>
      <vt:lpstr>Tahoma</vt:lpstr>
      <vt:lpstr>Times New Roman</vt:lpstr>
      <vt:lpstr>Wingdings</vt:lpstr>
      <vt:lpstr>굴림</vt:lpstr>
      <vt:lpstr>Arial</vt:lpstr>
      <vt:lpstr>phys1443-spring02</vt:lpstr>
      <vt:lpstr>PHYS 1441 – Section 002 Lecture #1</vt:lpstr>
      <vt:lpstr>Announcements</vt:lpstr>
      <vt:lpstr>Who am I?</vt:lpstr>
      <vt:lpstr>We always wonder…</vt:lpstr>
      <vt:lpstr>High Energy Physics</vt:lpstr>
      <vt:lpstr>PowerPoint Presentation</vt:lpstr>
      <vt:lpstr>HEP and the Standard Model</vt:lpstr>
      <vt:lpstr>So what’s the problem?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Amount of the LHC Data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Discovery of the God Particle in 2012</vt:lpstr>
      <vt:lpstr>Fermilab Neutrino Program</vt:lpstr>
      <vt:lpstr>Light DM Production at High Intensity Accelerator </vt:lpstr>
      <vt:lpstr>Dark Matter Search Motivation</vt:lpstr>
      <vt:lpstr>Light DM Production at High Intensity Accelerator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Intermediate Physics w/ ProtoDUNE?</vt:lpstr>
      <vt:lpstr>Dark Matter Search Motivation</vt:lpstr>
      <vt:lpstr>PowerPoint Presentation</vt:lpstr>
      <vt:lpstr>Dark Matter Searches at Fermilab</vt:lpstr>
      <vt:lpstr>GEM Application Potential</vt:lpstr>
      <vt:lpstr>Bi-product of High Energy Physics Research</vt:lpstr>
      <vt:lpstr>And in not too distant future, we could do …</vt:lpstr>
      <vt:lpstr>Information &amp; Communication Source</vt:lpstr>
      <vt:lpstr>Evaluation Policy</vt:lpstr>
      <vt:lpstr>Homework – 1 </vt:lpstr>
      <vt:lpstr>Homework – 2 </vt:lpstr>
      <vt:lpstr>Attendances and Class Style</vt:lpstr>
      <vt:lpstr>Lab and Physics Clinic</vt:lpstr>
      <vt:lpstr>Extra credit</vt:lpstr>
      <vt:lpstr>Valid Planetarium Shows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Microsoft Office User</cp:lastModifiedBy>
  <cp:revision>405</cp:revision>
  <dcterms:created xsi:type="dcterms:W3CDTF">2012-01-19T04:21:20Z</dcterms:created>
  <dcterms:modified xsi:type="dcterms:W3CDTF">2018-08-27T19:50:31Z</dcterms:modified>
</cp:coreProperties>
</file>