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91" r:id="rId2"/>
    <p:sldId id="481" r:id="rId3"/>
    <p:sldId id="495" r:id="rId4"/>
    <p:sldId id="425" r:id="rId5"/>
    <p:sldId id="426" r:id="rId6"/>
    <p:sldId id="480" r:id="rId7"/>
    <p:sldId id="428" r:id="rId8"/>
    <p:sldId id="483" r:id="rId9"/>
    <p:sldId id="484" r:id="rId10"/>
    <p:sldId id="485" r:id="rId11"/>
    <p:sldId id="486" r:id="rId12"/>
    <p:sldId id="487" r:id="rId13"/>
    <p:sldId id="488" r:id="rId14"/>
    <p:sldId id="489" r:id="rId15"/>
    <p:sldId id="490" r:id="rId16"/>
    <p:sldId id="491" r:id="rId1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99FFCC"/>
    <a:srgbClr val="FFFFCC"/>
    <a:srgbClr val="CC6600"/>
    <a:srgbClr val="FF0066"/>
    <a:srgbClr val="CC00CC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7"/>
    <p:restoredTop sz="94660"/>
  </p:normalViewPr>
  <p:slideViewPr>
    <p:cSldViewPr>
      <p:cViewPr varScale="1">
        <p:scale>
          <a:sx n="137" d="100"/>
          <a:sy n="137" d="100"/>
        </p:scale>
        <p:origin x="17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49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97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7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71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39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82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D8D0F5F-F1D8-284C-9689-E99D0DEE07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6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002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#2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71757" y="1447800"/>
            <a:ext cx="30925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Aug. 29, 2018	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209800"/>
            <a:ext cx="6400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What </a:t>
            </a: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do we want from this class?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Brief history of </a:t>
            </a: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physics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Some basics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err="1" smtClean="0">
                <a:solidFill>
                  <a:schemeClr val="accent2"/>
                </a:solidFill>
                <a:latin typeface="Arial Narrow" pitchFamily="-84" charset="0"/>
              </a:rPr>
              <a:t>Ch</a:t>
            </a: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 21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kern="0" dirty="0" smtClean="0">
                <a:solidFill>
                  <a:srgbClr val="003300"/>
                </a:solidFill>
                <a:latin typeface="Arial Narrow" charset="0"/>
              </a:rPr>
              <a:t>Static </a:t>
            </a:r>
            <a:r>
              <a:rPr lang="en-US" kern="0" dirty="0">
                <a:solidFill>
                  <a:srgbClr val="003300"/>
                </a:solidFill>
                <a:latin typeface="Arial Narrow" charset="0"/>
              </a:rPr>
              <a:t>Electricity and Charge </a:t>
            </a:r>
            <a:r>
              <a:rPr lang="en-US" kern="0" dirty="0" smtClean="0">
                <a:solidFill>
                  <a:srgbClr val="003300"/>
                </a:solidFill>
                <a:latin typeface="Arial Narrow" charset="0"/>
              </a:rPr>
              <a:t>Conservation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kern="0" dirty="0" smtClean="0">
                <a:solidFill>
                  <a:srgbClr val="003300"/>
                </a:solidFill>
                <a:latin typeface="Arial Narrow" charset="0"/>
              </a:rPr>
              <a:t>Charges </a:t>
            </a:r>
            <a:r>
              <a:rPr lang="en-US" kern="0" dirty="0">
                <a:solidFill>
                  <a:srgbClr val="003300"/>
                </a:solidFill>
                <a:latin typeface="Arial Narrow" charset="0"/>
              </a:rPr>
              <a:t>in Atom, Insulators and Conductors &amp; Induced </a:t>
            </a:r>
            <a:r>
              <a:rPr lang="en-US" kern="0" dirty="0" smtClean="0">
                <a:solidFill>
                  <a:srgbClr val="003300"/>
                </a:solidFill>
                <a:latin typeface="Arial Narrow" charset="0"/>
              </a:rPr>
              <a:t>Charge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kern="0" dirty="0" smtClean="0">
                <a:solidFill>
                  <a:srgbClr val="003300"/>
                </a:solidFill>
                <a:latin typeface="Arial Narrow" charset="0"/>
              </a:rPr>
              <a:t>Coulomb’s </a:t>
            </a:r>
            <a:r>
              <a:rPr lang="en-US" kern="0" dirty="0">
                <a:solidFill>
                  <a:srgbClr val="003300"/>
                </a:solidFill>
                <a:latin typeface="Arial Narrow" charset="0"/>
              </a:rPr>
              <a:t>Law</a:t>
            </a:r>
          </a:p>
        </p:txBody>
      </p:sp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0E4F3-5A7A-6E40-8D6E-155C2781E57E}" type="slidenum">
              <a:rPr lang="en-US">
                <a:latin typeface="Arial Narrow" pitchFamily="-84" charset="0"/>
              </a:rPr>
              <a:pPr/>
              <a:t>10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5530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2B7437F-471F-5744-A69F-7381C54885A0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10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53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Models, Theories and Laws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Models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: An analogy or a mental image of a phenomena in terms of something we are familiar with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Thinking light as waves, behaving just like water waves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Often provide insights for new experiments and ideas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Theories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: More systematically improved version of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Can provide quantitative predictions that are testable and more precise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Laws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: Certain concise but general statements about how nature behaves </a:t>
            </a:r>
            <a:endParaRPr lang="en-US" sz="2800" dirty="0">
              <a:ea typeface="ＭＳ Ｐゴシック" pitchFamily="-84" charset="-128"/>
              <a:cs typeface="ＭＳ Ｐゴシック" pitchFamily="-84" charset="-128"/>
              <a:sym typeface="Wingdings" pitchFamily="-84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Energy </a:t>
            </a:r>
            <a:r>
              <a:rPr lang="en-US" sz="2400" dirty="0" smtClean="0"/>
              <a:t>conservation law</a:t>
            </a:r>
            <a:endParaRPr lang="en-US" sz="2400" dirty="0"/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sym typeface="Wingdings" pitchFamily="-84" charset="2"/>
              </a:rPr>
              <a:t>The statement must be found experimentally valid to become a law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Principles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: Less general statements of how nature behaves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Has some level of arbitrariness</a:t>
            </a:r>
          </a:p>
        </p:txBody>
      </p:sp>
    </p:spTree>
    <p:extLst>
      <p:ext uri="{BB962C8B-B14F-4D97-AF65-F5344CB8AC3E}">
        <p14:creationId xmlns:p14="http://schemas.microsoft.com/office/powerpoint/2010/main" val="204301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F4C5E4-A20A-D34A-94BA-12452F65537C}" type="slidenum">
              <a:rPr lang="en-US">
                <a:latin typeface="Arial Narrow" pitchFamily="-84" charset="0"/>
              </a:rPr>
              <a:pPr/>
              <a:t>11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632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AB566C1F-BBF6-6242-A5A3-31BE5DA5B18D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11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Uncertainties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153400" cy="5486400"/>
          </a:xfrm>
        </p:spPr>
        <p:txBody>
          <a:bodyPr/>
          <a:lstStyle/>
          <a:p>
            <a:pPr eaLnBrk="1" hangingPunct="1"/>
            <a:r>
              <a:rPr lang="en-US" sz="3500">
                <a:ea typeface="ＭＳ Ｐゴシック" pitchFamily="-84" charset="-128"/>
                <a:cs typeface="ＭＳ Ｐゴシック" pitchFamily="-84" charset="-128"/>
              </a:rPr>
              <a:t>Physical measurements have limited precision, however good they are, due to:</a:t>
            </a:r>
          </a:p>
          <a:p>
            <a:pPr lvl="1" eaLnBrk="1" hangingPunct="1"/>
            <a:r>
              <a:rPr lang="en-US"/>
              <a:t>Number of measurements </a:t>
            </a:r>
          </a:p>
          <a:p>
            <a:pPr lvl="1" eaLnBrk="1" hangingPunct="1"/>
            <a:r>
              <a:rPr lang="en-US"/>
              <a:t>Quality of instruments (meter stick vs micro-meter)</a:t>
            </a:r>
          </a:p>
          <a:p>
            <a:pPr lvl="1" eaLnBrk="1" hangingPunct="1"/>
            <a:r>
              <a:rPr lang="en-US"/>
              <a:t>Experience of the person doing measurements</a:t>
            </a:r>
          </a:p>
          <a:p>
            <a:pPr lvl="1" eaLnBrk="1" hangingPunct="1"/>
            <a:r>
              <a:rPr lang="en-US"/>
              <a:t>Etc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 many cases, uncertainties are more important and difficult to estimate than the central (or mean) values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338138" y="2160588"/>
            <a:ext cx="881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A50021"/>
                </a:solidFill>
                <a:latin typeface="Arial Narrow" pitchFamily="-84" charset="0"/>
              </a:rPr>
              <a:t>Stat.{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2590800"/>
            <a:ext cx="914400" cy="1555750"/>
            <a:chOff x="144" y="1632"/>
            <a:chExt cx="576" cy="980"/>
          </a:xfrm>
        </p:grpSpPr>
        <p:sp>
          <p:nvSpPr>
            <p:cNvPr id="56330" name="Text Box 6"/>
            <p:cNvSpPr txBox="1">
              <a:spLocks noChangeArrowheads="1"/>
            </p:cNvSpPr>
            <p:nvPr/>
          </p:nvSpPr>
          <p:spPr bwMode="auto">
            <a:xfrm>
              <a:off x="528" y="1632"/>
              <a:ext cx="192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9600">
                  <a:solidFill>
                    <a:srgbClr val="A50021"/>
                  </a:solidFill>
                  <a:latin typeface="Arial Narrow" pitchFamily="-84" charset="0"/>
                </a:rPr>
                <a:t>{</a:t>
              </a:r>
            </a:p>
          </p:txBody>
        </p:sp>
        <p:sp>
          <p:nvSpPr>
            <p:cNvPr id="56331" name="Text Box 7"/>
            <p:cNvSpPr txBox="1">
              <a:spLocks noChangeArrowheads="1"/>
            </p:cNvSpPr>
            <p:nvPr/>
          </p:nvSpPr>
          <p:spPr bwMode="auto">
            <a:xfrm>
              <a:off x="144" y="1959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A50021"/>
                  </a:solidFill>
                  <a:latin typeface="Arial Narrow" pitchFamily="-84" charset="0"/>
                </a:rPr>
                <a:t>Syst.</a:t>
              </a:r>
            </a:p>
          </p:txBody>
        </p:sp>
      </p:grpSp>
      <p:sp>
        <p:nvSpPr>
          <p:cNvPr id="56329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211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  <p:bldP spid="1699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DA9EC3-498A-5149-865F-1AB9EFEAF230}" type="slidenum">
              <a:rPr lang="en-US">
                <a:latin typeface="Arial Narrow" pitchFamily="-84" charset="0"/>
              </a:rPr>
              <a:pPr/>
              <a:t>12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734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3923EB7-681D-CF4C-AC8C-B50A6C1752F8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12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1524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Significant Figures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457200"/>
            <a:ext cx="8382000" cy="5715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Denote the precision of the measured values</a:t>
            </a:r>
          </a:p>
          <a:p>
            <a:pPr lvl="1" eaLnBrk="1" hangingPunct="1"/>
            <a:r>
              <a:rPr lang="en-US" sz="2400" dirty="0" smtClean="0"/>
              <a:t>The number 80 implies precision of +/- 1, between 79 and 81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If you are sure to +/-0.1, the number should be written 80.0</a:t>
            </a:r>
          </a:p>
          <a:p>
            <a:pPr lvl="1" eaLnBrk="1" hangingPunct="1"/>
            <a:r>
              <a:rPr lang="en-US" sz="2400" dirty="0" smtClean="0"/>
              <a:t>Significant figures: non-zero numbers or zeros that are not place-holders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34, 34.2, 0.001, 34.100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 has two significant digits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34.2 has 3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0.001 has one because the 0’s before 1 are place holders to position “.”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34.100 has 5, because the 0’s after 1 indicates that the numbers in these digits are indeed 0’s.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When there are many 0’s, use scientific notation for simplicity: 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31400000=3.14x10</a:t>
            </a:r>
            <a:r>
              <a:rPr lang="en-US" sz="1800" baseline="30000" dirty="0" smtClean="0">
                <a:ea typeface="ＭＳ Ｐゴシック" pitchFamily="-84" charset="-128"/>
              </a:rPr>
              <a:t>7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0.00012=1.2x10</a:t>
            </a:r>
            <a:r>
              <a:rPr lang="en-US" sz="1800" baseline="30000" dirty="0" smtClean="0">
                <a:ea typeface="ＭＳ Ｐゴシック" pitchFamily="-84" charset="-128"/>
              </a:rPr>
              <a:t>-4</a:t>
            </a:r>
          </a:p>
          <a:p>
            <a:pPr lvl="2" eaLnBrk="1" hangingPunct="1"/>
            <a:r>
              <a:rPr lang="en-US" sz="2200" dirty="0" smtClean="0">
                <a:ea typeface="ＭＳ Ｐゴシック" pitchFamily="-84" charset="-128"/>
              </a:rPr>
              <a:t>How about 3000?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This book assumes all 0’s are significant but it could be different in other cases!</a:t>
            </a:r>
          </a:p>
        </p:txBody>
      </p:sp>
      <p:sp>
        <p:nvSpPr>
          <p:cNvPr id="57351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321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1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1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1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1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B8BF76-6258-CA40-8FC0-A7EB9F001A89}" type="slidenum">
              <a:rPr lang="en-US">
                <a:latin typeface="Arial Narrow" pitchFamily="-84" charset="0"/>
              </a:rPr>
              <a:pPr/>
              <a:t>13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837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C30454C-6BA0-A14A-912E-43B5CFFA7E23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13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Significant Figures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90600"/>
            <a:ext cx="8153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Operational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Addition or subtraction:</a:t>
            </a:r>
            <a:r>
              <a:rPr lang="en-US" dirty="0"/>
              <a:t> Keep the </a:t>
            </a:r>
            <a:r>
              <a:rPr lang="en-US" b="1" u="sng" dirty="0">
                <a:solidFill>
                  <a:srgbClr val="A50021"/>
                </a:solidFill>
              </a:rPr>
              <a:t>smallest number of</a:t>
            </a:r>
            <a:r>
              <a:rPr lang="en-US" u="sng" dirty="0"/>
              <a:t> </a:t>
            </a:r>
            <a:r>
              <a:rPr lang="en-US" b="1" u="sng" dirty="0">
                <a:solidFill>
                  <a:srgbClr val="A50021"/>
                </a:solidFill>
              </a:rPr>
              <a:t>decimal place</a:t>
            </a:r>
            <a:r>
              <a:rPr lang="en-US" dirty="0"/>
              <a:t> in the result, independent of the number of significant digits: 12.001+ 3.1=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Multiplication or Division</a:t>
            </a:r>
            <a:r>
              <a:rPr lang="en-US" dirty="0"/>
              <a:t>: Keep the </a:t>
            </a:r>
            <a:r>
              <a:rPr lang="en-US" b="1" u="sng" dirty="0">
                <a:solidFill>
                  <a:srgbClr val="A50021"/>
                </a:solidFill>
              </a:rPr>
              <a:t>smallest number of significant </a:t>
            </a:r>
            <a:r>
              <a:rPr lang="en-US" b="1" u="sng" dirty="0" smtClean="0">
                <a:solidFill>
                  <a:srgbClr val="A50021"/>
                </a:solidFill>
              </a:rPr>
              <a:t>digits</a:t>
            </a:r>
            <a:r>
              <a:rPr lang="en-US" dirty="0" smtClean="0"/>
              <a:t> </a:t>
            </a:r>
            <a:r>
              <a:rPr lang="en-US" dirty="0"/>
              <a:t>in the result: 12.001 x 3.1 =        , because the smallest significant figures is 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5791200" y="2286000"/>
            <a:ext cx="71120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15.1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7467600" y="3657600"/>
            <a:ext cx="50165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37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85800" y="4724400"/>
            <a:ext cx="284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What does this mean?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713163" y="4724400"/>
            <a:ext cx="4592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A50021"/>
                </a:solidFill>
                <a:latin typeface="Arial Narrow" pitchFamily="-84" charset="0"/>
              </a:rPr>
              <a:t>The worst precision determines the precision </a:t>
            </a:r>
            <a:r>
              <a:rPr lang="en-US" b="1" dirty="0" smtClean="0">
                <a:solidFill>
                  <a:srgbClr val="A50021"/>
                </a:solidFill>
                <a:latin typeface="Arial Narrow" pitchFamily="-84" charset="0"/>
              </a:rPr>
              <a:t>of the </a:t>
            </a:r>
            <a:r>
              <a:rPr lang="en-US" b="1" dirty="0">
                <a:solidFill>
                  <a:srgbClr val="A50021"/>
                </a:solidFill>
                <a:latin typeface="Arial Narrow" pitchFamily="-84" charset="0"/>
              </a:rPr>
              <a:t>overall operation!!</a:t>
            </a:r>
          </a:p>
        </p:txBody>
      </p:sp>
      <p:sp>
        <p:nvSpPr>
          <p:cNvPr id="58379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 smtClean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713162" y="5502275"/>
            <a:ext cx="4592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A50021"/>
                </a:solidFill>
                <a:latin typeface="Arial Narrow" pitchFamily="-84" charset="0"/>
              </a:rPr>
              <a:t>Can’t get any better </a:t>
            </a:r>
            <a:r>
              <a:rPr lang="en-US" b="1" dirty="0" smtClean="0">
                <a:solidFill>
                  <a:srgbClr val="A50021"/>
                </a:solidFill>
                <a:latin typeface="Arial Narrow" pitchFamily="-84" charset="0"/>
              </a:rPr>
              <a:t>results than </a:t>
            </a:r>
            <a:r>
              <a:rPr lang="en-US" b="1" dirty="0">
                <a:solidFill>
                  <a:srgbClr val="A50021"/>
                </a:solidFill>
                <a:latin typeface="Arial Narrow" pitchFamily="-84" charset="0"/>
              </a:rPr>
              <a:t>the worst measurement!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62000" y="5557838"/>
            <a:ext cx="1544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In English?</a:t>
            </a:r>
          </a:p>
        </p:txBody>
      </p:sp>
    </p:spTree>
    <p:extLst>
      <p:ext uri="{BB962C8B-B14F-4D97-AF65-F5344CB8AC3E}">
        <p14:creationId xmlns:p14="http://schemas.microsoft.com/office/powerpoint/2010/main" val="1263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  <p:bldP spid="172036" grpId="0" animBg="1"/>
      <p:bldP spid="172037" grpId="0" animBg="1"/>
      <p:bldP spid="53256" grpId="0"/>
      <p:bldP spid="53257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EE77-F4F0-6B4B-8EF9-32A28C5FF026}" type="slidenum">
              <a:rPr lang="en-US"/>
              <a:pPr/>
              <a:t>14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077200" cy="762000"/>
          </a:xfrm>
        </p:spPr>
        <p:txBody>
          <a:bodyPr/>
          <a:lstStyle/>
          <a:p>
            <a:r>
              <a:rPr lang="en-US"/>
              <a:t>SI Base Quantities and Units</a:t>
            </a:r>
          </a:p>
        </p:txBody>
      </p:sp>
      <p:sp>
        <p:nvSpPr>
          <p:cNvPr id="176148" name="Text Box 20"/>
          <p:cNvSpPr txBox="1">
            <a:spLocks noChangeArrowheads="1"/>
          </p:cNvSpPr>
          <p:nvPr/>
        </p:nvSpPr>
        <p:spPr bwMode="auto">
          <a:xfrm>
            <a:off x="517525" y="5562600"/>
            <a:ext cx="7986713" cy="3968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 i="1" dirty="0">
                <a:solidFill>
                  <a:srgbClr val="A50021"/>
                </a:solidFill>
                <a:latin typeface="Arial Narrow" charset="0"/>
              </a:rPr>
              <a:t>There are prefixes that scales the units larger or smaller for convenience (see pg. 7)</a:t>
            </a:r>
          </a:p>
        </p:txBody>
      </p:sp>
      <p:graphicFrame>
        <p:nvGraphicFramePr>
          <p:cNvPr id="176194" name="Group 66"/>
          <p:cNvGraphicFramePr>
            <a:graphicFrameLocks noGrp="1"/>
          </p:cNvGraphicFramePr>
          <p:nvPr>
            <p:ph idx="1"/>
          </p:nvPr>
        </p:nvGraphicFramePr>
        <p:xfrm>
          <a:off x="609600" y="1066800"/>
          <a:ext cx="7772400" cy="4163695"/>
        </p:xfrm>
        <a:graphic>
          <a:graphicData uri="http://schemas.openxmlformats.org/drawingml/2006/table">
            <a:tbl>
              <a:tblPr/>
              <a:tblGrid>
                <a:gridCol w="3048000"/>
                <a:gridCol w="2133600"/>
                <a:gridCol w="2590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Quantity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Unit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</a:rPr>
                        <a:t>Unit Abbrevation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Length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Meter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Time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Second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Mass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Kilogram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kg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Electric current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Ampere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Temperature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Kelvin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Amount of substance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Mole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mol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Luminous Intensity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 Narrow" charset="0"/>
                        </a:rPr>
                        <a:t>Candela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 Narrow" charset="0"/>
                        </a:rPr>
                        <a:t>cd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42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7C3A9-213E-1F48-9B8B-B0FEAB62E734}" type="slidenum">
              <a:rPr lang="en-US">
                <a:latin typeface="Arial Narrow" pitchFamily="-84" charset="0"/>
              </a:rPr>
              <a:pPr/>
              <a:t>15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62469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0935F9B-E8D7-EC40-A68A-2280E57E69BA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24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077200" cy="838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Prefixes, expressions and their meanings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76800" y="1138238"/>
            <a:ext cx="3810000" cy="5110162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deci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d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centi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c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milli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-3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micro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μ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-6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nano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-9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pico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femto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f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-15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atto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a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-18 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zepto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z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yocto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y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-24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990600" y="1138238"/>
            <a:ext cx="365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deca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da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hecto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h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kilo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k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3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mega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M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6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giga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G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9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tera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T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peta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P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15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exa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E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18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zetta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Z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yotta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Y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24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584325" y="609600"/>
            <a:ext cx="1222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Larger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5316538" y="609600"/>
            <a:ext cx="1389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Smaller</a:t>
            </a:r>
          </a:p>
        </p:txBody>
      </p:sp>
    </p:spTree>
    <p:extLst>
      <p:ext uri="{BB962C8B-B14F-4D97-AF65-F5344CB8AC3E}">
        <p14:creationId xmlns:p14="http://schemas.microsoft.com/office/powerpoint/2010/main" val="152218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3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3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53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  <p:bldP spid="153604" grpId="0" build="p"/>
      <p:bldP spid="153605" grpId="0"/>
      <p:bldP spid="1536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379E6C-F8ED-5547-90AD-120D7150A6AB}" type="slidenum">
              <a:rPr lang="en-US">
                <a:latin typeface="Arial Narrow" pitchFamily="-84" charset="0"/>
              </a:rPr>
              <a:pPr/>
              <a:t>16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6451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956A2CD-8923-6348-A10C-4BEA939152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45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543800" cy="1219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How do we convert quantities from one unit to another?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1698625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1 =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6889750" y="1219200"/>
            <a:ext cx="1339850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2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2719388" y="1219200"/>
            <a:ext cx="4138612" cy="7016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  <a:latin typeface="Arial Narrow" pitchFamily="-84" charset="0"/>
              </a:rPr>
              <a:t>Conversion factor X</a:t>
            </a:r>
          </a:p>
        </p:txBody>
      </p:sp>
      <p:graphicFrame>
        <p:nvGraphicFramePr>
          <p:cNvPr id="23604" name="Group 52"/>
          <p:cNvGraphicFramePr>
            <a:graphicFrameLocks noGrp="1"/>
          </p:cNvGraphicFramePr>
          <p:nvPr/>
        </p:nvGraphicFramePr>
        <p:xfrm>
          <a:off x="762000" y="2057400"/>
          <a:ext cx="7696200" cy="4114800"/>
        </p:xfrm>
        <a:graphic>
          <a:graphicData uri="http://schemas.openxmlformats.org/drawingml/2006/table">
            <a:tbl>
              <a:tblPr/>
              <a:tblGrid>
                <a:gridCol w="1981200"/>
                <a:gridCol w="3810000"/>
                <a:gridCol w="190500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0.0254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0.303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3.03x10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minutes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seconds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And many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Here….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2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animBg="1" autoUpdateAnimBg="0"/>
      <p:bldP spid="155652" grpId="0" animBg="1" autoUpdateAnimBg="0"/>
      <p:bldP spid="15565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Wednesday, Aug. 29, 2018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mr-IN" sz="1400" smtClean="0">
                <a:solidFill>
                  <a:srgbClr val="003300"/>
                </a:solidFill>
                <a:latin typeface="Arial Narrow" charset="0"/>
              </a:rPr>
              <a:t>PHYS 1444-002, Fall 2018 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93/101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of you have registered in the homework system.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 Narrow" charset="0"/>
                <a:ea typeface="ＭＳ Ｐゴシック" charset="0"/>
              </a:rPr>
              <a:t>83/93 submitted the homework!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 Narrow" charset="0"/>
                <a:ea typeface="ＭＳ Ｐゴシック" charset="0"/>
              </a:rPr>
              <a:t>Fantastic </a:t>
            </a:r>
            <a:r>
              <a:rPr lang="en-US" sz="2400" dirty="0">
                <a:latin typeface="Arial Narrow" charset="0"/>
                <a:ea typeface="ＭＳ Ｐゴシック" charset="0"/>
              </a:rPr>
              <a:t>job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!!</a:t>
            </a:r>
            <a:endParaRPr lang="en-US" sz="24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You need my enrollment approval… So move quickly…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Remember, the 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deadline for the first freebee homework is 11pm today, Wednesday, Aug. 29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 Narrow" charset="0"/>
                <a:ea typeface="ＭＳ Ｐゴシック" charset="0"/>
              </a:rPr>
              <a:t>You </a:t>
            </a:r>
            <a:r>
              <a:rPr lang="en-US" sz="2400" b="1" u="sng" dirty="0" smtClean="0">
                <a:solidFill>
                  <a:srgbClr val="C00000"/>
                </a:solidFill>
                <a:latin typeface="Arial Narrow" charset="0"/>
                <a:ea typeface="ＭＳ Ｐゴシック" charset="0"/>
              </a:rPr>
              <a:t>MUST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 submit the homework to obtain 100% credit!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 Narrow" charset="0"/>
                <a:ea typeface="ＭＳ Ｐゴシック" charset="0"/>
              </a:rPr>
              <a:t>Also please be sure to make the payment in time otherwise your access as well as my access to the site for grading is cut.</a:t>
            </a:r>
            <a:endParaRPr lang="en-US" sz="2400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Reading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assignment: CH21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– 7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  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Quiz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at the beginning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of the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class, Wed. Sept.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5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Appendix A1 – A8 and 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what we’ve learned today!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 Narrow" charset="0"/>
                <a:ea typeface="ＭＳ Ｐゴシック" charset="0"/>
              </a:rPr>
              <a:t>No class coming Monday, Sept. 3, Labor Day</a:t>
            </a:r>
            <a:endParaRPr lang="en-US" sz="2800" dirty="0">
              <a:latin typeface="Arial Narro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8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dirty="0" smtClean="0"/>
              <a:t>Extra Credit Special Project #1 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153400" cy="5562600"/>
          </a:xfrm>
        </p:spPr>
        <p:txBody>
          <a:bodyPr/>
          <a:lstStyle/>
          <a:p>
            <a:r>
              <a:rPr lang="en-US" sz="2800" dirty="0" smtClean="0"/>
              <a:t>Compare the Coulomb force to the Gravitational force in the following cases by expressing Coulomb force (F</a:t>
            </a:r>
            <a:r>
              <a:rPr lang="en-US" sz="2800" baseline="-25000" dirty="0" smtClean="0"/>
              <a:t>C</a:t>
            </a:r>
            <a:r>
              <a:rPr lang="en-US" sz="2800" dirty="0" smtClean="0"/>
              <a:t>) in terms of the gravitational force (F</a:t>
            </a:r>
            <a:r>
              <a:rPr lang="en-US" sz="2800" baseline="-25000" dirty="0" smtClean="0"/>
              <a:t>G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Between two protons separated by 1m</a:t>
            </a:r>
          </a:p>
          <a:p>
            <a:pPr lvl="1"/>
            <a:r>
              <a:rPr lang="en-US" sz="2400" dirty="0" smtClean="0"/>
              <a:t>Between two protons separated by an arbitrary distance R</a:t>
            </a:r>
          </a:p>
          <a:p>
            <a:pPr lvl="1"/>
            <a:r>
              <a:rPr lang="en-US" sz="2400" dirty="0" smtClean="0"/>
              <a:t>Between two electrons separated by 1m</a:t>
            </a:r>
          </a:p>
          <a:p>
            <a:pPr lvl="1"/>
            <a:r>
              <a:rPr lang="en-US" sz="2400" dirty="0" smtClean="0"/>
              <a:t>Between two electrons separated by an arbitrary distance R </a:t>
            </a:r>
          </a:p>
          <a:p>
            <a:r>
              <a:rPr lang="en-US" sz="2800" dirty="0" smtClean="0"/>
              <a:t>Five points each, totaling 20 points</a:t>
            </a:r>
          </a:p>
          <a:p>
            <a:r>
              <a:rPr lang="en-US" sz="2800" dirty="0" smtClean="0"/>
              <a:t>BE SURE to show all the details of your work, including all formulae, proper references to them and explanations</a:t>
            </a:r>
          </a:p>
          <a:p>
            <a:r>
              <a:rPr lang="en-US" sz="2800" dirty="0" smtClean="0"/>
              <a:t>Please staple them before the submission</a:t>
            </a:r>
          </a:p>
          <a:p>
            <a:r>
              <a:rPr lang="en-US" sz="2800" dirty="0" smtClean="0"/>
              <a:t>Due at the beginning of the class Wednesday, Sept. 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033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56704-E20E-9248-A268-467CBC5B306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 smtClean="0"/>
              <a:t>What can you expect from this class?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229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All A’s?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This would be really nice, wouldn’t it?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But if it is too easy it is not fulfilling</a:t>
            </a:r>
            <a:r>
              <a:rPr lang="en-US" altLang="ko-KR" sz="1800" dirty="0" smtClean="0">
                <a:ea typeface="굴림" charset="-127"/>
                <a:cs typeface="굴림" charset="-127"/>
              </a:rPr>
              <a:t> or meaningful</a:t>
            </a:r>
            <a:r>
              <a:rPr lang="en-US" sz="1800" dirty="0" smtClean="0"/>
              <a:t>….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This class is not going to be a stroll in the park!!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You will earn your grade in this class.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You will need to put in sufficient time and sincere efforts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Exams</a:t>
            </a:r>
            <a:r>
              <a:rPr lang="en-US" altLang="ko-KR" sz="1800" dirty="0" smtClean="0">
                <a:ea typeface="굴림" charset="-127"/>
                <a:cs typeface="굴림" charset="-127"/>
              </a:rPr>
              <a:t> and quizzes</a:t>
            </a:r>
            <a:r>
              <a:rPr lang="en-US" sz="1800" dirty="0" smtClean="0"/>
              <a:t> will be tough!!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Sometimes problems may not look exactly like what you learned in the class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Just putting the right answer for free response problems does not work!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But you have a great control (up to 45%) of your grade in your hands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Homework</a:t>
            </a:r>
            <a:r>
              <a:rPr lang="en-US" altLang="ko-KR" sz="1800" dirty="0" smtClean="0">
                <a:ea typeface="굴림" charset="-127"/>
                <a:cs typeface="굴림" charset="-127"/>
              </a:rPr>
              <a:t> is 25</a:t>
            </a:r>
            <a:r>
              <a:rPr lang="en-US" sz="1800" dirty="0" smtClean="0"/>
              <a:t>%</a:t>
            </a:r>
            <a:r>
              <a:rPr lang="en-US" altLang="ko-KR" sz="1800" dirty="0" smtClean="0">
                <a:ea typeface="굴림" charset="-127"/>
                <a:cs typeface="굴림" charset="-127"/>
              </a:rPr>
              <a:t> of the total grade</a:t>
            </a:r>
            <a:r>
              <a:rPr lang="en-US" sz="1800" dirty="0" smtClean="0"/>
              <a:t>!!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Means you will have many homework problems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Sometimes much more than </a:t>
            </a:r>
            <a:r>
              <a:rPr lang="en-US" altLang="ko-KR" sz="1400" dirty="0" smtClean="0">
                <a:ea typeface="굴림" charset="-127"/>
                <a:cs typeface="굴림" charset="-127"/>
              </a:rPr>
              <a:t>any </a:t>
            </a:r>
            <a:r>
              <a:rPr lang="en-US" sz="1400" dirty="0" smtClean="0"/>
              <a:t>other classes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Some homework problems will be something that you have yet to learn in class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Exam problems will be easier than homework problems but the same principles!!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Lab 10%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Extra credit 10%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 will work with you so that your efforts are properly rewarded </a:t>
            </a:r>
          </a:p>
        </p:txBody>
      </p:sp>
    </p:spTree>
    <p:extLst>
      <p:ext uri="{BB962C8B-B14F-4D97-AF65-F5344CB8AC3E}">
        <p14:creationId xmlns:p14="http://schemas.microsoft.com/office/powerpoint/2010/main" val="319320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0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0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0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0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50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0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50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50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50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50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50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506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50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DFF576-8530-2E46-B54A-5D3FBF3503D0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6096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What do we want </a:t>
            </a:r>
            <a:r>
              <a:rPr lang="en-US" altLang="ko-KR" smtClean="0">
                <a:ea typeface="굴림" pitchFamily="-84" charset="-127"/>
                <a:cs typeface="굴림" pitchFamily="-84" charset="-127"/>
              </a:rPr>
              <a:t>to learn</a:t>
            </a:r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 in this class?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Physics is everywhere around you.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Skills to understand the fundamental principles that surrounds you in everyday lives…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Skills to identify what law</a:t>
            </a:r>
            <a:r>
              <a:rPr lang="en-US" altLang="ko-KR" sz="2800" dirty="0" smtClean="0">
                <a:ea typeface="굴림" pitchFamily="-84" charset="-127"/>
                <a:cs typeface="굴림" pitchFamily="-84" charset="-127"/>
              </a:rPr>
              <a:t>s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of physics applies to what phenomena and use them appropriately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Understand the impact of physical laws and apply them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Learn skills to think, research and analyze observations.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Learn skills to express observations and measurements in mathematical language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Learn skills to express your understanding in a systematic manner in writing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FF0066"/>
                </a:solidFill>
                <a:ea typeface="ＭＳ Ｐゴシック" pitchFamily="-84" charset="-128"/>
                <a:cs typeface="ＭＳ Ｐゴシック" pitchFamily="-84" charset="-128"/>
              </a:rPr>
              <a:t>But most importantly the confidence in your physics ability and to take on any challenges laid in front of you!!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887359" y="6019800"/>
            <a:ext cx="7418441" cy="584775"/>
          </a:xfrm>
          <a:prstGeom prst="rect">
            <a:avLst/>
          </a:prstGeom>
          <a:solidFill>
            <a:srgbClr val="FFFF99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smtClean="0">
                <a:solidFill>
                  <a:srgbClr val="A50021"/>
                </a:solidFill>
                <a:latin typeface="Arial Narrow" pitchFamily="-84" charset="0"/>
              </a:rPr>
              <a:t>Even more </a:t>
            </a:r>
            <a:r>
              <a:rPr lang="en-US" sz="3200">
                <a:solidFill>
                  <a:srgbClr val="A50021"/>
                </a:solidFill>
                <a:latin typeface="Arial Narrow" pitchFamily="-84" charset="0"/>
              </a:rPr>
              <a:t>importantly, let us have a lot of FUN!!</a:t>
            </a:r>
          </a:p>
        </p:txBody>
      </p:sp>
    </p:spTree>
    <p:extLst>
      <p:ext uri="{BB962C8B-B14F-4D97-AF65-F5344CB8AC3E}">
        <p14:creationId xmlns:p14="http://schemas.microsoft.com/office/powerpoint/2010/main" val="285142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 autoUpdateAnimBg="0"/>
      <p:bldP spid="2068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9C22BE-10A7-894E-B454-BDF75A16054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Specifically, in this course, you will </a:t>
            </a:r>
            <a:r>
              <a:rPr lang="en-US" altLang="ko-KR" dirty="0" smtClean="0">
                <a:ea typeface="굴림" charset="-127"/>
                <a:cs typeface="굴림" charset="-127"/>
              </a:rPr>
              <a:t>learn</a:t>
            </a:r>
            <a:r>
              <a:rPr lang="en-US" altLang="ko-KR" dirty="0" smtClean="0"/>
              <a:t>…</a:t>
            </a:r>
            <a:endParaRPr lang="en-US" dirty="0" smtClean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5344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Concept of Electricity and Magnetism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/>
              <a:t>Electric charge and magnetic </a:t>
            </a:r>
            <a:r>
              <a:rPr lang="en-US" sz="3600" dirty="0" smtClean="0"/>
              <a:t>poles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Electric and Magnetic Forces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Electric and magnetic potential and energies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Propagation of electric and magnetic fields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Relationship between electro-magnetic forces and light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Behaviors of light and optics, the study of it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Special relativity and quantum theories</a:t>
            </a:r>
          </a:p>
          <a:p>
            <a:pPr eaLnBrk="1" hangingPunct="1">
              <a:lnSpc>
                <a:spcPct val="80000"/>
              </a:lnSpc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48474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Wednesday, Aug. 29, 2018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mr-IN" sz="1400" smtClean="0">
                <a:solidFill>
                  <a:srgbClr val="003300"/>
                </a:solidFill>
                <a:latin typeface="Arial Narrow" charset="0"/>
              </a:rPr>
              <a:t>PHYS 1444-002, Fall 2018 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662C0DF-DAE1-E344-B623-7DC2CE6EF01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7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915400" cy="685800"/>
          </a:xfrm>
        </p:spPr>
        <p:txBody>
          <a:bodyPr/>
          <a:lstStyle/>
          <a:p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How to </a:t>
            </a:r>
            <a:r>
              <a:rPr lang="en-US" sz="4000" dirty="0" smtClean="0">
                <a:latin typeface="Arial Narrow" charset="0"/>
                <a:ea typeface="ＭＳ Ｐゴシック" charset="0"/>
                <a:cs typeface="ＭＳ Ｐゴシック" charset="0"/>
              </a:rPr>
              <a:t>be successful in </a:t>
            </a:r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this course?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05800" cy="5943600"/>
          </a:xfrm>
        </p:spPr>
        <p:txBody>
          <a:bodyPr/>
          <a:lstStyle/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Keep up with the class for comprehensive understanding of materials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Come to the class and participate in the discussions and problems solving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sessions diligently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Follow through the lecture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notes after each lecture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Work out example problems in the book yourself without looking at the solution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Have many tons of fun in the class!!!!!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 Keep up with the homework to put the last nail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in 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the coffin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One can always input the answers as you solve problems.  Do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NOT </a:t>
            </a:r>
            <a:r>
              <a:rPr lang="en-US" sz="2000" dirty="0">
                <a:latin typeface="Arial Narrow" charset="0"/>
                <a:ea typeface="ＭＳ Ｐゴシック" charset="0"/>
              </a:rPr>
              <a:t>wait till you are done with all the problems.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Form a study group and discuss how to solve problems with your friends, then work the problems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out on your own!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Prepare for upcoming classes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Read the textbook for the material to be covered in the next class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The extra mile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Work out additional problems in the back of the book starting the easiest problems to harder ones </a:t>
            </a:r>
          </a:p>
        </p:txBody>
      </p:sp>
    </p:spTree>
    <p:extLst>
      <p:ext uri="{BB962C8B-B14F-4D97-AF65-F5344CB8AC3E}">
        <p14:creationId xmlns:p14="http://schemas.microsoft.com/office/powerpoint/2010/main" val="105001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1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CA85B-B30E-0D41-87DE-7BB3FA64BD0D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5325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3F01506-6911-2F41-9B13-E3A4BB1C3644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8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pitchFamily="-84" charset="-128"/>
                <a:cs typeface="ＭＳ Ｐゴシック" pitchFamily="-84" charset="-128"/>
              </a:rPr>
              <a:t>Why do Physics?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To understand nature through experimental observations and measurements (</a:t>
            </a:r>
            <a:r>
              <a:rPr lang="en-US" sz="2800" b="1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Research</a:t>
            </a: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Establish limited number of fundamental laws, usually with mathematical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Predict the nature’s course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Theory and Experiment work hand-in-hand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 smtClean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Discrepancies </a:t>
            </a: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between experimental measurements and theory are good for </a:t>
            </a:r>
            <a:r>
              <a:rPr lang="en-US" sz="2800" dirty="0" smtClean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improvements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 dirty="0" smtClean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 general principles formulated through theory is used to</a:t>
            </a:r>
            <a:r>
              <a:rPr lang="en-US" sz="2800" dirty="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improve our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everyday lives,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even though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some laws can take a while till we see them amongst us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10588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FF0066"/>
                </a:solidFill>
                <a:latin typeface="Arial Narrow" pitchFamily="-84" charset="0"/>
              </a:rPr>
              <a:t>Exp.</a:t>
            </a:r>
            <a:r>
              <a:rPr lang="en-US" sz="6000" dirty="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-76200" y="1752600"/>
            <a:ext cx="162083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Arial Narrow" pitchFamily="-84" charset="0"/>
              </a:rPr>
              <a:t>Theory </a:t>
            </a:r>
            <a:r>
              <a:rPr lang="en-US" sz="880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</p:spTree>
    <p:extLst>
      <p:ext uri="{BB962C8B-B14F-4D97-AF65-F5344CB8AC3E}">
        <p14:creationId xmlns:p14="http://schemas.microsoft.com/office/powerpoint/2010/main" val="19171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/>
      <p:bldP spid="207876" grpId="0"/>
      <p:bldP spid="2078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Aug. 29, 2018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CC9227-5877-134E-99CC-F1153F04D645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1444-002, Fall 2018                     Dr. Jaehoon Yu</a:t>
            </a:r>
            <a:endParaRPr lang="en-US"/>
          </a:p>
        </p:txBody>
      </p:sp>
      <p:sp>
        <p:nvSpPr>
          <p:cNvPr id="5427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969EC02-B465-1F46-95EF-CE1AC1643C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9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Brief History of Physics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18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Newton’s Classical Mechanics: A theory of mechanics based on observations and measurements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Electricity, Magnetism, and Thermodynamics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Late 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and early 20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sz="2400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Modern Physics Era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Einstein’s theory of relativity: Generalized theory of space, time, and energy (mechanics)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Quantum Mechanics: Theory of atomic phenomena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Physics has come very far, very fast, and is still progressing, yet we’ve got a long way to go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What is matter made of?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do matters get mass?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and why do matters interact with each other?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is universe created?</a:t>
            </a:r>
          </a:p>
        </p:txBody>
      </p:sp>
    </p:spTree>
    <p:extLst>
      <p:ext uri="{BB962C8B-B14F-4D97-AF65-F5344CB8AC3E}">
        <p14:creationId xmlns:p14="http://schemas.microsoft.com/office/powerpoint/2010/main" val="12930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0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11551</TotalTime>
  <Words>1871</Words>
  <Application>Microsoft Macintosh PowerPoint</Application>
  <PresentationFormat>On-screen Show (4:3)</PresentationFormat>
  <Paragraphs>294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Narrow</vt:lpstr>
      <vt:lpstr>Monotype Corsiva</vt:lpstr>
      <vt:lpstr>MS Mincho</vt:lpstr>
      <vt:lpstr>ＭＳ Ｐゴシック</vt:lpstr>
      <vt:lpstr>Times New Roman</vt:lpstr>
      <vt:lpstr>Wingdings</vt:lpstr>
      <vt:lpstr>굴림</vt:lpstr>
      <vt:lpstr>phys1443-spring02</vt:lpstr>
      <vt:lpstr>PHYS 1441 – Section 002 Lecture #2</vt:lpstr>
      <vt:lpstr>Announcements</vt:lpstr>
      <vt:lpstr>Extra Credit Special Project #1 </vt:lpstr>
      <vt:lpstr>What can you expect from this class?</vt:lpstr>
      <vt:lpstr>What do we want to learn in this class?</vt:lpstr>
      <vt:lpstr>Specifically, in this course, you will learn…</vt:lpstr>
      <vt:lpstr>How to be successful in this course?</vt:lpstr>
      <vt:lpstr>Why do Physics?</vt:lpstr>
      <vt:lpstr>Brief History of Physics</vt:lpstr>
      <vt:lpstr>Models, Theories and Laws</vt:lpstr>
      <vt:lpstr>Uncertainties</vt:lpstr>
      <vt:lpstr>Significant Figures</vt:lpstr>
      <vt:lpstr>Significant Figures</vt:lpstr>
      <vt:lpstr>SI Base Quantities and Units</vt:lpstr>
      <vt:lpstr>Prefixes, expressions and their meanings</vt:lpstr>
      <vt:lpstr>How do we convert quantities from one unit to another?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436</cp:revision>
  <dcterms:created xsi:type="dcterms:W3CDTF">2012-01-19T04:21:20Z</dcterms:created>
  <dcterms:modified xsi:type="dcterms:W3CDTF">2018-08-29T19:43:44Z</dcterms:modified>
</cp:coreProperties>
</file>