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495" r:id="rId4"/>
    <p:sldId id="425" r:id="rId5"/>
    <p:sldId id="426" r:id="rId6"/>
    <p:sldId id="480" r:id="rId7"/>
    <p:sldId id="428" r:id="rId8"/>
    <p:sldId id="483" r:id="rId9"/>
    <p:sldId id="484" r:id="rId10"/>
    <p:sldId id="485" r:id="rId11"/>
    <p:sldId id="486" r:id="rId12"/>
    <p:sldId id="487" r:id="rId13"/>
    <p:sldId id="488" r:id="rId14"/>
    <p:sldId id="489" r:id="rId15"/>
    <p:sldId id="490" r:id="rId16"/>
    <p:sldId id="491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FFCC"/>
    <a:srgbClr val="FFFFCC"/>
    <a:srgbClr val="CC6600"/>
    <a:srgbClr val="FF0066"/>
    <a:srgbClr val="CC00CC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7"/>
    <p:restoredTop sz="94660"/>
  </p:normalViewPr>
  <p:slideViewPr>
    <p:cSldViewPr>
      <p:cViewPr varScale="1">
        <p:scale>
          <a:sx n="137" d="100"/>
          <a:sy n="137" d="100"/>
        </p:scale>
        <p:origin x="17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49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7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39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8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6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1757" y="1447800"/>
            <a:ext cx="30925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Aug. 29, 2018	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6400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What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do we want from this class?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Brief history of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Some basics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err="1" smtClean="0">
                <a:solidFill>
                  <a:schemeClr val="accent2"/>
                </a:solidFill>
                <a:latin typeface="Arial Narrow" pitchFamily="-84" charset="0"/>
              </a:rPr>
              <a:t>Ch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 21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Static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Electricity and Charge </a:t>
            </a: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Conservation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Charges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in Atom, Insulators and Conductors &amp; Induced </a:t>
            </a: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Charge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kern="0" dirty="0" smtClean="0">
                <a:solidFill>
                  <a:srgbClr val="003300"/>
                </a:solidFill>
                <a:latin typeface="Arial Narrow" charset="0"/>
              </a:rPr>
              <a:t>Coulomb’s </a:t>
            </a:r>
            <a:r>
              <a:rPr lang="en-US" kern="0" dirty="0">
                <a:solidFill>
                  <a:srgbClr val="003300"/>
                </a:solidFill>
                <a:latin typeface="Arial Narrow" charset="0"/>
              </a:rPr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 dirty="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Energy </a:t>
            </a:r>
            <a:r>
              <a:rPr lang="en-US" sz="2400" dirty="0" smtClean="0"/>
              <a:t>conservation law</a:t>
            </a:r>
            <a:endParaRPr 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sz="2400" dirty="0">
                <a:sym typeface="Wingdings" pitchFamily="-84" charset="2"/>
              </a:rPr>
              <a:t>The statement must be found experimentally valid to become a law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04301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211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  <p:bldP spid="1699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 smtClean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321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1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1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x 3.1 =        , because the smallest significant figures is 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precision determines the precision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of the </a:t>
            </a:r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713162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results than </a:t>
            </a:r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1263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nimBg="1"/>
      <p:bldP spid="172037" grpId="0" animBg="1"/>
      <p:bldP spid="53256" grpId="0"/>
      <p:bldP spid="53257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14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762000"/>
          </a:xfrm>
        </p:spPr>
        <p:txBody>
          <a:bodyPr/>
          <a:lstStyle/>
          <a:p>
            <a:r>
              <a:rPr lang="en-US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17525" y="5562600"/>
            <a:ext cx="7986713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7)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7772400" cy="4163695"/>
        </p:xfrm>
        <a:graphic>
          <a:graphicData uri="http://schemas.openxmlformats.org/drawingml/2006/table">
            <a:tbl>
              <a:tblPr/>
              <a:tblGrid>
                <a:gridCol w="3048000"/>
                <a:gridCol w="2133600"/>
                <a:gridCol w="259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42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15221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 build="p"/>
      <p:bldP spid="153605" grpId="0"/>
      <p:bldP spid="1536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2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animBg="1" autoUpdateAnimBg="0"/>
      <p:bldP spid="155652" grpId="0" animBg="1" autoUpdateAnimBg="0"/>
      <p:bldP spid="15565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Aug. 29,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2018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93/101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you have registered in the homework system.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83/93 submitted the homework!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Fantastic </a:t>
            </a:r>
            <a:r>
              <a:rPr lang="en-US" sz="2400" dirty="0">
                <a:latin typeface="Arial Narrow" charset="0"/>
                <a:ea typeface="ＭＳ Ｐゴシック" charset="0"/>
              </a:rPr>
              <a:t>job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!!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You need my enrollment approval… So move quickly…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Remember, the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deadline for the first freebee homework is 11pm today, Wednesday, Aug. 29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You </a:t>
            </a:r>
            <a:r>
              <a:rPr lang="en-US" sz="2400" b="1" u="sng" dirty="0" smtClean="0">
                <a:solidFill>
                  <a:srgbClr val="C00000"/>
                </a:solidFill>
                <a:latin typeface="Arial Narrow" charset="0"/>
                <a:ea typeface="ＭＳ Ｐゴシック" charset="0"/>
              </a:rPr>
              <a:t>MUST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 submit the homework to obtain 100% credit!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Also please be sure to make the payment in time otherwise your access as well as my access to the site for grading is cut.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Reading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assignment: CH21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– 7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Quiz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at the beginning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the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class, Wed. Sept.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5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Appendix A1 – A8 and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what we’ve learned today!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</a:rPr>
              <a:t>No class coming Monday, Sept. 3, Labor Day</a:t>
            </a:r>
            <a:endParaRPr lang="en-US" sz="2800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8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proper references to them and explanations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Wednesday, Sept. 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33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56704-E20E-9248-A268-467CBC5B306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What can you expect from this class?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All A’s?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This would be really nice, wouldn’t it?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But if it is too easy it is not fulfilling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or meaningful</a:t>
            </a:r>
            <a:r>
              <a:rPr lang="en-US" sz="1800" dirty="0" smtClean="0"/>
              <a:t>….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This class is not going to be a stroll in the park!!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You will earn your grade in this class.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You will need to put in sufficient time and sincere efforts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Exams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and quizzes</a:t>
            </a:r>
            <a:r>
              <a:rPr lang="en-US" sz="1800" dirty="0" smtClean="0"/>
              <a:t> will be tough!!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Sometimes problems may not look exactly like what you learned in the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Just putting the right answer for free response problems does not work!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you have a great control (up to 45%) of your grade in your hands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Homework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is 25</a:t>
            </a:r>
            <a:r>
              <a:rPr lang="en-US" sz="1800" dirty="0" smtClean="0"/>
              <a:t>%</a:t>
            </a:r>
            <a:r>
              <a:rPr lang="en-US" altLang="ko-KR" sz="1800" dirty="0" smtClean="0">
                <a:ea typeface="굴림" charset="-127"/>
                <a:cs typeface="굴림" charset="-127"/>
              </a:rPr>
              <a:t> of the total grade</a:t>
            </a:r>
            <a:r>
              <a:rPr lang="en-US" sz="1800" dirty="0" smtClean="0"/>
              <a:t>!!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Means you will have many homework problems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Sometimes much more than </a:t>
            </a:r>
            <a:r>
              <a:rPr lang="en-US" altLang="ko-KR" sz="1400" dirty="0" smtClean="0">
                <a:ea typeface="굴림" charset="-127"/>
                <a:cs typeface="굴림" charset="-127"/>
              </a:rPr>
              <a:t>any </a:t>
            </a:r>
            <a:r>
              <a:rPr lang="en-US" sz="1400" dirty="0" smtClean="0"/>
              <a:t>other classes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Some homework problems will be something that you have yet to learn in class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/>
              <a:t>Exam problems will be easier than homework problems but the same principles!!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Lab 10%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Extra credit 10%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 will work with you so that your efforts are properly rewarded </a:t>
            </a:r>
          </a:p>
        </p:txBody>
      </p:sp>
    </p:spTree>
    <p:extLst>
      <p:ext uri="{BB962C8B-B14F-4D97-AF65-F5344CB8AC3E}">
        <p14:creationId xmlns:p14="http://schemas.microsoft.com/office/powerpoint/2010/main" val="319320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0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0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0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0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0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0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50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50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50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DFF576-8530-2E46-B54A-5D3FBF3503D0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09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What do we want </a:t>
            </a:r>
            <a:r>
              <a:rPr lang="en-US" altLang="ko-KR" smtClean="0">
                <a:ea typeface="굴림" pitchFamily="-84" charset="-127"/>
                <a:cs typeface="굴림" pitchFamily="-84" charset="-127"/>
              </a:rPr>
              <a:t>to learn</a:t>
            </a:r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 in this class?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Physics is everywhere around you.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Skills to understand the fundamental principles that surrounds you in everyday lives…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Skills to identify what law</a:t>
            </a:r>
            <a:r>
              <a:rPr lang="en-US" altLang="ko-KR" sz="2800" dirty="0" smtClean="0">
                <a:ea typeface="굴림" pitchFamily="-84" charset="-127"/>
                <a:cs typeface="굴림" pitchFamily="-84" charset="-127"/>
              </a:rPr>
              <a:t>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of physics applies to what phenomena and use them appropriately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Understand the impact of physical laws and apply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Learn skills to think, research and analyze observations.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Learn skills to express observations and measurements in mathematical language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Learn skills to express your understanding in a systematic manner in writing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FF0066"/>
                </a:solidFill>
                <a:ea typeface="ＭＳ Ｐゴシック" pitchFamily="-84" charset="-128"/>
                <a:cs typeface="ＭＳ Ｐゴシック" pitchFamily="-84" charset="-128"/>
              </a:rPr>
              <a:t>But most importantly the confidence in your physics ability and to take on any challenges laid in front of you!!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887359" y="6019800"/>
            <a:ext cx="7418441" cy="5847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smtClean="0">
                <a:solidFill>
                  <a:srgbClr val="A50021"/>
                </a:solidFill>
                <a:latin typeface="Arial Narrow" pitchFamily="-84" charset="0"/>
              </a:rPr>
              <a:t>Even more </a:t>
            </a:r>
            <a:r>
              <a:rPr lang="en-US" sz="3200">
                <a:solidFill>
                  <a:srgbClr val="A50021"/>
                </a:solidFill>
                <a:latin typeface="Arial Narrow" pitchFamily="-84" charset="0"/>
              </a:rPr>
              <a:t>importantly, let us have a lot of FUN!!</a:t>
            </a:r>
          </a:p>
        </p:txBody>
      </p:sp>
    </p:spTree>
    <p:extLst>
      <p:ext uri="{BB962C8B-B14F-4D97-AF65-F5344CB8AC3E}">
        <p14:creationId xmlns:p14="http://schemas.microsoft.com/office/powerpoint/2010/main" val="28514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  <p:bldP spid="2068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9C22BE-10A7-894E-B454-BDF75A16054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Specifically, in this course, you will </a:t>
            </a:r>
            <a:r>
              <a:rPr lang="en-US" altLang="ko-KR" dirty="0" smtClean="0">
                <a:ea typeface="굴림" charset="-127"/>
                <a:cs typeface="굴림" charset="-127"/>
              </a:rPr>
              <a:t>learn</a:t>
            </a:r>
            <a:r>
              <a:rPr lang="en-US" altLang="ko-KR" dirty="0" smtClean="0"/>
              <a:t>…</a:t>
            </a:r>
            <a:endParaRPr lang="en-US" dirty="0" smtClean="0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5344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Concept of Electricity and Magnetism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/>
              <a:t>Electric charge and magnetic </a:t>
            </a:r>
            <a:r>
              <a:rPr lang="en-US" sz="3600" dirty="0" smtClean="0"/>
              <a:t>poles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Electric and Magnetic Forces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Electric and magnetic potential and energies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Propagation of electric and magnetic fields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Relationship between electro-magnetic forces and light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Behaviors of light and optics, the study of it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Special relativity and quantum theories</a:t>
            </a:r>
          </a:p>
          <a:p>
            <a:pPr eaLnBrk="1" hangingPunct="1">
              <a:lnSpc>
                <a:spcPct val="80000"/>
              </a:lnSpc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48474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Aug. 29,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2018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How to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be successful in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participate in the discussions and problems solving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sessions diligently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the lecture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notes after each lecture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coffin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One can always input the answers as you solve problems.  Do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NOT </a:t>
            </a:r>
            <a:r>
              <a:rPr lang="en-US" sz="2000" dirty="0">
                <a:latin typeface="Arial Narrow" charset="0"/>
                <a:ea typeface="ＭＳ Ｐゴシック" charset="0"/>
              </a:rPr>
              <a:t>wait till you are done with all the problems.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out on your own!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05001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 b="1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between experimental measurements and theory are good for </a:t>
            </a: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 general principles formulated through theory is used to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improve our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 dirty="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19171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  <p:bldP spid="207876" grpId="0"/>
      <p:bldP spid="2078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Aug. 29, 2018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2018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12930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11551</TotalTime>
  <Words>1871</Words>
  <Application>Microsoft Macintosh PowerPoint</Application>
  <PresentationFormat>On-screen Show (4:3)</PresentationFormat>
  <Paragraphs>294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Narrow</vt:lpstr>
      <vt:lpstr>Monotype Corsiva</vt:lpstr>
      <vt:lpstr>MS Mincho</vt:lpstr>
      <vt:lpstr>ＭＳ Ｐゴシック</vt:lpstr>
      <vt:lpstr>Times New Roman</vt:lpstr>
      <vt:lpstr>Wingdings</vt:lpstr>
      <vt:lpstr>굴림</vt:lpstr>
      <vt:lpstr>phys1443-spring02</vt:lpstr>
      <vt:lpstr>PHYS 1441 – Section 002 Lecture #2</vt:lpstr>
      <vt:lpstr>Announcements</vt:lpstr>
      <vt:lpstr>Extra Credit Special Project #1 </vt:lpstr>
      <vt:lpstr>What can you expect from this class?</vt:lpstr>
      <vt:lpstr>What do we want to learn in this class?</vt:lpstr>
      <vt:lpstr>Specifically, in this course, you will learn…</vt:lpstr>
      <vt:lpstr>How to be successful in this course?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SI Base Quantities and Units</vt:lpstr>
      <vt:lpstr>Prefixes, expressions and their meanings</vt:lpstr>
      <vt:lpstr>How do we convert quantities from one unit to another?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436</cp:revision>
  <dcterms:created xsi:type="dcterms:W3CDTF">2012-01-19T04:21:20Z</dcterms:created>
  <dcterms:modified xsi:type="dcterms:W3CDTF">2018-08-29T19:43:44Z</dcterms:modified>
</cp:coreProperties>
</file>