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1" r:id="rId2"/>
    <p:sldId id="506" r:id="rId3"/>
    <p:sldId id="505" r:id="rId4"/>
    <p:sldId id="492" r:id="rId5"/>
    <p:sldId id="493" r:id="rId6"/>
    <p:sldId id="494" r:id="rId7"/>
    <p:sldId id="496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4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FFCC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7"/>
    <p:restoredTop sz="94660"/>
  </p:normalViewPr>
  <p:slideViewPr>
    <p:cSldViewPr>
      <p:cViewPr varScale="1">
        <p:scale>
          <a:sx n="106" d="100"/>
          <a:sy n="106" d="100"/>
        </p:scale>
        <p:origin x="12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8" Type="http://schemas.openxmlformats.org/officeDocument/2006/relationships/image" Target="../media/image21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6" Type="http://schemas.openxmlformats.org/officeDocument/2006/relationships/image" Target="../media/image33.w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4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47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8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6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9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8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9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20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6.wmf"/><Relationship Id="rId10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audio" Target="../media/audio1.bin"/><Relationship Id="rId5" Type="http://schemas.openxmlformats.org/officeDocument/2006/relationships/oleObject" Target="../embeddings/oleObject9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32.w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30.wmf"/><Relationship Id="rId10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0686" y="1447800"/>
            <a:ext cx="2954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5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2018	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066800" y="2209800"/>
            <a:ext cx="708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err="1" smtClean="0">
                <a:solidFill>
                  <a:schemeClr val="accent2"/>
                </a:solidFill>
                <a:latin typeface="Arial Narrow" pitchFamily="-84" charset="0"/>
              </a:rPr>
              <a:t>Ch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21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3300"/>
                </a:solidFill>
                <a:latin typeface="Arial Narrow" charset="0"/>
              </a:rPr>
              <a:t>Static </a:t>
            </a: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Electricity and Charge </a:t>
            </a:r>
            <a:r>
              <a:rPr lang="en-US" kern="0" dirty="0" smtClean="0">
                <a:solidFill>
                  <a:srgbClr val="003300"/>
                </a:solidFill>
                <a:latin typeface="Arial Narrow" charset="0"/>
              </a:rPr>
              <a:t>Conservation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3300"/>
                </a:solidFill>
                <a:latin typeface="Arial Narrow" charset="0"/>
              </a:rPr>
              <a:t>Charges </a:t>
            </a: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in Atom, Insulators and Conductors &amp; Induced </a:t>
            </a:r>
            <a:r>
              <a:rPr lang="en-US" kern="0" dirty="0" smtClean="0">
                <a:solidFill>
                  <a:srgbClr val="003300"/>
                </a:solidFill>
                <a:latin typeface="Arial Narrow" charset="0"/>
              </a:rPr>
              <a:t>Charge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The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Field &amp; Field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Lines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Electric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Fields and Conductors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kern="0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AD2F-6B50-AD48-AD5E-A2599AE5E798}" type="slidenum">
              <a:rPr lang="en-US"/>
              <a:pPr/>
              <a:t>10</a:t>
            </a:fld>
            <a:endParaRPr lang="en-US"/>
          </a:p>
        </p:txBody>
      </p:sp>
      <p:pic>
        <p:nvPicPr>
          <p:cNvPr id="184322" name="Picture 2" descr="FG21_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429000"/>
            <a:ext cx="3200400" cy="2400300"/>
          </a:xfrm>
          <a:prstGeom prst="rect">
            <a:avLst/>
          </a:prstGeom>
          <a:noFill/>
        </p:spPr>
      </p:pic>
      <p:pic>
        <p:nvPicPr>
          <p:cNvPr id="184323" name="Picture 3" descr="FG2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14400"/>
            <a:ext cx="3276600" cy="2457450"/>
          </a:xfrm>
          <a:prstGeom prst="rect">
            <a:avLst/>
          </a:prstGeom>
          <a:noFill/>
        </p:spPr>
      </p:pic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7010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can induce a net charge on a metal object by connecting a wire to the ground.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object is “grounded” or “earthed”.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dirty="0" smtClean="0"/>
              <a:t>the Earth is </a:t>
            </a:r>
            <a:r>
              <a:rPr lang="en-US" sz="2400" dirty="0"/>
              <a:t>so large and conducts</a:t>
            </a:r>
            <a:r>
              <a:rPr lang="en-US" sz="2400" dirty="0" smtClean="0"/>
              <a:t>, it </a:t>
            </a:r>
            <a:r>
              <a:rPr lang="en-US" sz="2400" dirty="0"/>
              <a:t>can give or accept charge.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Earth acts as a reservoir </a:t>
            </a:r>
            <a:r>
              <a:rPr lang="en-US" sz="2000" dirty="0" smtClean="0"/>
              <a:t>of electric </a:t>
            </a:r>
            <a:r>
              <a:rPr lang="en-US" sz="2000" dirty="0"/>
              <a:t>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</a:t>
            </a:r>
            <a:r>
              <a:rPr lang="en-US" sz="2400" dirty="0" smtClean="0"/>
              <a:t>negative </a:t>
            </a:r>
            <a:r>
              <a:rPr lang="en-US" sz="2400" dirty="0"/>
              <a:t>charge is brought close to a neutral metal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</a:t>
            </a:r>
            <a:r>
              <a:rPr lang="en-US" sz="2000" dirty="0" smtClean="0"/>
              <a:t>ositive charge </a:t>
            </a:r>
            <a:r>
              <a:rPr lang="en-US" sz="2000" dirty="0"/>
              <a:t>will be induced toward the negatively charged metal.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charges in the neutral metal will be gathered on the opposite side, transferring through the wire to the Earth.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wire is cut, the metal bar has net positive 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u="sng" dirty="0">
                <a:solidFill>
                  <a:srgbClr val="A50021"/>
                </a:solidFill>
              </a:rPr>
              <a:t>electroscope</a:t>
            </a:r>
            <a:r>
              <a:rPr lang="en-US" sz="2400" dirty="0"/>
              <a:t> is a device that can be used for detecting charge and signs.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does this work?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56525" y="263525"/>
            <a:ext cx="1158875" cy="1336675"/>
            <a:chOff x="4886" y="166"/>
            <a:chExt cx="730" cy="842"/>
          </a:xfrm>
        </p:grpSpPr>
        <p:sp>
          <p:nvSpPr>
            <p:cNvPr id="184327" name="Oval 7"/>
            <p:cNvSpPr>
              <a:spLocks noChangeArrowheads="1"/>
            </p:cNvSpPr>
            <p:nvPr/>
          </p:nvSpPr>
          <p:spPr bwMode="auto">
            <a:xfrm>
              <a:off x="5376" y="576"/>
              <a:ext cx="240" cy="43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4328" name="Text Box 8"/>
            <p:cNvSpPr txBox="1">
              <a:spLocks noChangeArrowheads="1"/>
            </p:cNvSpPr>
            <p:nvPr/>
          </p:nvSpPr>
          <p:spPr bwMode="auto">
            <a:xfrm>
              <a:off x="4886" y="166"/>
              <a:ext cx="540" cy="24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A50021"/>
                  </a:solidFill>
                  <a:latin typeface="Arial Narrow" charset="0"/>
                </a:rPr>
                <a:t>ground</a:t>
              </a:r>
            </a:p>
          </p:txBody>
        </p:sp>
        <p:cxnSp>
          <p:nvCxnSpPr>
            <p:cNvPr id="184329" name="AutoShape 9"/>
            <p:cNvCxnSpPr>
              <a:cxnSpLocks noChangeShapeType="1"/>
              <a:stCxn id="184328" idx="2"/>
              <a:endCxn id="184327" idx="0"/>
            </p:cNvCxnSpPr>
            <p:nvPr/>
          </p:nvCxnSpPr>
          <p:spPr bwMode="auto">
            <a:xfrm>
              <a:off x="5156" y="424"/>
              <a:ext cx="340" cy="143"/>
            </a:xfrm>
            <a:prstGeom prst="straightConnector1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174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4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4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5BC6-3A90-4F44-AACF-B7351EC92CF4}" type="slidenum">
              <a:rPr lang="en-US"/>
              <a:pPr/>
              <a:t>11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85800"/>
          </a:xfrm>
        </p:spPr>
        <p:txBody>
          <a:bodyPr/>
          <a:lstStyle/>
          <a:p>
            <a:r>
              <a:rPr lang="en-US" dirty="0"/>
              <a:t>Coulomb’s Law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r>
              <a:rPr lang="en-US" sz="2800" dirty="0"/>
              <a:t>Charges exert force to each other.  What factors affect the magnitude of this force?</a:t>
            </a:r>
          </a:p>
          <a:p>
            <a:pPr lvl="1"/>
            <a:r>
              <a:rPr lang="en-US" sz="2400" dirty="0"/>
              <a:t>Any guesses?</a:t>
            </a:r>
          </a:p>
          <a:p>
            <a:r>
              <a:rPr lang="en-US" sz="2800" dirty="0"/>
              <a:t>Charles Coulomb figured this out in 1780’s.</a:t>
            </a:r>
          </a:p>
          <a:p>
            <a:r>
              <a:rPr lang="en-US" sz="2800" dirty="0"/>
              <a:t>Coulomb found that the </a:t>
            </a:r>
            <a:r>
              <a:rPr lang="en-US" sz="2800" dirty="0" smtClean="0"/>
              <a:t>electric </a:t>
            </a:r>
            <a:r>
              <a:rPr lang="en-US" sz="2800" dirty="0"/>
              <a:t>force is</a:t>
            </a:r>
          </a:p>
          <a:p>
            <a:pPr lvl="1"/>
            <a:r>
              <a:rPr lang="en-US" sz="2400" dirty="0"/>
              <a:t>Proportional to the multiplication of the two charges</a:t>
            </a:r>
          </a:p>
          <a:p>
            <a:pPr lvl="2"/>
            <a:r>
              <a:rPr lang="en-US" sz="2000" dirty="0"/>
              <a:t>If one of the charges doubles, the force doubles.</a:t>
            </a:r>
          </a:p>
          <a:p>
            <a:pPr lvl="2"/>
            <a:r>
              <a:rPr lang="en-US" sz="2000" dirty="0"/>
              <a:t>If both the charges double, the force quadruples.</a:t>
            </a:r>
          </a:p>
          <a:p>
            <a:pPr lvl="1"/>
            <a:r>
              <a:rPr lang="en-US" sz="2400" dirty="0"/>
              <a:t>Inversely proportional to the square of the distances between them.</a:t>
            </a:r>
          </a:p>
          <a:p>
            <a:pPr lvl="1"/>
            <a:r>
              <a:rPr lang="en-US" sz="2400" dirty="0"/>
              <a:t>Electric charge is a fundamental property of matter, just like mass.</a:t>
            </a:r>
          </a:p>
          <a:p>
            <a:r>
              <a:rPr lang="en-US" sz="2800" dirty="0"/>
              <a:t>How would you put the above into a formula?</a:t>
            </a:r>
          </a:p>
        </p:txBody>
      </p:sp>
    </p:spTree>
    <p:extLst>
      <p:ext uri="{BB962C8B-B14F-4D97-AF65-F5344CB8AC3E}">
        <p14:creationId xmlns:p14="http://schemas.microsoft.com/office/powerpoint/2010/main" val="4178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12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The unit is </a:t>
            </a:r>
            <a:r>
              <a:rPr lang="en-US" sz="2000" dirty="0" err="1" smtClean="0"/>
              <a:t>Newtons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00688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6096000" y="4419600"/>
            <a:ext cx="3048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53340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48400" y="59436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2" grpId="0" build="p" animBg="1"/>
      <p:bldP spid="140292" grpId="0" build="p"/>
      <p:bldP spid="140306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E9E-AEEB-8049-A2ED-76ED55C7DBD3}" type="slidenum">
              <a:rPr lang="en-US"/>
              <a:pPr/>
              <a:t>13</a:t>
            </a:fld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9700"/>
            <a:ext cx="3124200" cy="685800"/>
          </a:xfrm>
        </p:spPr>
        <p:txBody>
          <a:bodyPr/>
          <a:lstStyle/>
          <a:p>
            <a:r>
              <a:rPr lang="en-US"/>
              <a:t>Electric Force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534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Does the electric force look similar to another force?  What is it?</a:t>
            </a:r>
          </a:p>
          <a:p>
            <a:pPr lvl="1">
              <a:lnSpc>
                <a:spcPct val="80000"/>
              </a:lnSpc>
            </a:pPr>
            <a:r>
              <a:rPr lang="en-US" sz="2000" b="1" u="sng" dirty="0">
                <a:solidFill>
                  <a:srgbClr val="A50021"/>
                </a:solidFill>
              </a:rPr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are the sources of the forces?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Force:</a:t>
            </a:r>
            <a:r>
              <a:rPr lang="en-US" sz="2000" dirty="0" smtClean="0"/>
              <a:t> Electric charges</a:t>
            </a:r>
            <a:r>
              <a:rPr lang="en-US" sz="2000" dirty="0"/>
              <a:t>, fundamental properties of matter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Force: Masses, fundamental properties of matter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else is similar?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Inversely proportional to the square of the distance between the sources of the force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What is this kind law called?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Inverse Square Law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is the difference?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 is always attractive.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 depends on the type of the two charges</a:t>
            </a:r>
            <a:r>
              <a:rPr lang="en-US" sz="2000" dirty="0" smtClean="0"/>
              <a:t>. (must pay good attention to the signs due to the sign of the charge and the vector force directions!!)</a:t>
            </a:r>
            <a:endParaRPr lang="en-US" sz="2000" dirty="0"/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09600" y="838200"/>
          <a:ext cx="31257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5" imgW="685800" imgH="380880" progId="Equation.DSMT4">
                  <p:embed/>
                </p:oleObj>
              </mc:Choice>
              <mc:Fallback>
                <p:oleObj name="Equation" r:id="rId5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3125788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124200" y="141288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and Gravitational Force</a:t>
            </a:r>
          </a:p>
        </p:txBody>
      </p:sp>
      <p:graphicFrame>
        <p:nvGraphicFramePr>
          <p:cNvPr id="141328" name="Object 16"/>
          <p:cNvGraphicFramePr>
            <a:graphicFrameLocks noChangeAspect="1"/>
          </p:cNvGraphicFramePr>
          <p:nvPr/>
        </p:nvGraphicFramePr>
        <p:xfrm>
          <a:off x="4964113" y="762000"/>
          <a:ext cx="3189287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7" imgW="799920" imgH="380880" progId="Equation.DSMT4">
                  <p:embed/>
                </p:oleObj>
              </mc:Choice>
              <mc:Fallback>
                <p:oleObj name="Equation" r:id="rId7" imgW="799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762000"/>
                        <a:ext cx="3189287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3702050" y="969963"/>
            <a:ext cx="1216025" cy="1108075"/>
          </a:xfrm>
          <a:prstGeom prst="leftRightArrow">
            <a:avLst>
              <a:gd name="adj1" fmla="val 50000"/>
              <a:gd name="adj2" fmla="val 21948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Extremely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Similar</a:t>
            </a:r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057400" y="914400"/>
            <a:ext cx="15240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6477000" y="762000"/>
            <a:ext cx="1600200" cy="7620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2438400" y="16002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6781800" y="14478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4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/>
      <p:bldP spid="141327" grpId="0"/>
      <p:bldP spid="141329" grpId="0" animBg="1"/>
      <p:bldP spid="141330" grpId="0" animBg="1"/>
      <p:bldP spid="141331" grpId="0" animBg="1"/>
      <p:bldP spid="141332" grpId="0" animBg="1"/>
      <p:bldP spid="1413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14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r>
              <a:rPr lang="en-US" sz="2800" dirty="0"/>
              <a:t>Elementary charge, the smallest charge,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It changes always in integer multiples of </a:t>
            </a:r>
            <a:r>
              <a:rPr lang="en-US" sz="2000" dirty="0" err="1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0</a:t>
            </a:r>
            <a:r>
              <a:rPr lang="en-US" sz="2800" dirty="0"/>
              <a:t>, the </a:t>
            </a:r>
            <a:r>
              <a:rPr lang="en-US" sz="2800" dirty="0" smtClean="0"/>
              <a:t>permittivity* </a:t>
            </a:r>
            <a:r>
              <a:rPr lang="en-US" sz="2800" dirty="0"/>
              <a:t>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</a:t>
            </a:r>
            <a:r>
              <a:rPr lang="en-US" sz="2800" dirty="0" smtClean="0"/>
              <a:t>also be written as:</a:t>
            </a:r>
            <a:endParaRPr lang="en-US" sz="2800" dirty="0"/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286000" y="1200150"/>
          <a:ext cx="243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00150"/>
                        <a:ext cx="2438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343400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43400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343400"/>
          <a:ext cx="4038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43400"/>
                        <a:ext cx="40386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>
            <p:extLst/>
          </p:nvPr>
        </p:nvGraphicFramePr>
        <p:xfrm>
          <a:off x="6781800" y="4691063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9" imgW="901440" imgH="406080" progId="Equation.DSMT4">
                  <p:embed/>
                </p:oleObj>
              </mc:Choice>
              <mc:Fallback>
                <p:oleObj name="Equation" r:id="rId9" imgW="901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691063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  <a:endParaRPr lang="en-US" sz="14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312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15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on Coulomb Force 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934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Electric force on electron by proton</a:t>
            </a:r>
            <a:r>
              <a:rPr lang="en-US" sz="2400"/>
              <a:t>.  Determine the magnitude of the electric force on the electron of a hydrogen atom exerted by the single proton (Q</a:t>
            </a:r>
            <a:r>
              <a:rPr lang="en-US" sz="2400" baseline="-25000"/>
              <a:t>2</a:t>
            </a:r>
            <a:r>
              <a:rPr lang="en-US" sz="2400"/>
              <a:t>=+e) that is its nucleus.  Assume the electron “orbits” the proton at its average distance of r=0.53x10</a:t>
            </a:r>
            <a:r>
              <a:rPr lang="en-US" sz="2400" baseline="30000"/>
              <a:t>-10</a:t>
            </a:r>
            <a:r>
              <a:rPr lang="en-US" sz="2400"/>
              <a:t>m. 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Equation" r:id="rId4" imgW="1485720" imgH="228600" progId="Equation.DSMT4">
                  <p:embed/>
                </p:oleObj>
              </mc:Choice>
              <mc:Fallback>
                <p:oleObj name="Equation" r:id="rId4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Equation" r:id="rId6" imgW="1434960" imgH="406080" progId="Equation.DSMT4">
                  <p:embed/>
                </p:oleObj>
              </mc:Choice>
              <mc:Fallback>
                <p:oleObj name="Equation" r:id="rId6" imgW="1434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Equation" r:id="rId10" imgW="736560" imgH="406080" progId="Equation.DSMT4">
                  <p:embed/>
                </p:oleObj>
              </mc:Choice>
              <mc:Fallback>
                <p:oleObj name="Equation" r:id="rId10" imgW="736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Equation" r:id="rId12" imgW="2806560" imgH="571320" progId="Equation.DSMT4">
                  <p:embed/>
                </p:oleObj>
              </mc:Choice>
              <mc:Fallback>
                <p:oleObj name="Equation" r:id="rId12" imgW="28065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</p:spTree>
    <p:extLst>
      <p:ext uri="{BB962C8B-B14F-4D97-AF65-F5344CB8AC3E}">
        <p14:creationId xmlns:p14="http://schemas.microsoft.com/office/powerpoint/2010/main" val="1606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build="p"/>
      <p:bldP spid="144391" grpId="0"/>
      <p:bldP spid="144392" grpId="0"/>
      <p:bldP spid="144394" grpId="0"/>
      <p:bldP spid="144395" grpId="0"/>
      <p:bldP spid="144399" grpId="0"/>
      <p:bldP spid="1444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5,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There are still one of you who haven’t registered for homework system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It will be very hard to pass this course without the homework!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 strongly suggest you to register ASAP!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 smtClean="0">
                <a:latin typeface="Arial Narrow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Term exam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In class, Wednesday, Sept. 19: DO NOT MISS THE EXAM!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CH1.1 to what we learn on Monday, Sept. 17 + Appendices A1 </a:t>
            </a:r>
            <a:r>
              <a:rPr lang="mr-IN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 A8</a:t>
            </a:r>
          </a:p>
          <a:p>
            <a:pPr lvl="1" eaLnBrk="1" hangingPunct="1"/>
            <a:r>
              <a:rPr lang="en-US" sz="2000" dirty="0"/>
              <a:t>You can bring your calculator but it must not have any relevant formula pre-input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</a:t>
            </a:r>
            <a:r>
              <a:rPr lang="en-US" sz="2000" dirty="0" smtClean="0"/>
              <a:t>exam</a:t>
            </a:r>
          </a:p>
          <a:p>
            <a:pPr lvl="1" eaLnBrk="1" hangingPunct="1"/>
            <a:r>
              <a:rPr lang="en-US" sz="2000" dirty="0" smtClean="0"/>
              <a:t>No </a:t>
            </a:r>
            <a:r>
              <a:rPr lang="en-US" sz="2000" dirty="0"/>
              <a:t>derivations, word definitions, or solutions of any problems </a:t>
            </a:r>
            <a:r>
              <a:rPr lang="en-US" sz="2000" dirty="0" smtClean="0"/>
              <a:t>!</a:t>
            </a:r>
          </a:p>
          <a:p>
            <a:pPr lvl="1" eaLnBrk="1" hangingPunct="1"/>
            <a:r>
              <a:rPr lang="en-US" sz="2000" dirty="0"/>
              <a:t>No additional formulae or values of constants will be </a:t>
            </a:r>
            <a:r>
              <a:rPr lang="en-US" sz="2000" dirty="0" smtClean="0"/>
              <a:t>provided</a:t>
            </a:r>
            <a:r>
              <a:rPr lang="en-US" sz="2000" dirty="0"/>
              <a:t>!</a:t>
            </a:r>
            <a:endParaRPr lang="en-US" sz="2000" dirty="0" smtClean="0"/>
          </a:p>
          <a:p>
            <a:pPr eaLnBrk="1" hangingPunct="1"/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Colloquium today at 4pm!  Physics faculty expo!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</a:rPr>
              <a:t>Submit the special project now!</a:t>
            </a:r>
            <a:endParaRPr lang="en-US" sz="2800" dirty="0"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5,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4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 smtClean="0"/>
              <a:t>What does the Electric Force do?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Electric force is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Virtually everything we use every day uses electric force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this force also affects many others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Biological metabolic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Nerve signals, heart pumping, etc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Virtually all the forces we have learned in Physics I: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Friction, normal force, elastic force and other contact forces are the results of electric forces acting at the atomic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905000"/>
            <a:ext cx="1897624" cy="11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5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 dirty="0"/>
              <a:t>Electricity is from Greek word </a:t>
            </a:r>
            <a:r>
              <a:rPr lang="en-US" sz="2800" dirty="0" err="1">
                <a:latin typeface="Monotype Corsiva" charset="0"/>
              </a:rPr>
              <a:t>elecktron</a:t>
            </a:r>
            <a:r>
              <a:rPr lang="en-US" sz="2800" dirty="0">
                <a:latin typeface="Monotype Corsiva" charset="0"/>
              </a:rPr>
              <a:t>=</a:t>
            </a:r>
            <a:r>
              <a:rPr lang="en-US" sz="2800" dirty="0"/>
              <a:t>amber, a petrified tree resin that attracts matter if rubbed</a:t>
            </a:r>
          </a:p>
          <a:p>
            <a:r>
              <a:rPr lang="en-US" sz="2800" dirty="0"/>
              <a:t>Static Electricity: an amber effect</a:t>
            </a:r>
          </a:p>
          <a:p>
            <a:pPr lvl="1"/>
            <a:r>
              <a:rPr lang="en-US" sz="2400" dirty="0"/>
              <a:t>An object becomes charged or “posses a net electric charge” due to rubbing</a:t>
            </a:r>
          </a:p>
          <a:p>
            <a:pPr lvl="1"/>
            <a:r>
              <a:rPr lang="en-US" sz="2400" dirty="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24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Two types of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that attracts glass rod is negative. 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 This convention is still used.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57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build="p"/>
      <p:bldP spid="17920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6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Franklin argued that when a certain amount of charge is produced on one body in a process, an equal amount of opposite type of charge is produced on</a:t>
            </a:r>
            <a:r>
              <a:rPr lang="en-US" sz="2800" dirty="0" smtClean="0"/>
              <a:t> another </a:t>
            </a:r>
            <a:r>
              <a:rPr lang="en-US" sz="2800" dirty="0"/>
              <a:t>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treated algebraically so that during any process the net change in the amount of produced charge </a:t>
            </a:r>
            <a:r>
              <a:rPr lang="en-US" sz="2400" dirty="0" smtClean="0"/>
              <a:t>is    .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the comb acquires a negative charge and the hair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one object or one region of space 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7670" y="26670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+mj-lt"/>
              </a:rPr>
              <a:t>0</a:t>
            </a:r>
            <a:endParaRPr lang="en-US" dirty="0">
              <a:solidFill>
                <a:srgbClr val="66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89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48640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7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 dirty="0"/>
              <a:t>Electric Charge in </a:t>
            </a:r>
            <a:r>
              <a:rPr lang="en-US" dirty="0" smtClean="0"/>
              <a:t>an </a:t>
            </a:r>
            <a:r>
              <a:rPr lang="en-US" dirty="0"/>
              <a:t>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</a:t>
            </a:r>
            <a:r>
              <a:rPr lang="en-US" sz="2000" dirty="0" smtClean="0"/>
              <a:t>the nucleus </a:t>
            </a:r>
            <a:r>
              <a:rPr lang="en-US" sz="2000" dirty="0"/>
              <a:t>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light particles surround the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</a:t>
            </a:r>
            <a:r>
              <a:rPr lang="en-US" sz="2000" dirty="0" smtClean="0"/>
              <a:t>called </a:t>
            </a:r>
            <a:r>
              <a:rPr lang="en-US" sz="2000" dirty="0"/>
              <a:t>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</a:t>
            </a:r>
            <a:r>
              <a:rPr lang="en-US" sz="2000" dirty="0" smtClean="0"/>
              <a:t>these in an atom?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Zero!!!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Electrons from </a:t>
            </a:r>
            <a:r>
              <a:rPr lang="en-US" sz="2400" dirty="0" smtClean="0"/>
              <a:t>the towel </a:t>
            </a:r>
            <a:r>
              <a:rPr lang="en-US" sz="2400" dirty="0"/>
              <a:t>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600539" y="3019425"/>
            <a:ext cx="4238661" cy="338554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As many as the number of </a:t>
            </a:r>
            <a:r>
              <a:rPr lang="en-US" sz="1600" b="1" dirty="0" smtClean="0">
                <a:solidFill>
                  <a:srgbClr val="A50021"/>
                </a:solidFill>
                <a:latin typeface="Arial Narrow" charset="0"/>
              </a:rPr>
              <a:t>protons in the nucleus!!</a:t>
            </a:r>
            <a:endParaRPr lang="en-US" sz="1600" b="1" dirty="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  <p:bldP spid="1812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A76-5565-2E44-A5A5-0AFB68126CAD}" type="slidenum">
              <a:rPr lang="en-US"/>
              <a:pPr/>
              <a:t>8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Insulators and Conductors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imagine two metal balls of which one is charged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will happen if they are connected by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metallic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Some charge is transferred.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conductors of electricity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 </a:t>
            </a:r>
            <a:r>
              <a:rPr lang="en-US" sz="2400" dirty="0"/>
              <a:t>wooden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charge is transferred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nonconductors or insulators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Metals are generally good conductors whereas most other materials are insulators.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There are third kind of materials called, semi-conductors, like silicon or germanium </a:t>
            </a:r>
            <a:r>
              <a:rPr lang="en-US" sz="2400" dirty="0">
                <a:sym typeface="Wingdings" charset="2"/>
              </a:rPr>
              <a:t> conduct only in certain conditions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Atomically, conductors have loosely bound electrons while insulators have them tightly bound!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533400"/>
            <a:ext cx="1371600" cy="1066800"/>
            <a:chOff x="4464" y="912"/>
            <a:chExt cx="1056" cy="864"/>
          </a:xfrm>
        </p:grpSpPr>
        <p:pic>
          <p:nvPicPr>
            <p:cNvPr id="182277" name="Picture 5" descr="FG21_005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912"/>
              <a:ext cx="1056" cy="792"/>
            </a:xfrm>
            <a:prstGeom prst="rect">
              <a:avLst/>
            </a:prstGeom>
            <a:noFill/>
          </p:spPr>
        </p:pic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4464" y="1488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2279" name="Picture 7" descr="FG21_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1600200"/>
            <a:ext cx="1371600" cy="1028700"/>
          </a:xfrm>
          <a:prstGeom prst="rect">
            <a:avLst/>
          </a:prstGeom>
          <a:noFill/>
        </p:spPr>
      </p:pic>
      <p:pic>
        <p:nvPicPr>
          <p:cNvPr id="182280" name="Picture 8" descr="FG21_0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743200"/>
            <a:ext cx="14478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64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0E94-5568-DE4B-B3AB-2391833D20FE}" type="slidenum">
              <a:rPr lang="en-US"/>
              <a:pPr/>
              <a:t>9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52" y="533400"/>
            <a:ext cx="7079848" cy="5486400"/>
          </a:xfrm>
        </p:spPr>
        <p:txBody>
          <a:bodyPr/>
          <a:lstStyle/>
          <a:p>
            <a:r>
              <a:rPr lang="en-US" dirty="0"/>
              <a:t>When a positively charged metal object is brought close to an uncharged metal object</a:t>
            </a:r>
          </a:p>
          <a:p>
            <a:pPr lvl="1"/>
            <a:r>
              <a:rPr lang="en-US" dirty="0"/>
              <a:t>If</a:t>
            </a:r>
            <a:r>
              <a:rPr lang="en-US" dirty="0" smtClean="0"/>
              <a:t> two objects </a:t>
            </a:r>
            <a:r>
              <a:rPr lang="en-US" dirty="0"/>
              <a:t>touch each other, the free electrons in the neutral </a:t>
            </a:r>
            <a:r>
              <a:rPr lang="en-US" dirty="0" smtClean="0"/>
              <a:t>one </a:t>
            </a:r>
            <a:r>
              <a:rPr lang="en-US" dirty="0"/>
              <a:t>are attracted to the positively charged object and some will pass over to it, leaving the neutral object positively </a:t>
            </a:r>
            <a:r>
              <a:rPr lang="en-US" dirty="0" smtClean="0"/>
              <a:t>charged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 Charging by conduction</a:t>
            </a:r>
            <a:endParaRPr lang="en-US" dirty="0"/>
          </a:p>
          <a:p>
            <a:pPr lvl="1"/>
            <a:r>
              <a:rPr lang="en-US" dirty="0"/>
              <a:t>If the objects get close, the free electrons in the neutral </a:t>
            </a:r>
            <a:r>
              <a:rPr lang="en-US" dirty="0" smtClean="0"/>
              <a:t>one </a:t>
            </a:r>
            <a:r>
              <a:rPr lang="en-US" dirty="0"/>
              <a:t>still move within the metal toward the charged object leaving the </a:t>
            </a:r>
            <a:r>
              <a:rPr lang="en-US" dirty="0" smtClean="0"/>
              <a:t>opposite side </a:t>
            </a:r>
            <a:r>
              <a:rPr lang="en-US" dirty="0"/>
              <a:t>of the object positively charged.   </a:t>
            </a:r>
          </a:p>
          <a:p>
            <a:pPr lvl="2"/>
            <a:r>
              <a:rPr lang="en-US" dirty="0"/>
              <a:t>The charges have been “induced” in the opposite ends of the object.</a:t>
            </a:r>
          </a:p>
        </p:txBody>
      </p:sp>
      <p:pic>
        <p:nvPicPr>
          <p:cNvPr id="183300" name="Picture 4" descr="FG21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505200"/>
            <a:ext cx="1981200" cy="1905000"/>
          </a:xfrm>
          <a:prstGeom prst="rect">
            <a:avLst/>
          </a:prstGeom>
          <a:noFill/>
        </p:spPr>
      </p:pic>
      <p:pic>
        <p:nvPicPr>
          <p:cNvPr id="183301" name="Picture 5" descr="FG2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76400"/>
            <a:ext cx="18288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20381</TotalTime>
  <Words>1834</Words>
  <Application>Microsoft Macintosh PowerPoint</Application>
  <PresentationFormat>On-screen Show (4:3)</PresentationFormat>
  <Paragraphs>198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002 Lecture #3</vt:lpstr>
      <vt:lpstr>Announcements</vt:lpstr>
      <vt:lpstr>PowerPoint Presentation</vt:lpstr>
      <vt:lpstr>What does the Electric Force do?</vt:lpstr>
      <vt:lpstr>Static Electricity; Electric Charge and Its Conservation</vt:lpstr>
      <vt:lpstr>Static Electricity; Electric Charge and Its Conservation</vt:lpstr>
      <vt:lpstr>Electric Charge in an Atom</vt:lpstr>
      <vt:lpstr>Insulators and Conductors</vt:lpstr>
      <vt:lpstr>Induced Charge</vt:lpstr>
      <vt:lpstr>Induced Charge</vt:lpstr>
      <vt:lpstr>Coulomb’s Law</vt:lpstr>
      <vt:lpstr>Coulomb’s Law – The Formula</vt:lpstr>
      <vt:lpstr>Electric Force</vt:lpstr>
      <vt:lpstr>The Elementary Charge and Permittivity</vt:lpstr>
      <vt:lpstr>Example on Coulomb Force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446</cp:revision>
  <dcterms:created xsi:type="dcterms:W3CDTF">2012-01-19T04:21:20Z</dcterms:created>
  <dcterms:modified xsi:type="dcterms:W3CDTF">2018-09-07T18:52:40Z</dcterms:modified>
</cp:coreProperties>
</file>