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517" r:id="rId3"/>
    <p:sldId id="518" r:id="rId4"/>
    <p:sldId id="530" r:id="rId5"/>
    <p:sldId id="504" r:id="rId6"/>
    <p:sldId id="507" r:id="rId7"/>
    <p:sldId id="508" r:id="rId8"/>
    <p:sldId id="509" r:id="rId9"/>
    <p:sldId id="510" r:id="rId10"/>
    <p:sldId id="511" r:id="rId11"/>
    <p:sldId id="512" r:id="rId12"/>
    <p:sldId id="513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4"/>
    <p:restoredTop sz="94660"/>
  </p:normalViewPr>
  <p:slideViewPr>
    <p:cSldViewPr>
      <p:cViewPr varScale="1">
        <p:scale>
          <a:sx n="107" d="100"/>
          <a:sy n="107" d="100"/>
        </p:scale>
        <p:origin x="12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3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20" Type="http://schemas.openxmlformats.org/officeDocument/2006/relationships/image" Target="../media/image70.emf"/><Relationship Id="rId21" Type="http://schemas.openxmlformats.org/officeDocument/2006/relationships/image" Target="../media/image71.emf"/><Relationship Id="rId22" Type="http://schemas.openxmlformats.org/officeDocument/2006/relationships/image" Target="../media/image72.emf"/><Relationship Id="rId23" Type="http://schemas.openxmlformats.org/officeDocument/2006/relationships/image" Target="../media/image73.emf"/><Relationship Id="rId24" Type="http://schemas.openxmlformats.org/officeDocument/2006/relationships/image" Target="../media/image74.emf"/><Relationship Id="rId25" Type="http://schemas.openxmlformats.org/officeDocument/2006/relationships/image" Target="../media/image75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w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emf"/><Relationship Id="rId8" Type="http://schemas.openxmlformats.org/officeDocument/2006/relationships/image" Target="../media/image83.emf"/><Relationship Id="rId9" Type="http://schemas.openxmlformats.org/officeDocument/2006/relationships/image" Target="../media/image84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9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emf"/><Relationship Id="rId47" Type="http://schemas.openxmlformats.org/officeDocument/2006/relationships/oleObject" Target="../embeddings/oleObject72.bin"/><Relationship Id="rId48" Type="http://schemas.openxmlformats.org/officeDocument/2006/relationships/image" Target="../media/image73.emf"/><Relationship Id="rId49" Type="http://schemas.openxmlformats.org/officeDocument/2006/relationships/oleObject" Target="../embeddings/oleObject73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60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61.bin"/><Relationship Id="rId26" Type="http://schemas.openxmlformats.org/officeDocument/2006/relationships/image" Target="../media/image62.emf"/><Relationship Id="rId27" Type="http://schemas.openxmlformats.org/officeDocument/2006/relationships/oleObject" Target="../embeddings/oleObject62.bin"/><Relationship Id="rId28" Type="http://schemas.openxmlformats.org/officeDocument/2006/relationships/image" Target="../media/image63.emf"/><Relationship Id="rId29" Type="http://schemas.openxmlformats.org/officeDocument/2006/relationships/oleObject" Target="../embeddings/oleObject63.bin"/><Relationship Id="rId50" Type="http://schemas.openxmlformats.org/officeDocument/2006/relationships/image" Target="../media/image74.emf"/><Relationship Id="rId51" Type="http://schemas.openxmlformats.org/officeDocument/2006/relationships/oleObject" Target="../embeddings/oleObject74.bin"/><Relationship Id="rId52" Type="http://schemas.openxmlformats.org/officeDocument/2006/relationships/image" Target="../media/image7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30" Type="http://schemas.openxmlformats.org/officeDocument/2006/relationships/image" Target="../media/image64.emf"/><Relationship Id="rId31" Type="http://schemas.openxmlformats.org/officeDocument/2006/relationships/oleObject" Target="../embeddings/oleObject64.bin"/><Relationship Id="rId32" Type="http://schemas.openxmlformats.org/officeDocument/2006/relationships/image" Target="../media/image65.emf"/><Relationship Id="rId9" Type="http://schemas.openxmlformats.org/officeDocument/2006/relationships/oleObject" Target="../embeddings/oleObject5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3.emf"/><Relationship Id="rId33" Type="http://schemas.openxmlformats.org/officeDocument/2006/relationships/oleObject" Target="../embeddings/oleObject65.bin"/><Relationship Id="rId34" Type="http://schemas.openxmlformats.org/officeDocument/2006/relationships/image" Target="../media/image66.emf"/><Relationship Id="rId35" Type="http://schemas.openxmlformats.org/officeDocument/2006/relationships/oleObject" Target="../embeddings/oleObject66.bin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58.bin"/><Relationship Id="rId37" Type="http://schemas.openxmlformats.org/officeDocument/2006/relationships/oleObject" Target="../embeddings/oleObject67.bin"/><Relationship Id="rId38" Type="http://schemas.openxmlformats.org/officeDocument/2006/relationships/image" Target="../media/image68.emf"/><Relationship Id="rId39" Type="http://schemas.openxmlformats.org/officeDocument/2006/relationships/oleObject" Target="../embeddings/oleObject68.bin"/><Relationship Id="rId40" Type="http://schemas.openxmlformats.org/officeDocument/2006/relationships/image" Target="../media/image69.emf"/><Relationship Id="rId41" Type="http://schemas.openxmlformats.org/officeDocument/2006/relationships/oleObject" Target="../embeddings/oleObject69.bin"/><Relationship Id="rId42" Type="http://schemas.openxmlformats.org/officeDocument/2006/relationships/image" Target="../media/image70.emf"/><Relationship Id="rId43" Type="http://schemas.openxmlformats.org/officeDocument/2006/relationships/oleObject" Target="../embeddings/oleObject70.bin"/><Relationship Id="rId44" Type="http://schemas.openxmlformats.org/officeDocument/2006/relationships/image" Target="../media/image71.emf"/><Relationship Id="rId45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emf"/><Relationship Id="rId20" Type="http://schemas.openxmlformats.org/officeDocument/2006/relationships/oleObject" Target="../embeddings/oleObject83.bin"/><Relationship Id="rId21" Type="http://schemas.openxmlformats.org/officeDocument/2006/relationships/image" Target="../media/image84.emf"/><Relationship Id="rId10" Type="http://schemas.openxmlformats.org/officeDocument/2006/relationships/oleObject" Target="../embeddings/oleObject78.bin"/><Relationship Id="rId11" Type="http://schemas.openxmlformats.org/officeDocument/2006/relationships/image" Target="../media/image79.emf"/><Relationship Id="rId12" Type="http://schemas.openxmlformats.org/officeDocument/2006/relationships/oleObject" Target="../embeddings/oleObject79.bin"/><Relationship Id="rId13" Type="http://schemas.openxmlformats.org/officeDocument/2006/relationships/image" Target="../media/image80.emf"/><Relationship Id="rId14" Type="http://schemas.openxmlformats.org/officeDocument/2006/relationships/oleObject" Target="../embeddings/oleObject80.bin"/><Relationship Id="rId15" Type="http://schemas.openxmlformats.org/officeDocument/2006/relationships/image" Target="../media/image81.emf"/><Relationship Id="rId16" Type="http://schemas.openxmlformats.org/officeDocument/2006/relationships/oleObject" Target="../embeddings/oleObject81.bin"/><Relationship Id="rId17" Type="http://schemas.openxmlformats.org/officeDocument/2006/relationships/image" Target="../media/image82.emf"/><Relationship Id="rId18" Type="http://schemas.openxmlformats.org/officeDocument/2006/relationships/oleObject" Target="../embeddings/oleObject82.bin"/><Relationship Id="rId19" Type="http://schemas.openxmlformats.org/officeDocument/2006/relationships/image" Target="../media/image8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5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3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6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10, 2018	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133600"/>
            <a:ext cx="792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pitchFamily="-84" charset="0"/>
              </a:rPr>
              <a:t>Ch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 21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003300"/>
                </a:solidFill>
                <a:latin typeface="Arial Narrow" charset="0"/>
              </a:rPr>
              <a:t>Coulomb </a:t>
            </a: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Force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Vector Fundamentals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rgbClr val="003300"/>
                </a:solidFill>
                <a:latin typeface="Arial Narrow" charset="0"/>
              </a:rPr>
              <a:t>Electric Field &amp; Field </a:t>
            </a: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Lines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rgbClr val="003300"/>
                </a:solidFill>
                <a:latin typeface="Arial Narrow" charset="0"/>
              </a:rPr>
              <a:t>Fields and </a:t>
            </a: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Conductors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800"/>
                </a:solidFill>
                <a:latin typeface="Arial Narrow" charset="0"/>
              </a:rPr>
              <a:t>Motion </a:t>
            </a:r>
            <a:r>
              <a:rPr lang="en-US" sz="2800" dirty="0">
                <a:solidFill>
                  <a:srgbClr val="003800"/>
                </a:solidFill>
                <a:latin typeface="Arial Narrow" charset="0"/>
              </a:rPr>
              <a:t>of a Charged Particle in an Electric </a:t>
            </a:r>
            <a:r>
              <a:rPr lang="en-US" sz="2800" dirty="0" smtClean="0">
                <a:solidFill>
                  <a:srgbClr val="003800"/>
                </a:solidFill>
                <a:latin typeface="Arial Narrow" charset="0"/>
              </a:rPr>
              <a:t>Field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800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rgbClr val="003800"/>
                </a:solidFill>
                <a:latin typeface="Arial Narrow" charset="0"/>
              </a:rPr>
              <a:t>Dipoles</a:t>
            </a:r>
            <a:endParaRPr lang="en-US" sz="1800" dirty="0">
              <a:solidFill>
                <a:srgbClr val="003800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0100" y="5791200"/>
            <a:ext cx="7620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Sept. 17!!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1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2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3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4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5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/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/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/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/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3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/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4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/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5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6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7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/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8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/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9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0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1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/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2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/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3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4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/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5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/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6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7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/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8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/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0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/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1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/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2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3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/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4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/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5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/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6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/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7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8193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629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21.2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</a:t>
            </a:r>
            <a:r>
              <a:rPr lang="en-US" sz="2400" b="1" smtClean="0">
                <a:latin typeface="Arial Narrow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a line. 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3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4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5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6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7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8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9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0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1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0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78" grpId="0"/>
      <p:bldP spid="143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 class, Wednesday, Sept. 19: DO NOT MISS THE EXAM!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CH21.1 to what we learn on Monday, Sept. 17 + Appendices A1 </a:t>
            </a:r>
            <a:r>
              <a:rPr lang="mr-IN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dirty="0"/>
              <a:t>You can bring your calculator but it must not have any relevant formula </a:t>
            </a:r>
            <a:r>
              <a:rPr lang="en-US" dirty="0" smtClean="0"/>
              <a:t>pre-input</a:t>
            </a:r>
          </a:p>
          <a:p>
            <a:pPr lvl="2" eaLnBrk="1" hangingPunct="1"/>
            <a:r>
              <a:rPr lang="en-US" sz="2000" dirty="0" smtClean="0"/>
              <a:t>No phone or computers can be used as a calculator!</a:t>
            </a:r>
            <a:endParaRPr lang="en-US" sz="2000" dirty="0"/>
          </a:p>
          <a:p>
            <a:pPr lvl="1" eaLnBrk="1" hangingPunct="1"/>
            <a:r>
              <a:rPr lang="en-US" dirty="0"/>
              <a:t>BYOF: You may bring </a:t>
            </a:r>
            <a:r>
              <a:rPr lang="en-US" dirty="0" smtClean="0"/>
              <a:t>one </a:t>
            </a:r>
            <a:r>
              <a:rPr lang="en-US" dirty="0"/>
              <a:t>8.5x11.5 sheet (front and back) of handwritten formulae and values of constants for the </a:t>
            </a:r>
            <a:r>
              <a:rPr lang="en-US" dirty="0" smtClean="0"/>
              <a:t>exam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dirty="0"/>
              <a:t>derivations, word definitions, or solutions of </a:t>
            </a:r>
            <a:r>
              <a:rPr lang="en-US" dirty="0" smtClean="0"/>
              <a:t>ANY </a:t>
            </a:r>
            <a:r>
              <a:rPr lang="en-US" dirty="0"/>
              <a:t>problems </a:t>
            </a:r>
            <a:r>
              <a:rPr lang="en-US" dirty="0" smtClean="0"/>
              <a:t>!</a:t>
            </a:r>
          </a:p>
          <a:p>
            <a:pPr lvl="1" eaLnBrk="1" hangingPunct="1"/>
            <a:r>
              <a:rPr lang="en-US" dirty="0"/>
              <a:t>No additional formulae or values of constants will be </a:t>
            </a:r>
            <a:r>
              <a:rPr lang="en-US" dirty="0" smtClean="0"/>
              <a:t>provided!</a:t>
            </a:r>
          </a:p>
        </p:txBody>
      </p:sp>
    </p:spTree>
    <p:extLst>
      <p:ext uri="{BB962C8B-B14F-4D97-AF65-F5344CB8AC3E}">
        <p14:creationId xmlns:p14="http://schemas.microsoft.com/office/powerpoint/2010/main" val="19611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xx-grams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of anti-matter and the same quantity of matter, where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xx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ns, where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the 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Monday, Sept.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24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 dirty="0" smtClean="0"/>
              <a:t>The Coulomb Force Refresher</a:t>
            </a:r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0009"/>
              </p:ext>
            </p:extLst>
          </p:nvPr>
        </p:nvGraphicFramePr>
        <p:xfrm>
          <a:off x="6629400" y="5113338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Equation" r:id="rId20" imgW="901440" imgH="406080" progId="Equation.DSMT4">
                  <p:embed/>
                </p:oleObj>
              </mc:Choice>
              <mc:Fallback>
                <p:oleObj name="Equation" r:id="rId20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13338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18913"/>
              </p:ext>
            </p:extLst>
          </p:nvPr>
        </p:nvGraphicFramePr>
        <p:xfrm>
          <a:off x="6693725" y="4357688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22" imgW="622080" imgH="203040" progId="Equation.DSMT4">
                  <p:embed/>
                </p:oleObj>
              </mc:Choice>
              <mc:Fallback>
                <p:oleObj name="Equation" r:id="rId22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725" y="4357688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1286"/>
              </p:ext>
            </p:extLst>
          </p:nvPr>
        </p:nvGraphicFramePr>
        <p:xfrm>
          <a:off x="6087370" y="4800600"/>
          <a:ext cx="2944413" cy="33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24" imgW="2006280" imgH="228600" progId="Equation.DSMT4">
                  <p:embed/>
                </p:oleObj>
              </mc:Choice>
              <mc:Fallback>
                <p:oleObj name="Equation" r:id="rId24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370" y="4800600"/>
                        <a:ext cx="2944413" cy="33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 bwMode="auto">
          <a:xfrm>
            <a:off x="6324600" y="60198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81369"/>
              </p:ext>
            </p:extLst>
          </p:nvPr>
        </p:nvGraphicFramePr>
        <p:xfrm>
          <a:off x="6819900" y="6348412"/>
          <a:ext cx="1828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Equation" r:id="rId26" imgW="1041120" imgH="203040" progId="Equation.DSMT4">
                  <p:embed/>
                </p:oleObj>
              </mc:Choice>
              <mc:Fallback>
                <p:oleObj name="Equation" r:id="rId26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6348412"/>
                        <a:ext cx="1828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 bwMode="auto">
          <a:xfrm>
            <a:off x="6705600" y="6023561"/>
            <a:ext cx="2057400" cy="338554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The Elementary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Charge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uiExpand="1" build="p"/>
      <p:bldP spid="140306" grpId="0" animBg="1"/>
      <p:bldP spid="18" grpId="0" animBg="1"/>
      <p:bldP spid="19" grpId="0" animBg="1"/>
      <p:bldP spid="2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5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" name="Equation" r:id="rId5" imgW="1485720" imgH="228600" progId="Equation.DSMT4">
                  <p:embed/>
                </p:oleObj>
              </mc:Choice>
              <mc:Fallback>
                <p:oleObj name="Equation" r:id="rId5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" name="Equation" r:id="rId7" imgW="1434960" imgH="406080" progId="Equation.DSMT4">
                  <p:embed/>
                </p:oleObj>
              </mc:Choice>
              <mc:Fallback>
                <p:oleObj name="Equation" r:id="rId7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0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" name="Equation" r:id="rId11" imgW="736560" imgH="406080" progId="Equation.DSMT4">
                  <p:embed/>
                </p:oleObj>
              </mc:Choice>
              <mc:Fallback>
                <p:oleObj name="Equation" r:id="rId11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2" name="Equation" r:id="rId13" imgW="2806560" imgH="571320" progId="Equation.DSMT4">
                  <p:embed/>
                </p:oleObj>
              </mc:Choice>
              <mc:Fallback>
                <p:oleObj name="Equation" r:id="rId13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" name="Equation" r:id="rId15" imgW="787320" imgH="203040" progId="Equation.DSMT4">
                  <p:embed/>
                </p:oleObj>
              </mc:Choice>
              <mc:Fallback>
                <p:oleObj name="Equation" r:id="rId15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334000" y="5663625"/>
            <a:ext cx="3522663" cy="58477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What is the speed of the electron circling around the proton in a </a:t>
            </a:r>
            <a:r>
              <a:rPr lang="en-US" sz="1600" b="1" smtClean="0">
                <a:solidFill>
                  <a:srgbClr val="C00000"/>
                </a:solidFill>
                <a:latin typeface="+mj-lt"/>
              </a:rPr>
              <a:t>hydrogen atom?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6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</a:t>
            </a:r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</a:t>
            </a:r>
            <a:r>
              <a:rPr lang="en-US" sz="2400" dirty="0" smtClean="0"/>
              <a:t>by </a:t>
            </a:r>
            <a:r>
              <a:rPr lang="en-US" sz="2400" dirty="0"/>
              <a:t>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16667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675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7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3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/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5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4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1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2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/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/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/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/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9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3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28800</TotalTime>
  <Words>1201</Words>
  <Application>Microsoft Macintosh PowerPoint</Application>
  <PresentationFormat>On-screen Show (4:3)</PresentationFormat>
  <Paragraphs>168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002 Lecture #4</vt:lpstr>
      <vt:lpstr>Announcements</vt:lpstr>
      <vt:lpstr>Special Project #2 – Angels &amp; Demons</vt:lpstr>
      <vt:lpstr>The Coulomb Force Refresher</vt:lpstr>
      <vt:lpstr>Example on Coulomb Force </vt:lpstr>
      <vt:lpstr>Example 21 – 1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21.2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475</cp:revision>
  <dcterms:created xsi:type="dcterms:W3CDTF">2012-01-19T04:21:20Z</dcterms:created>
  <dcterms:modified xsi:type="dcterms:W3CDTF">2018-09-10T19:43:34Z</dcterms:modified>
</cp:coreProperties>
</file>