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91" r:id="rId2"/>
    <p:sldId id="517" r:id="rId3"/>
    <p:sldId id="557" r:id="rId4"/>
    <p:sldId id="518" r:id="rId5"/>
    <p:sldId id="513" r:id="rId6"/>
    <p:sldId id="514" r:id="rId7"/>
    <p:sldId id="515" r:id="rId8"/>
    <p:sldId id="516" r:id="rId9"/>
    <p:sldId id="521" r:id="rId10"/>
    <p:sldId id="522" r:id="rId11"/>
    <p:sldId id="523" r:id="rId12"/>
    <p:sldId id="524" r:id="rId13"/>
    <p:sldId id="525" r:id="rId14"/>
    <p:sldId id="526" r:id="rId15"/>
    <p:sldId id="527" r:id="rId16"/>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99FFCC"/>
    <a:srgbClr val="FFFFCC"/>
    <a:srgbClr val="CC6600"/>
    <a:srgbClr val="FF0066"/>
    <a:srgbClr val="CC00CC"/>
    <a:srgbClr val="00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29"/>
    <p:restoredTop sz="94660"/>
  </p:normalViewPr>
  <p:slideViewPr>
    <p:cSldViewPr>
      <p:cViewPr varScale="1">
        <p:scale>
          <a:sx n="138" d="100"/>
          <a:sy n="138" d="100"/>
        </p:scale>
        <p:origin x="176" y="1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6" Type="http://schemas.openxmlformats.org/officeDocument/2006/relationships/image" Target="../media/image8.emf"/><Relationship Id="rId7" Type="http://schemas.openxmlformats.org/officeDocument/2006/relationships/image" Target="../media/image9.emf"/><Relationship Id="rId8" Type="http://schemas.openxmlformats.org/officeDocument/2006/relationships/image" Target="../media/image10.emf"/><Relationship Id="rId9" Type="http://schemas.openxmlformats.org/officeDocument/2006/relationships/image" Target="../media/image11.emf"/><Relationship Id="rId1" Type="http://schemas.openxmlformats.org/officeDocument/2006/relationships/image" Target="../media/image3.emf"/><Relationship Id="rId2"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wmf"/><Relationship Id="rId4" Type="http://schemas.openxmlformats.org/officeDocument/2006/relationships/image" Target="../media/image18.wmf"/><Relationship Id="rId5" Type="http://schemas.openxmlformats.org/officeDocument/2006/relationships/image" Target="../media/image19.wmf"/><Relationship Id="rId1" Type="http://schemas.openxmlformats.org/officeDocument/2006/relationships/image" Target="../media/image15.emf"/><Relationship Id="rId2"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2.wmf"/><Relationship Id="rId4" Type="http://schemas.openxmlformats.org/officeDocument/2006/relationships/image" Target="../media/image23.wmf"/><Relationship Id="rId5" Type="http://schemas.openxmlformats.org/officeDocument/2006/relationships/image" Target="../media/image24.wmf"/><Relationship Id="rId6" Type="http://schemas.openxmlformats.org/officeDocument/2006/relationships/image" Target="../media/image25.wmf"/><Relationship Id="rId7" Type="http://schemas.openxmlformats.org/officeDocument/2006/relationships/image" Target="../media/image26.wmf"/><Relationship Id="rId1" Type="http://schemas.openxmlformats.org/officeDocument/2006/relationships/image" Target="../media/image20.wmf"/><Relationship Id="rId2"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32.emf"/><Relationship Id="rId5" Type="http://schemas.openxmlformats.org/officeDocument/2006/relationships/image" Target="../media/image33.emf"/><Relationship Id="rId6" Type="http://schemas.openxmlformats.org/officeDocument/2006/relationships/image" Target="../media/image34.emf"/><Relationship Id="rId1" Type="http://schemas.openxmlformats.org/officeDocument/2006/relationships/image" Target="../media/image29.emf"/><Relationship Id="rId2" Type="http://schemas.openxmlformats.org/officeDocument/2006/relationships/image" Target="../media/image30.emf"/></Relationships>
</file>

<file path=ppt/drawings/_rels/vmlDrawing6.vml.rels><?xml version="1.0" encoding="UTF-8" standalone="yes"?>
<Relationships xmlns="http://schemas.openxmlformats.org/package/2006/relationships"><Relationship Id="rId11" Type="http://schemas.openxmlformats.org/officeDocument/2006/relationships/image" Target="../media/image46.emf"/><Relationship Id="rId12" Type="http://schemas.openxmlformats.org/officeDocument/2006/relationships/image" Target="../media/image47.emf"/><Relationship Id="rId1" Type="http://schemas.openxmlformats.org/officeDocument/2006/relationships/image" Target="../media/image36.emf"/><Relationship Id="rId2" Type="http://schemas.openxmlformats.org/officeDocument/2006/relationships/image" Target="../media/image37.emf"/><Relationship Id="rId3" Type="http://schemas.openxmlformats.org/officeDocument/2006/relationships/image" Target="../media/image38.emf"/><Relationship Id="rId4" Type="http://schemas.openxmlformats.org/officeDocument/2006/relationships/image" Target="../media/image39.emf"/><Relationship Id="rId5" Type="http://schemas.openxmlformats.org/officeDocument/2006/relationships/image" Target="../media/image40.emf"/><Relationship Id="rId6" Type="http://schemas.openxmlformats.org/officeDocument/2006/relationships/image" Target="../media/image41.emf"/><Relationship Id="rId7" Type="http://schemas.openxmlformats.org/officeDocument/2006/relationships/image" Target="../media/image42.emf"/><Relationship Id="rId8" Type="http://schemas.openxmlformats.org/officeDocument/2006/relationships/image" Target="../media/image43.emf"/><Relationship Id="rId9" Type="http://schemas.openxmlformats.org/officeDocument/2006/relationships/image" Target="../media/image44.emf"/><Relationship Id="rId10" Type="http://schemas.openxmlformats.org/officeDocument/2006/relationships/image" Target="../media/image45.emf"/></Relationships>
</file>

<file path=ppt/drawings/_rels/vmlDrawing7.vml.rels><?xml version="1.0" encoding="UTF-8" standalone="yes"?>
<Relationships xmlns="http://schemas.openxmlformats.org/package/2006/relationships"><Relationship Id="rId11" Type="http://schemas.openxmlformats.org/officeDocument/2006/relationships/image" Target="../media/image58.emf"/><Relationship Id="rId12" Type="http://schemas.openxmlformats.org/officeDocument/2006/relationships/image" Target="../media/image59.emf"/><Relationship Id="rId13" Type="http://schemas.openxmlformats.org/officeDocument/2006/relationships/image" Target="../media/image60.emf"/><Relationship Id="rId14" Type="http://schemas.openxmlformats.org/officeDocument/2006/relationships/image" Target="../media/image61.emf"/><Relationship Id="rId15" Type="http://schemas.openxmlformats.org/officeDocument/2006/relationships/image" Target="../media/image62.emf"/><Relationship Id="rId16" Type="http://schemas.openxmlformats.org/officeDocument/2006/relationships/image" Target="../media/image63.emf"/><Relationship Id="rId17" Type="http://schemas.openxmlformats.org/officeDocument/2006/relationships/image" Target="../media/image64.emf"/><Relationship Id="rId1" Type="http://schemas.openxmlformats.org/officeDocument/2006/relationships/image" Target="../media/image48.emf"/><Relationship Id="rId2" Type="http://schemas.openxmlformats.org/officeDocument/2006/relationships/image" Target="../media/image49.emf"/><Relationship Id="rId3" Type="http://schemas.openxmlformats.org/officeDocument/2006/relationships/image" Target="../media/image50.emf"/><Relationship Id="rId4" Type="http://schemas.openxmlformats.org/officeDocument/2006/relationships/image" Target="../media/image51.emf"/><Relationship Id="rId5" Type="http://schemas.openxmlformats.org/officeDocument/2006/relationships/image" Target="../media/image52.emf"/><Relationship Id="rId6" Type="http://schemas.openxmlformats.org/officeDocument/2006/relationships/image" Target="../media/image53.emf"/><Relationship Id="rId7" Type="http://schemas.openxmlformats.org/officeDocument/2006/relationships/image" Target="../media/image54.emf"/><Relationship Id="rId8" Type="http://schemas.openxmlformats.org/officeDocument/2006/relationships/image" Target="../media/image55.emf"/><Relationship Id="rId9" Type="http://schemas.openxmlformats.org/officeDocument/2006/relationships/image" Target="../media/image56.emf"/><Relationship Id="rId10" Type="http://schemas.openxmlformats.org/officeDocument/2006/relationships/image" Target="../media/image57.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7.emf"/><Relationship Id="rId4" Type="http://schemas.openxmlformats.org/officeDocument/2006/relationships/image" Target="../media/image68.emf"/><Relationship Id="rId5" Type="http://schemas.openxmlformats.org/officeDocument/2006/relationships/image" Target="../media/image69.emf"/><Relationship Id="rId1" Type="http://schemas.openxmlformats.org/officeDocument/2006/relationships/image" Target="../media/image65.emf"/><Relationship Id="rId2" Type="http://schemas.openxmlformats.org/officeDocument/2006/relationships/image" Target="../media/image66.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3.emf"/><Relationship Id="rId4" Type="http://schemas.openxmlformats.org/officeDocument/2006/relationships/image" Target="../media/image74.emf"/><Relationship Id="rId5" Type="http://schemas.openxmlformats.org/officeDocument/2006/relationships/image" Target="../media/image75.emf"/><Relationship Id="rId6" Type="http://schemas.openxmlformats.org/officeDocument/2006/relationships/image" Target="../media/image76.emf"/><Relationship Id="rId7" Type="http://schemas.openxmlformats.org/officeDocument/2006/relationships/image" Target="../media/image77.emf"/><Relationship Id="rId8" Type="http://schemas.openxmlformats.org/officeDocument/2006/relationships/image" Target="../media/image78.emf"/><Relationship Id="rId1" Type="http://schemas.openxmlformats.org/officeDocument/2006/relationships/image" Target="../media/image71.emf"/><Relationship Id="rId2" Type="http://schemas.openxmlformats.org/officeDocument/2006/relationships/image" Target="../media/image7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606349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1103483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4</a:t>
            </a:fld>
            <a:endParaRPr lang="en-US"/>
          </a:p>
        </p:txBody>
      </p:sp>
    </p:spTree>
    <p:extLst>
      <p:ext uri="{BB962C8B-B14F-4D97-AF65-F5344CB8AC3E}">
        <p14:creationId xmlns:p14="http://schemas.microsoft.com/office/powerpoint/2010/main" val="1278228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8</a:t>
            </a:fld>
            <a:endParaRPr lang="en-US"/>
          </a:p>
        </p:txBody>
      </p:sp>
    </p:spTree>
    <p:extLst>
      <p:ext uri="{BB962C8B-B14F-4D97-AF65-F5344CB8AC3E}">
        <p14:creationId xmlns:p14="http://schemas.microsoft.com/office/powerpoint/2010/main" val="1031727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Wednesday, Sept. 12, 2018</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Wednesday, Sept. 12,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Wednesday, Sept. 12,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Wednesday, Sept. 12,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Wednesday, Sept. 12,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Wednesday, Sept. 12,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Wednesday, Sept. 12,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Wednesday, Sept. 12,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Wednesday, Sept. 12, 2018</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Wednesday, Sept. 12, 2018</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Wednesday, Sept. 12,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Wednesday, Sept. 12,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Wednesday, Sept. 12, 2018</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mr-IN" smtClean="0"/>
              <a:t>PHYS 1444-002, Fall 2018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32.emf"/><Relationship Id="rId12" Type="http://schemas.openxmlformats.org/officeDocument/2006/relationships/oleObject" Target="../embeddings/oleObject27.bin"/><Relationship Id="rId13" Type="http://schemas.openxmlformats.org/officeDocument/2006/relationships/image" Target="../media/image33.emf"/><Relationship Id="rId14" Type="http://schemas.openxmlformats.org/officeDocument/2006/relationships/oleObject" Target="../embeddings/oleObject28.bin"/><Relationship Id="rId15" Type="http://schemas.openxmlformats.org/officeDocument/2006/relationships/image" Target="../media/image34.e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23.bin"/><Relationship Id="rId4" Type="http://schemas.openxmlformats.org/officeDocument/2006/relationships/image" Target="../media/image29.emf"/><Relationship Id="rId5" Type="http://schemas.openxmlformats.org/officeDocument/2006/relationships/image" Target="../media/image35.jpeg"/><Relationship Id="rId6" Type="http://schemas.openxmlformats.org/officeDocument/2006/relationships/oleObject" Target="../embeddings/oleObject24.bin"/><Relationship Id="rId7" Type="http://schemas.openxmlformats.org/officeDocument/2006/relationships/image" Target="../media/image30.emf"/><Relationship Id="rId8" Type="http://schemas.openxmlformats.org/officeDocument/2006/relationships/oleObject" Target="../embeddings/oleObject25.bin"/><Relationship Id="rId9" Type="http://schemas.openxmlformats.org/officeDocument/2006/relationships/image" Target="../media/image31.emf"/><Relationship Id="rId10" Type="http://schemas.openxmlformats.org/officeDocument/2006/relationships/oleObject" Target="../embeddings/oleObject26.bin"/></Relationships>
</file>

<file path=ppt/slides/_rels/slide11.xml.rels><?xml version="1.0" encoding="UTF-8" standalone="yes"?>
<Relationships xmlns="http://schemas.openxmlformats.org/package/2006/relationships"><Relationship Id="rId9" Type="http://schemas.openxmlformats.org/officeDocument/2006/relationships/image" Target="../media/image38.emf"/><Relationship Id="rId20" Type="http://schemas.openxmlformats.org/officeDocument/2006/relationships/oleObject" Target="../embeddings/oleObject37.bin"/><Relationship Id="rId21" Type="http://schemas.openxmlformats.org/officeDocument/2006/relationships/image" Target="../media/image44.emf"/><Relationship Id="rId22" Type="http://schemas.openxmlformats.org/officeDocument/2006/relationships/oleObject" Target="../embeddings/oleObject38.bin"/><Relationship Id="rId23" Type="http://schemas.openxmlformats.org/officeDocument/2006/relationships/image" Target="../media/image45.emf"/><Relationship Id="rId24" Type="http://schemas.openxmlformats.org/officeDocument/2006/relationships/oleObject" Target="../embeddings/oleObject39.bin"/><Relationship Id="rId25" Type="http://schemas.openxmlformats.org/officeDocument/2006/relationships/image" Target="../media/image46.emf"/><Relationship Id="rId26" Type="http://schemas.openxmlformats.org/officeDocument/2006/relationships/oleObject" Target="../embeddings/oleObject40.bin"/><Relationship Id="rId27" Type="http://schemas.openxmlformats.org/officeDocument/2006/relationships/image" Target="../media/image47.emf"/><Relationship Id="rId10" Type="http://schemas.openxmlformats.org/officeDocument/2006/relationships/oleObject" Target="../embeddings/oleObject32.bin"/><Relationship Id="rId11" Type="http://schemas.openxmlformats.org/officeDocument/2006/relationships/image" Target="../media/image39.emf"/><Relationship Id="rId12" Type="http://schemas.openxmlformats.org/officeDocument/2006/relationships/oleObject" Target="../embeddings/oleObject33.bin"/><Relationship Id="rId13" Type="http://schemas.openxmlformats.org/officeDocument/2006/relationships/image" Target="../media/image40.emf"/><Relationship Id="rId14" Type="http://schemas.openxmlformats.org/officeDocument/2006/relationships/oleObject" Target="../embeddings/oleObject34.bin"/><Relationship Id="rId15" Type="http://schemas.openxmlformats.org/officeDocument/2006/relationships/image" Target="../media/image41.emf"/><Relationship Id="rId16" Type="http://schemas.openxmlformats.org/officeDocument/2006/relationships/oleObject" Target="../embeddings/oleObject35.bin"/><Relationship Id="rId17" Type="http://schemas.openxmlformats.org/officeDocument/2006/relationships/image" Target="../media/image42.emf"/><Relationship Id="rId18" Type="http://schemas.openxmlformats.org/officeDocument/2006/relationships/oleObject" Target="../embeddings/oleObject36.bin"/><Relationship Id="rId19" Type="http://schemas.openxmlformats.org/officeDocument/2006/relationships/image" Target="../media/image43.e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29.bin"/><Relationship Id="rId4" Type="http://schemas.openxmlformats.org/officeDocument/2006/relationships/image" Target="../media/image36.emf"/><Relationship Id="rId5" Type="http://schemas.openxmlformats.org/officeDocument/2006/relationships/image" Target="../media/image35.jpeg"/><Relationship Id="rId6" Type="http://schemas.openxmlformats.org/officeDocument/2006/relationships/oleObject" Target="../embeddings/oleObject30.bin"/><Relationship Id="rId7" Type="http://schemas.openxmlformats.org/officeDocument/2006/relationships/image" Target="../media/image37.emf"/><Relationship Id="rId8" Type="http://schemas.openxmlformats.org/officeDocument/2006/relationships/oleObject" Target="../embeddings/oleObject31.bin"/></Relationships>
</file>

<file path=ppt/slides/_rels/slide12.xml.rels><?xml version="1.0" encoding="UTF-8" standalone="yes"?>
<Relationships xmlns="http://schemas.openxmlformats.org/package/2006/relationships"><Relationship Id="rId20" Type="http://schemas.openxmlformats.org/officeDocument/2006/relationships/oleObject" Target="../embeddings/oleObject49.bin"/><Relationship Id="rId21" Type="http://schemas.openxmlformats.org/officeDocument/2006/relationships/image" Target="../media/image56.emf"/><Relationship Id="rId22" Type="http://schemas.openxmlformats.org/officeDocument/2006/relationships/oleObject" Target="../embeddings/oleObject50.bin"/><Relationship Id="rId23" Type="http://schemas.openxmlformats.org/officeDocument/2006/relationships/image" Target="../media/image57.emf"/><Relationship Id="rId24" Type="http://schemas.openxmlformats.org/officeDocument/2006/relationships/oleObject" Target="../embeddings/oleObject51.bin"/><Relationship Id="rId25" Type="http://schemas.openxmlformats.org/officeDocument/2006/relationships/image" Target="../media/image58.emf"/><Relationship Id="rId26" Type="http://schemas.openxmlformats.org/officeDocument/2006/relationships/oleObject" Target="../embeddings/oleObject52.bin"/><Relationship Id="rId27" Type="http://schemas.openxmlformats.org/officeDocument/2006/relationships/image" Target="../media/image59.emf"/><Relationship Id="rId28" Type="http://schemas.openxmlformats.org/officeDocument/2006/relationships/oleObject" Target="../embeddings/oleObject53.bin"/><Relationship Id="rId29" Type="http://schemas.openxmlformats.org/officeDocument/2006/relationships/image" Target="../media/image60.e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41.bin"/><Relationship Id="rId4" Type="http://schemas.openxmlformats.org/officeDocument/2006/relationships/image" Target="../media/image48.emf"/><Relationship Id="rId5" Type="http://schemas.openxmlformats.org/officeDocument/2006/relationships/image" Target="../media/image35.jpeg"/><Relationship Id="rId30" Type="http://schemas.openxmlformats.org/officeDocument/2006/relationships/oleObject" Target="../embeddings/oleObject54.bin"/><Relationship Id="rId31" Type="http://schemas.openxmlformats.org/officeDocument/2006/relationships/image" Target="../media/image61.emf"/><Relationship Id="rId32" Type="http://schemas.openxmlformats.org/officeDocument/2006/relationships/oleObject" Target="../embeddings/oleObject55.bin"/><Relationship Id="rId9" Type="http://schemas.openxmlformats.org/officeDocument/2006/relationships/image" Target="../media/image50.emf"/><Relationship Id="rId6" Type="http://schemas.openxmlformats.org/officeDocument/2006/relationships/oleObject" Target="../embeddings/oleObject42.bin"/><Relationship Id="rId7" Type="http://schemas.openxmlformats.org/officeDocument/2006/relationships/image" Target="../media/image49.emf"/><Relationship Id="rId8" Type="http://schemas.openxmlformats.org/officeDocument/2006/relationships/oleObject" Target="../embeddings/oleObject43.bin"/><Relationship Id="rId33" Type="http://schemas.openxmlformats.org/officeDocument/2006/relationships/image" Target="../media/image62.emf"/><Relationship Id="rId34" Type="http://schemas.openxmlformats.org/officeDocument/2006/relationships/oleObject" Target="../embeddings/oleObject56.bin"/><Relationship Id="rId35" Type="http://schemas.openxmlformats.org/officeDocument/2006/relationships/image" Target="../media/image63.emf"/><Relationship Id="rId36" Type="http://schemas.openxmlformats.org/officeDocument/2006/relationships/oleObject" Target="../embeddings/oleObject57.bin"/><Relationship Id="rId10" Type="http://schemas.openxmlformats.org/officeDocument/2006/relationships/oleObject" Target="../embeddings/oleObject44.bin"/><Relationship Id="rId11" Type="http://schemas.openxmlformats.org/officeDocument/2006/relationships/image" Target="../media/image51.emf"/><Relationship Id="rId12" Type="http://schemas.openxmlformats.org/officeDocument/2006/relationships/oleObject" Target="../embeddings/oleObject45.bin"/><Relationship Id="rId13" Type="http://schemas.openxmlformats.org/officeDocument/2006/relationships/image" Target="../media/image52.emf"/><Relationship Id="rId14" Type="http://schemas.openxmlformats.org/officeDocument/2006/relationships/oleObject" Target="../embeddings/oleObject46.bin"/><Relationship Id="rId15" Type="http://schemas.openxmlformats.org/officeDocument/2006/relationships/image" Target="../media/image53.emf"/><Relationship Id="rId16" Type="http://schemas.openxmlformats.org/officeDocument/2006/relationships/oleObject" Target="../embeddings/oleObject47.bin"/><Relationship Id="rId17" Type="http://schemas.openxmlformats.org/officeDocument/2006/relationships/image" Target="../media/image54.emf"/><Relationship Id="rId18" Type="http://schemas.openxmlformats.org/officeDocument/2006/relationships/oleObject" Target="../embeddings/oleObject48.bin"/><Relationship Id="rId19" Type="http://schemas.openxmlformats.org/officeDocument/2006/relationships/image" Target="../media/image55.emf"/><Relationship Id="rId37" Type="http://schemas.openxmlformats.org/officeDocument/2006/relationships/image" Target="../media/image64.emf"/></Relationships>
</file>

<file path=ppt/slides/_rels/slide13.xml.rels><?xml version="1.0" encoding="UTF-8" standalone="yes"?>
<Relationships xmlns="http://schemas.openxmlformats.org/package/2006/relationships"><Relationship Id="rId11" Type="http://schemas.openxmlformats.org/officeDocument/2006/relationships/image" Target="../media/image68.emf"/><Relationship Id="rId12" Type="http://schemas.openxmlformats.org/officeDocument/2006/relationships/oleObject" Target="../embeddings/oleObject62.bin"/><Relationship Id="rId13" Type="http://schemas.openxmlformats.org/officeDocument/2006/relationships/image" Target="../media/image69.e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image" Target="../media/image70.jpeg"/><Relationship Id="rId4" Type="http://schemas.openxmlformats.org/officeDocument/2006/relationships/oleObject" Target="../embeddings/oleObject58.bin"/><Relationship Id="rId5" Type="http://schemas.openxmlformats.org/officeDocument/2006/relationships/image" Target="../media/image65.emf"/><Relationship Id="rId6" Type="http://schemas.openxmlformats.org/officeDocument/2006/relationships/oleObject" Target="../embeddings/oleObject59.bin"/><Relationship Id="rId7" Type="http://schemas.openxmlformats.org/officeDocument/2006/relationships/image" Target="../media/image66.emf"/><Relationship Id="rId8" Type="http://schemas.openxmlformats.org/officeDocument/2006/relationships/oleObject" Target="../embeddings/oleObject60.bin"/><Relationship Id="rId9" Type="http://schemas.openxmlformats.org/officeDocument/2006/relationships/image" Target="../media/image67.emf"/><Relationship Id="rId10" Type="http://schemas.openxmlformats.org/officeDocument/2006/relationships/oleObject" Target="../embeddings/oleObject61.bin"/></Relationships>
</file>

<file path=ppt/slides/_rels/slide14.xml.rels><?xml version="1.0" encoding="UTF-8" standalone="yes"?>
<Relationships xmlns="http://schemas.openxmlformats.org/package/2006/relationships"><Relationship Id="rId11" Type="http://schemas.openxmlformats.org/officeDocument/2006/relationships/oleObject" Target="../embeddings/oleObject67.bin"/><Relationship Id="rId12" Type="http://schemas.openxmlformats.org/officeDocument/2006/relationships/image" Target="../media/image75.emf"/><Relationship Id="rId13" Type="http://schemas.openxmlformats.org/officeDocument/2006/relationships/oleObject" Target="../embeddings/oleObject68.bin"/><Relationship Id="rId14" Type="http://schemas.openxmlformats.org/officeDocument/2006/relationships/image" Target="../media/image76.emf"/><Relationship Id="rId15" Type="http://schemas.openxmlformats.org/officeDocument/2006/relationships/oleObject" Target="../embeddings/oleObject69.bin"/><Relationship Id="rId16" Type="http://schemas.openxmlformats.org/officeDocument/2006/relationships/image" Target="../media/image77.emf"/><Relationship Id="rId17" Type="http://schemas.openxmlformats.org/officeDocument/2006/relationships/oleObject" Target="../embeddings/oleObject70.bin"/><Relationship Id="rId18" Type="http://schemas.openxmlformats.org/officeDocument/2006/relationships/image" Target="../media/image78.e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oleObject" Target="../embeddings/oleObject63.bin"/><Relationship Id="rId4" Type="http://schemas.openxmlformats.org/officeDocument/2006/relationships/image" Target="../media/image71.emf"/><Relationship Id="rId5" Type="http://schemas.openxmlformats.org/officeDocument/2006/relationships/oleObject" Target="../embeddings/oleObject64.bin"/><Relationship Id="rId6" Type="http://schemas.openxmlformats.org/officeDocument/2006/relationships/image" Target="../media/image72.emf"/><Relationship Id="rId7" Type="http://schemas.openxmlformats.org/officeDocument/2006/relationships/oleObject" Target="../embeddings/oleObject65.bin"/><Relationship Id="rId8" Type="http://schemas.openxmlformats.org/officeDocument/2006/relationships/image" Target="../media/image73.emf"/><Relationship Id="rId9" Type="http://schemas.openxmlformats.org/officeDocument/2006/relationships/oleObject" Target="../embeddings/oleObject66.bin"/><Relationship Id="rId10" Type="http://schemas.openxmlformats.org/officeDocument/2006/relationships/image" Target="../media/image74.emf"/></Relationships>
</file>

<file path=ppt/slides/_rels/slide15.xml.rels><?xml version="1.0" encoding="UTF-8" standalone="yes"?>
<Relationships xmlns="http://schemas.openxmlformats.org/package/2006/relationships"><Relationship Id="rId3" Type="http://schemas.openxmlformats.org/officeDocument/2006/relationships/image" Target="../media/image80.jpeg"/><Relationship Id="rId4" Type="http://schemas.openxmlformats.org/officeDocument/2006/relationships/image" Target="../media/image81.jpeg"/><Relationship Id="rId5" Type="http://schemas.openxmlformats.org/officeDocument/2006/relationships/image" Target="../media/image82.jpeg"/><Relationship Id="rId1" Type="http://schemas.openxmlformats.org/officeDocument/2006/relationships/slideLayout" Target="../slideLayouts/slideLayout2.xml"/><Relationship Id="rId2" Type="http://schemas.openxmlformats.org/officeDocument/2006/relationships/image" Target="../media/image7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9" Type="http://schemas.openxmlformats.org/officeDocument/2006/relationships/image" Target="../media/image5.emf"/><Relationship Id="rId20" Type="http://schemas.openxmlformats.org/officeDocument/2006/relationships/oleObject" Target="../embeddings/oleObject9.bin"/><Relationship Id="rId21" Type="http://schemas.openxmlformats.org/officeDocument/2006/relationships/image" Target="../media/image11.emf"/><Relationship Id="rId10" Type="http://schemas.openxmlformats.org/officeDocument/2006/relationships/oleObject" Target="../embeddings/oleObject4.bin"/><Relationship Id="rId11" Type="http://schemas.openxmlformats.org/officeDocument/2006/relationships/image" Target="../media/image6.emf"/><Relationship Id="rId12" Type="http://schemas.openxmlformats.org/officeDocument/2006/relationships/oleObject" Target="../embeddings/oleObject5.bin"/><Relationship Id="rId13" Type="http://schemas.openxmlformats.org/officeDocument/2006/relationships/image" Target="../media/image7.emf"/><Relationship Id="rId14" Type="http://schemas.openxmlformats.org/officeDocument/2006/relationships/oleObject" Target="../embeddings/oleObject6.bin"/><Relationship Id="rId15" Type="http://schemas.openxmlformats.org/officeDocument/2006/relationships/image" Target="../media/image8.emf"/><Relationship Id="rId16" Type="http://schemas.openxmlformats.org/officeDocument/2006/relationships/oleObject" Target="../embeddings/oleObject7.bin"/><Relationship Id="rId17" Type="http://schemas.openxmlformats.org/officeDocument/2006/relationships/image" Target="../media/image9.emf"/><Relationship Id="rId18" Type="http://schemas.openxmlformats.org/officeDocument/2006/relationships/oleObject" Target="../embeddings/oleObject8.bin"/><Relationship Id="rId19" Type="http://schemas.openxmlformats.org/officeDocument/2006/relationships/image" Target="../media/image10.e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image" Target="../media/image12.jpeg"/><Relationship Id="rId4" Type="http://schemas.openxmlformats.org/officeDocument/2006/relationships/oleObject" Target="../embeddings/oleObject1.bin"/><Relationship Id="rId5" Type="http://schemas.openxmlformats.org/officeDocument/2006/relationships/image" Target="../media/image3.emf"/><Relationship Id="rId6" Type="http://schemas.openxmlformats.org/officeDocument/2006/relationships/oleObject" Target="../embeddings/oleObject2.bin"/><Relationship Id="rId7" Type="http://schemas.openxmlformats.org/officeDocument/2006/relationships/image" Target="../media/image4.emf"/><Relationship Id="rId8"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7.xml.rels><?xml version="1.0" encoding="UTF-8" standalone="yes"?>
<Relationships xmlns="http://schemas.openxmlformats.org/package/2006/relationships"><Relationship Id="rId11" Type="http://schemas.openxmlformats.org/officeDocument/2006/relationships/oleObject" Target="../embeddings/oleObject14.bin"/><Relationship Id="rId12" Type="http://schemas.openxmlformats.org/officeDocument/2006/relationships/image" Target="../media/image19.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10.bin"/><Relationship Id="rId4" Type="http://schemas.openxmlformats.org/officeDocument/2006/relationships/image" Target="../media/image15.emf"/><Relationship Id="rId5" Type="http://schemas.openxmlformats.org/officeDocument/2006/relationships/oleObject" Target="../embeddings/oleObject11.bin"/><Relationship Id="rId6" Type="http://schemas.openxmlformats.org/officeDocument/2006/relationships/image" Target="../media/image16.wmf"/><Relationship Id="rId7" Type="http://schemas.openxmlformats.org/officeDocument/2006/relationships/oleObject" Target="../embeddings/oleObject12.bin"/><Relationship Id="rId8" Type="http://schemas.openxmlformats.org/officeDocument/2006/relationships/image" Target="../media/image17.wmf"/><Relationship Id="rId9" Type="http://schemas.openxmlformats.org/officeDocument/2006/relationships/oleObject" Target="../embeddings/oleObject13.bin"/><Relationship Id="rId10" Type="http://schemas.openxmlformats.org/officeDocument/2006/relationships/image" Target="../media/image18.wmf"/></Relationships>
</file>

<file path=ppt/slides/_rels/slide8.xml.rels><?xml version="1.0" encoding="UTF-8" standalone="yes"?>
<Relationships xmlns="http://schemas.openxmlformats.org/package/2006/relationships"><Relationship Id="rId11" Type="http://schemas.openxmlformats.org/officeDocument/2006/relationships/oleObject" Target="../embeddings/oleObject18.bin"/><Relationship Id="rId12" Type="http://schemas.openxmlformats.org/officeDocument/2006/relationships/image" Target="../media/image23.wmf"/><Relationship Id="rId13" Type="http://schemas.openxmlformats.org/officeDocument/2006/relationships/oleObject" Target="../embeddings/oleObject19.bin"/><Relationship Id="rId14" Type="http://schemas.openxmlformats.org/officeDocument/2006/relationships/image" Target="../media/image24.wmf"/><Relationship Id="rId15" Type="http://schemas.openxmlformats.org/officeDocument/2006/relationships/oleObject" Target="../embeddings/oleObject20.bin"/><Relationship Id="rId16" Type="http://schemas.openxmlformats.org/officeDocument/2006/relationships/image" Target="../media/image25.wmf"/><Relationship Id="rId17" Type="http://schemas.openxmlformats.org/officeDocument/2006/relationships/oleObject" Target="../embeddings/oleObject21.bin"/><Relationship Id="rId18" Type="http://schemas.openxmlformats.org/officeDocument/2006/relationships/image" Target="../media/image26.w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notesSlide" Target="../notesSlides/notesSlide4.xml"/><Relationship Id="rId4" Type="http://schemas.openxmlformats.org/officeDocument/2006/relationships/image" Target="../media/image27.jpeg"/><Relationship Id="rId5" Type="http://schemas.openxmlformats.org/officeDocument/2006/relationships/oleObject" Target="../embeddings/oleObject15.bin"/><Relationship Id="rId6" Type="http://schemas.openxmlformats.org/officeDocument/2006/relationships/image" Target="../media/image20.wmf"/><Relationship Id="rId7" Type="http://schemas.openxmlformats.org/officeDocument/2006/relationships/oleObject" Target="../embeddings/oleObject16.bin"/><Relationship Id="rId8" Type="http://schemas.openxmlformats.org/officeDocument/2006/relationships/image" Target="../media/image21.wmf"/><Relationship Id="rId9" Type="http://schemas.openxmlformats.org/officeDocument/2006/relationships/oleObject" Target="../embeddings/oleObject17.bin"/><Relationship Id="rId10" Type="http://schemas.openxmlformats.org/officeDocument/2006/relationships/image" Target="../media/image22.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2.bin"/><Relationship Id="rId4" Type="http://schemas.openxmlformats.org/officeDocument/2006/relationships/image" Target="../media/image28.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Wednesday, Sept. 12, 2018</a:t>
            </a:r>
            <a:endParaRPr lang="en-US"/>
          </a:p>
        </p:txBody>
      </p:sp>
      <p:sp>
        <p:nvSpPr>
          <p:cNvPr id="7" name="Rectangle 5"/>
          <p:cNvSpPr>
            <a:spLocks noGrp="1" noChangeArrowheads="1"/>
          </p:cNvSpPr>
          <p:nvPr>
            <p:ph type="ftr" sz="quarter" idx="11"/>
          </p:nvPr>
        </p:nvSpPr>
        <p:spPr/>
        <p:txBody>
          <a:bodyPr/>
          <a:lstStyle/>
          <a:p>
            <a:pPr>
              <a:defRPr/>
            </a:pPr>
            <a:r>
              <a:rPr lang="mr-IN" smtClean="0"/>
              <a:t>PHYS 1444-002, Fall 2018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a:t>
            </a:r>
            <a:r>
              <a:rPr lang="en-US" dirty="0" smtClean="0">
                <a:ea typeface="ＭＳ Ｐゴシック" pitchFamily="-84" charset="-128"/>
                <a:cs typeface="ＭＳ Ｐゴシック" pitchFamily="-84" charset="-128"/>
              </a:rPr>
              <a:t>002</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#5</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860536" y="1447800"/>
            <a:ext cx="3114956"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Wednesday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Sept. 12, 2018	</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838200" y="2057400"/>
            <a:ext cx="7924800" cy="32766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smtClean="0">
                <a:solidFill>
                  <a:schemeClr val="accent2"/>
                </a:solidFill>
                <a:latin typeface="Arial Narrow" pitchFamily="-84" charset="0"/>
              </a:rPr>
              <a:t>CH 21</a:t>
            </a:r>
          </a:p>
          <a:p>
            <a:pPr marL="1066800" lvl="1" indent="-609600">
              <a:spcBef>
                <a:spcPct val="20000"/>
              </a:spcBef>
              <a:buFontTx/>
              <a:buChar char="•"/>
            </a:pPr>
            <a:r>
              <a:rPr lang="en-US" sz="2800" dirty="0">
                <a:solidFill>
                  <a:srgbClr val="003300"/>
                </a:solidFill>
                <a:latin typeface="Arial Narrow" charset="0"/>
              </a:rPr>
              <a:t>The Electric Field &amp; Field Lines</a:t>
            </a:r>
          </a:p>
          <a:p>
            <a:pPr marL="1066800" lvl="1" indent="-609600">
              <a:spcBef>
                <a:spcPct val="20000"/>
              </a:spcBef>
              <a:buFontTx/>
              <a:buChar char="•"/>
            </a:pPr>
            <a:r>
              <a:rPr lang="en-US" sz="2800" dirty="0">
                <a:solidFill>
                  <a:srgbClr val="003300"/>
                </a:solidFill>
                <a:latin typeface="Arial Narrow" charset="0"/>
              </a:rPr>
              <a:t>Electric Fields and Conductors</a:t>
            </a:r>
          </a:p>
          <a:p>
            <a:pPr marL="1066800" lvl="1" indent="-609600">
              <a:spcBef>
                <a:spcPct val="20000"/>
              </a:spcBef>
              <a:buFontTx/>
              <a:buChar char="•"/>
            </a:pPr>
            <a:r>
              <a:rPr lang="en-US" sz="2800" dirty="0">
                <a:solidFill>
                  <a:srgbClr val="003800"/>
                </a:solidFill>
                <a:latin typeface="Arial Narrow" charset="0"/>
              </a:rPr>
              <a:t>Motion of a Charged Particle in an Electric Field</a:t>
            </a:r>
          </a:p>
          <a:p>
            <a:pPr marL="1066800" lvl="1" indent="-609600">
              <a:spcBef>
                <a:spcPct val="20000"/>
              </a:spcBef>
              <a:buFontTx/>
              <a:buChar char="•"/>
            </a:pPr>
            <a:r>
              <a:rPr lang="en-US" sz="2800" dirty="0">
                <a:solidFill>
                  <a:srgbClr val="003800"/>
                </a:solidFill>
                <a:latin typeface="Arial Narrow" charset="0"/>
              </a:rPr>
              <a:t>Electric Dipoles</a:t>
            </a:r>
            <a:endParaRPr lang="en-US" sz="3200" dirty="0" smtClean="0">
              <a:solidFill>
                <a:schemeClr val="accent2"/>
              </a:solidFill>
              <a:latin typeface="Arial Narrow" pitchFamily="-84" charset="0"/>
            </a:endParaRPr>
          </a:p>
          <a:p>
            <a:pPr marL="609600" indent="-609600">
              <a:spcBef>
                <a:spcPct val="20000"/>
              </a:spcBef>
              <a:buFontTx/>
              <a:buChar char="•"/>
            </a:pPr>
            <a:r>
              <a:rPr lang="en-US" sz="3200" dirty="0" smtClean="0">
                <a:solidFill>
                  <a:schemeClr val="accent2"/>
                </a:solidFill>
                <a:latin typeface="Arial Narrow" pitchFamily="-84" charset="0"/>
              </a:rPr>
              <a:t>CH 22</a:t>
            </a:r>
          </a:p>
          <a:p>
            <a:pPr marL="1066800" lvl="1" indent="-609600">
              <a:spcBef>
                <a:spcPct val="20000"/>
              </a:spcBef>
              <a:buFontTx/>
              <a:buChar char="•"/>
            </a:pPr>
            <a:r>
              <a:rPr lang="en-US" sz="2800" dirty="0" smtClean="0">
                <a:solidFill>
                  <a:srgbClr val="003300"/>
                </a:solidFill>
                <a:latin typeface="Arial Narrow" charset="0"/>
              </a:rPr>
              <a:t>Electric Flux</a:t>
            </a:r>
          </a:p>
          <a:p>
            <a:pPr marL="1066800" lvl="1" indent="-609600">
              <a:spcBef>
                <a:spcPct val="20000"/>
              </a:spcBef>
              <a:buFontTx/>
              <a:buChar char="•"/>
            </a:pPr>
            <a:r>
              <a:rPr lang="en-US" sz="2800" dirty="0" smtClean="0">
                <a:solidFill>
                  <a:srgbClr val="003300"/>
                </a:solidFill>
                <a:latin typeface="Arial Narrow" charset="0"/>
              </a:rPr>
              <a:t>Gauss’ Law </a:t>
            </a:r>
          </a:p>
        </p:txBody>
      </p:sp>
    </p:spTree>
    <p:extLst>
      <p:ext uri="{BB962C8B-B14F-4D97-AF65-F5344CB8AC3E}">
        <p14:creationId xmlns:p14="http://schemas.microsoft.com/office/powerpoint/2010/main" val="2604975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Wednesday, Sept. 12, 2018</a:t>
            </a:r>
            <a:endParaRPr lang="en-US"/>
          </a:p>
        </p:txBody>
      </p:sp>
      <p:sp>
        <p:nvSpPr>
          <p:cNvPr id="16" name="Footer Placeholder 4"/>
          <p:cNvSpPr>
            <a:spLocks noGrp="1"/>
          </p:cNvSpPr>
          <p:nvPr>
            <p:ph type="ftr" sz="quarter" idx="11"/>
          </p:nvPr>
        </p:nvSpPr>
        <p:spPr/>
        <p:txBody>
          <a:bodyPr/>
          <a:lstStyle/>
          <a:p>
            <a:r>
              <a:rPr lang="mr-IN" smtClean="0"/>
              <a:t>PHYS 1444-002, Fall 2018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10</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a:t>
            </a:r>
            <a:r>
              <a:rPr lang="en-US" dirty="0" smtClean="0"/>
              <a:t> 8 </a:t>
            </a:r>
            <a:endParaRPr lang="en-US" dirty="0"/>
          </a:p>
        </p:txBody>
      </p:sp>
      <p:sp>
        <p:nvSpPr>
          <p:cNvPr id="147460" name="Rectangle 4"/>
          <p:cNvSpPr>
            <a:spLocks noGrp="1" noChangeArrowheads="1"/>
          </p:cNvSpPr>
          <p:nvPr>
            <p:ph type="body" idx="1"/>
          </p:nvPr>
        </p:nvSpPr>
        <p:spPr>
          <a:xfrm>
            <a:off x="457200" y="914400"/>
            <a:ext cx="4038600" cy="1371600"/>
          </a:xfrm>
        </p:spPr>
        <p:txBody>
          <a:bodyPr/>
          <a:lstStyle/>
          <a:p>
            <a:pPr>
              <a:lnSpc>
                <a:spcPct val="80000"/>
              </a:lnSpc>
            </a:pPr>
            <a:r>
              <a:rPr lang="en-US" sz="2000" b="1" dirty="0" smtClean="0"/>
              <a:t>E above two point charges</a:t>
            </a:r>
            <a:r>
              <a:rPr lang="en-US" sz="2000" dirty="0" smtClean="0"/>
              <a:t>:  Calculate the total electric field (a) at point A and (b) at point B in the figure on the right due to both the charges Q</a:t>
            </a:r>
            <a:r>
              <a:rPr lang="en-US" sz="2000" baseline="-25000" dirty="0" smtClean="0"/>
              <a:t>1 </a:t>
            </a:r>
            <a:r>
              <a:rPr lang="en-US" sz="2000" dirty="0" smtClean="0"/>
              <a:t>and Q</a:t>
            </a:r>
            <a:r>
              <a:rPr lang="en-US" sz="2000" baseline="-25000" dirty="0" smtClean="0"/>
              <a:t>2</a:t>
            </a:r>
            <a:r>
              <a:rPr lang="en-US" sz="2000" dirty="0" smtClean="0"/>
              <a:t>. </a:t>
            </a:r>
            <a:endParaRPr lang="en-US" sz="2000" dirty="0"/>
          </a:p>
        </p:txBody>
      </p:sp>
      <p:graphicFrame>
        <p:nvGraphicFramePr>
          <p:cNvPr id="147462" name="Object 6"/>
          <p:cNvGraphicFramePr>
            <a:graphicFrameLocks noChangeAspect="1"/>
          </p:cNvGraphicFramePr>
          <p:nvPr/>
        </p:nvGraphicFramePr>
        <p:xfrm>
          <a:off x="933450" y="4521200"/>
          <a:ext cx="742950" cy="406400"/>
        </p:xfrm>
        <a:graphic>
          <a:graphicData uri="http://schemas.openxmlformats.org/presentationml/2006/ole">
            <mc:AlternateContent xmlns:mc="http://schemas.openxmlformats.org/markup-compatibility/2006">
              <mc:Choice xmlns:v="urn:schemas-microsoft-com:vml" Requires="v">
                <p:oleObj spid="_x0000_s18017" name="Equation" r:id="rId3" imgW="406400" imgH="254000" progId="Equation.DSMT4">
                  <p:embed/>
                </p:oleObj>
              </mc:Choice>
              <mc:Fallback>
                <p:oleObj name="Equation" r:id="rId3" imgW="406400" imgH="254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50" y="4521200"/>
                        <a:ext cx="742950" cy="406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7467" name="Text Box 11"/>
          <p:cNvSpPr txBox="1">
            <a:spLocks noChangeArrowheads="1"/>
          </p:cNvSpPr>
          <p:nvPr/>
        </p:nvSpPr>
        <p:spPr bwMode="auto">
          <a:xfrm>
            <a:off x="685800" y="3733800"/>
            <a:ext cx="4990920" cy="400110"/>
          </a:xfrm>
          <a:prstGeom prst="rect">
            <a:avLst/>
          </a:prstGeom>
          <a:noFill/>
          <a:ln w="9525">
            <a:noFill/>
            <a:miter lim="800000"/>
            <a:headEnd/>
            <a:tailEnd/>
          </a:ln>
          <a:effectLst/>
        </p:spPr>
        <p:txBody>
          <a:bodyPr wrap="none">
            <a:prstTxWarp prst="textNoShape">
              <a:avLst/>
            </a:prstTxWarp>
            <a:spAutoFit/>
          </a:bodyPr>
          <a:lstStyle/>
          <a:p>
            <a:r>
              <a:rPr lang="en-US" sz="2000" dirty="0" smtClean="0">
                <a:solidFill>
                  <a:schemeClr val="accent2"/>
                </a:solidFill>
                <a:latin typeface="Arial Narrow" charset="0"/>
              </a:rPr>
              <a:t>First, the electric field at point A by Q</a:t>
            </a:r>
            <a:r>
              <a:rPr lang="en-US" sz="2000" baseline="-25000" dirty="0" smtClean="0">
                <a:solidFill>
                  <a:schemeClr val="accent2"/>
                </a:solidFill>
                <a:latin typeface="Arial Narrow" charset="0"/>
              </a:rPr>
              <a:t>1</a:t>
            </a:r>
            <a:r>
              <a:rPr lang="en-US" sz="2000" dirty="0" smtClean="0">
                <a:solidFill>
                  <a:schemeClr val="accent2"/>
                </a:solidFill>
                <a:latin typeface="Arial Narrow" charset="0"/>
              </a:rPr>
              <a:t> and then Q</a:t>
            </a:r>
            <a:r>
              <a:rPr lang="en-US" sz="2000" baseline="-25000" dirty="0" smtClean="0">
                <a:solidFill>
                  <a:schemeClr val="accent2"/>
                </a:solidFill>
                <a:latin typeface="Arial Narrow" charset="0"/>
              </a:rPr>
              <a:t>2</a:t>
            </a:r>
            <a:r>
              <a:rPr lang="en-US" sz="2000" dirty="0" smtClean="0">
                <a:solidFill>
                  <a:schemeClr val="accent2"/>
                </a:solidFill>
                <a:latin typeface="Arial Narrow" charset="0"/>
              </a:rPr>
              <a:t>.  </a:t>
            </a:r>
            <a:endParaRPr lang="en-US" sz="2000" dirty="0">
              <a:solidFill>
                <a:schemeClr val="accent2"/>
              </a:solidFill>
              <a:latin typeface="Arial Narrow" charset="0"/>
            </a:endParaRPr>
          </a:p>
        </p:txBody>
      </p:sp>
      <p:pic>
        <p:nvPicPr>
          <p:cNvPr id="18" name="Picture 17" descr="FG21_026.JPG"/>
          <p:cNvPicPr>
            <a:picLocks noChangeAspect="1"/>
          </p:cNvPicPr>
          <p:nvPr/>
        </p:nvPicPr>
        <p:blipFill>
          <a:blip r:embed="rId5"/>
          <a:stretch>
            <a:fillRect/>
          </a:stretch>
        </p:blipFill>
        <p:spPr>
          <a:xfrm>
            <a:off x="4953000" y="838200"/>
            <a:ext cx="4114800" cy="2743200"/>
          </a:xfrm>
          <a:prstGeom prst="rect">
            <a:avLst/>
          </a:prstGeom>
        </p:spPr>
      </p:pic>
      <p:sp>
        <p:nvSpPr>
          <p:cNvPr id="19" name="Text Box 7"/>
          <p:cNvSpPr txBox="1">
            <a:spLocks noChangeArrowheads="1"/>
          </p:cNvSpPr>
          <p:nvPr/>
        </p:nvSpPr>
        <p:spPr bwMode="auto">
          <a:xfrm>
            <a:off x="685800" y="2190690"/>
            <a:ext cx="3505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How do we solve this problem?</a:t>
            </a:r>
            <a:endParaRPr lang="en-US" sz="2000" dirty="0">
              <a:solidFill>
                <a:schemeClr val="accent2"/>
              </a:solidFill>
              <a:latin typeface="Arial Narrow" charset="0"/>
            </a:endParaRPr>
          </a:p>
        </p:txBody>
      </p:sp>
      <p:sp>
        <p:nvSpPr>
          <p:cNvPr id="20" name="Text Box 7"/>
          <p:cNvSpPr txBox="1">
            <a:spLocks noChangeArrowheads="1"/>
          </p:cNvSpPr>
          <p:nvPr/>
        </p:nvSpPr>
        <p:spPr bwMode="auto">
          <a:xfrm>
            <a:off x="685800" y="3276600"/>
            <a:ext cx="4267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Then add them at each point </a:t>
            </a:r>
            <a:r>
              <a:rPr lang="en-US" sz="2000" dirty="0" err="1" smtClean="0">
                <a:solidFill>
                  <a:schemeClr val="accent2"/>
                </a:solidFill>
                <a:latin typeface="Arial Narrow" charset="0"/>
              </a:rPr>
              <a:t>vectorially</a:t>
            </a:r>
            <a:r>
              <a:rPr lang="en-US" sz="2000" dirty="0" smtClean="0">
                <a:solidFill>
                  <a:schemeClr val="accent2"/>
                </a:solidFill>
                <a:latin typeface="Arial Narrow" charset="0"/>
              </a:rPr>
              <a:t>!</a:t>
            </a:r>
            <a:endParaRPr lang="en-US" sz="2000" dirty="0">
              <a:solidFill>
                <a:schemeClr val="accent2"/>
              </a:solidFill>
              <a:latin typeface="Arial Narrow" charset="0"/>
            </a:endParaRPr>
          </a:p>
        </p:txBody>
      </p:sp>
      <p:sp>
        <p:nvSpPr>
          <p:cNvPr id="21" name="Text Box 7"/>
          <p:cNvSpPr txBox="1">
            <a:spLocks noChangeArrowheads="1"/>
          </p:cNvSpPr>
          <p:nvPr/>
        </p:nvSpPr>
        <p:spPr bwMode="auto">
          <a:xfrm>
            <a:off x="685800" y="2568714"/>
            <a:ext cx="42672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First, compute the magnitude of fields at each point due to each of the two charges.</a:t>
            </a:r>
            <a:endParaRPr lang="en-US" sz="2000" dirty="0">
              <a:solidFill>
                <a:schemeClr val="accent2"/>
              </a:solidFill>
              <a:latin typeface="Arial Narrow" charset="0"/>
            </a:endParaRPr>
          </a:p>
        </p:txBody>
      </p:sp>
      <p:graphicFrame>
        <p:nvGraphicFramePr>
          <p:cNvPr id="213001" name="Object 9"/>
          <p:cNvGraphicFramePr>
            <a:graphicFrameLocks noChangeAspect="1"/>
          </p:cNvGraphicFramePr>
          <p:nvPr/>
        </p:nvGraphicFramePr>
        <p:xfrm>
          <a:off x="985838" y="5588000"/>
          <a:ext cx="766762" cy="406400"/>
        </p:xfrm>
        <a:graphic>
          <a:graphicData uri="http://schemas.openxmlformats.org/presentationml/2006/ole">
            <mc:AlternateContent xmlns:mc="http://schemas.openxmlformats.org/markup-compatibility/2006">
              <mc:Choice xmlns:v="urn:schemas-microsoft-com:vml" Requires="v">
                <p:oleObj spid="_x0000_s18018" name="Equation" r:id="rId6" imgW="419100" imgH="254000" progId="Equation.DSMT4">
                  <p:embed/>
                </p:oleObj>
              </mc:Choice>
              <mc:Fallback>
                <p:oleObj name="Equation" r:id="rId6" imgW="419100" imgH="2540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5838" y="5588000"/>
                        <a:ext cx="766762" cy="406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3002" name="Object 10"/>
          <p:cNvGraphicFramePr>
            <a:graphicFrameLocks noChangeAspect="1"/>
          </p:cNvGraphicFramePr>
          <p:nvPr/>
        </p:nvGraphicFramePr>
        <p:xfrm>
          <a:off x="1687513" y="4384675"/>
          <a:ext cx="766762" cy="731838"/>
        </p:xfrm>
        <a:graphic>
          <a:graphicData uri="http://schemas.openxmlformats.org/presentationml/2006/ole">
            <mc:AlternateContent xmlns:mc="http://schemas.openxmlformats.org/markup-compatibility/2006">
              <mc:Choice xmlns:v="urn:schemas-microsoft-com:vml" Requires="v">
                <p:oleObj spid="_x0000_s18019" name="Equation" r:id="rId8" imgW="419100" imgH="457200" progId="Equation.DSMT4">
                  <p:embed/>
                </p:oleObj>
              </mc:Choice>
              <mc:Fallback>
                <p:oleObj name="Equation" r:id="rId8" imgW="419100" imgH="457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7513" y="4384675"/>
                        <a:ext cx="766762" cy="7318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3003" name="Object 11"/>
          <p:cNvGraphicFramePr>
            <a:graphicFrameLocks noChangeAspect="1"/>
          </p:cNvGraphicFramePr>
          <p:nvPr/>
        </p:nvGraphicFramePr>
        <p:xfrm>
          <a:off x="2443162" y="4267200"/>
          <a:ext cx="5481638" cy="914400"/>
        </p:xfrm>
        <a:graphic>
          <a:graphicData uri="http://schemas.openxmlformats.org/presentationml/2006/ole">
            <mc:AlternateContent xmlns:mc="http://schemas.openxmlformats.org/markup-compatibility/2006">
              <mc:Choice xmlns:v="urn:schemas-microsoft-com:vml" Requires="v">
                <p:oleObj spid="_x0000_s18020" name="Equation" r:id="rId10" imgW="2997200" imgH="571500" progId="Equation.DSMT4">
                  <p:embed/>
                </p:oleObj>
              </mc:Choice>
              <mc:Fallback>
                <p:oleObj name="Equation" r:id="rId10" imgW="2997200" imgH="5715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43162" y="4267200"/>
                        <a:ext cx="5481638" cy="914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3004" name="Object 12"/>
          <p:cNvGraphicFramePr>
            <a:graphicFrameLocks noChangeAspect="1"/>
          </p:cNvGraphicFramePr>
          <p:nvPr/>
        </p:nvGraphicFramePr>
        <p:xfrm>
          <a:off x="1752600" y="5461000"/>
          <a:ext cx="814388" cy="711200"/>
        </p:xfrm>
        <a:graphic>
          <a:graphicData uri="http://schemas.openxmlformats.org/presentationml/2006/ole">
            <mc:AlternateContent xmlns:mc="http://schemas.openxmlformats.org/markup-compatibility/2006">
              <mc:Choice xmlns:v="urn:schemas-microsoft-com:vml" Requires="v">
                <p:oleObj spid="_x0000_s18021" name="Equation" r:id="rId12" imgW="444500" imgH="444500" progId="Equation.DSMT4">
                  <p:embed/>
                </p:oleObj>
              </mc:Choice>
              <mc:Fallback>
                <p:oleObj name="Equation" r:id="rId12" imgW="444500" imgH="4445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5461000"/>
                        <a:ext cx="814388" cy="711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3005" name="Object 13"/>
          <p:cNvGraphicFramePr>
            <a:graphicFrameLocks noChangeAspect="1"/>
          </p:cNvGraphicFramePr>
          <p:nvPr/>
        </p:nvGraphicFramePr>
        <p:xfrm>
          <a:off x="2536825" y="5334000"/>
          <a:ext cx="5387975" cy="914400"/>
        </p:xfrm>
        <a:graphic>
          <a:graphicData uri="http://schemas.openxmlformats.org/presentationml/2006/ole">
            <mc:AlternateContent xmlns:mc="http://schemas.openxmlformats.org/markup-compatibility/2006">
              <mc:Choice xmlns:v="urn:schemas-microsoft-com:vml" Requires="v">
                <p:oleObj spid="_x0000_s18022" name="Equation" r:id="rId14" imgW="2946400" imgH="571500" progId="Equation.DSMT4">
                  <p:embed/>
                </p:oleObj>
              </mc:Choice>
              <mc:Fallback>
                <p:oleObj name="Equation" r:id="rId14" imgW="2946400" imgH="5715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36825" y="5334000"/>
                        <a:ext cx="5387975" cy="914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9191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Wednesday, Sept. 12, 2018</a:t>
            </a:r>
            <a:endParaRPr lang="en-US"/>
          </a:p>
        </p:txBody>
      </p:sp>
      <p:sp>
        <p:nvSpPr>
          <p:cNvPr id="16" name="Footer Placeholder 4"/>
          <p:cNvSpPr>
            <a:spLocks noGrp="1"/>
          </p:cNvSpPr>
          <p:nvPr>
            <p:ph type="ftr" sz="quarter" idx="11"/>
          </p:nvPr>
        </p:nvSpPr>
        <p:spPr/>
        <p:txBody>
          <a:bodyPr/>
          <a:lstStyle/>
          <a:p>
            <a:r>
              <a:rPr lang="mr-IN" smtClean="0"/>
              <a:t>PHYS 1444-002, Fall 2018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11</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a:t>
            </a:r>
            <a:r>
              <a:rPr lang="en-US" dirty="0" smtClean="0"/>
              <a:t> 8, </a:t>
            </a:r>
            <a:r>
              <a:rPr lang="en-US" dirty="0" err="1" smtClean="0"/>
              <a:t>cnt’d</a:t>
            </a:r>
            <a:endParaRPr lang="en-US" dirty="0"/>
          </a:p>
        </p:txBody>
      </p:sp>
      <p:graphicFrame>
        <p:nvGraphicFramePr>
          <p:cNvPr id="147462" name="Object 6"/>
          <p:cNvGraphicFramePr>
            <a:graphicFrameLocks noChangeAspect="1"/>
          </p:cNvGraphicFramePr>
          <p:nvPr/>
        </p:nvGraphicFramePr>
        <p:xfrm>
          <a:off x="457200" y="1685925"/>
          <a:ext cx="809625" cy="447675"/>
        </p:xfrm>
        <a:graphic>
          <a:graphicData uri="http://schemas.openxmlformats.org/presentationml/2006/ole">
            <mc:AlternateContent xmlns:mc="http://schemas.openxmlformats.org/markup-compatibility/2006">
              <mc:Choice xmlns:v="urn:schemas-microsoft-com:vml" Requires="v">
                <p:oleObj spid="_x0000_s53439" name="Equation" r:id="rId3" imgW="368300" imgH="228600" progId="Equation.DSMT4">
                  <p:embed/>
                </p:oleObj>
              </mc:Choice>
              <mc:Fallback>
                <p:oleObj name="Equation" r:id="rId3" imgW="3683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85925"/>
                        <a:ext cx="809625" cy="447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18" name="Picture 17" descr="FG21_026.JPG"/>
          <p:cNvPicPr>
            <a:picLocks noChangeAspect="1"/>
          </p:cNvPicPr>
          <p:nvPr/>
        </p:nvPicPr>
        <p:blipFill>
          <a:blip r:embed="rId5"/>
          <a:stretch>
            <a:fillRect/>
          </a:stretch>
        </p:blipFill>
        <p:spPr>
          <a:xfrm>
            <a:off x="5181600" y="838200"/>
            <a:ext cx="3886200" cy="2743200"/>
          </a:xfrm>
          <a:prstGeom prst="rect">
            <a:avLst/>
          </a:prstGeom>
        </p:spPr>
      </p:pic>
      <p:sp>
        <p:nvSpPr>
          <p:cNvPr id="19" name="Text Box 7"/>
          <p:cNvSpPr txBox="1">
            <a:spLocks noChangeArrowheads="1"/>
          </p:cNvSpPr>
          <p:nvPr/>
        </p:nvSpPr>
        <p:spPr bwMode="auto">
          <a:xfrm>
            <a:off x="381000" y="914400"/>
            <a:ext cx="40386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Now the components of the electric field vectors by the two charges at point A.</a:t>
            </a:r>
            <a:endParaRPr lang="en-US" sz="2000" dirty="0">
              <a:solidFill>
                <a:schemeClr val="accent2"/>
              </a:solidFill>
              <a:latin typeface="Arial Narrow" charset="0"/>
            </a:endParaRPr>
          </a:p>
        </p:txBody>
      </p:sp>
      <p:graphicFrame>
        <p:nvGraphicFramePr>
          <p:cNvPr id="214019" name="Object 3"/>
          <p:cNvGraphicFramePr>
            <a:graphicFrameLocks noChangeAspect="1"/>
          </p:cNvGraphicFramePr>
          <p:nvPr/>
        </p:nvGraphicFramePr>
        <p:xfrm>
          <a:off x="411163" y="2246313"/>
          <a:ext cx="808037" cy="496887"/>
        </p:xfrm>
        <a:graphic>
          <a:graphicData uri="http://schemas.openxmlformats.org/presentationml/2006/ole">
            <mc:AlternateContent xmlns:mc="http://schemas.openxmlformats.org/markup-compatibility/2006">
              <mc:Choice xmlns:v="urn:schemas-microsoft-com:vml" Requires="v">
                <p:oleObj spid="_x0000_s53440" name="Equation" r:id="rId6" imgW="368300" imgH="254000" progId="Equation.DSMT4">
                  <p:embed/>
                </p:oleObj>
              </mc:Choice>
              <mc:Fallback>
                <p:oleObj name="Equation" r:id="rId6" imgW="368300" imgH="2540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163" y="2246313"/>
                        <a:ext cx="808037" cy="4968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0" name="Object 4"/>
          <p:cNvGraphicFramePr>
            <a:graphicFrameLocks noChangeAspect="1"/>
          </p:cNvGraphicFramePr>
          <p:nvPr/>
        </p:nvGraphicFramePr>
        <p:xfrm>
          <a:off x="304800" y="3516313"/>
          <a:ext cx="725487" cy="447675"/>
        </p:xfrm>
        <a:graphic>
          <a:graphicData uri="http://schemas.openxmlformats.org/presentationml/2006/ole">
            <mc:AlternateContent xmlns:mc="http://schemas.openxmlformats.org/markup-compatibility/2006">
              <mc:Choice xmlns:v="urn:schemas-microsoft-com:vml" Requires="v">
                <p:oleObj spid="_x0000_s53441" name="Equation" r:id="rId8" imgW="330200" imgH="228600" progId="Equation.DSMT4">
                  <p:embed/>
                </p:oleObj>
              </mc:Choice>
              <mc:Fallback>
                <p:oleObj name="Equation" r:id="rId8" imgW="33020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3516313"/>
                        <a:ext cx="725487" cy="447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1" name="Object 5"/>
          <p:cNvGraphicFramePr>
            <a:graphicFrameLocks noChangeAspect="1"/>
          </p:cNvGraphicFramePr>
          <p:nvPr/>
        </p:nvGraphicFramePr>
        <p:xfrm>
          <a:off x="457200" y="4746625"/>
          <a:ext cx="808037" cy="498475"/>
        </p:xfrm>
        <a:graphic>
          <a:graphicData uri="http://schemas.openxmlformats.org/presentationml/2006/ole">
            <mc:AlternateContent xmlns:mc="http://schemas.openxmlformats.org/markup-compatibility/2006">
              <mc:Choice xmlns:v="urn:schemas-microsoft-com:vml" Requires="v">
                <p:oleObj spid="_x0000_s53442" name="Equation" r:id="rId10" imgW="368300" imgH="254000" progId="Equation.DSMT4">
                  <p:embed/>
                </p:oleObj>
              </mc:Choice>
              <mc:Fallback>
                <p:oleObj name="Equation" r:id="rId10" imgW="368300" imgH="2540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4746625"/>
                        <a:ext cx="808037" cy="4984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2" name="Object 6"/>
          <p:cNvGraphicFramePr>
            <a:graphicFrameLocks noChangeAspect="1"/>
          </p:cNvGraphicFramePr>
          <p:nvPr/>
        </p:nvGraphicFramePr>
        <p:xfrm>
          <a:off x="1182688" y="1687512"/>
          <a:ext cx="1560512" cy="446088"/>
        </p:xfrm>
        <a:graphic>
          <a:graphicData uri="http://schemas.openxmlformats.org/presentationml/2006/ole">
            <mc:AlternateContent xmlns:mc="http://schemas.openxmlformats.org/markup-compatibility/2006">
              <mc:Choice xmlns:v="urn:schemas-microsoft-com:vml" Requires="v">
                <p:oleObj spid="_x0000_s53443" name="Equation" r:id="rId12" imgW="711200" imgH="228600" progId="Equation.DSMT4">
                  <p:embed/>
                </p:oleObj>
              </mc:Choice>
              <mc:Fallback>
                <p:oleObj name="Equation" r:id="rId12" imgW="711200" imgH="228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82688" y="1687512"/>
                        <a:ext cx="1560512" cy="4460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3" name="Object 7"/>
          <p:cNvGraphicFramePr>
            <a:graphicFrameLocks noChangeAspect="1"/>
          </p:cNvGraphicFramePr>
          <p:nvPr/>
        </p:nvGraphicFramePr>
        <p:xfrm>
          <a:off x="2709862" y="1600200"/>
          <a:ext cx="1785938" cy="471488"/>
        </p:xfrm>
        <a:graphic>
          <a:graphicData uri="http://schemas.openxmlformats.org/presentationml/2006/ole">
            <mc:AlternateContent xmlns:mc="http://schemas.openxmlformats.org/markup-compatibility/2006">
              <mc:Choice xmlns:v="urn:schemas-microsoft-com:vml" Requires="v">
                <p:oleObj spid="_x0000_s53444" name="Equation" r:id="rId14" imgW="812800" imgH="241300" progId="Equation.DSMT4">
                  <p:embed/>
                </p:oleObj>
              </mc:Choice>
              <mc:Fallback>
                <p:oleObj name="Equation" r:id="rId14" imgW="812800" imgH="2413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09862" y="1600200"/>
                        <a:ext cx="1785938" cy="4714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4" name="Object 8"/>
          <p:cNvGraphicFramePr>
            <a:graphicFrameLocks noChangeAspect="1"/>
          </p:cNvGraphicFramePr>
          <p:nvPr/>
        </p:nvGraphicFramePr>
        <p:xfrm>
          <a:off x="1143000" y="2295525"/>
          <a:ext cx="2286000" cy="447675"/>
        </p:xfrm>
        <a:graphic>
          <a:graphicData uri="http://schemas.openxmlformats.org/presentationml/2006/ole">
            <mc:AlternateContent xmlns:mc="http://schemas.openxmlformats.org/markup-compatibility/2006">
              <mc:Choice xmlns:v="urn:schemas-microsoft-com:vml" Requires="v">
                <p:oleObj spid="_x0000_s53445" name="Equation" r:id="rId16" imgW="1041400" imgH="228600" progId="Equation.DSMT4">
                  <p:embed/>
                </p:oleObj>
              </mc:Choice>
              <mc:Fallback>
                <p:oleObj name="Equation" r:id="rId16" imgW="104140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43000" y="2295525"/>
                        <a:ext cx="2286000" cy="447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5" name="Object 9"/>
          <p:cNvGraphicFramePr>
            <a:graphicFrameLocks noChangeAspect="1"/>
          </p:cNvGraphicFramePr>
          <p:nvPr/>
        </p:nvGraphicFramePr>
        <p:xfrm>
          <a:off x="3417887" y="2209800"/>
          <a:ext cx="1839913" cy="471487"/>
        </p:xfrm>
        <a:graphic>
          <a:graphicData uri="http://schemas.openxmlformats.org/presentationml/2006/ole">
            <mc:AlternateContent xmlns:mc="http://schemas.openxmlformats.org/markup-compatibility/2006">
              <mc:Choice xmlns:v="urn:schemas-microsoft-com:vml" Requires="v">
                <p:oleObj spid="_x0000_s53446" name="Equation" r:id="rId18" imgW="838200" imgH="241300" progId="Equation.DSMT4">
                  <p:embed/>
                </p:oleObj>
              </mc:Choice>
              <mc:Fallback>
                <p:oleObj name="Equation" r:id="rId18" imgW="838200" imgH="2413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17887" y="2209800"/>
                        <a:ext cx="1839913" cy="4714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6" name="Object 10"/>
          <p:cNvGraphicFramePr>
            <a:graphicFrameLocks noChangeAspect="1"/>
          </p:cNvGraphicFramePr>
          <p:nvPr/>
        </p:nvGraphicFramePr>
        <p:xfrm>
          <a:off x="1008063" y="3441700"/>
          <a:ext cx="1811337" cy="547687"/>
        </p:xfrm>
        <a:graphic>
          <a:graphicData uri="http://schemas.openxmlformats.org/presentationml/2006/ole">
            <mc:AlternateContent xmlns:mc="http://schemas.openxmlformats.org/markup-compatibility/2006">
              <mc:Choice xmlns:v="urn:schemas-microsoft-com:vml" Requires="v">
                <p:oleObj spid="_x0000_s53447" name="Equation" r:id="rId20" imgW="825500" imgH="279400" progId="Equation.DSMT4">
                  <p:embed/>
                </p:oleObj>
              </mc:Choice>
              <mc:Fallback>
                <p:oleObj name="Equation" r:id="rId20" imgW="825500" imgH="2794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08063" y="3441700"/>
                        <a:ext cx="1811337" cy="5476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7" name="Object 11"/>
          <p:cNvGraphicFramePr>
            <a:graphicFrameLocks noChangeAspect="1"/>
          </p:cNvGraphicFramePr>
          <p:nvPr/>
        </p:nvGraphicFramePr>
        <p:xfrm>
          <a:off x="2743200" y="3441700"/>
          <a:ext cx="2900363" cy="596900"/>
        </p:xfrm>
        <a:graphic>
          <a:graphicData uri="http://schemas.openxmlformats.org/presentationml/2006/ole">
            <mc:AlternateContent xmlns:mc="http://schemas.openxmlformats.org/markup-compatibility/2006">
              <mc:Choice xmlns:v="urn:schemas-microsoft-com:vml" Requires="v">
                <p:oleObj spid="_x0000_s53448" name="Equation" r:id="rId22" imgW="1320800" imgH="304800" progId="Equation.DSMT4">
                  <p:embed/>
                </p:oleObj>
              </mc:Choice>
              <mc:Fallback>
                <p:oleObj name="Equation" r:id="rId22" imgW="1320800" imgH="3048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43200" y="3441700"/>
                        <a:ext cx="2900363" cy="596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3" name="Text Box 7"/>
          <p:cNvSpPr txBox="1">
            <a:spLocks noChangeArrowheads="1"/>
          </p:cNvSpPr>
          <p:nvPr/>
        </p:nvSpPr>
        <p:spPr bwMode="auto">
          <a:xfrm>
            <a:off x="457200" y="2876490"/>
            <a:ext cx="40386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So the electric field at point A is</a:t>
            </a:r>
            <a:endParaRPr lang="en-US" sz="2000" dirty="0">
              <a:solidFill>
                <a:schemeClr val="accent2"/>
              </a:solidFill>
              <a:latin typeface="Arial Narrow" charset="0"/>
            </a:endParaRPr>
          </a:p>
        </p:txBody>
      </p:sp>
      <p:sp>
        <p:nvSpPr>
          <p:cNvPr id="24" name="Text Box 7"/>
          <p:cNvSpPr txBox="1">
            <a:spLocks noChangeArrowheads="1"/>
          </p:cNvSpPr>
          <p:nvPr/>
        </p:nvSpPr>
        <p:spPr bwMode="auto">
          <a:xfrm>
            <a:off x="457200" y="4095690"/>
            <a:ext cx="48006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The magnitude of the electric field at point A is</a:t>
            </a:r>
            <a:endParaRPr lang="en-US" sz="2000" dirty="0">
              <a:solidFill>
                <a:schemeClr val="accent2"/>
              </a:solidFill>
              <a:latin typeface="Arial Narrow" charset="0"/>
            </a:endParaRPr>
          </a:p>
        </p:txBody>
      </p:sp>
      <p:graphicFrame>
        <p:nvGraphicFramePr>
          <p:cNvPr id="214028" name="Object 12"/>
          <p:cNvGraphicFramePr>
            <a:graphicFrameLocks noChangeAspect="1"/>
          </p:cNvGraphicFramePr>
          <p:nvPr/>
        </p:nvGraphicFramePr>
        <p:xfrm>
          <a:off x="1219200" y="4724400"/>
          <a:ext cx="1811337" cy="622300"/>
        </p:xfrm>
        <a:graphic>
          <a:graphicData uri="http://schemas.openxmlformats.org/presentationml/2006/ole">
            <mc:AlternateContent xmlns:mc="http://schemas.openxmlformats.org/markup-compatibility/2006">
              <mc:Choice xmlns:v="urn:schemas-microsoft-com:vml" Requires="v">
                <p:oleObj spid="_x0000_s53449" name="Equation" r:id="rId24" imgW="825500" imgH="317500" progId="Equation.DSMT4">
                  <p:embed/>
                </p:oleObj>
              </mc:Choice>
              <mc:Fallback>
                <p:oleObj name="Equation" r:id="rId24" imgW="825500" imgH="3175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219200" y="4724400"/>
                        <a:ext cx="1811337" cy="6223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9" name="Object 13"/>
          <p:cNvGraphicFramePr>
            <a:graphicFrameLocks noChangeAspect="1"/>
          </p:cNvGraphicFramePr>
          <p:nvPr/>
        </p:nvGraphicFramePr>
        <p:xfrm>
          <a:off x="2973387" y="4648200"/>
          <a:ext cx="5408613" cy="671513"/>
        </p:xfrm>
        <a:graphic>
          <a:graphicData uri="http://schemas.openxmlformats.org/presentationml/2006/ole">
            <mc:AlternateContent xmlns:mc="http://schemas.openxmlformats.org/markup-compatibility/2006">
              <mc:Choice xmlns:v="urn:schemas-microsoft-com:vml" Requires="v">
                <p:oleObj spid="_x0000_s53450" name="Equation" r:id="rId26" imgW="2463800" imgH="342900" progId="Equation.DSMT4">
                  <p:embed/>
                </p:oleObj>
              </mc:Choice>
              <mc:Fallback>
                <p:oleObj name="Equation" r:id="rId26" imgW="2463800" imgH="3429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73387" y="4648200"/>
                        <a:ext cx="5408613" cy="671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7" name="Text Box 7"/>
          <p:cNvSpPr txBox="1">
            <a:spLocks noChangeArrowheads="1"/>
          </p:cNvSpPr>
          <p:nvPr/>
        </p:nvSpPr>
        <p:spPr bwMode="auto">
          <a:xfrm>
            <a:off x="609600" y="5391090"/>
            <a:ext cx="35814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Now onto the electric field at point B</a:t>
            </a:r>
            <a:endParaRPr lang="en-US" sz="2000" dirty="0">
              <a:solidFill>
                <a:schemeClr val="accent2"/>
              </a:solidFill>
              <a:latin typeface="Arial Narrow" charset="0"/>
            </a:endParaRPr>
          </a:p>
        </p:txBody>
      </p:sp>
    </p:spTree>
    <p:extLst>
      <p:ext uri="{BB962C8B-B14F-4D97-AF65-F5344CB8AC3E}">
        <p14:creationId xmlns:p14="http://schemas.microsoft.com/office/powerpoint/2010/main" val="1368470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Wednesday, Sept. 12, 2018</a:t>
            </a:r>
            <a:endParaRPr lang="en-US"/>
          </a:p>
        </p:txBody>
      </p:sp>
      <p:sp>
        <p:nvSpPr>
          <p:cNvPr id="16" name="Footer Placeholder 4"/>
          <p:cNvSpPr>
            <a:spLocks noGrp="1"/>
          </p:cNvSpPr>
          <p:nvPr>
            <p:ph type="ftr" sz="quarter" idx="11"/>
          </p:nvPr>
        </p:nvSpPr>
        <p:spPr/>
        <p:txBody>
          <a:bodyPr/>
          <a:lstStyle/>
          <a:p>
            <a:r>
              <a:rPr lang="mr-IN" smtClean="0"/>
              <a:t>PHYS 1444-002, Fall 2018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12</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a:t>
            </a:r>
            <a:r>
              <a:rPr lang="en-US" dirty="0" smtClean="0"/>
              <a:t> 8, </a:t>
            </a:r>
            <a:r>
              <a:rPr lang="en-US" dirty="0" err="1" smtClean="0"/>
              <a:t>cnt’d</a:t>
            </a:r>
            <a:endParaRPr lang="en-US" dirty="0"/>
          </a:p>
        </p:txBody>
      </p:sp>
      <p:graphicFrame>
        <p:nvGraphicFramePr>
          <p:cNvPr id="147462" name="Object 6"/>
          <p:cNvGraphicFramePr>
            <a:graphicFrameLocks noChangeAspect="1"/>
          </p:cNvGraphicFramePr>
          <p:nvPr/>
        </p:nvGraphicFramePr>
        <p:xfrm>
          <a:off x="533400" y="2435503"/>
          <a:ext cx="1472333" cy="719138"/>
        </p:xfrm>
        <a:graphic>
          <a:graphicData uri="http://schemas.openxmlformats.org/presentationml/2006/ole">
            <mc:AlternateContent xmlns:mc="http://schemas.openxmlformats.org/markup-compatibility/2006">
              <mc:Choice xmlns:v="urn:schemas-microsoft-com:vml" Requires="v">
                <p:oleObj spid="_x0000_s1720" name="Equation" r:id="rId3" imgW="812800" imgH="444500" progId="Equation.DSMT4">
                  <p:embed/>
                </p:oleObj>
              </mc:Choice>
              <mc:Fallback>
                <p:oleObj name="Equation" r:id="rId3" imgW="812800" imgH="4445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435503"/>
                        <a:ext cx="1472333" cy="7191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18" name="Picture 17" descr="FG21_026.JPG"/>
          <p:cNvPicPr>
            <a:picLocks noChangeAspect="1"/>
          </p:cNvPicPr>
          <p:nvPr/>
        </p:nvPicPr>
        <p:blipFill>
          <a:blip r:embed="rId5"/>
          <a:stretch>
            <a:fillRect/>
          </a:stretch>
        </p:blipFill>
        <p:spPr>
          <a:xfrm>
            <a:off x="5181600" y="838200"/>
            <a:ext cx="3886200" cy="2743200"/>
          </a:xfrm>
          <a:prstGeom prst="rect">
            <a:avLst/>
          </a:prstGeom>
        </p:spPr>
      </p:pic>
      <p:sp>
        <p:nvSpPr>
          <p:cNvPr id="19" name="Text Box 7"/>
          <p:cNvSpPr txBox="1">
            <a:spLocks noChangeArrowheads="1"/>
          </p:cNvSpPr>
          <p:nvPr/>
        </p:nvSpPr>
        <p:spPr bwMode="auto">
          <a:xfrm>
            <a:off x="381000" y="762000"/>
            <a:ext cx="48006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Electric field at point B is easier due to symmetry!</a:t>
            </a:r>
            <a:endParaRPr lang="en-US" sz="2000" dirty="0">
              <a:solidFill>
                <a:schemeClr val="accent2"/>
              </a:solidFill>
              <a:latin typeface="Arial Narrow" charset="0"/>
            </a:endParaRPr>
          </a:p>
        </p:txBody>
      </p:sp>
      <p:sp>
        <p:nvSpPr>
          <p:cNvPr id="9" name="Text Box 7"/>
          <p:cNvSpPr txBox="1">
            <a:spLocks noChangeArrowheads="1"/>
          </p:cNvSpPr>
          <p:nvPr/>
        </p:nvSpPr>
        <p:spPr bwMode="auto">
          <a:xfrm>
            <a:off x="381000" y="1143000"/>
            <a:ext cx="4800600" cy="1323439"/>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Since the magnitude of the charges are the same and the distance to point B from the two charges are the same, the magnitude of the electric field by the two charges at point B are the same!!</a:t>
            </a:r>
            <a:endParaRPr lang="en-US" sz="2000" dirty="0">
              <a:solidFill>
                <a:schemeClr val="accent2"/>
              </a:solidFill>
              <a:latin typeface="Arial Narrow" charset="0"/>
            </a:endParaRPr>
          </a:p>
        </p:txBody>
      </p:sp>
      <p:graphicFrame>
        <p:nvGraphicFramePr>
          <p:cNvPr id="215043" name="Object 3"/>
          <p:cNvGraphicFramePr>
            <a:graphicFrameLocks noChangeAspect="1"/>
          </p:cNvGraphicFramePr>
          <p:nvPr/>
        </p:nvGraphicFramePr>
        <p:xfrm>
          <a:off x="4953000" y="3879850"/>
          <a:ext cx="754063" cy="463550"/>
        </p:xfrm>
        <a:graphic>
          <a:graphicData uri="http://schemas.openxmlformats.org/presentationml/2006/ole">
            <mc:AlternateContent xmlns:mc="http://schemas.openxmlformats.org/markup-compatibility/2006">
              <mc:Choice xmlns:v="urn:schemas-microsoft-com:vml" Requires="v">
                <p:oleObj spid="_x0000_s1721" name="Equation" r:id="rId6" imgW="368300" imgH="254000" progId="Equation.DSMT4">
                  <p:embed/>
                </p:oleObj>
              </mc:Choice>
              <mc:Fallback>
                <p:oleObj name="Equation" r:id="rId6" imgW="368300" imgH="2540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3879850"/>
                        <a:ext cx="754063" cy="4635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44" name="Object 4"/>
          <p:cNvGraphicFramePr>
            <a:graphicFrameLocks noChangeAspect="1"/>
          </p:cNvGraphicFramePr>
          <p:nvPr/>
        </p:nvGraphicFramePr>
        <p:xfrm>
          <a:off x="2057400" y="2435225"/>
          <a:ext cx="1519490" cy="717828"/>
        </p:xfrm>
        <a:graphic>
          <a:graphicData uri="http://schemas.openxmlformats.org/presentationml/2006/ole">
            <mc:AlternateContent xmlns:mc="http://schemas.openxmlformats.org/markup-compatibility/2006">
              <mc:Choice xmlns:v="urn:schemas-microsoft-com:vml" Requires="v">
                <p:oleObj spid="_x0000_s1722" name="Equation" r:id="rId8" imgW="838200" imgH="444500" progId="Equation.DSMT4">
                  <p:embed/>
                </p:oleObj>
              </mc:Choice>
              <mc:Fallback>
                <p:oleObj name="Equation" r:id="rId8" imgW="838200" imgH="4445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2435225"/>
                        <a:ext cx="1519490" cy="71782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46" name="Object 6"/>
          <p:cNvGraphicFramePr>
            <a:graphicFrameLocks noChangeAspect="1"/>
          </p:cNvGraphicFramePr>
          <p:nvPr/>
        </p:nvGraphicFramePr>
        <p:xfrm>
          <a:off x="523875" y="3121025"/>
          <a:ext cx="4591050" cy="765175"/>
        </p:xfrm>
        <a:graphic>
          <a:graphicData uri="http://schemas.openxmlformats.org/presentationml/2006/ole">
            <mc:AlternateContent xmlns:mc="http://schemas.openxmlformats.org/markup-compatibility/2006">
              <mc:Choice xmlns:v="urn:schemas-microsoft-com:vml" Requires="v">
                <p:oleObj spid="_x0000_s1723" name="Equation" r:id="rId10" imgW="3060700" imgH="571500" progId="Equation.DSMT4">
                  <p:embed/>
                </p:oleObj>
              </mc:Choice>
              <mc:Fallback>
                <p:oleObj name="Equation" r:id="rId10" imgW="3060700" imgH="5715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3875" y="3121025"/>
                        <a:ext cx="4591050" cy="7651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Text Box 7"/>
          <p:cNvSpPr txBox="1">
            <a:spLocks noChangeArrowheads="1"/>
          </p:cNvSpPr>
          <p:nvPr/>
        </p:nvSpPr>
        <p:spPr bwMode="auto">
          <a:xfrm>
            <a:off x="304800" y="3886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Now the components!</a:t>
            </a:r>
            <a:endParaRPr lang="en-US" sz="2000" dirty="0">
              <a:solidFill>
                <a:schemeClr val="accent2"/>
              </a:solidFill>
              <a:latin typeface="Arial Narrow" charset="0"/>
            </a:endParaRPr>
          </a:p>
        </p:txBody>
      </p:sp>
      <p:sp>
        <p:nvSpPr>
          <p:cNvPr id="20" name="Text Box 7"/>
          <p:cNvSpPr txBox="1">
            <a:spLocks noChangeArrowheads="1"/>
          </p:cNvSpPr>
          <p:nvPr/>
        </p:nvSpPr>
        <p:spPr bwMode="auto">
          <a:xfrm>
            <a:off x="304800" y="4267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Now, the </a:t>
            </a:r>
            <a:r>
              <a:rPr lang="en-US" sz="2000" dirty="0" err="1" smtClean="0">
                <a:solidFill>
                  <a:schemeClr val="accent2"/>
                </a:solidFill>
                <a:latin typeface="Arial Narrow" charset="0"/>
              </a:rPr>
              <a:t>x</a:t>
            </a:r>
            <a:r>
              <a:rPr lang="en-US" sz="2000" dirty="0" smtClean="0">
                <a:solidFill>
                  <a:schemeClr val="accent2"/>
                </a:solidFill>
                <a:latin typeface="Arial Narrow" charset="0"/>
              </a:rPr>
              <a:t>-component!</a:t>
            </a:r>
            <a:endParaRPr lang="en-US" sz="2000" dirty="0">
              <a:solidFill>
                <a:schemeClr val="accent2"/>
              </a:solidFill>
              <a:latin typeface="Arial Narrow" charset="0"/>
            </a:endParaRPr>
          </a:p>
        </p:txBody>
      </p:sp>
      <p:graphicFrame>
        <p:nvGraphicFramePr>
          <p:cNvPr id="215047" name="Object 7"/>
          <p:cNvGraphicFramePr>
            <a:graphicFrameLocks noChangeAspect="1"/>
          </p:cNvGraphicFramePr>
          <p:nvPr/>
        </p:nvGraphicFramePr>
        <p:xfrm>
          <a:off x="2695575" y="4310063"/>
          <a:ext cx="809625" cy="276225"/>
        </p:xfrm>
        <a:graphic>
          <a:graphicData uri="http://schemas.openxmlformats.org/presentationml/2006/ole">
            <mc:AlternateContent xmlns:mc="http://schemas.openxmlformats.org/markup-compatibility/2006">
              <mc:Choice xmlns:v="urn:schemas-microsoft-com:vml" Requires="v">
                <p:oleObj spid="_x0000_s1724" name="Equation" r:id="rId12" imgW="431800" imgH="165100" progId="Equation.DSMT4">
                  <p:embed/>
                </p:oleObj>
              </mc:Choice>
              <mc:Fallback>
                <p:oleObj name="Equation" r:id="rId12" imgW="431800" imgH="1651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95575" y="4310063"/>
                        <a:ext cx="809625" cy="276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48" name="Object 8"/>
          <p:cNvGraphicFramePr>
            <a:graphicFrameLocks noChangeAspect="1"/>
          </p:cNvGraphicFramePr>
          <p:nvPr/>
        </p:nvGraphicFramePr>
        <p:xfrm>
          <a:off x="5702300" y="3886200"/>
          <a:ext cx="1090613" cy="417513"/>
        </p:xfrm>
        <a:graphic>
          <a:graphicData uri="http://schemas.openxmlformats.org/presentationml/2006/ole">
            <mc:AlternateContent xmlns:mc="http://schemas.openxmlformats.org/markup-compatibility/2006">
              <mc:Choice xmlns:v="urn:schemas-microsoft-com:vml" Requires="v">
                <p:oleObj spid="_x0000_s1725" name="Equation" r:id="rId14" imgW="533400" imgH="228600" progId="Equation.DSMT4">
                  <p:embed/>
                </p:oleObj>
              </mc:Choice>
              <mc:Fallback>
                <p:oleObj name="Equation" r:id="rId14" imgW="533400" imgH="2286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02300" y="3886200"/>
                        <a:ext cx="1090613" cy="417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49" name="Object 9"/>
          <p:cNvGraphicFramePr>
            <a:graphicFrameLocks noChangeAspect="1"/>
          </p:cNvGraphicFramePr>
          <p:nvPr/>
        </p:nvGraphicFramePr>
        <p:xfrm>
          <a:off x="6796087" y="3886200"/>
          <a:ext cx="1662113" cy="417513"/>
        </p:xfrm>
        <a:graphic>
          <a:graphicData uri="http://schemas.openxmlformats.org/presentationml/2006/ole">
            <mc:AlternateContent xmlns:mc="http://schemas.openxmlformats.org/markup-compatibility/2006">
              <mc:Choice xmlns:v="urn:schemas-microsoft-com:vml" Requires="v">
                <p:oleObj spid="_x0000_s1726" name="Equation" r:id="rId16" imgW="812800" imgH="228600" progId="Equation.DSMT4">
                  <p:embed/>
                </p:oleObj>
              </mc:Choice>
              <mc:Fallback>
                <p:oleObj name="Equation" r:id="rId16" imgW="81280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96087" y="3886200"/>
                        <a:ext cx="1662113" cy="417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1" name="Text Box 7"/>
          <p:cNvSpPr txBox="1">
            <a:spLocks noChangeArrowheads="1"/>
          </p:cNvSpPr>
          <p:nvPr/>
        </p:nvSpPr>
        <p:spPr bwMode="auto">
          <a:xfrm>
            <a:off x="2667000" y="3886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First, the </a:t>
            </a:r>
            <a:r>
              <a:rPr lang="en-US" sz="2000" dirty="0" err="1" smtClean="0">
                <a:solidFill>
                  <a:schemeClr val="accent2"/>
                </a:solidFill>
                <a:latin typeface="Arial Narrow" charset="0"/>
              </a:rPr>
              <a:t>y</a:t>
            </a:r>
            <a:r>
              <a:rPr lang="en-US" sz="2000" dirty="0" smtClean="0">
                <a:solidFill>
                  <a:schemeClr val="accent2"/>
                </a:solidFill>
                <a:latin typeface="Arial Narrow" charset="0"/>
              </a:rPr>
              <a:t>-component!</a:t>
            </a:r>
            <a:endParaRPr lang="en-US" sz="2000" dirty="0">
              <a:solidFill>
                <a:schemeClr val="accent2"/>
              </a:solidFill>
              <a:latin typeface="Arial Narrow" charset="0"/>
            </a:endParaRPr>
          </a:p>
        </p:txBody>
      </p:sp>
      <p:graphicFrame>
        <p:nvGraphicFramePr>
          <p:cNvPr id="215051" name="Object 11"/>
          <p:cNvGraphicFramePr>
            <a:graphicFrameLocks noChangeAspect="1"/>
          </p:cNvGraphicFramePr>
          <p:nvPr/>
        </p:nvGraphicFramePr>
        <p:xfrm>
          <a:off x="1600200" y="4648200"/>
          <a:ext cx="690562" cy="382587"/>
        </p:xfrm>
        <a:graphic>
          <a:graphicData uri="http://schemas.openxmlformats.org/presentationml/2006/ole">
            <mc:AlternateContent xmlns:mc="http://schemas.openxmlformats.org/markup-compatibility/2006">
              <mc:Choice xmlns:v="urn:schemas-microsoft-com:vml" Requires="v">
                <p:oleObj spid="_x0000_s1727" name="Equation" r:id="rId18" imgW="368300" imgH="228600" progId="Equation.DSMT4">
                  <p:embed/>
                </p:oleObj>
              </mc:Choice>
              <mc:Fallback>
                <p:oleObj name="Equation" r:id="rId18" imgW="368300" imgH="2286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00200" y="4648200"/>
                        <a:ext cx="690562" cy="382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4" name="Object 14"/>
          <p:cNvGraphicFramePr>
            <a:graphicFrameLocks noChangeAspect="1"/>
          </p:cNvGraphicFramePr>
          <p:nvPr/>
        </p:nvGraphicFramePr>
        <p:xfrm>
          <a:off x="3525838" y="4267200"/>
          <a:ext cx="1808162" cy="361950"/>
        </p:xfrm>
        <a:graphic>
          <a:graphicData uri="http://schemas.openxmlformats.org/presentationml/2006/ole">
            <mc:AlternateContent xmlns:mc="http://schemas.openxmlformats.org/markup-compatibility/2006">
              <mc:Choice xmlns:v="urn:schemas-microsoft-com:vml" Requires="v">
                <p:oleObj spid="_x0000_s1728" name="Equation" r:id="rId20" imgW="965200" imgH="215900" progId="Equation.DSMT4">
                  <p:embed/>
                </p:oleObj>
              </mc:Choice>
              <mc:Fallback>
                <p:oleObj name="Equation" r:id="rId20" imgW="965200" imgH="2159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525838" y="4267200"/>
                        <a:ext cx="1808162" cy="3619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6" name="Object 16"/>
          <p:cNvGraphicFramePr>
            <a:graphicFrameLocks noChangeAspect="1"/>
          </p:cNvGraphicFramePr>
          <p:nvPr/>
        </p:nvGraphicFramePr>
        <p:xfrm>
          <a:off x="2632074" y="5245100"/>
          <a:ext cx="617538" cy="381000"/>
        </p:xfrm>
        <a:graphic>
          <a:graphicData uri="http://schemas.openxmlformats.org/presentationml/2006/ole">
            <mc:AlternateContent xmlns:mc="http://schemas.openxmlformats.org/markup-compatibility/2006">
              <mc:Choice xmlns:v="urn:schemas-microsoft-com:vml" Requires="v">
                <p:oleObj spid="_x0000_s1729" name="Equation" r:id="rId22" imgW="330200" imgH="228600" progId="Equation.DSMT4">
                  <p:embed/>
                </p:oleObj>
              </mc:Choice>
              <mc:Fallback>
                <p:oleObj name="Equation" r:id="rId22" imgW="330200" imgH="2286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632074" y="5245100"/>
                        <a:ext cx="617538" cy="381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7" name="Object 17"/>
          <p:cNvGraphicFramePr>
            <a:graphicFrameLocks noChangeAspect="1"/>
          </p:cNvGraphicFramePr>
          <p:nvPr/>
        </p:nvGraphicFramePr>
        <p:xfrm>
          <a:off x="2667000" y="5748338"/>
          <a:ext cx="690563" cy="423862"/>
        </p:xfrm>
        <a:graphic>
          <a:graphicData uri="http://schemas.openxmlformats.org/presentationml/2006/ole">
            <mc:AlternateContent xmlns:mc="http://schemas.openxmlformats.org/markup-compatibility/2006">
              <mc:Choice xmlns:v="urn:schemas-microsoft-com:vml" Requires="v">
                <p:oleObj spid="_x0000_s1730" name="Equation" r:id="rId24" imgW="368300" imgH="254000" progId="Equation.DSMT4">
                  <p:embed/>
                </p:oleObj>
              </mc:Choice>
              <mc:Fallback>
                <p:oleObj name="Equation" r:id="rId24" imgW="368300" imgH="2540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667000" y="5748338"/>
                        <a:ext cx="690563" cy="4238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8" name="Object 18"/>
          <p:cNvGraphicFramePr>
            <a:graphicFrameLocks noChangeAspect="1"/>
          </p:cNvGraphicFramePr>
          <p:nvPr/>
        </p:nvGraphicFramePr>
        <p:xfrm>
          <a:off x="2301875" y="4648200"/>
          <a:ext cx="1355725" cy="381000"/>
        </p:xfrm>
        <a:graphic>
          <a:graphicData uri="http://schemas.openxmlformats.org/presentationml/2006/ole">
            <mc:AlternateContent xmlns:mc="http://schemas.openxmlformats.org/markup-compatibility/2006">
              <mc:Choice xmlns:v="urn:schemas-microsoft-com:vml" Requires="v">
                <p:oleObj spid="_x0000_s1731" name="Equation" r:id="rId26" imgW="723900" imgH="228600" progId="Equation.DSMT4">
                  <p:embed/>
                </p:oleObj>
              </mc:Choice>
              <mc:Fallback>
                <p:oleObj name="Equation" r:id="rId26" imgW="723900" imgH="2286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301875" y="4648200"/>
                        <a:ext cx="1355725" cy="381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9" name="Object 19"/>
          <p:cNvGraphicFramePr>
            <a:graphicFrameLocks noChangeAspect="1"/>
          </p:cNvGraphicFramePr>
          <p:nvPr/>
        </p:nvGraphicFramePr>
        <p:xfrm>
          <a:off x="3668712" y="4648200"/>
          <a:ext cx="3570288" cy="403225"/>
        </p:xfrm>
        <a:graphic>
          <a:graphicData uri="http://schemas.openxmlformats.org/presentationml/2006/ole">
            <mc:AlternateContent xmlns:mc="http://schemas.openxmlformats.org/markup-compatibility/2006">
              <mc:Choice xmlns:v="urn:schemas-microsoft-com:vml" Requires="v">
                <p:oleObj spid="_x0000_s1732" name="Equation" r:id="rId28" imgW="1905000" imgH="241300" progId="Equation.DSMT4">
                  <p:embed/>
                </p:oleObj>
              </mc:Choice>
              <mc:Fallback>
                <p:oleObj name="Equation" r:id="rId28" imgW="1905000" imgH="24130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668712" y="4648200"/>
                        <a:ext cx="3570288" cy="403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0" name="Text Box 7"/>
          <p:cNvSpPr txBox="1">
            <a:spLocks noChangeArrowheads="1"/>
          </p:cNvSpPr>
          <p:nvPr/>
        </p:nvSpPr>
        <p:spPr bwMode="auto">
          <a:xfrm>
            <a:off x="381000" y="5029200"/>
            <a:ext cx="19050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So the electric field at point B is</a:t>
            </a:r>
            <a:endParaRPr lang="en-US" sz="2000" dirty="0">
              <a:solidFill>
                <a:schemeClr val="accent2"/>
              </a:solidFill>
              <a:latin typeface="Arial Narrow" charset="0"/>
            </a:endParaRPr>
          </a:p>
        </p:txBody>
      </p:sp>
      <p:graphicFrame>
        <p:nvGraphicFramePr>
          <p:cNvPr id="215060" name="Object 20"/>
          <p:cNvGraphicFramePr>
            <a:graphicFrameLocks noChangeAspect="1"/>
          </p:cNvGraphicFramePr>
          <p:nvPr/>
        </p:nvGraphicFramePr>
        <p:xfrm>
          <a:off x="3249612" y="5181600"/>
          <a:ext cx="1546225" cy="465137"/>
        </p:xfrm>
        <a:graphic>
          <a:graphicData uri="http://schemas.openxmlformats.org/presentationml/2006/ole">
            <mc:AlternateContent xmlns:mc="http://schemas.openxmlformats.org/markup-compatibility/2006">
              <mc:Choice xmlns:v="urn:schemas-microsoft-com:vml" Requires="v">
                <p:oleObj spid="_x0000_s1733" name="Equation" r:id="rId30" imgW="825500" imgH="279400" progId="Equation.DSMT4">
                  <p:embed/>
                </p:oleObj>
              </mc:Choice>
              <mc:Fallback>
                <p:oleObj name="Equation" r:id="rId30" imgW="825500" imgH="27940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249612" y="5181600"/>
                        <a:ext cx="1546225" cy="4651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61" name="Object 21"/>
          <p:cNvGraphicFramePr>
            <a:graphicFrameLocks noChangeAspect="1"/>
          </p:cNvGraphicFramePr>
          <p:nvPr/>
        </p:nvGraphicFramePr>
        <p:xfrm>
          <a:off x="4773612" y="5181600"/>
          <a:ext cx="4141788" cy="508000"/>
        </p:xfrm>
        <a:graphic>
          <a:graphicData uri="http://schemas.openxmlformats.org/presentationml/2006/ole">
            <mc:AlternateContent xmlns:mc="http://schemas.openxmlformats.org/markup-compatibility/2006">
              <mc:Choice xmlns:v="urn:schemas-microsoft-com:vml" Requires="v">
                <p:oleObj spid="_x0000_s1734" name="Equation" r:id="rId32" imgW="2209800" imgH="304800" progId="Equation.DSMT4">
                  <p:embed/>
                </p:oleObj>
              </mc:Choice>
              <mc:Fallback>
                <p:oleObj name="Equation" r:id="rId32" imgW="2209800" imgH="30480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773612" y="5181600"/>
                        <a:ext cx="4141788" cy="508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3" name="Text Box 7"/>
          <p:cNvSpPr txBox="1">
            <a:spLocks noChangeArrowheads="1"/>
          </p:cNvSpPr>
          <p:nvPr/>
        </p:nvSpPr>
        <p:spPr bwMode="auto">
          <a:xfrm>
            <a:off x="228600" y="5638800"/>
            <a:ext cx="23622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The magnitude of the electric field at point B</a:t>
            </a:r>
            <a:endParaRPr lang="en-US" sz="2000" dirty="0">
              <a:solidFill>
                <a:schemeClr val="accent2"/>
              </a:solidFill>
              <a:latin typeface="Arial Narrow" charset="0"/>
            </a:endParaRPr>
          </a:p>
        </p:txBody>
      </p:sp>
      <p:graphicFrame>
        <p:nvGraphicFramePr>
          <p:cNvPr id="215062" name="Object 22"/>
          <p:cNvGraphicFramePr>
            <a:graphicFrameLocks noChangeAspect="1"/>
          </p:cNvGraphicFramePr>
          <p:nvPr/>
        </p:nvGraphicFramePr>
        <p:xfrm>
          <a:off x="3276600" y="5789612"/>
          <a:ext cx="2024063" cy="382588"/>
        </p:xfrm>
        <a:graphic>
          <a:graphicData uri="http://schemas.openxmlformats.org/presentationml/2006/ole">
            <mc:AlternateContent xmlns:mc="http://schemas.openxmlformats.org/markup-compatibility/2006">
              <mc:Choice xmlns:v="urn:schemas-microsoft-com:vml" Requires="v">
                <p:oleObj spid="_x0000_s1735" name="Equation" r:id="rId34" imgW="1079500" imgH="228600" progId="Equation.DSMT4">
                  <p:embed/>
                </p:oleObj>
              </mc:Choice>
              <mc:Fallback>
                <p:oleObj name="Equation" r:id="rId34" imgW="1079500" imgH="22860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276600" y="5789612"/>
                        <a:ext cx="2024063" cy="382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63" name="Object 23"/>
          <p:cNvGraphicFramePr>
            <a:graphicFrameLocks noChangeAspect="1"/>
          </p:cNvGraphicFramePr>
          <p:nvPr/>
        </p:nvGraphicFramePr>
        <p:xfrm>
          <a:off x="5268913" y="5715000"/>
          <a:ext cx="3570287" cy="403225"/>
        </p:xfrm>
        <a:graphic>
          <a:graphicData uri="http://schemas.openxmlformats.org/presentationml/2006/ole">
            <mc:AlternateContent xmlns:mc="http://schemas.openxmlformats.org/markup-compatibility/2006">
              <mc:Choice xmlns:v="urn:schemas-microsoft-com:vml" Requires="v">
                <p:oleObj spid="_x0000_s1736" name="Equation" r:id="rId36" imgW="1905000" imgH="241300" progId="Equation.DSMT4">
                  <p:embed/>
                </p:oleObj>
              </mc:Choice>
              <mc:Fallback>
                <p:oleObj name="Equation" r:id="rId36" imgW="1905000" imgH="241300" progId="Equation.DSMT4">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268913" y="5715000"/>
                        <a:ext cx="3570287" cy="403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8960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FG21_029.JPG"/>
          <p:cNvPicPr>
            <a:picLocks noChangeAspect="1"/>
          </p:cNvPicPr>
          <p:nvPr/>
        </p:nvPicPr>
        <p:blipFill>
          <a:blip r:embed="rId3"/>
          <a:stretch>
            <a:fillRect/>
          </a:stretch>
        </p:blipFill>
        <p:spPr>
          <a:xfrm>
            <a:off x="5892800" y="609600"/>
            <a:ext cx="3251200" cy="2438400"/>
          </a:xfrm>
          <a:prstGeom prst="rect">
            <a:avLst/>
          </a:prstGeom>
        </p:spPr>
      </p:pic>
      <p:sp>
        <p:nvSpPr>
          <p:cNvPr id="15" name="Date Placeholder 3"/>
          <p:cNvSpPr>
            <a:spLocks noGrp="1"/>
          </p:cNvSpPr>
          <p:nvPr>
            <p:ph type="dt" sz="half" idx="10"/>
          </p:nvPr>
        </p:nvSpPr>
        <p:spPr/>
        <p:txBody>
          <a:bodyPr/>
          <a:lstStyle/>
          <a:p>
            <a:r>
              <a:rPr lang="en-US" smtClean="0"/>
              <a:t>Wednesday, Sept. 12, 2018</a:t>
            </a:r>
            <a:endParaRPr lang="en-US"/>
          </a:p>
        </p:txBody>
      </p:sp>
      <p:sp>
        <p:nvSpPr>
          <p:cNvPr id="16" name="Footer Placeholder 4"/>
          <p:cNvSpPr>
            <a:spLocks noGrp="1"/>
          </p:cNvSpPr>
          <p:nvPr>
            <p:ph type="ftr" sz="quarter" idx="11"/>
          </p:nvPr>
        </p:nvSpPr>
        <p:spPr/>
        <p:txBody>
          <a:bodyPr/>
          <a:lstStyle/>
          <a:p>
            <a:r>
              <a:rPr lang="mr-IN" smtClean="0"/>
              <a:t>PHYS 1444-002, Fall 2018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13</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a:t>
            </a:r>
            <a:r>
              <a:rPr lang="en-US" dirty="0" smtClean="0"/>
              <a:t> 12 </a:t>
            </a:r>
            <a:endParaRPr lang="en-US" dirty="0"/>
          </a:p>
        </p:txBody>
      </p:sp>
      <p:sp>
        <p:nvSpPr>
          <p:cNvPr id="147460" name="Rectangle 4"/>
          <p:cNvSpPr>
            <a:spLocks noGrp="1" noChangeArrowheads="1"/>
          </p:cNvSpPr>
          <p:nvPr>
            <p:ph type="body" idx="1"/>
          </p:nvPr>
        </p:nvSpPr>
        <p:spPr>
          <a:xfrm>
            <a:off x="304800" y="838200"/>
            <a:ext cx="5410200" cy="1371600"/>
          </a:xfrm>
        </p:spPr>
        <p:txBody>
          <a:bodyPr/>
          <a:lstStyle/>
          <a:p>
            <a:pPr>
              <a:lnSpc>
                <a:spcPct val="80000"/>
              </a:lnSpc>
            </a:pPr>
            <a:r>
              <a:rPr lang="en-US" sz="2000" b="1" dirty="0" smtClean="0"/>
              <a:t>Uniformly charged disk</a:t>
            </a:r>
            <a:r>
              <a:rPr lang="en-US" sz="2000" dirty="0" smtClean="0"/>
              <a:t>:  Charge is distributed uniformly over a thin circular disk of radius R.  The charge per unit area (C/m</a:t>
            </a:r>
            <a:r>
              <a:rPr lang="en-US" sz="2000" baseline="30000" dirty="0" smtClean="0"/>
              <a:t>2</a:t>
            </a:r>
            <a:r>
              <a:rPr lang="en-US" sz="2000" dirty="0" smtClean="0"/>
              <a:t>) is </a:t>
            </a:r>
            <a:r>
              <a:rPr lang="en-US" sz="2000" dirty="0" err="1" smtClean="0">
                <a:latin typeface="Symbol" charset="2"/>
                <a:cs typeface="Symbol" charset="2"/>
              </a:rPr>
              <a:t>σ</a:t>
            </a:r>
            <a:r>
              <a:rPr lang="en-US" sz="2000" dirty="0" smtClean="0"/>
              <a:t>.  Calculate he electric field at a point P on the axis of the disk, a distance </a:t>
            </a:r>
            <a:r>
              <a:rPr lang="en-US" sz="2000" dirty="0" err="1" smtClean="0"/>
              <a:t>z</a:t>
            </a:r>
            <a:r>
              <a:rPr lang="en-US" sz="2000" dirty="0" smtClean="0"/>
              <a:t> above its center.</a:t>
            </a:r>
            <a:endParaRPr lang="en-US" sz="2000" dirty="0"/>
          </a:p>
        </p:txBody>
      </p:sp>
      <p:sp>
        <p:nvSpPr>
          <p:cNvPr id="147467" name="Text Box 11"/>
          <p:cNvSpPr txBox="1">
            <a:spLocks noChangeArrowheads="1"/>
          </p:cNvSpPr>
          <p:nvPr/>
        </p:nvSpPr>
        <p:spPr bwMode="auto">
          <a:xfrm>
            <a:off x="685800" y="3886200"/>
            <a:ext cx="59436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Since the surface charge density is constant, </a:t>
            </a:r>
            <a:r>
              <a:rPr lang="en-US" sz="2000" dirty="0" err="1" smtClean="0">
                <a:solidFill>
                  <a:schemeClr val="accent2"/>
                </a:solidFill>
                <a:latin typeface="Symbol" charset="2"/>
                <a:cs typeface="Symbol" charset="2"/>
              </a:rPr>
              <a:t>σ</a:t>
            </a:r>
            <a:r>
              <a:rPr lang="en-US" sz="2000" dirty="0" smtClean="0">
                <a:solidFill>
                  <a:schemeClr val="accent2"/>
                </a:solidFill>
                <a:latin typeface="Arial Narrow" charset="0"/>
              </a:rPr>
              <a:t>, and the ring has an area of 2</a:t>
            </a:r>
            <a:r>
              <a:rPr lang="en-US" sz="2000" dirty="0" smtClean="0">
                <a:solidFill>
                  <a:schemeClr val="accent2"/>
                </a:solidFill>
                <a:latin typeface="Symbol" charset="2"/>
                <a:cs typeface="Symbol" charset="2"/>
              </a:rPr>
              <a:t>π</a:t>
            </a:r>
            <a:r>
              <a:rPr lang="en-US" sz="2000" dirty="0" smtClean="0">
                <a:solidFill>
                  <a:schemeClr val="accent2"/>
                </a:solidFill>
                <a:latin typeface="Arial Narrow" charset="0"/>
              </a:rPr>
              <a:t>rdr, the infinitesimal charge of </a:t>
            </a:r>
            <a:r>
              <a:rPr lang="en-US" sz="2000" dirty="0" err="1" smtClean="0">
                <a:solidFill>
                  <a:schemeClr val="accent2"/>
                </a:solidFill>
                <a:latin typeface="Arial Narrow" charset="0"/>
              </a:rPr>
              <a:t>dQ</a:t>
            </a:r>
            <a:r>
              <a:rPr lang="en-US" sz="2000" dirty="0" smtClean="0">
                <a:solidFill>
                  <a:schemeClr val="accent2"/>
                </a:solidFill>
                <a:latin typeface="Arial Narrow" charset="0"/>
              </a:rPr>
              <a:t> is </a:t>
            </a:r>
            <a:endParaRPr lang="en-US" sz="2000" dirty="0">
              <a:solidFill>
                <a:schemeClr val="accent2"/>
              </a:solidFill>
              <a:latin typeface="Arial Narrow" charset="0"/>
            </a:endParaRPr>
          </a:p>
        </p:txBody>
      </p:sp>
      <p:sp>
        <p:nvSpPr>
          <p:cNvPr id="19" name="Text Box 7"/>
          <p:cNvSpPr txBox="1">
            <a:spLocks noChangeArrowheads="1"/>
          </p:cNvSpPr>
          <p:nvPr/>
        </p:nvSpPr>
        <p:spPr bwMode="auto">
          <a:xfrm>
            <a:off x="609600" y="2133600"/>
            <a:ext cx="3505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How do we solve this problem?</a:t>
            </a:r>
            <a:endParaRPr lang="en-US" sz="2000" dirty="0">
              <a:solidFill>
                <a:schemeClr val="accent2"/>
              </a:solidFill>
              <a:latin typeface="Arial Narrow" charset="0"/>
            </a:endParaRPr>
          </a:p>
        </p:txBody>
      </p:sp>
      <p:sp>
        <p:nvSpPr>
          <p:cNvPr id="20" name="Text Box 7"/>
          <p:cNvSpPr txBox="1">
            <a:spLocks noChangeArrowheads="1"/>
          </p:cNvSpPr>
          <p:nvPr/>
        </p:nvSpPr>
        <p:spPr bwMode="auto">
          <a:xfrm>
            <a:off x="609600" y="3200400"/>
            <a:ext cx="35814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From the result of example 21 – 11 (please do this problem yourself) </a:t>
            </a:r>
            <a:endParaRPr lang="en-US" sz="2000" dirty="0">
              <a:solidFill>
                <a:schemeClr val="accent2"/>
              </a:solidFill>
              <a:latin typeface="Arial Narrow" charset="0"/>
            </a:endParaRPr>
          </a:p>
        </p:txBody>
      </p:sp>
      <p:sp>
        <p:nvSpPr>
          <p:cNvPr id="21" name="Text Box 7"/>
          <p:cNvSpPr txBox="1">
            <a:spLocks noChangeArrowheads="1"/>
          </p:cNvSpPr>
          <p:nvPr/>
        </p:nvSpPr>
        <p:spPr bwMode="auto">
          <a:xfrm>
            <a:off x="609600" y="2514600"/>
            <a:ext cx="56388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First, compute the magnitude of the field (</a:t>
            </a:r>
            <a:r>
              <a:rPr lang="en-US" sz="2000" dirty="0" err="1" smtClean="0">
                <a:solidFill>
                  <a:schemeClr val="accent2"/>
                </a:solidFill>
                <a:latin typeface="Arial Narrow" charset="0"/>
              </a:rPr>
              <a:t>dE</a:t>
            </a:r>
            <a:r>
              <a:rPr lang="en-US" sz="2000" dirty="0" smtClean="0">
                <a:solidFill>
                  <a:schemeClr val="accent2"/>
                </a:solidFill>
                <a:latin typeface="Arial Narrow" charset="0"/>
              </a:rPr>
              <a:t>) at point P due to the charge (</a:t>
            </a:r>
            <a:r>
              <a:rPr lang="en-US" sz="2000" dirty="0" err="1" smtClean="0">
                <a:solidFill>
                  <a:schemeClr val="accent2"/>
                </a:solidFill>
                <a:latin typeface="Arial Narrow" charset="0"/>
              </a:rPr>
              <a:t>dQ</a:t>
            </a:r>
            <a:r>
              <a:rPr lang="en-US" sz="2000" dirty="0" smtClean="0">
                <a:solidFill>
                  <a:schemeClr val="accent2"/>
                </a:solidFill>
                <a:latin typeface="Arial Narrow" charset="0"/>
              </a:rPr>
              <a:t>) on the ring of infinitesimal width dr.</a:t>
            </a:r>
            <a:endParaRPr lang="en-US" sz="2000" dirty="0">
              <a:solidFill>
                <a:schemeClr val="accent2"/>
              </a:solidFill>
              <a:latin typeface="Arial Narrow" charset="0"/>
            </a:endParaRPr>
          </a:p>
        </p:txBody>
      </p:sp>
      <p:graphicFrame>
        <p:nvGraphicFramePr>
          <p:cNvPr id="213001" name="Object 9"/>
          <p:cNvGraphicFramePr>
            <a:graphicFrameLocks noChangeAspect="1"/>
          </p:cNvGraphicFramePr>
          <p:nvPr/>
        </p:nvGraphicFramePr>
        <p:xfrm>
          <a:off x="6400800" y="4038600"/>
          <a:ext cx="2159795" cy="457200"/>
        </p:xfrm>
        <a:graphic>
          <a:graphicData uri="http://schemas.openxmlformats.org/presentationml/2006/ole">
            <mc:AlternateContent xmlns:mc="http://schemas.openxmlformats.org/markup-compatibility/2006">
              <mc:Choice xmlns:v="urn:schemas-microsoft-com:vml" Requires="v">
                <p:oleObj spid="_x0000_s20988" name="Equation" r:id="rId4" imgW="787400" imgH="190500" progId="Equation.DSMT4">
                  <p:embed/>
                </p:oleObj>
              </mc:Choice>
              <mc:Fallback>
                <p:oleObj name="Equation" r:id="rId4" imgW="787400" imgH="1905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038600"/>
                        <a:ext cx="2159795" cy="457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5720" name="Object 8"/>
          <p:cNvGraphicFramePr>
            <a:graphicFrameLocks noChangeAspect="1"/>
          </p:cNvGraphicFramePr>
          <p:nvPr/>
        </p:nvGraphicFramePr>
        <p:xfrm>
          <a:off x="4005263" y="3211513"/>
          <a:ext cx="2414587" cy="771525"/>
        </p:xfrm>
        <a:graphic>
          <a:graphicData uri="http://schemas.openxmlformats.org/presentationml/2006/ole">
            <mc:AlternateContent xmlns:mc="http://schemas.openxmlformats.org/markup-compatibility/2006">
              <mc:Choice xmlns:v="urn:schemas-microsoft-com:vml" Requires="v">
                <p:oleObj spid="_x0000_s20989" name="Equation" r:id="rId6" imgW="1320800" imgH="482600" progId="Equation.DSMT4">
                  <p:embed/>
                </p:oleObj>
              </mc:Choice>
              <mc:Fallback>
                <p:oleObj name="Equation" r:id="rId6" imgW="1320800" imgH="482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5263" y="3211513"/>
                        <a:ext cx="2414587" cy="771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3" name="Text Box 11"/>
          <p:cNvSpPr txBox="1">
            <a:spLocks noChangeArrowheads="1"/>
          </p:cNvSpPr>
          <p:nvPr/>
        </p:nvSpPr>
        <p:spPr bwMode="auto">
          <a:xfrm>
            <a:off x="685799" y="4571999"/>
            <a:ext cx="5198475"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So the infinitesimal field </a:t>
            </a:r>
            <a:r>
              <a:rPr lang="en-US" sz="2000" dirty="0" err="1" smtClean="0">
                <a:solidFill>
                  <a:schemeClr val="accent2"/>
                </a:solidFill>
                <a:latin typeface="Arial Narrow" charset="0"/>
              </a:rPr>
              <a:t>dE</a:t>
            </a:r>
            <a:r>
              <a:rPr lang="en-US" sz="2000" dirty="0" smtClean="0">
                <a:solidFill>
                  <a:schemeClr val="accent2"/>
                </a:solidFill>
                <a:latin typeface="Arial Narrow" charset="0"/>
              </a:rPr>
              <a:t> can be written</a:t>
            </a:r>
            <a:endParaRPr lang="en-US" sz="2000" dirty="0">
              <a:solidFill>
                <a:schemeClr val="accent2"/>
              </a:solidFill>
              <a:latin typeface="Arial Narrow" charset="0"/>
            </a:endParaRPr>
          </a:p>
        </p:txBody>
      </p:sp>
      <p:graphicFrame>
        <p:nvGraphicFramePr>
          <p:cNvPr id="115721" name="Object 9"/>
          <p:cNvGraphicFramePr>
            <a:graphicFrameLocks noChangeAspect="1"/>
          </p:cNvGraphicFramePr>
          <p:nvPr/>
        </p:nvGraphicFramePr>
        <p:xfrm>
          <a:off x="228600" y="5054600"/>
          <a:ext cx="3378200" cy="992188"/>
        </p:xfrm>
        <a:graphic>
          <a:graphicData uri="http://schemas.openxmlformats.org/presentationml/2006/ole">
            <mc:AlternateContent xmlns:mc="http://schemas.openxmlformats.org/markup-compatibility/2006">
              <mc:Choice xmlns:v="urn:schemas-microsoft-com:vml" Requires="v">
                <p:oleObj spid="_x0000_s20990" name="Equation" r:id="rId8" imgW="1435100" imgH="482600" progId="Equation.DSMT4">
                  <p:embed/>
                </p:oleObj>
              </mc:Choice>
              <mc:Fallback>
                <p:oleObj name="Equation" r:id="rId8" imgW="1435100" imgH="482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5054600"/>
                        <a:ext cx="3378200" cy="9921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5722" name="Object 10"/>
          <p:cNvGraphicFramePr>
            <a:graphicFrameLocks noChangeAspect="1"/>
          </p:cNvGraphicFramePr>
          <p:nvPr/>
        </p:nvGraphicFramePr>
        <p:xfrm>
          <a:off x="3505200" y="5080000"/>
          <a:ext cx="2868613" cy="992188"/>
        </p:xfrm>
        <a:graphic>
          <a:graphicData uri="http://schemas.openxmlformats.org/presentationml/2006/ole">
            <mc:AlternateContent xmlns:mc="http://schemas.openxmlformats.org/markup-compatibility/2006">
              <mc:Choice xmlns:v="urn:schemas-microsoft-com:vml" Requires="v">
                <p:oleObj spid="_x0000_s20991" name="Equation" r:id="rId10" imgW="1219200" imgH="482600" progId="Equation.DSMT4">
                  <p:embed/>
                </p:oleObj>
              </mc:Choice>
              <mc:Fallback>
                <p:oleObj name="Equation" r:id="rId10" imgW="1219200" imgH="482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05200" y="5080000"/>
                        <a:ext cx="2868613" cy="9921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5725" name="Object 13"/>
          <p:cNvGraphicFramePr>
            <a:graphicFrameLocks noChangeAspect="1"/>
          </p:cNvGraphicFramePr>
          <p:nvPr/>
        </p:nvGraphicFramePr>
        <p:xfrm>
          <a:off x="6324600" y="5080000"/>
          <a:ext cx="2840038" cy="992188"/>
        </p:xfrm>
        <a:graphic>
          <a:graphicData uri="http://schemas.openxmlformats.org/presentationml/2006/ole">
            <mc:AlternateContent xmlns:mc="http://schemas.openxmlformats.org/markup-compatibility/2006">
              <mc:Choice xmlns:v="urn:schemas-microsoft-com:vml" Requires="v">
                <p:oleObj spid="_x0000_s20992" name="Equation" r:id="rId12" imgW="1206500" imgH="482600" progId="Equation.DSMT4">
                  <p:embed/>
                </p:oleObj>
              </mc:Choice>
              <mc:Fallback>
                <p:oleObj name="Equation" r:id="rId12" imgW="1206500" imgH="482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24600" y="5080000"/>
                        <a:ext cx="2840038" cy="9921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09493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Wednesday, Sept. 12, 2018</a:t>
            </a:r>
            <a:endParaRPr lang="en-US"/>
          </a:p>
        </p:txBody>
      </p:sp>
      <p:sp>
        <p:nvSpPr>
          <p:cNvPr id="16" name="Footer Placeholder 4"/>
          <p:cNvSpPr>
            <a:spLocks noGrp="1"/>
          </p:cNvSpPr>
          <p:nvPr>
            <p:ph type="ftr" sz="quarter" idx="11"/>
          </p:nvPr>
        </p:nvSpPr>
        <p:spPr/>
        <p:txBody>
          <a:bodyPr/>
          <a:lstStyle/>
          <a:p>
            <a:r>
              <a:rPr lang="mr-IN" smtClean="0"/>
              <a:t>PHYS 1444-002, Fall 2018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14</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a:t>
            </a:r>
            <a:r>
              <a:rPr lang="en-US" dirty="0" smtClean="0"/>
              <a:t> 12 </a:t>
            </a:r>
            <a:r>
              <a:rPr lang="en-US" dirty="0" err="1" smtClean="0"/>
              <a:t>cnt’d</a:t>
            </a:r>
            <a:r>
              <a:rPr lang="en-US" dirty="0" smtClean="0"/>
              <a:t> </a:t>
            </a:r>
            <a:endParaRPr lang="en-US" dirty="0"/>
          </a:p>
        </p:txBody>
      </p:sp>
      <p:graphicFrame>
        <p:nvGraphicFramePr>
          <p:cNvPr id="213004" name="Object 12"/>
          <p:cNvGraphicFramePr>
            <a:graphicFrameLocks noChangeAspect="1"/>
          </p:cNvGraphicFramePr>
          <p:nvPr/>
        </p:nvGraphicFramePr>
        <p:xfrm>
          <a:off x="1033462" y="1524000"/>
          <a:ext cx="1023938" cy="487363"/>
        </p:xfrm>
        <a:graphic>
          <a:graphicData uri="http://schemas.openxmlformats.org/presentationml/2006/ole">
            <mc:AlternateContent xmlns:mc="http://schemas.openxmlformats.org/markup-compatibility/2006">
              <mc:Choice xmlns:v="urn:schemas-microsoft-com:vml" Requires="v">
                <p:oleObj spid="_x0000_s22315" name="Equation" r:id="rId3" imgW="558800" imgH="304800" progId="Equation.DSMT4">
                  <p:embed/>
                </p:oleObj>
              </mc:Choice>
              <mc:Fallback>
                <p:oleObj name="Equation" r:id="rId3" imgW="558800" imgH="304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462" y="1524000"/>
                        <a:ext cx="1023938" cy="4873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 name="Text Box 11"/>
          <p:cNvSpPr txBox="1">
            <a:spLocks noChangeArrowheads="1"/>
          </p:cNvSpPr>
          <p:nvPr/>
        </p:nvSpPr>
        <p:spPr bwMode="auto">
          <a:xfrm>
            <a:off x="990600" y="838200"/>
            <a:ext cx="6781800" cy="523220"/>
          </a:xfrm>
          <a:prstGeom prst="rect">
            <a:avLst/>
          </a:prstGeom>
          <a:noFill/>
          <a:ln w="9525">
            <a:noFill/>
            <a:miter lim="800000"/>
            <a:headEnd/>
            <a:tailEnd/>
          </a:ln>
          <a:effectLst/>
        </p:spPr>
        <p:txBody>
          <a:bodyPr wrap="square">
            <a:prstTxWarp prst="textNoShape">
              <a:avLst/>
            </a:prstTxWarp>
            <a:spAutoFit/>
          </a:bodyPr>
          <a:lstStyle/>
          <a:p>
            <a:r>
              <a:rPr lang="en-US" sz="2800" dirty="0" smtClean="0">
                <a:solidFill>
                  <a:schemeClr val="accent2"/>
                </a:solidFill>
                <a:latin typeface="Arial Narrow" charset="0"/>
              </a:rPr>
              <a:t>Now integrating </a:t>
            </a:r>
            <a:r>
              <a:rPr lang="en-US" sz="2800" dirty="0" err="1" smtClean="0">
                <a:solidFill>
                  <a:schemeClr val="accent2"/>
                </a:solidFill>
                <a:latin typeface="Arial Narrow" charset="0"/>
              </a:rPr>
              <a:t>dE</a:t>
            </a:r>
            <a:r>
              <a:rPr lang="en-US" sz="2800" dirty="0" smtClean="0">
                <a:solidFill>
                  <a:schemeClr val="accent2"/>
                </a:solidFill>
                <a:latin typeface="Arial Narrow" charset="0"/>
              </a:rPr>
              <a:t> over 0 through R, we get</a:t>
            </a:r>
            <a:endParaRPr lang="en-US" sz="2800" dirty="0">
              <a:solidFill>
                <a:schemeClr val="accent2"/>
              </a:solidFill>
              <a:latin typeface="Arial Narrow" charset="0"/>
            </a:endParaRPr>
          </a:p>
        </p:txBody>
      </p:sp>
      <p:graphicFrame>
        <p:nvGraphicFramePr>
          <p:cNvPr id="117767" name="Object 7"/>
          <p:cNvGraphicFramePr>
            <a:graphicFrameLocks noChangeAspect="1"/>
          </p:cNvGraphicFramePr>
          <p:nvPr/>
        </p:nvGraphicFramePr>
        <p:xfrm>
          <a:off x="2057400" y="1447800"/>
          <a:ext cx="2792413" cy="773113"/>
        </p:xfrm>
        <a:graphic>
          <a:graphicData uri="http://schemas.openxmlformats.org/presentationml/2006/ole">
            <mc:AlternateContent xmlns:mc="http://schemas.openxmlformats.org/markup-compatibility/2006">
              <mc:Choice xmlns:v="urn:schemas-microsoft-com:vml" Requires="v">
                <p:oleObj spid="_x0000_s22316" name="Equation" r:id="rId5" imgW="1524000" imgH="482600" progId="Equation.DSMT4">
                  <p:embed/>
                </p:oleObj>
              </mc:Choice>
              <mc:Fallback>
                <p:oleObj name="Equation" r:id="rId5" imgW="1524000" imgH="482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447800"/>
                        <a:ext cx="2792413" cy="7731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7768" name="Object 8"/>
          <p:cNvGraphicFramePr>
            <a:graphicFrameLocks noChangeAspect="1"/>
          </p:cNvGraphicFramePr>
          <p:nvPr/>
        </p:nvGraphicFramePr>
        <p:xfrm>
          <a:off x="4802187" y="1447800"/>
          <a:ext cx="2513013" cy="771525"/>
        </p:xfrm>
        <a:graphic>
          <a:graphicData uri="http://schemas.openxmlformats.org/presentationml/2006/ole">
            <mc:AlternateContent xmlns:mc="http://schemas.openxmlformats.org/markup-compatibility/2006">
              <mc:Choice xmlns:v="urn:schemas-microsoft-com:vml" Requires="v">
                <p:oleObj spid="_x0000_s22317" name="Equation" r:id="rId7" imgW="1371600" imgH="482600" progId="Equation.DSMT4">
                  <p:embed/>
                </p:oleObj>
              </mc:Choice>
              <mc:Fallback>
                <p:oleObj name="Equation" r:id="rId7" imgW="1371600" imgH="482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2187" y="1447800"/>
                        <a:ext cx="2513013" cy="771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7769" name="Object 9"/>
          <p:cNvGraphicFramePr>
            <a:graphicFrameLocks noChangeAspect="1"/>
          </p:cNvGraphicFramePr>
          <p:nvPr/>
        </p:nvGraphicFramePr>
        <p:xfrm>
          <a:off x="2205037" y="2238375"/>
          <a:ext cx="2443163" cy="1038225"/>
        </p:xfrm>
        <a:graphic>
          <a:graphicData uri="http://schemas.openxmlformats.org/presentationml/2006/ole">
            <mc:AlternateContent xmlns:mc="http://schemas.openxmlformats.org/markup-compatibility/2006">
              <mc:Choice xmlns:v="urn:schemas-microsoft-com:vml" Requires="v">
                <p:oleObj spid="_x0000_s22318" name="Equation" r:id="rId9" imgW="1333500" imgH="647700" progId="Equation.DSMT4">
                  <p:embed/>
                </p:oleObj>
              </mc:Choice>
              <mc:Fallback>
                <p:oleObj name="Equation" r:id="rId9" imgW="1333500" imgH="6477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5037" y="2238375"/>
                        <a:ext cx="2443163" cy="1038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7770" name="Object 10"/>
          <p:cNvGraphicFramePr>
            <a:graphicFrameLocks noChangeAspect="1"/>
          </p:cNvGraphicFramePr>
          <p:nvPr/>
        </p:nvGraphicFramePr>
        <p:xfrm>
          <a:off x="4649787" y="2339975"/>
          <a:ext cx="2513013" cy="936625"/>
        </p:xfrm>
        <a:graphic>
          <a:graphicData uri="http://schemas.openxmlformats.org/presentationml/2006/ole">
            <mc:AlternateContent xmlns:mc="http://schemas.openxmlformats.org/markup-compatibility/2006">
              <mc:Choice xmlns:v="urn:schemas-microsoft-com:vml" Requires="v">
                <p:oleObj spid="_x0000_s22319" name="Equation" r:id="rId11" imgW="1371600" imgH="584200" progId="Equation.DSMT4">
                  <p:embed/>
                </p:oleObj>
              </mc:Choice>
              <mc:Fallback>
                <p:oleObj name="Equation" r:id="rId11" imgW="1371600" imgH="584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9787" y="2339975"/>
                        <a:ext cx="2513013" cy="9366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7" name="Text Box 11"/>
          <p:cNvSpPr txBox="1">
            <a:spLocks noChangeArrowheads="1"/>
          </p:cNvSpPr>
          <p:nvPr/>
        </p:nvSpPr>
        <p:spPr bwMode="auto">
          <a:xfrm>
            <a:off x="762000" y="3429000"/>
            <a:ext cx="6781800" cy="523220"/>
          </a:xfrm>
          <a:prstGeom prst="rect">
            <a:avLst/>
          </a:prstGeom>
          <a:noFill/>
          <a:ln w="9525">
            <a:noFill/>
            <a:miter lim="800000"/>
            <a:headEnd/>
            <a:tailEnd/>
          </a:ln>
          <a:effectLst/>
        </p:spPr>
        <p:txBody>
          <a:bodyPr wrap="square">
            <a:prstTxWarp prst="textNoShape">
              <a:avLst/>
            </a:prstTxWarp>
            <a:spAutoFit/>
          </a:bodyPr>
          <a:lstStyle/>
          <a:p>
            <a:r>
              <a:rPr lang="en-US" sz="2800" dirty="0" smtClean="0">
                <a:solidFill>
                  <a:schemeClr val="accent2"/>
                </a:solidFill>
                <a:latin typeface="Arial Narrow" charset="0"/>
              </a:rPr>
              <a:t>What happens if the disk has infinitely large area?</a:t>
            </a:r>
            <a:endParaRPr lang="en-US" sz="2800" dirty="0">
              <a:solidFill>
                <a:schemeClr val="accent2"/>
              </a:solidFill>
              <a:latin typeface="Arial Narrow" charset="0"/>
            </a:endParaRPr>
          </a:p>
        </p:txBody>
      </p:sp>
      <p:graphicFrame>
        <p:nvGraphicFramePr>
          <p:cNvPr id="117771" name="Object 11"/>
          <p:cNvGraphicFramePr>
            <a:graphicFrameLocks noChangeAspect="1"/>
          </p:cNvGraphicFramePr>
          <p:nvPr/>
        </p:nvGraphicFramePr>
        <p:xfrm>
          <a:off x="990600" y="3962400"/>
          <a:ext cx="2768600" cy="936625"/>
        </p:xfrm>
        <a:graphic>
          <a:graphicData uri="http://schemas.openxmlformats.org/presentationml/2006/ole">
            <mc:AlternateContent xmlns:mc="http://schemas.openxmlformats.org/markup-compatibility/2006">
              <mc:Choice xmlns:v="urn:schemas-microsoft-com:vml" Requires="v">
                <p:oleObj spid="_x0000_s22320" name="Equation" r:id="rId13" imgW="1511300" imgH="584200" progId="Equation.DSMT4">
                  <p:embed/>
                </p:oleObj>
              </mc:Choice>
              <mc:Fallback>
                <p:oleObj name="Equation" r:id="rId13" imgW="1511300" imgH="5842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0600" y="3962400"/>
                        <a:ext cx="2768600" cy="9366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7772" name="Object 12"/>
          <p:cNvGraphicFramePr>
            <a:graphicFrameLocks noChangeAspect="1"/>
          </p:cNvGraphicFramePr>
          <p:nvPr/>
        </p:nvGraphicFramePr>
        <p:xfrm>
          <a:off x="3886200" y="3962400"/>
          <a:ext cx="1901156" cy="1066800"/>
        </p:xfrm>
        <a:graphic>
          <a:graphicData uri="http://schemas.openxmlformats.org/presentationml/2006/ole">
            <mc:AlternateContent xmlns:mc="http://schemas.openxmlformats.org/markup-compatibility/2006">
              <mc:Choice xmlns:v="urn:schemas-microsoft-com:vml" Requires="v">
                <p:oleObj spid="_x0000_s22321" name="Equation" r:id="rId15" imgW="673100" imgH="431800" progId="Equation.DSMT4">
                  <p:embed/>
                </p:oleObj>
              </mc:Choice>
              <mc:Fallback>
                <p:oleObj name="Equation" r:id="rId15" imgW="673100" imgH="4318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86200" y="3962400"/>
                        <a:ext cx="1901156" cy="1066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8" name="Text Box 11"/>
          <p:cNvSpPr txBox="1">
            <a:spLocks noChangeArrowheads="1"/>
          </p:cNvSpPr>
          <p:nvPr/>
        </p:nvSpPr>
        <p:spPr bwMode="auto">
          <a:xfrm>
            <a:off x="609600" y="5065693"/>
            <a:ext cx="6248400" cy="954107"/>
          </a:xfrm>
          <a:prstGeom prst="rect">
            <a:avLst/>
          </a:prstGeom>
          <a:noFill/>
          <a:ln w="9525">
            <a:noFill/>
            <a:miter lim="800000"/>
            <a:headEnd/>
            <a:tailEnd/>
          </a:ln>
          <a:effectLst/>
        </p:spPr>
        <p:txBody>
          <a:bodyPr wrap="square">
            <a:prstTxWarp prst="textNoShape">
              <a:avLst/>
            </a:prstTxWarp>
            <a:spAutoFit/>
          </a:bodyPr>
          <a:lstStyle/>
          <a:p>
            <a:r>
              <a:rPr lang="en-US" sz="2800" dirty="0" smtClean="0">
                <a:solidFill>
                  <a:schemeClr val="accent2"/>
                </a:solidFill>
                <a:latin typeface="Arial Narrow" charset="0"/>
              </a:rPr>
              <a:t>So the electric field due to an evenly distributed surface charge with density, </a:t>
            </a:r>
            <a:r>
              <a:rPr lang="en-US" sz="2800" dirty="0" err="1" smtClean="0">
                <a:solidFill>
                  <a:schemeClr val="accent2"/>
                </a:solidFill>
                <a:latin typeface="Lucida Grande"/>
                <a:ea typeface="Lucida Grande"/>
                <a:cs typeface="Lucida Grande"/>
              </a:rPr>
              <a:t>σ</a:t>
            </a:r>
            <a:r>
              <a:rPr lang="en-US" sz="2800" dirty="0" smtClean="0">
                <a:solidFill>
                  <a:schemeClr val="accent2"/>
                </a:solidFill>
                <a:latin typeface="Arial Narrow" charset="0"/>
              </a:rPr>
              <a:t>, is </a:t>
            </a:r>
            <a:endParaRPr lang="en-US" sz="2800" dirty="0">
              <a:solidFill>
                <a:schemeClr val="accent2"/>
              </a:solidFill>
              <a:latin typeface="Arial Narrow" charset="0"/>
            </a:endParaRPr>
          </a:p>
        </p:txBody>
      </p:sp>
      <p:graphicFrame>
        <p:nvGraphicFramePr>
          <p:cNvPr id="117773" name="Object 13"/>
          <p:cNvGraphicFramePr>
            <a:graphicFrameLocks noChangeAspect="1"/>
          </p:cNvGraphicFramePr>
          <p:nvPr>
            <p:extLst>
              <p:ext uri="{D42A27DB-BD31-4B8C-83A1-F6EECF244321}">
                <p14:modId xmlns:p14="http://schemas.microsoft.com/office/powerpoint/2010/main" val="882786963"/>
              </p:ext>
            </p:extLst>
          </p:nvPr>
        </p:nvGraphicFramePr>
        <p:xfrm>
          <a:off x="6642100" y="5029200"/>
          <a:ext cx="1435100" cy="1066800"/>
        </p:xfrm>
        <a:graphic>
          <a:graphicData uri="http://schemas.openxmlformats.org/presentationml/2006/ole">
            <mc:AlternateContent xmlns:mc="http://schemas.openxmlformats.org/markup-compatibility/2006">
              <mc:Choice xmlns:v="urn:schemas-microsoft-com:vml" Requires="v">
                <p:oleObj spid="_x0000_s22322" name="Equation" r:id="rId17" imgW="508000" imgH="431800" progId="Equation.DSMT4">
                  <p:embed/>
                </p:oleObj>
              </mc:Choice>
              <mc:Fallback>
                <p:oleObj name="Equation" r:id="rId17" imgW="508000" imgH="4318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42100" y="5029200"/>
                        <a:ext cx="1435100" cy="1066800"/>
                      </a:xfrm>
                      <a:prstGeom prst="rect">
                        <a:avLst/>
                      </a:prstGeom>
                      <a:solidFill>
                        <a:srgbClr val="FFFF00"/>
                      </a:solidFill>
                      <a:ln w="38100">
                        <a:solidFill>
                          <a:srgbClr val="C00000"/>
                        </a:solidFill>
                      </a:ln>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215439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Wednesday, Sept. 12, 2018</a:t>
            </a:r>
            <a:endParaRPr lang="en-US"/>
          </a:p>
        </p:txBody>
      </p:sp>
      <p:sp>
        <p:nvSpPr>
          <p:cNvPr id="10" name="Footer Placeholder 4"/>
          <p:cNvSpPr>
            <a:spLocks noGrp="1"/>
          </p:cNvSpPr>
          <p:nvPr>
            <p:ph type="ftr" sz="quarter" idx="11"/>
          </p:nvPr>
        </p:nvSpPr>
        <p:spPr/>
        <p:txBody>
          <a:bodyPr/>
          <a:lstStyle/>
          <a:p>
            <a:r>
              <a:rPr lang="mr-IN" smtClean="0"/>
              <a:t>PHYS 1444-002, Fall 2018                     Dr. Jaehoon Yu</a:t>
            </a:r>
            <a:endParaRPr lang="en-US"/>
          </a:p>
        </p:txBody>
      </p:sp>
      <p:sp>
        <p:nvSpPr>
          <p:cNvPr id="11" name="Slide Number Placeholder 5"/>
          <p:cNvSpPr>
            <a:spLocks noGrp="1"/>
          </p:cNvSpPr>
          <p:nvPr>
            <p:ph type="sldNum" sz="quarter" idx="12"/>
          </p:nvPr>
        </p:nvSpPr>
        <p:spPr/>
        <p:txBody>
          <a:bodyPr/>
          <a:lstStyle/>
          <a:p>
            <a:fld id="{515F1148-FB54-F44C-A2BD-C6CC57775FD6}" type="slidenum">
              <a:rPr lang="en-US"/>
              <a:pPr/>
              <a:t>15</a:t>
            </a:fld>
            <a:endParaRPr lang="en-US"/>
          </a:p>
        </p:txBody>
      </p:sp>
      <p:sp>
        <p:nvSpPr>
          <p:cNvPr id="150530" name="Rectangle 2"/>
          <p:cNvSpPr>
            <a:spLocks noGrp="1" noChangeArrowheads="1"/>
          </p:cNvSpPr>
          <p:nvPr>
            <p:ph type="title"/>
          </p:nvPr>
        </p:nvSpPr>
        <p:spPr>
          <a:xfrm>
            <a:off x="457200" y="0"/>
            <a:ext cx="8077200" cy="685800"/>
          </a:xfrm>
        </p:spPr>
        <p:txBody>
          <a:bodyPr/>
          <a:lstStyle/>
          <a:p>
            <a:r>
              <a:rPr lang="en-US" dirty="0"/>
              <a:t>Field Lines</a:t>
            </a:r>
          </a:p>
        </p:txBody>
      </p:sp>
      <p:sp>
        <p:nvSpPr>
          <p:cNvPr id="150531" name="Rectangle 3"/>
          <p:cNvSpPr>
            <a:spLocks noGrp="1" noChangeArrowheads="1"/>
          </p:cNvSpPr>
          <p:nvPr>
            <p:ph type="body" idx="1"/>
          </p:nvPr>
        </p:nvSpPr>
        <p:spPr>
          <a:xfrm>
            <a:off x="304800" y="533400"/>
            <a:ext cx="8686800" cy="4724400"/>
          </a:xfrm>
        </p:spPr>
        <p:txBody>
          <a:bodyPr/>
          <a:lstStyle/>
          <a:p>
            <a:r>
              <a:rPr lang="en-US" sz="2600" dirty="0"/>
              <a:t>The electric field is a vector quantity.  Thus, its magnitude can be expressed</a:t>
            </a:r>
            <a:r>
              <a:rPr lang="en-US" sz="2600" dirty="0" smtClean="0"/>
              <a:t> by </a:t>
            </a:r>
            <a:r>
              <a:rPr lang="en-US" sz="2600" dirty="0"/>
              <a:t>the length of the vector and</a:t>
            </a:r>
            <a:r>
              <a:rPr lang="en-US" sz="2600" dirty="0" smtClean="0"/>
              <a:t> the direction by the direction the arrowhead points. </a:t>
            </a:r>
            <a:endParaRPr lang="en-US" sz="2600" dirty="0"/>
          </a:p>
          <a:p>
            <a:r>
              <a:rPr lang="en-US" sz="2600" dirty="0"/>
              <a:t>Since the field permeates through the entire space, drawing vector arrows is not a good way of expressing the field.</a:t>
            </a:r>
          </a:p>
          <a:p>
            <a:r>
              <a:rPr lang="en-US" sz="2600" dirty="0"/>
              <a:t>Electric field lines are drawn to indicate the direction of the force due to the given field on a </a:t>
            </a:r>
            <a:r>
              <a:rPr lang="en-US" sz="2600" b="1" u="sng" dirty="0">
                <a:solidFill>
                  <a:srgbClr val="FF0000"/>
                </a:solidFill>
              </a:rPr>
              <a:t>positive test charge</a:t>
            </a:r>
            <a:r>
              <a:rPr lang="en-US" sz="2600" dirty="0"/>
              <a:t>.</a:t>
            </a:r>
          </a:p>
          <a:p>
            <a:pPr lvl="1"/>
            <a:r>
              <a:rPr lang="en-US" sz="2200" dirty="0"/>
              <a:t>Number of lines crossing unit area perpendicular to E is proportional to the magnitude of the electric field.</a:t>
            </a:r>
          </a:p>
          <a:p>
            <a:pPr lvl="1"/>
            <a:r>
              <a:rPr lang="en-US" sz="2200" dirty="0"/>
              <a:t>The closer the lines are together, the stronger the electric field in that region.</a:t>
            </a:r>
          </a:p>
          <a:p>
            <a:pPr lvl="1"/>
            <a:r>
              <a:rPr lang="en-US" sz="2200" dirty="0"/>
              <a:t>Start on positive charges and end on negative charges.</a:t>
            </a:r>
          </a:p>
        </p:txBody>
      </p:sp>
      <p:pic>
        <p:nvPicPr>
          <p:cNvPr id="150532" name="Picture 4" descr="FG21_032"/>
          <p:cNvPicPr>
            <a:picLocks noChangeAspect="1" noChangeArrowheads="1"/>
          </p:cNvPicPr>
          <p:nvPr/>
        </p:nvPicPr>
        <p:blipFill>
          <a:blip r:embed="rId2"/>
          <a:srcRect/>
          <a:stretch>
            <a:fillRect/>
          </a:stretch>
        </p:blipFill>
        <p:spPr bwMode="auto">
          <a:xfrm>
            <a:off x="304800" y="5143500"/>
            <a:ext cx="1905000" cy="1714500"/>
          </a:xfrm>
          <a:prstGeom prst="rect">
            <a:avLst/>
          </a:prstGeom>
          <a:noFill/>
        </p:spPr>
      </p:pic>
      <p:pic>
        <p:nvPicPr>
          <p:cNvPr id="150533" name="Picture 5" descr="FG21_033A"/>
          <p:cNvPicPr>
            <a:picLocks noChangeAspect="1" noChangeArrowheads="1"/>
          </p:cNvPicPr>
          <p:nvPr/>
        </p:nvPicPr>
        <p:blipFill>
          <a:blip r:embed="rId3"/>
          <a:srcRect/>
          <a:stretch>
            <a:fillRect/>
          </a:stretch>
        </p:blipFill>
        <p:spPr bwMode="auto">
          <a:xfrm>
            <a:off x="2438400" y="5029200"/>
            <a:ext cx="2133600" cy="1600200"/>
          </a:xfrm>
          <a:prstGeom prst="rect">
            <a:avLst/>
          </a:prstGeom>
          <a:noFill/>
        </p:spPr>
      </p:pic>
      <p:pic>
        <p:nvPicPr>
          <p:cNvPr id="150534" name="Picture 6" descr="FG21_033B"/>
          <p:cNvPicPr>
            <a:picLocks noChangeAspect="1" noChangeArrowheads="1"/>
          </p:cNvPicPr>
          <p:nvPr/>
        </p:nvPicPr>
        <p:blipFill>
          <a:blip r:embed="rId4"/>
          <a:srcRect/>
          <a:stretch>
            <a:fillRect/>
          </a:stretch>
        </p:blipFill>
        <p:spPr bwMode="auto">
          <a:xfrm>
            <a:off x="4800600" y="5048250"/>
            <a:ext cx="2209800" cy="1657350"/>
          </a:xfrm>
          <a:prstGeom prst="rect">
            <a:avLst/>
          </a:prstGeom>
          <a:noFill/>
        </p:spPr>
      </p:pic>
      <p:pic>
        <p:nvPicPr>
          <p:cNvPr id="150536" name="Picture 8" descr="FG21_034"/>
          <p:cNvPicPr>
            <a:picLocks noChangeAspect="1" noChangeArrowheads="1"/>
          </p:cNvPicPr>
          <p:nvPr/>
        </p:nvPicPr>
        <p:blipFill>
          <a:blip r:embed="rId5"/>
          <a:srcRect/>
          <a:stretch>
            <a:fillRect/>
          </a:stretch>
        </p:blipFill>
        <p:spPr bwMode="auto">
          <a:xfrm>
            <a:off x="7010400" y="5029200"/>
            <a:ext cx="2286000" cy="1714500"/>
          </a:xfrm>
          <a:prstGeom prst="rect">
            <a:avLst/>
          </a:prstGeom>
          <a:noFill/>
        </p:spPr>
      </p:pic>
      <p:sp>
        <p:nvSpPr>
          <p:cNvPr id="150537" name="Text Box 9"/>
          <p:cNvSpPr txBox="1">
            <a:spLocks noChangeArrowheads="1"/>
          </p:cNvSpPr>
          <p:nvPr/>
        </p:nvSpPr>
        <p:spPr bwMode="auto">
          <a:xfrm>
            <a:off x="7391400" y="4800600"/>
            <a:ext cx="1744663" cy="336550"/>
          </a:xfrm>
          <a:prstGeom prst="rect">
            <a:avLst/>
          </a:prstGeom>
          <a:noFill/>
          <a:ln w="9525">
            <a:noFill/>
            <a:miter lim="800000"/>
            <a:headEnd/>
            <a:tailEnd/>
          </a:ln>
          <a:effectLst/>
        </p:spPr>
        <p:txBody>
          <a:bodyPr wrap="none">
            <a:prstTxWarp prst="textNoShape">
              <a:avLst/>
            </a:prstTxWarp>
            <a:spAutoFit/>
          </a:bodyPr>
          <a:lstStyle/>
          <a:p>
            <a:r>
              <a:rPr lang="en-US" sz="1600" b="1">
                <a:solidFill>
                  <a:srgbClr val="A50021"/>
                </a:solidFill>
                <a:latin typeface="Arial Narrow" charset="0"/>
              </a:rPr>
              <a:t>Earth’s G-field lines</a:t>
            </a:r>
          </a:p>
        </p:txBody>
      </p:sp>
    </p:spTree>
    <p:extLst>
      <p:ext uri="{BB962C8B-B14F-4D97-AF65-F5344CB8AC3E}">
        <p14:creationId xmlns:p14="http://schemas.microsoft.com/office/powerpoint/2010/main" val="751212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Sept. 12, 2018</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0"/>
            <a:ext cx="7772400" cy="685800"/>
          </a:xfrm>
        </p:spPr>
        <p:txBody>
          <a:bodyPr/>
          <a:lstStyle/>
          <a:p>
            <a:r>
              <a:rPr lang="en-US">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228600" y="533400"/>
            <a:ext cx="8686800" cy="5638800"/>
          </a:xfrm>
        </p:spPr>
        <p:txBody>
          <a:bodyPr/>
          <a:lstStyle/>
          <a:p>
            <a:pPr>
              <a:lnSpc>
                <a:spcPct val="90000"/>
              </a:lnSpc>
            </a:pPr>
            <a:r>
              <a:rPr lang="en-US" sz="2400" dirty="0" smtClean="0">
                <a:latin typeface="Arial Narrow" charset="0"/>
                <a:ea typeface="ＭＳ Ｐゴシック" charset="0"/>
                <a:cs typeface="ＭＳ Ｐゴシック" charset="0"/>
              </a:rPr>
              <a:t>1</a:t>
            </a:r>
            <a:r>
              <a:rPr lang="en-US" sz="2400" baseline="30000" dirty="0" smtClean="0">
                <a:latin typeface="Arial Narrow" charset="0"/>
                <a:ea typeface="ＭＳ Ｐゴシック" charset="0"/>
                <a:cs typeface="ＭＳ Ｐゴシック" charset="0"/>
              </a:rPr>
              <a:t>st</a:t>
            </a:r>
            <a:r>
              <a:rPr lang="en-US" sz="2400" dirty="0" smtClean="0">
                <a:latin typeface="Arial Narrow" charset="0"/>
                <a:ea typeface="ＭＳ Ｐゴシック" charset="0"/>
                <a:cs typeface="ＭＳ Ｐゴシック" charset="0"/>
              </a:rPr>
              <a:t> Term exam</a:t>
            </a:r>
          </a:p>
          <a:p>
            <a:pPr lvl="1">
              <a:lnSpc>
                <a:spcPct val="90000"/>
              </a:lnSpc>
            </a:pPr>
            <a:r>
              <a:rPr lang="en-US" sz="2000" dirty="0" smtClean="0">
                <a:latin typeface="Arial Narrow" charset="0"/>
                <a:ea typeface="ＭＳ Ｐゴシック" charset="0"/>
                <a:cs typeface="ＭＳ Ｐゴシック" charset="0"/>
              </a:rPr>
              <a:t>In class, Wednesday, Sept. 19: DO NOT MISS THE EXAM!</a:t>
            </a:r>
          </a:p>
          <a:p>
            <a:pPr lvl="1">
              <a:lnSpc>
                <a:spcPct val="90000"/>
              </a:lnSpc>
            </a:pPr>
            <a:r>
              <a:rPr lang="en-US" sz="2000" dirty="0" smtClean="0">
                <a:latin typeface="Arial Narrow" charset="0"/>
                <a:ea typeface="ＭＳ Ｐゴシック" charset="0"/>
                <a:cs typeface="ＭＳ Ｐゴシック" charset="0"/>
              </a:rPr>
              <a:t>CH21.1 to what we learn on Monday, Sept. 17 + Appendices A1 </a:t>
            </a:r>
            <a:r>
              <a:rPr lang="mr-IN" sz="2000" dirty="0" smtClean="0">
                <a:latin typeface="Arial Narrow" charset="0"/>
                <a:ea typeface="ＭＳ Ｐゴシック" charset="0"/>
                <a:cs typeface="ＭＳ Ｐゴシック" charset="0"/>
              </a:rPr>
              <a:t>–</a:t>
            </a:r>
            <a:r>
              <a:rPr lang="en-US" sz="2000" dirty="0" smtClean="0">
                <a:latin typeface="Arial Narrow" charset="0"/>
                <a:ea typeface="ＭＳ Ｐゴシック" charset="0"/>
                <a:cs typeface="ＭＳ Ｐゴシック" charset="0"/>
              </a:rPr>
              <a:t> A8</a:t>
            </a:r>
          </a:p>
          <a:p>
            <a:pPr lvl="1" eaLnBrk="1" hangingPunct="1"/>
            <a:r>
              <a:rPr lang="en-US" sz="2000" dirty="0"/>
              <a:t>You can bring your calculator but it must not have any relevant formula </a:t>
            </a:r>
            <a:r>
              <a:rPr lang="en-US" sz="2000" dirty="0" smtClean="0"/>
              <a:t>pre-input</a:t>
            </a:r>
          </a:p>
          <a:p>
            <a:pPr lvl="2" eaLnBrk="1" hangingPunct="1"/>
            <a:r>
              <a:rPr lang="en-US" sz="1600" dirty="0" smtClean="0"/>
              <a:t>No phone or computers can be used as a calculator!</a:t>
            </a:r>
            <a:endParaRPr lang="en-US" sz="1600" dirty="0"/>
          </a:p>
          <a:p>
            <a:pPr lvl="1" eaLnBrk="1" hangingPunct="1"/>
            <a:r>
              <a:rPr lang="en-US" sz="2000" dirty="0"/>
              <a:t>BYOF: You may bring </a:t>
            </a:r>
            <a:r>
              <a:rPr lang="en-US" sz="2000" dirty="0" smtClean="0"/>
              <a:t>one </a:t>
            </a:r>
            <a:r>
              <a:rPr lang="en-US" sz="2000" dirty="0"/>
              <a:t>8.5x11.5 sheet (front and back) of handwritten formulae and values of constants for the </a:t>
            </a:r>
            <a:r>
              <a:rPr lang="en-US" sz="2000" dirty="0" smtClean="0"/>
              <a:t>exam</a:t>
            </a:r>
          </a:p>
          <a:p>
            <a:pPr lvl="1" eaLnBrk="1" hangingPunct="1"/>
            <a:r>
              <a:rPr lang="en-US" sz="2000" dirty="0" smtClean="0"/>
              <a:t>No </a:t>
            </a:r>
            <a:r>
              <a:rPr lang="en-US" sz="2000" dirty="0"/>
              <a:t>derivations, word definitions, or solutions of </a:t>
            </a:r>
            <a:r>
              <a:rPr lang="en-US" sz="2000" dirty="0" smtClean="0"/>
              <a:t>ANY </a:t>
            </a:r>
            <a:r>
              <a:rPr lang="en-US" sz="2000" dirty="0"/>
              <a:t>problems </a:t>
            </a:r>
            <a:r>
              <a:rPr lang="en-US" sz="2000" dirty="0" smtClean="0"/>
              <a:t>!</a:t>
            </a:r>
          </a:p>
          <a:p>
            <a:pPr lvl="1" eaLnBrk="1" hangingPunct="1"/>
            <a:r>
              <a:rPr lang="en-US" sz="2000" dirty="0"/>
              <a:t>No additional formulae or values of constants will be </a:t>
            </a:r>
            <a:r>
              <a:rPr lang="en-US" sz="2000" dirty="0" smtClean="0"/>
              <a:t>provided!</a:t>
            </a:r>
          </a:p>
          <a:p>
            <a:pPr eaLnBrk="1" hangingPunct="1"/>
            <a:r>
              <a:rPr lang="en-US" sz="2400" dirty="0" smtClean="0"/>
              <a:t>Reading Assignments: CH21.11 &amp; CH 22.4</a:t>
            </a:r>
          </a:p>
          <a:p>
            <a:pPr eaLnBrk="1" hangingPunct="1"/>
            <a:r>
              <a:rPr lang="en-US" sz="2400" dirty="0" smtClean="0"/>
              <a:t>Quiz 1 results</a:t>
            </a:r>
          </a:p>
          <a:p>
            <a:pPr lvl="1" eaLnBrk="1" hangingPunct="1"/>
            <a:r>
              <a:rPr lang="en-US" sz="2000" dirty="0" smtClean="0"/>
              <a:t>Class average: </a:t>
            </a:r>
            <a:r>
              <a:rPr lang="en-US" sz="2000" dirty="0" smtClean="0"/>
              <a:t>44.2/60</a:t>
            </a:r>
            <a:endParaRPr lang="en-US" sz="2000" dirty="0" smtClean="0"/>
          </a:p>
          <a:p>
            <a:pPr lvl="2" eaLnBrk="1" hangingPunct="1"/>
            <a:r>
              <a:rPr lang="en-US" sz="1800" dirty="0" smtClean="0"/>
              <a:t>Equivalent to 73.7/100</a:t>
            </a:r>
          </a:p>
          <a:p>
            <a:pPr lvl="1" eaLnBrk="1" hangingPunct="1"/>
            <a:r>
              <a:rPr lang="en-US" sz="2000" dirty="0" smtClean="0"/>
              <a:t>Top score: 58/60</a:t>
            </a:r>
          </a:p>
          <a:p>
            <a:pPr eaLnBrk="1" hangingPunct="1"/>
            <a:r>
              <a:rPr lang="en-US" sz="2400" dirty="0" smtClean="0"/>
              <a:t>Colloquium today @ 4pm in SH100 </a:t>
            </a:r>
            <a:r>
              <a:rPr lang="en-US" sz="2400" dirty="0" smtClean="0">
                <a:sym typeface="Wingdings"/>
              </a:rPr>
              <a:t> Dr. Carlos </a:t>
            </a:r>
            <a:r>
              <a:rPr lang="en-US" sz="2400" dirty="0" err="1" smtClean="0">
                <a:sym typeface="Wingdings"/>
              </a:rPr>
              <a:t>Bertulani</a:t>
            </a:r>
            <a:r>
              <a:rPr lang="en-US" sz="2400" dirty="0" smtClean="0">
                <a:sym typeface="Wingdings"/>
              </a:rPr>
              <a:t> from TAM</a:t>
            </a:r>
            <a:endParaRPr lang="en-US" sz="2000" dirty="0"/>
          </a:p>
          <a:p>
            <a:pPr lvl="1" eaLnBrk="1" hangingPunct="1"/>
            <a:endParaRPr lang="en-US" sz="2000" dirty="0" smtClean="0"/>
          </a:p>
        </p:txBody>
      </p:sp>
    </p:spTree>
    <p:extLst>
      <p:ext uri="{BB962C8B-B14F-4D97-AF65-F5344CB8AC3E}">
        <p14:creationId xmlns:p14="http://schemas.microsoft.com/office/powerpoint/2010/main" val="1961128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Date Placeholder 7"/>
          <p:cNvSpPr>
            <a:spLocks noGrp="1"/>
          </p:cNvSpPr>
          <p:nvPr>
            <p:ph type="dt" sz="half" idx="10"/>
          </p:nvPr>
        </p:nvSpPr>
        <p:spPr/>
        <p:txBody>
          <a:bodyPr/>
          <a:lstStyle/>
          <a:p>
            <a:pPr>
              <a:defRPr/>
            </a:pPr>
            <a:r>
              <a:rPr lang="en-US" smtClean="0"/>
              <a:t>Wednesday, Sept. 12, 2018</a:t>
            </a:r>
            <a:endParaRPr lang="en-US"/>
          </a:p>
        </p:txBody>
      </p:sp>
      <p:sp>
        <p:nvSpPr>
          <p:cNvPr id="9" name="Footer Placeholder 8"/>
          <p:cNvSpPr>
            <a:spLocks noGrp="1"/>
          </p:cNvSpPr>
          <p:nvPr>
            <p:ph type="ftr" sz="quarter" idx="11"/>
          </p:nvPr>
        </p:nvSpPr>
        <p:spPr/>
        <p:txBody>
          <a:bodyPr/>
          <a:lstStyle/>
          <a:p>
            <a:pPr>
              <a:defRPr/>
            </a:pPr>
            <a:r>
              <a:rPr lang="mr-IN" smtClean="0"/>
              <a:t>PHYS 1444-002, Fall 2018                     Dr. Jaehoon Yu</a:t>
            </a:r>
            <a:endParaRPr lang="en-US"/>
          </a:p>
        </p:txBody>
      </p:sp>
      <p:sp>
        <p:nvSpPr>
          <p:cNvPr id="10" name="Slide Number Placeholder 9"/>
          <p:cNvSpPr>
            <a:spLocks noGrp="1"/>
          </p:cNvSpPr>
          <p:nvPr>
            <p:ph type="sldNum" sz="quarter" idx="12"/>
          </p:nvPr>
        </p:nvSpPr>
        <p:spPr/>
        <p:txBody>
          <a:bodyPr/>
          <a:lstStyle/>
          <a:p>
            <a:pPr>
              <a:defRPr/>
            </a:pPr>
            <a:fld id="{BEF3D8A4-74EF-534D-976E-1FB9C4B72804}" type="slidenum">
              <a:rPr lang="en-US" smtClean="0"/>
              <a:pPr>
                <a:defRPr/>
              </a:pPr>
              <a:t>3</a:t>
            </a:fld>
            <a:endParaRPr lang="en-US"/>
          </a:p>
        </p:txBody>
      </p:sp>
    </p:spTree>
    <p:extLst>
      <p:ext uri="{BB962C8B-B14F-4D97-AF65-F5344CB8AC3E}">
        <p14:creationId xmlns:p14="http://schemas.microsoft.com/office/powerpoint/2010/main" val="1753754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6200" y="-76200"/>
            <a:ext cx="8991600" cy="762000"/>
          </a:xfrm>
        </p:spPr>
        <p:txBody>
          <a:bodyPr/>
          <a:lstStyle/>
          <a:p>
            <a:r>
              <a:rPr lang="en-US" sz="3600" b="1" smtClean="0">
                <a:latin typeface="Arial Narrow" charset="0"/>
                <a:ea typeface="ＭＳ Ｐゴシック" charset="0"/>
                <a:cs typeface="ＭＳ Ｐゴシック" charset="0"/>
              </a:rPr>
              <a:t>Reminder: Special </a:t>
            </a:r>
            <a:r>
              <a:rPr lang="en-US" sz="3600" b="1" dirty="0">
                <a:latin typeface="Arial Narrow" charset="0"/>
                <a:ea typeface="ＭＳ Ｐゴシック" charset="0"/>
                <a:cs typeface="ＭＳ Ｐゴシック" charset="0"/>
              </a:rPr>
              <a:t>Project </a:t>
            </a:r>
            <a:r>
              <a:rPr lang="en-US" sz="3600" b="1" dirty="0" smtClean="0">
                <a:latin typeface="Arial Narrow" charset="0"/>
                <a:ea typeface="ＭＳ Ｐゴシック" charset="0"/>
                <a:cs typeface="ＭＳ Ｐゴシック" charset="0"/>
              </a:rPr>
              <a:t>#2 – </a:t>
            </a:r>
            <a:r>
              <a:rPr lang="en-US" sz="3600" b="1" dirty="0">
                <a:latin typeface="Arial Narrow" charset="0"/>
                <a:ea typeface="ＭＳ Ｐゴシック" charset="0"/>
                <a:cs typeface="ＭＳ Ｐゴシック" charset="0"/>
              </a:rPr>
              <a:t>Angels &amp; Demons</a:t>
            </a:r>
          </a:p>
        </p:txBody>
      </p:sp>
      <p:sp>
        <p:nvSpPr>
          <p:cNvPr id="3" name="Content Placeholder 2"/>
          <p:cNvSpPr>
            <a:spLocks noGrp="1"/>
          </p:cNvSpPr>
          <p:nvPr>
            <p:ph idx="1"/>
          </p:nvPr>
        </p:nvSpPr>
        <p:spPr>
          <a:xfrm>
            <a:off x="76200" y="609600"/>
            <a:ext cx="8915400" cy="5029200"/>
          </a:xfrm>
        </p:spPr>
        <p:txBody>
          <a:bodyPr/>
          <a:lstStyle/>
          <a:p>
            <a:r>
              <a:rPr lang="en-US" sz="2800" dirty="0">
                <a:latin typeface="Arial Narrow" charset="0"/>
                <a:ea typeface="ＭＳ Ｐゴシック" charset="0"/>
                <a:cs typeface="ＭＳ Ｐゴシック" charset="0"/>
              </a:rPr>
              <a:t>Compute the total possible energy released from an annihilation of </a:t>
            </a:r>
            <a:r>
              <a:rPr lang="en-US" sz="2800" dirty="0" smtClean="0">
                <a:latin typeface="Arial Narrow" charset="0"/>
                <a:ea typeface="ＭＳ Ｐゴシック" charset="0"/>
                <a:cs typeface="ＭＳ Ｐゴシック" charset="0"/>
              </a:rPr>
              <a:t>xx-grams </a:t>
            </a:r>
            <a:r>
              <a:rPr lang="en-US" sz="2800" dirty="0">
                <a:latin typeface="Arial Narrow" charset="0"/>
                <a:ea typeface="ＭＳ Ｐゴシック" charset="0"/>
                <a:cs typeface="ＭＳ Ｐゴシック" charset="0"/>
              </a:rPr>
              <a:t>of anti-matter and the same quantity of matter, where </a:t>
            </a:r>
            <a:r>
              <a:rPr lang="en-US" sz="2800" dirty="0" smtClean="0">
                <a:latin typeface="Arial Narrow" charset="0"/>
                <a:ea typeface="ＭＳ Ｐゴシック" charset="0"/>
                <a:cs typeface="ＭＳ Ｐゴシック" charset="0"/>
              </a:rPr>
              <a:t>xx </a:t>
            </a:r>
            <a:r>
              <a:rPr lang="en-US" sz="2800" dirty="0">
                <a:latin typeface="Arial Narrow" charset="0"/>
                <a:ea typeface="ＭＳ Ｐゴシック" charset="0"/>
                <a:cs typeface="ＭＳ Ｐゴシック" charset="0"/>
              </a:rPr>
              <a:t>is the last two digits of your SS#. (20 points)</a:t>
            </a:r>
          </a:p>
          <a:p>
            <a:pPr lvl="1"/>
            <a:r>
              <a:rPr lang="en-US" sz="2400" dirty="0">
                <a:latin typeface="Arial Narrow" charset="0"/>
                <a:ea typeface="ＭＳ Ｐゴシック" charset="0"/>
              </a:rPr>
              <a:t>Use the famous </a:t>
            </a:r>
            <a:r>
              <a:rPr lang="en-US" sz="2400" dirty="0" smtClean="0">
                <a:latin typeface="Arial Narrow" charset="0"/>
                <a:ea typeface="ＭＳ Ｐゴシック" charset="0"/>
              </a:rPr>
              <a:t>Einstein’s </a:t>
            </a:r>
            <a:r>
              <a:rPr lang="en-US" sz="2400" dirty="0">
                <a:latin typeface="Arial Narrow" charset="0"/>
                <a:ea typeface="ＭＳ Ｐゴシック" charset="0"/>
              </a:rPr>
              <a:t>formula for mass-energy equivalence</a:t>
            </a:r>
          </a:p>
          <a:p>
            <a:r>
              <a:rPr lang="en-US" sz="2800" dirty="0">
                <a:latin typeface="Arial Narrow" charset="0"/>
                <a:ea typeface="ＭＳ Ｐゴシック" charset="0"/>
                <a:cs typeface="ＭＳ Ｐゴシック" charset="0"/>
              </a:rPr>
              <a:t>Compute the power output of this annihilation when the energy is released in </a:t>
            </a:r>
            <a:r>
              <a:rPr lang="en-US" sz="2800" dirty="0" err="1" smtClean="0">
                <a:latin typeface="Arial Narrow" charset="0"/>
                <a:ea typeface="ＭＳ Ｐゴシック" charset="0"/>
                <a:cs typeface="ＭＳ Ｐゴシック" charset="0"/>
              </a:rPr>
              <a:t>yy</a:t>
            </a:r>
            <a:r>
              <a:rPr lang="en-US" sz="2800" dirty="0" smtClean="0">
                <a:latin typeface="Arial Narrow" charset="0"/>
                <a:ea typeface="ＭＳ Ｐゴシック" charset="0"/>
                <a:cs typeface="ＭＳ Ｐゴシック" charset="0"/>
              </a:rPr>
              <a:t> </a:t>
            </a:r>
            <a:r>
              <a:rPr lang="en-US" sz="2800" dirty="0">
                <a:latin typeface="Arial Narrow" charset="0"/>
                <a:ea typeface="ＭＳ Ｐゴシック" charset="0"/>
                <a:cs typeface="ＭＳ Ｐゴシック" charset="0"/>
              </a:rPr>
              <a:t>ns, where </a:t>
            </a:r>
            <a:r>
              <a:rPr lang="en-US" sz="2800" dirty="0" err="1" smtClean="0">
                <a:latin typeface="Arial Narrow" charset="0"/>
                <a:ea typeface="ＭＳ Ｐゴシック" charset="0"/>
                <a:cs typeface="ＭＳ Ｐゴシック" charset="0"/>
              </a:rPr>
              <a:t>yy</a:t>
            </a:r>
            <a:r>
              <a:rPr lang="en-US" sz="2800" dirty="0" smtClean="0">
                <a:latin typeface="Arial Narrow" charset="0"/>
                <a:ea typeface="ＭＳ Ｐゴシック" charset="0"/>
                <a:cs typeface="ＭＳ Ｐゴシック" charset="0"/>
              </a:rPr>
              <a:t> </a:t>
            </a:r>
            <a:r>
              <a:rPr lang="en-US" sz="2800" dirty="0">
                <a:latin typeface="Arial Narrow" charset="0"/>
                <a:ea typeface="ＭＳ Ｐゴシック" charset="0"/>
                <a:cs typeface="ＭＳ Ｐゴシック" charset="0"/>
              </a:rPr>
              <a:t>is </a:t>
            </a:r>
            <a:r>
              <a:rPr lang="en-US" sz="2800" dirty="0" smtClean="0">
                <a:latin typeface="Arial Narrow" charset="0"/>
                <a:ea typeface="ＭＳ Ｐゴシック" charset="0"/>
                <a:cs typeface="ＭＳ Ｐゴシック" charset="0"/>
              </a:rPr>
              <a:t>the first </a:t>
            </a:r>
            <a:r>
              <a:rPr lang="en-US" sz="2800" dirty="0">
                <a:latin typeface="Arial Narrow" charset="0"/>
                <a:ea typeface="ＭＳ Ｐゴシック" charset="0"/>
                <a:cs typeface="ＭＳ Ｐゴシック" charset="0"/>
              </a:rPr>
              <a:t>two digits of your SS#. (10 points)</a:t>
            </a:r>
          </a:p>
          <a:p>
            <a:r>
              <a:rPr lang="en-US" sz="2800" dirty="0">
                <a:latin typeface="Arial Narrow" charset="0"/>
                <a:ea typeface="ＭＳ Ｐゴシック" charset="0"/>
                <a:cs typeface="ＭＳ Ｐゴシック" charset="0"/>
              </a:rPr>
              <a:t>Compute how many cups of gasoline (8MJ) this energy corresponds to. (5 points)</a:t>
            </a:r>
          </a:p>
          <a:p>
            <a:r>
              <a:rPr lang="en-US" sz="2800" dirty="0">
                <a:latin typeface="Arial Narrow" charset="0"/>
                <a:ea typeface="ＭＳ Ｐゴシック" charset="0"/>
                <a:cs typeface="ＭＳ Ｐゴシック" charset="0"/>
              </a:rPr>
              <a:t>Compute how many months of </a:t>
            </a:r>
            <a:r>
              <a:rPr lang="en-US" sz="2800" dirty="0" smtClean="0">
                <a:latin typeface="Arial Narrow" charset="0"/>
                <a:ea typeface="ＭＳ Ｐゴシック" charset="0"/>
                <a:cs typeface="ＭＳ Ｐゴシック" charset="0"/>
              </a:rPr>
              <a:t>world electricity usage (3.6GJ/</a:t>
            </a:r>
            <a:r>
              <a:rPr lang="en-US" sz="2800" dirty="0" err="1" smtClean="0">
                <a:latin typeface="Arial Narrow" charset="0"/>
                <a:ea typeface="ＭＳ Ｐゴシック" charset="0"/>
                <a:cs typeface="ＭＳ Ｐゴシック" charset="0"/>
              </a:rPr>
              <a:t>mo</a:t>
            </a:r>
            <a:r>
              <a:rPr lang="en-US" sz="2800" dirty="0" smtClean="0">
                <a:latin typeface="Arial Narrow" charset="0"/>
                <a:ea typeface="ＭＳ Ｐゴシック" charset="0"/>
                <a:cs typeface="ＭＳ Ｐゴシック" charset="0"/>
              </a:rPr>
              <a:t>) this energy </a:t>
            </a:r>
            <a:r>
              <a:rPr lang="en-US" sz="2800" dirty="0">
                <a:latin typeface="Arial Narrow" charset="0"/>
                <a:ea typeface="ＭＳ Ｐゴシック" charset="0"/>
                <a:cs typeface="ＭＳ Ｐゴシック" charset="0"/>
              </a:rPr>
              <a:t>corresponds </a:t>
            </a:r>
            <a:r>
              <a:rPr lang="en-US" sz="2800" dirty="0" smtClean="0">
                <a:latin typeface="Arial Narrow" charset="0"/>
                <a:ea typeface="ＭＳ Ｐゴシック" charset="0"/>
                <a:cs typeface="ＭＳ Ｐゴシック" charset="0"/>
              </a:rPr>
              <a:t>to. </a:t>
            </a:r>
            <a:r>
              <a:rPr lang="en-US" sz="2800" dirty="0">
                <a:latin typeface="Arial Narrow" charset="0"/>
                <a:ea typeface="ＭＳ Ｐゴシック" charset="0"/>
                <a:cs typeface="ＭＳ Ｐゴシック" charset="0"/>
              </a:rPr>
              <a:t>(5 points)</a:t>
            </a:r>
          </a:p>
          <a:p>
            <a:r>
              <a:rPr lang="en-US" sz="2800" dirty="0">
                <a:latin typeface="Arial Narrow" charset="0"/>
                <a:ea typeface="ＭＳ Ｐゴシック" charset="0"/>
                <a:cs typeface="ＭＳ Ｐゴシック" charset="0"/>
              </a:rPr>
              <a:t>Due </a:t>
            </a:r>
            <a:r>
              <a:rPr lang="en-US" sz="2800" dirty="0" smtClean="0">
                <a:latin typeface="Arial Narrow" charset="0"/>
                <a:ea typeface="ＭＳ Ｐゴシック" charset="0"/>
                <a:cs typeface="ＭＳ Ｐゴシック" charset="0"/>
              </a:rPr>
              <a:t>at </a:t>
            </a:r>
            <a:r>
              <a:rPr lang="en-US" sz="2800" dirty="0">
                <a:latin typeface="Arial Narrow" charset="0"/>
                <a:ea typeface="ＭＳ Ｐゴシック" charset="0"/>
                <a:cs typeface="ＭＳ Ｐゴシック" charset="0"/>
              </a:rPr>
              <a:t>the beginning of the class </a:t>
            </a:r>
            <a:r>
              <a:rPr lang="en-US" sz="2800" dirty="0" smtClean="0">
                <a:latin typeface="Arial Narrow" charset="0"/>
                <a:ea typeface="ＭＳ Ｐゴシック" charset="0"/>
                <a:cs typeface="ＭＳ Ｐゴシック" charset="0"/>
              </a:rPr>
              <a:t>Monday, Sept. 24</a:t>
            </a:r>
            <a:endParaRPr lang="en-US" sz="2800" dirty="0">
              <a:latin typeface="Arial Narrow" charset="0"/>
              <a:ea typeface="ＭＳ Ｐゴシック" charset="0"/>
              <a:cs typeface="ＭＳ Ｐゴシック" charset="0"/>
            </a:endParaRPr>
          </a:p>
        </p:txBody>
      </p:sp>
      <p:sp>
        <p:nvSpPr>
          <p:cNvPr id="2048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Sept. 12, 2018</a:t>
            </a:r>
            <a:endParaRPr lang="en-US" sz="1400">
              <a:solidFill>
                <a:srgbClr val="FF0066"/>
              </a:solidFill>
              <a:latin typeface="Arial Narrow" charset="0"/>
            </a:endParaRPr>
          </a:p>
        </p:txBody>
      </p:sp>
      <p:sp>
        <p:nvSpPr>
          <p:cNvPr id="2048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Tree>
    <p:extLst>
      <p:ext uri="{BB962C8B-B14F-4D97-AF65-F5344CB8AC3E}">
        <p14:creationId xmlns:p14="http://schemas.microsoft.com/office/powerpoint/2010/main" val="579988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FG21_0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09600"/>
            <a:ext cx="2794000" cy="209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2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Sept. 12, 2018</a:t>
            </a:r>
            <a:endParaRPr lang="en-US" sz="1400">
              <a:solidFill>
                <a:srgbClr val="FF0066"/>
              </a:solidFill>
              <a:latin typeface="Arial Narrow" charset="0"/>
            </a:endParaRPr>
          </a:p>
        </p:txBody>
      </p:sp>
      <p:sp>
        <p:nvSpPr>
          <p:cNvPr id="17" name="Footer Placeholder 4"/>
          <p:cNvSpPr>
            <a:spLocks noGrp="1"/>
          </p:cNvSpPr>
          <p:nvPr>
            <p:ph type="ftr" sz="quarter" idx="11"/>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18"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5AD62CD-B155-B442-B3E6-360DB30E6DBC}"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sp>
        <p:nvSpPr>
          <p:cNvPr id="34831" name="Rectangle 2"/>
          <p:cNvSpPr>
            <a:spLocks noGrp="1" noChangeArrowheads="1"/>
          </p:cNvSpPr>
          <p:nvPr>
            <p:ph type="title"/>
          </p:nvPr>
        </p:nvSpPr>
        <p:spPr>
          <a:xfrm>
            <a:off x="0" y="76200"/>
            <a:ext cx="6629400" cy="685800"/>
          </a:xfrm>
        </p:spPr>
        <p:txBody>
          <a:bodyPr/>
          <a:lstStyle/>
          <a:p>
            <a:pPr eaLnBrk="1" hangingPunct="1"/>
            <a:r>
              <a:rPr lang="en-US" dirty="0" smtClean="0">
                <a:latin typeface="Arial Narrow" charset="0"/>
                <a:ea typeface="ＭＳ Ｐゴシック" charset="0"/>
                <a:cs typeface="ＭＳ Ｐゴシック" charset="0"/>
              </a:rPr>
              <a:t>Example 21.2 </a:t>
            </a:r>
            <a:endParaRPr lang="en-US" dirty="0">
              <a:latin typeface="Arial Narrow" charset="0"/>
              <a:ea typeface="ＭＳ Ｐゴシック" charset="0"/>
              <a:cs typeface="ＭＳ Ｐゴシック" charset="0"/>
            </a:endParaRPr>
          </a:p>
        </p:txBody>
      </p:sp>
      <p:sp>
        <p:nvSpPr>
          <p:cNvPr id="143363" name="Rectangle 3"/>
          <p:cNvSpPr>
            <a:spLocks noGrp="1" noChangeArrowheads="1"/>
          </p:cNvSpPr>
          <p:nvPr>
            <p:ph type="body" idx="1"/>
          </p:nvPr>
        </p:nvSpPr>
        <p:spPr>
          <a:xfrm>
            <a:off x="76200" y="762000"/>
            <a:ext cx="6172200" cy="1524000"/>
          </a:xfrm>
        </p:spPr>
        <p:txBody>
          <a:bodyPr/>
          <a:lstStyle/>
          <a:p>
            <a:pPr eaLnBrk="1" hangingPunct="1">
              <a:lnSpc>
                <a:spcPct val="90000"/>
              </a:lnSpc>
            </a:pPr>
            <a:r>
              <a:rPr lang="en-US" sz="2400" b="1">
                <a:latin typeface="Arial Narrow" charset="0"/>
                <a:ea typeface="ＭＳ Ｐゴシック" charset="0"/>
                <a:cs typeface="ＭＳ Ｐゴシック" charset="0"/>
              </a:rPr>
              <a:t>Three charges </a:t>
            </a:r>
            <a:r>
              <a:rPr lang="en-US" sz="2400" b="1" smtClean="0">
                <a:latin typeface="Arial Narrow" charset="0"/>
                <a:ea typeface="ＭＳ Ｐゴシック" charset="0"/>
                <a:cs typeface="ＭＳ Ｐゴシック" charset="0"/>
              </a:rPr>
              <a:t>on </a:t>
            </a:r>
            <a:r>
              <a:rPr lang="en-US" sz="2400" b="1">
                <a:latin typeface="Arial Narrow" charset="0"/>
                <a:ea typeface="ＭＳ Ｐゴシック" charset="0"/>
                <a:cs typeface="ＭＳ Ｐゴシック" charset="0"/>
              </a:rPr>
              <a:t>a line.  </a:t>
            </a:r>
            <a:r>
              <a:rPr lang="en-US" sz="2400" dirty="0">
                <a:latin typeface="Arial Narrow" charset="0"/>
                <a:ea typeface="ＭＳ Ｐゴシック" charset="0"/>
                <a:cs typeface="ＭＳ Ｐゴシック" charset="0"/>
              </a:rPr>
              <a:t>Three charged particles are arranged in a line as shown in the figure.  Calculate the net electrostatic force on particle 3 (the -4μC on the right) due to other two charges.</a:t>
            </a:r>
          </a:p>
        </p:txBody>
      </p:sp>
      <p:graphicFrame>
        <p:nvGraphicFramePr>
          <p:cNvPr id="143367" name="Object 2"/>
          <p:cNvGraphicFramePr>
            <a:graphicFrameLocks noChangeAspect="1"/>
          </p:cNvGraphicFramePr>
          <p:nvPr/>
        </p:nvGraphicFramePr>
        <p:xfrm>
          <a:off x="409575" y="2681288"/>
          <a:ext cx="646113" cy="519112"/>
        </p:xfrm>
        <a:graphic>
          <a:graphicData uri="http://schemas.openxmlformats.org/presentationml/2006/ole">
            <mc:AlternateContent xmlns:mc="http://schemas.openxmlformats.org/markup-compatibility/2006">
              <mc:Choice xmlns:v="urn:schemas-microsoft-com:vml" Requires="v">
                <p:oleObj spid="_x0000_s12231" name="Equation" r:id="rId4" imgW="254000" imgH="228600" progId="Equation.DSMT4">
                  <p:embed/>
                </p:oleObj>
              </mc:Choice>
              <mc:Fallback>
                <p:oleObj name="Equation" r:id="rId4" imgW="2540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575" y="2681288"/>
                        <a:ext cx="646113" cy="5191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3369" name="Text Box 9"/>
          <p:cNvSpPr txBox="1">
            <a:spLocks noChangeArrowheads="1"/>
          </p:cNvSpPr>
          <p:nvPr/>
        </p:nvSpPr>
        <p:spPr bwMode="auto">
          <a:xfrm>
            <a:off x="609600" y="2209800"/>
            <a:ext cx="389096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What is the force that Q</a:t>
            </a:r>
            <a:r>
              <a:rPr lang="en-US" sz="2000" baseline="-25000">
                <a:solidFill>
                  <a:schemeClr val="accent2"/>
                </a:solidFill>
                <a:latin typeface="Arial Narrow" charset="0"/>
              </a:rPr>
              <a:t>1</a:t>
            </a:r>
            <a:r>
              <a:rPr lang="en-US" sz="2000">
                <a:solidFill>
                  <a:schemeClr val="accent2"/>
                </a:solidFill>
                <a:latin typeface="Arial Narrow" charset="0"/>
              </a:rPr>
              <a:t> exerts on Q</a:t>
            </a:r>
            <a:r>
              <a:rPr lang="en-US" sz="2000" baseline="-25000">
                <a:solidFill>
                  <a:schemeClr val="accent2"/>
                </a:solidFill>
                <a:latin typeface="Arial Narrow" charset="0"/>
              </a:rPr>
              <a:t>3</a:t>
            </a:r>
            <a:r>
              <a:rPr lang="en-US" sz="2000">
                <a:solidFill>
                  <a:schemeClr val="accent2"/>
                </a:solidFill>
                <a:latin typeface="Arial Narrow" charset="0"/>
              </a:rPr>
              <a:t>?</a:t>
            </a:r>
            <a:endParaRPr lang="en-US">
              <a:solidFill>
                <a:schemeClr val="accent2"/>
              </a:solidFill>
            </a:endParaRPr>
          </a:p>
        </p:txBody>
      </p:sp>
      <p:sp>
        <p:nvSpPr>
          <p:cNvPr id="143378" name="Text Box 18"/>
          <p:cNvSpPr txBox="1">
            <a:spLocks noChangeArrowheads="1"/>
          </p:cNvSpPr>
          <p:nvPr/>
        </p:nvSpPr>
        <p:spPr bwMode="auto">
          <a:xfrm>
            <a:off x="609600" y="4648200"/>
            <a:ext cx="37623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Using the vector sum of the two forces</a:t>
            </a:r>
          </a:p>
        </p:txBody>
      </p:sp>
      <p:sp>
        <p:nvSpPr>
          <p:cNvPr id="143381" name="Text Box 21"/>
          <p:cNvSpPr txBox="1">
            <a:spLocks noChangeArrowheads="1"/>
          </p:cNvSpPr>
          <p:nvPr/>
        </p:nvSpPr>
        <p:spPr bwMode="auto">
          <a:xfrm>
            <a:off x="685800" y="3276600"/>
            <a:ext cx="38719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What is the force that Q</a:t>
            </a:r>
            <a:r>
              <a:rPr lang="en-US" sz="2000" baseline="-25000">
                <a:solidFill>
                  <a:schemeClr val="accent2"/>
                </a:solidFill>
                <a:latin typeface="Arial Narrow" charset="0"/>
              </a:rPr>
              <a:t>2 </a:t>
            </a:r>
            <a:r>
              <a:rPr lang="en-US" sz="2000">
                <a:solidFill>
                  <a:schemeClr val="accent2"/>
                </a:solidFill>
                <a:latin typeface="Arial Narrow" charset="0"/>
              </a:rPr>
              <a:t>exerts on Q</a:t>
            </a:r>
            <a:r>
              <a:rPr lang="en-US" sz="2000" baseline="-25000">
                <a:solidFill>
                  <a:schemeClr val="accent2"/>
                </a:solidFill>
                <a:latin typeface="Arial Narrow" charset="0"/>
              </a:rPr>
              <a:t>3</a:t>
            </a:r>
            <a:r>
              <a:rPr lang="en-US" sz="2000">
                <a:solidFill>
                  <a:schemeClr val="accent2"/>
                </a:solidFill>
                <a:latin typeface="Arial Narrow" charset="0"/>
              </a:rPr>
              <a:t>?</a:t>
            </a:r>
            <a:endParaRPr lang="en-US">
              <a:solidFill>
                <a:schemeClr val="accent2"/>
              </a:solidFill>
            </a:endParaRPr>
          </a:p>
        </p:txBody>
      </p:sp>
      <p:graphicFrame>
        <p:nvGraphicFramePr>
          <p:cNvPr id="143382" name="Object 3"/>
          <p:cNvGraphicFramePr>
            <a:graphicFrameLocks noChangeAspect="1"/>
          </p:cNvGraphicFramePr>
          <p:nvPr/>
        </p:nvGraphicFramePr>
        <p:xfrm>
          <a:off x="393700" y="3810000"/>
          <a:ext cx="677863" cy="517525"/>
        </p:xfrm>
        <a:graphic>
          <a:graphicData uri="http://schemas.openxmlformats.org/presentationml/2006/ole">
            <mc:AlternateContent xmlns:mc="http://schemas.openxmlformats.org/markup-compatibility/2006">
              <mc:Choice xmlns:v="urn:schemas-microsoft-com:vml" Requires="v">
                <p:oleObj spid="_x0000_s12232" name="Equation" r:id="rId6" imgW="266700" imgH="228600" progId="Equation.DSMT4">
                  <p:embed/>
                </p:oleObj>
              </mc:Choice>
              <mc:Fallback>
                <p:oleObj name="Equation" r:id="rId6" imgW="2667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700" y="3810000"/>
                        <a:ext cx="677863" cy="5175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 name="Object 4"/>
          <p:cNvGraphicFramePr>
            <a:graphicFrameLocks noChangeAspect="1"/>
          </p:cNvGraphicFramePr>
          <p:nvPr/>
        </p:nvGraphicFramePr>
        <p:xfrm>
          <a:off x="1143000" y="2590800"/>
          <a:ext cx="1041400" cy="692150"/>
        </p:xfrm>
        <a:graphic>
          <a:graphicData uri="http://schemas.openxmlformats.org/presentationml/2006/ole">
            <mc:AlternateContent xmlns:mc="http://schemas.openxmlformats.org/markup-compatibility/2006">
              <mc:Choice xmlns:v="urn:schemas-microsoft-com:vml" Requires="v">
                <p:oleObj spid="_x0000_s12233" name="Equation" r:id="rId8" imgW="546100" imgH="406400" progId="Equation.DSMT4">
                  <p:embed/>
                </p:oleObj>
              </mc:Choice>
              <mc:Fallback>
                <p:oleObj name="Equation" r:id="rId8" imgW="546100" imgH="4064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2590800"/>
                        <a:ext cx="1041400" cy="692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 name="Object 5"/>
          <p:cNvGraphicFramePr>
            <a:graphicFrameLocks noChangeAspect="1"/>
          </p:cNvGraphicFramePr>
          <p:nvPr/>
        </p:nvGraphicFramePr>
        <p:xfrm>
          <a:off x="1143000" y="3810000"/>
          <a:ext cx="1090613" cy="692150"/>
        </p:xfrm>
        <a:graphic>
          <a:graphicData uri="http://schemas.openxmlformats.org/presentationml/2006/ole">
            <mc:AlternateContent xmlns:mc="http://schemas.openxmlformats.org/markup-compatibility/2006">
              <mc:Choice xmlns:v="urn:schemas-microsoft-com:vml" Requires="v">
                <p:oleObj spid="_x0000_s12234" name="Equation" r:id="rId10" imgW="571500" imgH="406400" progId="Equation.DSMT4">
                  <p:embed/>
                </p:oleObj>
              </mc:Choice>
              <mc:Fallback>
                <p:oleObj name="Equation" r:id="rId10" imgW="571500" imgH="4064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3810000"/>
                        <a:ext cx="1090613" cy="692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 name="Object 6"/>
          <p:cNvGraphicFramePr>
            <a:graphicFrameLocks noChangeAspect="1"/>
          </p:cNvGraphicFramePr>
          <p:nvPr/>
        </p:nvGraphicFramePr>
        <p:xfrm>
          <a:off x="741363" y="5060950"/>
          <a:ext cx="5888037" cy="577850"/>
        </p:xfrm>
        <a:graphic>
          <a:graphicData uri="http://schemas.openxmlformats.org/presentationml/2006/ole">
            <mc:AlternateContent xmlns:mc="http://schemas.openxmlformats.org/markup-compatibility/2006">
              <mc:Choice xmlns:v="urn:schemas-microsoft-com:vml" Requires="v">
                <p:oleObj spid="_x0000_s12235" name="Equation" r:id="rId12" imgW="2311400" imgH="254000" progId="Equation.DSMT4">
                  <p:embed/>
                </p:oleObj>
              </mc:Choice>
              <mc:Fallback>
                <p:oleObj name="Equation" r:id="rId12" imgW="2311400" imgH="2540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1363" y="5060950"/>
                        <a:ext cx="5888037" cy="5778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 name="Object 7"/>
          <p:cNvGraphicFramePr>
            <a:graphicFrameLocks noChangeAspect="1"/>
          </p:cNvGraphicFramePr>
          <p:nvPr>
            <p:extLst/>
          </p:nvPr>
        </p:nvGraphicFramePr>
        <p:xfrm>
          <a:off x="762000" y="5681663"/>
          <a:ext cx="2101850" cy="490537"/>
        </p:xfrm>
        <a:graphic>
          <a:graphicData uri="http://schemas.openxmlformats.org/presentationml/2006/ole">
            <mc:AlternateContent xmlns:mc="http://schemas.openxmlformats.org/markup-compatibility/2006">
              <mc:Choice xmlns:v="urn:schemas-microsoft-com:vml" Requires="v">
                <p:oleObj spid="_x0000_s12236" name="Equation" r:id="rId14" imgW="825500" imgH="215900" progId="Equation.DSMT4">
                  <p:embed/>
                </p:oleObj>
              </mc:Choice>
              <mc:Fallback>
                <p:oleObj name="Equation" r:id="rId14" imgW="825500" imgH="215900" progId="Equation.DSMT4">
                  <p:embed/>
                  <p:pic>
                    <p:nvPicPr>
                      <p:cNvPr id="0" name=""/>
                      <p:cNvPicPr>
                        <a:picLocks noChangeAspect="1" noChangeArrowheads="1"/>
                      </p:cNvPicPr>
                      <p:nvPr/>
                    </p:nvPicPr>
                    <p:blipFill>
                      <a:blip r:embed="rId15"/>
                      <a:srcRect/>
                      <a:stretch>
                        <a:fillRect/>
                      </a:stretch>
                    </p:blipFill>
                    <p:spPr bwMode="auto">
                      <a:xfrm>
                        <a:off x="762000" y="5681663"/>
                        <a:ext cx="2101850" cy="4905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 name="Object 8"/>
          <p:cNvGraphicFramePr>
            <a:graphicFrameLocks noChangeAspect="1"/>
          </p:cNvGraphicFramePr>
          <p:nvPr/>
        </p:nvGraphicFramePr>
        <p:xfrm>
          <a:off x="6916738" y="5029200"/>
          <a:ext cx="1617662" cy="606425"/>
        </p:xfrm>
        <a:graphic>
          <a:graphicData uri="http://schemas.openxmlformats.org/presentationml/2006/ole">
            <mc:AlternateContent xmlns:mc="http://schemas.openxmlformats.org/markup-compatibility/2006">
              <mc:Choice xmlns:v="urn:schemas-microsoft-com:vml" Requires="v">
                <p:oleObj spid="_x0000_s12237" name="Equation" r:id="rId16" imgW="635000" imgH="266700" progId="Equation.DSMT4">
                  <p:embed/>
                </p:oleObj>
              </mc:Choice>
              <mc:Fallback>
                <p:oleObj name="Equation" r:id="rId16" imgW="635000" imgH="2667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16738" y="5029200"/>
                        <a:ext cx="1617662" cy="6064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 name="Object 9"/>
          <p:cNvGraphicFramePr>
            <a:graphicFrameLocks noChangeAspect="1"/>
          </p:cNvGraphicFramePr>
          <p:nvPr/>
        </p:nvGraphicFramePr>
        <p:xfrm>
          <a:off x="2209800" y="2514600"/>
          <a:ext cx="6588125" cy="971550"/>
        </p:xfrm>
        <a:graphic>
          <a:graphicData uri="http://schemas.openxmlformats.org/presentationml/2006/ole">
            <mc:AlternateContent xmlns:mc="http://schemas.openxmlformats.org/markup-compatibility/2006">
              <mc:Choice xmlns:v="urn:schemas-microsoft-com:vml" Requires="v">
                <p:oleObj spid="_x0000_s12238" name="Equation" r:id="rId18" imgW="3454400" imgH="571500" progId="Equation.DSMT4">
                  <p:embed/>
                </p:oleObj>
              </mc:Choice>
              <mc:Fallback>
                <p:oleObj name="Equation" r:id="rId18" imgW="3454400" imgH="5715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09800" y="2514600"/>
                        <a:ext cx="6588125" cy="971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 name="Object 10"/>
          <p:cNvGraphicFramePr>
            <a:graphicFrameLocks noChangeAspect="1"/>
          </p:cNvGraphicFramePr>
          <p:nvPr/>
        </p:nvGraphicFramePr>
        <p:xfrm>
          <a:off x="2303463" y="3657600"/>
          <a:ext cx="6611937" cy="971550"/>
        </p:xfrm>
        <a:graphic>
          <a:graphicData uri="http://schemas.openxmlformats.org/presentationml/2006/ole">
            <mc:AlternateContent xmlns:mc="http://schemas.openxmlformats.org/markup-compatibility/2006">
              <mc:Choice xmlns:v="urn:schemas-microsoft-com:vml" Requires="v">
                <p:oleObj spid="_x0000_s12239" name="Equation" r:id="rId20" imgW="3467100" imgH="571500" progId="Equation.DSMT4">
                  <p:embed/>
                </p:oleObj>
              </mc:Choice>
              <mc:Fallback>
                <p:oleObj name="Equation" r:id="rId20" imgW="3467100" imgH="5715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03463" y="3657600"/>
                        <a:ext cx="6611937" cy="971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443016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Wednesday, Sept. 12, 2018</a:t>
            </a:r>
            <a:endParaRPr lang="en-US"/>
          </a:p>
        </p:txBody>
      </p:sp>
      <p:sp>
        <p:nvSpPr>
          <p:cNvPr id="7" name="Footer Placeholder 4"/>
          <p:cNvSpPr>
            <a:spLocks noGrp="1"/>
          </p:cNvSpPr>
          <p:nvPr>
            <p:ph type="ftr" sz="quarter" idx="11"/>
          </p:nvPr>
        </p:nvSpPr>
        <p:spPr/>
        <p:txBody>
          <a:bodyPr/>
          <a:lstStyle/>
          <a:p>
            <a:r>
              <a:rPr lang="mr-IN" smtClean="0"/>
              <a:t>PHYS 1444-002, Fall 2018                     Dr. Jaehoon Yu</a:t>
            </a:r>
            <a:endParaRPr lang="en-US"/>
          </a:p>
        </p:txBody>
      </p:sp>
      <p:sp>
        <p:nvSpPr>
          <p:cNvPr id="8" name="Slide Number Placeholder 5"/>
          <p:cNvSpPr>
            <a:spLocks noGrp="1"/>
          </p:cNvSpPr>
          <p:nvPr>
            <p:ph type="sldNum" sz="quarter" idx="12"/>
          </p:nvPr>
        </p:nvSpPr>
        <p:spPr/>
        <p:txBody>
          <a:bodyPr/>
          <a:lstStyle/>
          <a:p>
            <a:fld id="{DBA64447-22C9-354A-965E-2B549BF08EC5}" type="slidenum">
              <a:rPr lang="en-US"/>
              <a:pPr/>
              <a:t>6</a:t>
            </a:fld>
            <a:endParaRPr lang="en-US"/>
          </a:p>
        </p:txBody>
      </p:sp>
      <p:pic>
        <p:nvPicPr>
          <p:cNvPr id="145413" name="Picture 5" descr="FG21_021"/>
          <p:cNvPicPr>
            <a:picLocks noChangeAspect="1" noChangeArrowheads="1"/>
          </p:cNvPicPr>
          <p:nvPr/>
        </p:nvPicPr>
        <p:blipFill>
          <a:blip r:embed="rId2"/>
          <a:srcRect/>
          <a:stretch>
            <a:fillRect/>
          </a:stretch>
        </p:blipFill>
        <p:spPr bwMode="auto">
          <a:xfrm>
            <a:off x="5867400" y="3581400"/>
            <a:ext cx="3352800" cy="2933700"/>
          </a:xfrm>
          <a:prstGeom prst="rect">
            <a:avLst/>
          </a:prstGeom>
          <a:noFill/>
        </p:spPr>
      </p:pic>
      <p:pic>
        <p:nvPicPr>
          <p:cNvPr id="145412" name="Picture 4" descr="FG21_020"/>
          <p:cNvPicPr>
            <a:picLocks noChangeAspect="1" noChangeArrowheads="1"/>
          </p:cNvPicPr>
          <p:nvPr/>
        </p:nvPicPr>
        <p:blipFill>
          <a:blip r:embed="rId3"/>
          <a:srcRect/>
          <a:stretch>
            <a:fillRect/>
          </a:stretch>
        </p:blipFill>
        <p:spPr bwMode="auto">
          <a:xfrm>
            <a:off x="6477000" y="990600"/>
            <a:ext cx="2667000" cy="2000250"/>
          </a:xfrm>
          <a:prstGeom prst="rect">
            <a:avLst/>
          </a:prstGeom>
          <a:noFill/>
        </p:spPr>
      </p:pic>
      <p:sp>
        <p:nvSpPr>
          <p:cNvPr id="145410" name="Rectangle 2"/>
          <p:cNvSpPr>
            <a:spLocks noGrp="1" noChangeArrowheads="1"/>
          </p:cNvSpPr>
          <p:nvPr>
            <p:ph type="title"/>
          </p:nvPr>
        </p:nvSpPr>
        <p:spPr>
          <a:xfrm>
            <a:off x="457200" y="152400"/>
            <a:ext cx="8077200" cy="685800"/>
          </a:xfrm>
        </p:spPr>
        <p:txBody>
          <a:bodyPr/>
          <a:lstStyle/>
          <a:p>
            <a:r>
              <a:rPr lang="en-US" sz="5400" b="1"/>
              <a:t>The Electric Field</a:t>
            </a:r>
          </a:p>
        </p:txBody>
      </p:sp>
      <p:sp>
        <p:nvSpPr>
          <p:cNvPr id="145411" name="Rectangle 3"/>
          <p:cNvSpPr>
            <a:spLocks noGrp="1" noChangeArrowheads="1"/>
          </p:cNvSpPr>
          <p:nvPr>
            <p:ph type="body" idx="1"/>
          </p:nvPr>
        </p:nvSpPr>
        <p:spPr>
          <a:xfrm>
            <a:off x="76200" y="990600"/>
            <a:ext cx="6858000" cy="5334000"/>
          </a:xfrm>
        </p:spPr>
        <p:txBody>
          <a:bodyPr/>
          <a:lstStyle/>
          <a:p>
            <a:r>
              <a:rPr lang="en-US" sz="2800" dirty="0"/>
              <a:t>Both gravitational and </a:t>
            </a:r>
            <a:r>
              <a:rPr lang="en-US" sz="2800" dirty="0" smtClean="0"/>
              <a:t>electrostatic </a:t>
            </a:r>
            <a:r>
              <a:rPr lang="en-US" sz="2800" dirty="0"/>
              <a:t>forces act over a distance without </a:t>
            </a:r>
            <a:r>
              <a:rPr lang="en-US" sz="2800" dirty="0" smtClean="0"/>
              <a:t>contacting </a:t>
            </a:r>
            <a:r>
              <a:rPr lang="en-US" sz="2800" dirty="0"/>
              <a:t>objects </a:t>
            </a:r>
            <a:r>
              <a:rPr lang="en-US" sz="2800" dirty="0">
                <a:sym typeface="Wingdings" charset="2"/>
              </a:rPr>
              <a:t> What kind of forces are these?</a:t>
            </a:r>
          </a:p>
          <a:p>
            <a:pPr lvl="1"/>
            <a:r>
              <a:rPr lang="en-US" sz="2400" dirty="0"/>
              <a:t>Field forces</a:t>
            </a:r>
          </a:p>
          <a:p>
            <a:r>
              <a:rPr lang="en-US" sz="2800" dirty="0"/>
              <a:t>Michael Faraday developed an idea of field.</a:t>
            </a:r>
          </a:p>
          <a:p>
            <a:pPr lvl="1"/>
            <a:r>
              <a:rPr lang="en-US" sz="2400" dirty="0"/>
              <a:t>Faraday</a:t>
            </a:r>
            <a:r>
              <a:rPr lang="en-US" sz="2400" dirty="0" smtClean="0"/>
              <a:t> (1791 – 1867) argued </a:t>
            </a:r>
            <a:r>
              <a:rPr lang="en-US" sz="2400" dirty="0"/>
              <a:t>that the electric field extends outward from every charge and permeates through all of space.</a:t>
            </a:r>
          </a:p>
          <a:p>
            <a:r>
              <a:rPr lang="en-US" sz="2800" dirty="0"/>
              <a:t>Field by a charge or a group of charges can be inspected by placing a small</a:t>
            </a:r>
            <a:r>
              <a:rPr lang="en-US" sz="2800" dirty="0" smtClean="0"/>
              <a:t> positive test </a:t>
            </a:r>
            <a:r>
              <a:rPr lang="en-US" sz="2800" dirty="0"/>
              <a:t>charge in the vicinity and measuring the force on it. </a:t>
            </a:r>
          </a:p>
        </p:txBody>
      </p:sp>
    </p:spTree>
    <p:extLst>
      <p:ext uri="{BB962C8B-B14F-4D97-AF65-F5344CB8AC3E}">
        <p14:creationId xmlns:p14="http://schemas.microsoft.com/office/powerpoint/2010/main" val="1239573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Wednesday, Sept. 12, 2018</a:t>
            </a:r>
            <a:endParaRPr lang="en-US"/>
          </a:p>
        </p:txBody>
      </p:sp>
      <p:sp>
        <p:nvSpPr>
          <p:cNvPr id="10" name="Footer Placeholder 4"/>
          <p:cNvSpPr>
            <a:spLocks noGrp="1"/>
          </p:cNvSpPr>
          <p:nvPr>
            <p:ph type="ftr" sz="quarter" idx="11"/>
          </p:nvPr>
        </p:nvSpPr>
        <p:spPr/>
        <p:txBody>
          <a:bodyPr/>
          <a:lstStyle/>
          <a:p>
            <a:r>
              <a:rPr lang="mr-IN" smtClean="0"/>
              <a:t>PHYS 1444-002, Fall 2018                     Dr. Jaehoon Yu</a:t>
            </a:r>
            <a:endParaRPr lang="en-US"/>
          </a:p>
        </p:txBody>
      </p:sp>
      <p:sp>
        <p:nvSpPr>
          <p:cNvPr id="11" name="Slide Number Placeholder 5"/>
          <p:cNvSpPr>
            <a:spLocks noGrp="1"/>
          </p:cNvSpPr>
          <p:nvPr>
            <p:ph type="sldNum" sz="quarter" idx="12"/>
          </p:nvPr>
        </p:nvSpPr>
        <p:spPr/>
        <p:txBody>
          <a:bodyPr/>
          <a:lstStyle/>
          <a:p>
            <a:fld id="{D0CDF389-146E-1C42-A75B-0E76D2EE0D2D}" type="slidenum">
              <a:rPr lang="en-US"/>
              <a:pPr/>
              <a:t>7</a:t>
            </a:fld>
            <a:endParaRPr lang="en-US"/>
          </a:p>
        </p:txBody>
      </p:sp>
      <p:sp>
        <p:nvSpPr>
          <p:cNvPr id="146436" name="Rectangle 4"/>
          <p:cNvSpPr>
            <a:spLocks noGrp="1" noChangeArrowheads="1"/>
          </p:cNvSpPr>
          <p:nvPr>
            <p:ph type="title"/>
          </p:nvPr>
        </p:nvSpPr>
        <p:spPr>
          <a:xfrm>
            <a:off x="457200" y="128588"/>
            <a:ext cx="8077200" cy="685800"/>
          </a:xfrm>
        </p:spPr>
        <p:txBody>
          <a:bodyPr/>
          <a:lstStyle/>
          <a:p>
            <a:r>
              <a:rPr lang="en-US" sz="5400" b="1"/>
              <a:t>The Electric Field</a:t>
            </a:r>
          </a:p>
        </p:txBody>
      </p:sp>
      <p:sp>
        <p:nvSpPr>
          <p:cNvPr id="146437" name="Rectangle 5"/>
          <p:cNvSpPr>
            <a:spLocks noGrp="1" noChangeArrowheads="1"/>
          </p:cNvSpPr>
          <p:nvPr>
            <p:ph type="body" idx="1"/>
          </p:nvPr>
        </p:nvSpPr>
        <p:spPr>
          <a:xfrm>
            <a:off x="381000" y="914400"/>
            <a:ext cx="8001000" cy="4572000"/>
          </a:xfrm>
        </p:spPr>
        <p:txBody>
          <a:bodyPr/>
          <a:lstStyle/>
          <a:p>
            <a:pPr>
              <a:lnSpc>
                <a:spcPct val="90000"/>
              </a:lnSpc>
            </a:pPr>
            <a:r>
              <a:rPr lang="en-US" sz="2800" dirty="0"/>
              <a:t>The electric field at any point in space is defined as the force exerted on a tiny positive test </a:t>
            </a:r>
            <a:r>
              <a:rPr lang="en-US" sz="2800" dirty="0" smtClean="0"/>
              <a:t>charge (e.g., q) </a:t>
            </a:r>
            <a:r>
              <a:rPr lang="en-US" sz="2800" dirty="0"/>
              <a:t>divide by </a:t>
            </a:r>
            <a:r>
              <a:rPr lang="en-US" sz="2800" dirty="0" smtClean="0"/>
              <a:t>the magnitude </a:t>
            </a:r>
            <a:r>
              <a:rPr lang="en-US" sz="2800" dirty="0"/>
              <a:t>of the test charge</a:t>
            </a:r>
          </a:p>
          <a:p>
            <a:pPr lvl="1">
              <a:lnSpc>
                <a:spcPct val="90000"/>
              </a:lnSpc>
            </a:pPr>
            <a:r>
              <a:rPr lang="en-US" sz="2400" dirty="0"/>
              <a:t>Electric force per unit charge</a:t>
            </a:r>
          </a:p>
          <a:p>
            <a:pPr>
              <a:lnSpc>
                <a:spcPct val="90000"/>
              </a:lnSpc>
            </a:pPr>
            <a:r>
              <a:rPr lang="en-US" sz="2800" dirty="0"/>
              <a:t>What kind of quantity is the electric field?</a:t>
            </a:r>
          </a:p>
          <a:p>
            <a:pPr lvl="1">
              <a:lnSpc>
                <a:spcPct val="90000"/>
              </a:lnSpc>
            </a:pPr>
            <a:r>
              <a:rPr lang="en-US" sz="2400" dirty="0"/>
              <a:t>Vector quantity.   Why?</a:t>
            </a:r>
          </a:p>
          <a:p>
            <a:pPr>
              <a:lnSpc>
                <a:spcPct val="90000"/>
              </a:lnSpc>
            </a:pPr>
            <a:r>
              <a:rPr lang="en-US" sz="2800" dirty="0"/>
              <a:t>What is the unit of the electric field?</a:t>
            </a:r>
          </a:p>
          <a:p>
            <a:pPr lvl="1">
              <a:lnSpc>
                <a:spcPct val="90000"/>
              </a:lnSpc>
            </a:pPr>
            <a:r>
              <a:rPr lang="en-US" sz="2400" dirty="0"/>
              <a:t>N/C</a:t>
            </a:r>
          </a:p>
          <a:p>
            <a:pPr>
              <a:lnSpc>
                <a:spcPct val="90000"/>
              </a:lnSpc>
            </a:pPr>
            <a:r>
              <a:rPr lang="en-US" sz="2800" dirty="0"/>
              <a:t>What is the magnitude of the electric field at a distance r from a single point charge Q?</a:t>
            </a:r>
          </a:p>
        </p:txBody>
      </p:sp>
      <p:graphicFrame>
        <p:nvGraphicFramePr>
          <p:cNvPr id="146440" name="Object 8"/>
          <p:cNvGraphicFramePr>
            <a:graphicFrameLocks noChangeAspect="1"/>
          </p:cNvGraphicFramePr>
          <p:nvPr>
            <p:extLst>
              <p:ext uri="{D42A27DB-BD31-4B8C-83A1-F6EECF244321}">
                <p14:modId xmlns:p14="http://schemas.microsoft.com/office/powerpoint/2010/main" val="748116952"/>
              </p:ext>
            </p:extLst>
          </p:nvPr>
        </p:nvGraphicFramePr>
        <p:xfrm>
          <a:off x="5486400" y="1716088"/>
          <a:ext cx="1219200" cy="950912"/>
        </p:xfrm>
        <a:graphic>
          <a:graphicData uri="http://schemas.openxmlformats.org/presentationml/2006/ole">
            <mc:AlternateContent xmlns:mc="http://schemas.openxmlformats.org/markup-compatibility/2006">
              <mc:Choice xmlns:v="urn:schemas-microsoft-com:vml" Requires="v">
                <p:oleObj spid="_x0000_s12827" name="Equation" r:id="rId3" imgW="419100" imgH="406400" progId="Equation.DSMT4">
                  <p:embed/>
                </p:oleObj>
              </mc:Choice>
              <mc:Fallback>
                <p:oleObj name="Equation" r:id="rId3" imgW="419100" imgH="406400" progId="Equation.DSMT4">
                  <p:embed/>
                  <p:pic>
                    <p:nvPicPr>
                      <p:cNvPr id="0" name=""/>
                      <p:cNvPicPr>
                        <a:picLocks noChangeAspect="1" noChangeArrowheads="1"/>
                      </p:cNvPicPr>
                      <p:nvPr/>
                    </p:nvPicPr>
                    <p:blipFill>
                      <a:blip r:embed="rId4"/>
                      <a:srcRect/>
                      <a:stretch>
                        <a:fillRect/>
                      </a:stretch>
                    </p:blipFill>
                    <p:spPr bwMode="auto">
                      <a:xfrm>
                        <a:off x="5486400" y="1716088"/>
                        <a:ext cx="1219200" cy="9509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6447" name="Object 15"/>
          <p:cNvGraphicFramePr>
            <a:graphicFrameLocks noChangeAspect="1"/>
          </p:cNvGraphicFramePr>
          <p:nvPr>
            <p:extLst>
              <p:ext uri="{D42A27DB-BD31-4B8C-83A1-F6EECF244321}">
                <p14:modId xmlns:p14="http://schemas.microsoft.com/office/powerpoint/2010/main" val="773886357"/>
              </p:ext>
            </p:extLst>
          </p:nvPr>
        </p:nvGraphicFramePr>
        <p:xfrm>
          <a:off x="1219200" y="5138738"/>
          <a:ext cx="1298575" cy="1011237"/>
        </p:xfrm>
        <a:graphic>
          <a:graphicData uri="http://schemas.openxmlformats.org/presentationml/2006/ole">
            <mc:AlternateContent xmlns:mc="http://schemas.openxmlformats.org/markup-compatibility/2006">
              <mc:Choice xmlns:v="urn:schemas-microsoft-com:vml" Requires="v">
                <p:oleObj spid="_x0000_s12828" name="Equation" r:id="rId5" imgW="419040" imgH="406080" progId="Equation.DSMT4">
                  <p:embed/>
                </p:oleObj>
              </mc:Choice>
              <mc:Fallback>
                <p:oleObj name="Equation" r:id="rId5" imgW="419040" imgH="406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5138738"/>
                        <a:ext cx="1298575" cy="10112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6448" name="Object 16"/>
          <p:cNvGraphicFramePr>
            <a:graphicFrameLocks noChangeAspect="1"/>
          </p:cNvGraphicFramePr>
          <p:nvPr>
            <p:extLst>
              <p:ext uri="{D42A27DB-BD31-4B8C-83A1-F6EECF244321}">
                <p14:modId xmlns:p14="http://schemas.microsoft.com/office/powerpoint/2010/main" val="1547035867"/>
              </p:ext>
            </p:extLst>
          </p:nvPr>
        </p:nvGraphicFramePr>
        <p:xfrm>
          <a:off x="2486025" y="5105400"/>
          <a:ext cx="1928813" cy="1074738"/>
        </p:xfrm>
        <a:graphic>
          <a:graphicData uri="http://schemas.openxmlformats.org/presentationml/2006/ole">
            <mc:AlternateContent xmlns:mc="http://schemas.openxmlformats.org/markup-compatibility/2006">
              <mc:Choice xmlns:v="urn:schemas-microsoft-com:vml" Requires="v">
                <p:oleObj spid="_x0000_s12829" name="Equation" r:id="rId7" imgW="622080" imgH="431640" progId="Equation.DSMT4">
                  <p:embed/>
                </p:oleObj>
              </mc:Choice>
              <mc:Fallback>
                <p:oleObj name="Equation" r:id="rId7" imgW="622080" imgH="4316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6025" y="5105400"/>
                        <a:ext cx="1928813" cy="10747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6449" name="Object 17"/>
          <p:cNvGraphicFramePr>
            <a:graphicFrameLocks noChangeAspect="1"/>
          </p:cNvGraphicFramePr>
          <p:nvPr>
            <p:extLst>
              <p:ext uri="{D42A27DB-BD31-4B8C-83A1-F6EECF244321}">
                <p14:modId xmlns:p14="http://schemas.microsoft.com/office/powerpoint/2010/main" val="1447302440"/>
              </p:ext>
            </p:extLst>
          </p:nvPr>
        </p:nvGraphicFramePr>
        <p:xfrm>
          <a:off x="4381500" y="5170488"/>
          <a:ext cx="1062038" cy="947737"/>
        </p:xfrm>
        <a:graphic>
          <a:graphicData uri="http://schemas.openxmlformats.org/presentationml/2006/ole">
            <mc:AlternateContent xmlns:mc="http://schemas.openxmlformats.org/markup-compatibility/2006">
              <mc:Choice xmlns:v="urn:schemas-microsoft-com:vml" Requires="v">
                <p:oleObj spid="_x0000_s12830" name="Equation" r:id="rId9" imgW="342720" imgH="380880" progId="Equation.DSMT4">
                  <p:embed/>
                </p:oleObj>
              </mc:Choice>
              <mc:Fallback>
                <p:oleObj name="Equation" r:id="rId9" imgW="342720" imgH="380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81500" y="5170488"/>
                        <a:ext cx="1062038" cy="9477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6450" name="Object 18"/>
          <p:cNvGraphicFramePr>
            <a:graphicFrameLocks noChangeAspect="1"/>
          </p:cNvGraphicFramePr>
          <p:nvPr>
            <p:extLst>
              <p:ext uri="{D42A27DB-BD31-4B8C-83A1-F6EECF244321}">
                <p14:modId xmlns:p14="http://schemas.microsoft.com/office/powerpoint/2010/main" val="264839511"/>
              </p:ext>
            </p:extLst>
          </p:nvPr>
        </p:nvGraphicFramePr>
        <p:xfrm>
          <a:off x="5410200" y="5137150"/>
          <a:ext cx="1968500" cy="1012825"/>
        </p:xfrm>
        <a:graphic>
          <a:graphicData uri="http://schemas.openxmlformats.org/presentationml/2006/ole">
            <mc:AlternateContent xmlns:mc="http://schemas.openxmlformats.org/markup-compatibility/2006">
              <mc:Choice xmlns:v="urn:schemas-microsoft-com:vml" Requires="v">
                <p:oleObj spid="_x0000_s12831" name="Equation" r:id="rId11" imgW="634680" imgH="406080" progId="Equation.DSMT4">
                  <p:embed/>
                </p:oleObj>
              </mc:Choice>
              <mc:Fallback>
                <p:oleObj name="Equation" r:id="rId11" imgW="634680" imgH="4060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10200" y="5137150"/>
                        <a:ext cx="1968500" cy="10128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79089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Wednesday, Sept. 12, 2018</a:t>
            </a:r>
            <a:endParaRPr lang="en-US"/>
          </a:p>
        </p:txBody>
      </p:sp>
      <p:sp>
        <p:nvSpPr>
          <p:cNvPr id="16" name="Footer Placeholder 4"/>
          <p:cNvSpPr>
            <a:spLocks noGrp="1"/>
          </p:cNvSpPr>
          <p:nvPr>
            <p:ph type="ftr" sz="quarter" idx="11"/>
          </p:nvPr>
        </p:nvSpPr>
        <p:spPr/>
        <p:txBody>
          <a:bodyPr/>
          <a:lstStyle/>
          <a:p>
            <a:r>
              <a:rPr lang="mr-IN" smtClean="0"/>
              <a:t>PHYS 1444-002, Fall 2018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8</a:t>
            </a:fld>
            <a:endParaRPr lang="en-US"/>
          </a:p>
        </p:txBody>
      </p:sp>
      <p:pic>
        <p:nvPicPr>
          <p:cNvPr id="147473" name="Picture 17" descr="FG21_022"/>
          <p:cNvPicPr>
            <a:picLocks noChangeAspect="1" noChangeArrowheads="1"/>
          </p:cNvPicPr>
          <p:nvPr/>
        </p:nvPicPr>
        <p:blipFill>
          <a:blip r:embed="rId4"/>
          <a:srcRect/>
          <a:stretch>
            <a:fillRect/>
          </a:stretch>
        </p:blipFill>
        <p:spPr bwMode="auto">
          <a:xfrm>
            <a:off x="5867400" y="0"/>
            <a:ext cx="3810000" cy="3162300"/>
          </a:xfrm>
          <a:prstGeom prst="rect">
            <a:avLst/>
          </a:prstGeom>
          <a:noFill/>
        </p:spPr>
      </p:pic>
      <p:sp>
        <p:nvSpPr>
          <p:cNvPr id="147459" name="Rectangle 3"/>
          <p:cNvSpPr>
            <a:spLocks noGrp="1" noChangeArrowheads="1"/>
          </p:cNvSpPr>
          <p:nvPr>
            <p:ph type="title"/>
          </p:nvPr>
        </p:nvSpPr>
        <p:spPr>
          <a:xfrm>
            <a:off x="304800" y="139700"/>
            <a:ext cx="8382000" cy="685800"/>
          </a:xfrm>
        </p:spPr>
        <p:txBody>
          <a:bodyPr/>
          <a:lstStyle/>
          <a:p>
            <a:r>
              <a:rPr lang="en-US" dirty="0"/>
              <a:t>Example 21 – 5 </a:t>
            </a:r>
          </a:p>
        </p:txBody>
      </p:sp>
      <p:sp>
        <p:nvSpPr>
          <p:cNvPr id="147460" name="Rectangle 4"/>
          <p:cNvSpPr>
            <a:spLocks noGrp="1" noChangeArrowheads="1"/>
          </p:cNvSpPr>
          <p:nvPr>
            <p:ph type="body" idx="1"/>
          </p:nvPr>
        </p:nvSpPr>
        <p:spPr>
          <a:xfrm>
            <a:off x="76200" y="762000"/>
            <a:ext cx="6705600" cy="2895600"/>
          </a:xfrm>
        </p:spPr>
        <p:txBody>
          <a:bodyPr/>
          <a:lstStyle/>
          <a:p>
            <a:pPr>
              <a:lnSpc>
                <a:spcPct val="80000"/>
              </a:lnSpc>
            </a:pPr>
            <a:r>
              <a:rPr lang="en-US" sz="2000" b="1" dirty="0"/>
              <a:t>Electrostatic copier</a:t>
            </a:r>
            <a:r>
              <a:rPr lang="en-US" sz="2000" dirty="0"/>
              <a:t>.  An electrostatic copier works by selectively arranging positive charges (in a pattern to be copied) on the surface of a </a:t>
            </a:r>
            <a:r>
              <a:rPr lang="en-US" sz="2000" dirty="0" smtClean="0"/>
              <a:t>non-conducting </a:t>
            </a:r>
            <a:r>
              <a:rPr lang="en-US" sz="2000" dirty="0"/>
              <a:t>drum, then gently sprinkling negatively charged dry toner (ink) onto the drum.  The toner particles temporarily stick to the pattern on the drum and are later transferred to paper and “melted” to produce the copy. Suppose each toner particle has a mass of 9.0x10</a:t>
            </a:r>
            <a:r>
              <a:rPr lang="en-US" sz="2000" baseline="30000" dirty="0"/>
              <a:t>-16</a:t>
            </a:r>
            <a:r>
              <a:rPr lang="en-US" sz="2000" dirty="0"/>
              <a:t>kg and carries the average of 20 extra electrons to provide an electric charge.  Assuming that the electric force on a toner particle must exceed twice its weight in order to ensure sufficient attraction, compute the required electric field strength near the surface of the drum.</a:t>
            </a:r>
          </a:p>
        </p:txBody>
      </p:sp>
      <p:graphicFrame>
        <p:nvGraphicFramePr>
          <p:cNvPr id="147462" name="Object 6"/>
          <p:cNvGraphicFramePr>
            <a:graphicFrameLocks noChangeAspect="1"/>
          </p:cNvGraphicFramePr>
          <p:nvPr/>
        </p:nvGraphicFramePr>
        <p:xfrm>
          <a:off x="2092325" y="4138613"/>
          <a:ext cx="641350" cy="398462"/>
        </p:xfrm>
        <a:graphic>
          <a:graphicData uri="http://schemas.openxmlformats.org/presentationml/2006/ole">
            <mc:AlternateContent xmlns:mc="http://schemas.openxmlformats.org/markup-compatibility/2006">
              <mc:Choice xmlns:v="urn:schemas-microsoft-com:vml" Requires="v">
                <p:oleObj spid="_x0000_s14065" name="Equation" r:id="rId5" imgW="291960" imgH="203040" progId="Equation.DSMT4">
                  <p:embed/>
                </p:oleObj>
              </mc:Choice>
              <mc:Fallback>
                <p:oleObj name="Equation" r:id="rId5" imgW="29196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2325" y="4138613"/>
                        <a:ext cx="641350" cy="3984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7463" name="Text Box 7"/>
          <p:cNvSpPr txBox="1">
            <a:spLocks noChangeArrowheads="1"/>
          </p:cNvSpPr>
          <p:nvPr/>
        </p:nvSpPr>
        <p:spPr bwMode="auto">
          <a:xfrm>
            <a:off x="457200" y="3638550"/>
            <a:ext cx="82994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The electric force must be the same as twice the gravitational force on the toner particle.</a:t>
            </a:r>
          </a:p>
        </p:txBody>
      </p:sp>
      <p:sp>
        <p:nvSpPr>
          <p:cNvPr id="147464" name="Text Box 8"/>
          <p:cNvSpPr txBox="1">
            <a:spLocks noChangeArrowheads="1"/>
          </p:cNvSpPr>
          <p:nvPr/>
        </p:nvSpPr>
        <p:spPr bwMode="auto">
          <a:xfrm>
            <a:off x="457200" y="4138613"/>
            <a:ext cx="1654175"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So we can write</a:t>
            </a:r>
          </a:p>
        </p:txBody>
      </p:sp>
      <p:sp>
        <p:nvSpPr>
          <p:cNvPr id="147467" name="Text Box 11"/>
          <p:cNvSpPr txBox="1">
            <a:spLocks noChangeArrowheads="1"/>
          </p:cNvSpPr>
          <p:nvPr/>
        </p:nvSpPr>
        <p:spPr bwMode="auto">
          <a:xfrm>
            <a:off x="461963" y="4648200"/>
            <a:ext cx="40195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Thus, the magnitude of the electric field is</a:t>
            </a:r>
          </a:p>
        </p:txBody>
      </p:sp>
      <p:graphicFrame>
        <p:nvGraphicFramePr>
          <p:cNvPr id="147468" name="Object 12"/>
          <p:cNvGraphicFramePr>
            <a:graphicFrameLocks noChangeAspect="1"/>
          </p:cNvGraphicFramePr>
          <p:nvPr/>
        </p:nvGraphicFramePr>
        <p:xfrm>
          <a:off x="889000" y="5410200"/>
          <a:ext cx="558800" cy="300038"/>
        </p:xfrm>
        <a:graphic>
          <a:graphicData uri="http://schemas.openxmlformats.org/presentationml/2006/ole">
            <mc:AlternateContent xmlns:mc="http://schemas.openxmlformats.org/markup-compatibility/2006">
              <mc:Choice xmlns:v="urn:schemas-microsoft-com:vml" Requires="v">
                <p:oleObj spid="_x0000_s14066" name="Equation" r:id="rId7" imgW="253800" imgH="152280" progId="Equation.DSMT4">
                  <p:embed/>
                </p:oleObj>
              </mc:Choice>
              <mc:Fallback>
                <p:oleObj name="Equation" r:id="rId7" imgW="253800" imgH="1522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9000" y="5410200"/>
                        <a:ext cx="558800" cy="3000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7474" name="Object 18"/>
          <p:cNvGraphicFramePr>
            <a:graphicFrameLocks noChangeAspect="1"/>
          </p:cNvGraphicFramePr>
          <p:nvPr/>
        </p:nvGraphicFramePr>
        <p:xfrm>
          <a:off x="2128838" y="5105400"/>
          <a:ext cx="5948362" cy="1046163"/>
        </p:xfrm>
        <a:graphic>
          <a:graphicData uri="http://schemas.openxmlformats.org/presentationml/2006/ole">
            <mc:AlternateContent xmlns:mc="http://schemas.openxmlformats.org/markup-compatibility/2006">
              <mc:Choice xmlns:v="urn:schemas-microsoft-com:vml" Requires="v">
                <p:oleObj spid="_x0000_s14067" name="Equation" r:id="rId9" imgW="2705040" imgH="533160" progId="Equation.DSMT4">
                  <p:embed/>
                </p:oleObj>
              </mc:Choice>
              <mc:Fallback>
                <p:oleObj name="Equation" r:id="rId9" imgW="2705040" imgH="53316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8838" y="5105400"/>
                        <a:ext cx="5948362" cy="10461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7475" name="Object 19"/>
          <p:cNvGraphicFramePr>
            <a:graphicFrameLocks noChangeAspect="1"/>
          </p:cNvGraphicFramePr>
          <p:nvPr/>
        </p:nvGraphicFramePr>
        <p:xfrm>
          <a:off x="3389313" y="4113213"/>
          <a:ext cx="838200" cy="447675"/>
        </p:xfrm>
        <a:graphic>
          <a:graphicData uri="http://schemas.openxmlformats.org/presentationml/2006/ole">
            <mc:AlternateContent xmlns:mc="http://schemas.openxmlformats.org/markup-compatibility/2006">
              <mc:Choice xmlns:v="urn:schemas-microsoft-com:vml" Requires="v">
                <p:oleObj spid="_x0000_s14068" name="Equation" r:id="rId11" imgW="380880" imgH="228600" progId="Equation.DSMT4">
                  <p:embed/>
                </p:oleObj>
              </mc:Choice>
              <mc:Fallback>
                <p:oleObj name="Equation" r:id="rId11" imgW="380880" imgH="228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89313" y="4113213"/>
                        <a:ext cx="838200" cy="447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7476" name="Object 20"/>
          <p:cNvGraphicFramePr>
            <a:graphicFrameLocks noChangeAspect="1"/>
          </p:cNvGraphicFramePr>
          <p:nvPr/>
        </p:nvGraphicFramePr>
        <p:xfrm>
          <a:off x="4206875" y="4149725"/>
          <a:ext cx="669925" cy="373063"/>
        </p:xfrm>
        <a:graphic>
          <a:graphicData uri="http://schemas.openxmlformats.org/presentationml/2006/ole">
            <mc:AlternateContent xmlns:mc="http://schemas.openxmlformats.org/markup-compatibility/2006">
              <mc:Choice xmlns:v="urn:schemas-microsoft-com:vml" Requires="v">
                <p:oleObj spid="_x0000_s14069" name="Equation" r:id="rId13" imgW="304560" imgH="190440" progId="Equation.DSMT4">
                  <p:embed/>
                </p:oleObj>
              </mc:Choice>
              <mc:Fallback>
                <p:oleObj name="Equation" r:id="rId13" imgW="304560" imgH="1904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06875" y="4149725"/>
                        <a:ext cx="669925" cy="3730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7477" name="Object 21"/>
          <p:cNvGraphicFramePr>
            <a:graphicFrameLocks noChangeAspect="1"/>
          </p:cNvGraphicFramePr>
          <p:nvPr/>
        </p:nvGraphicFramePr>
        <p:xfrm>
          <a:off x="2713038" y="4149725"/>
          <a:ext cx="696912" cy="373063"/>
        </p:xfrm>
        <a:graphic>
          <a:graphicData uri="http://schemas.openxmlformats.org/presentationml/2006/ole">
            <mc:AlternateContent xmlns:mc="http://schemas.openxmlformats.org/markup-compatibility/2006">
              <mc:Choice xmlns:v="urn:schemas-microsoft-com:vml" Requires="v">
                <p:oleObj spid="_x0000_s14070" name="Equation" r:id="rId15" imgW="317160" imgH="190440" progId="Equation.DSMT4">
                  <p:embed/>
                </p:oleObj>
              </mc:Choice>
              <mc:Fallback>
                <p:oleObj name="Equation" r:id="rId15" imgW="317160" imgH="1904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13038" y="4149725"/>
                        <a:ext cx="696912" cy="3730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7478" name="Object 22"/>
          <p:cNvGraphicFramePr>
            <a:graphicFrameLocks noChangeAspect="1"/>
          </p:cNvGraphicFramePr>
          <p:nvPr/>
        </p:nvGraphicFramePr>
        <p:xfrm>
          <a:off x="1408113" y="5222875"/>
          <a:ext cx="725487" cy="796925"/>
        </p:xfrm>
        <a:graphic>
          <a:graphicData uri="http://schemas.openxmlformats.org/presentationml/2006/ole">
            <mc:AlternateContent xmlns:mc="http://schemas.openxmlformats.org/markup-compatibility/2006">
              <mc:Choice xmlns:v="urn:schemas-microsoft-com:vml" Requires="v">
                <p:oleObj spid="_x0000_s14071" name="Equation" r:id="rId17" imgW="330120" imgH="406080" progId="Equation.DSMT4">
                  <p:embed/>
                </p:oleObj>
              </mc:Choice>
              <mc:Fallback>
                <p:oleObj name="Equation" r:id="rId17" imgW="330120" imgH="4060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08113" y="5222875"/>
                        <a:ext cx="725487" cy="7969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495651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Wednesday, Sept. 12, 2018</a:t>
            </a:r>
            <a:endParaRPr lang="en-US"/>
          </a:p>
        </p:txBody>
      </p:sp>
      <p:sp>
        <p:nvSpPr>
          <p:cNvPr id="6" name="Footer Placeholder 4"/>
          <p:cNvSpPr>
            <a:spLocks noGrp="1"/>
          </p:cNvSpPr>
          <p:nvPr>
            <p:ph type="ftr" sz="quarter" idx="11"/>
          </p:nvPr>
        </p:nvSpPr>
        <p:spPr/>
        <p:txBody>
          <a:bodyPr/>
          <a:lstStyle/>
          <a:p>
            <a:r>
              <a:rPr lang="mr-IN" smtClean="0"/>
              <a:t>PHYS 1444-002, Fall 2018                     Dr. Jaehoon Yu</a:t>
            </a:r>
            <a:endParaRPr lang="en-US"/>
          </a:p>
        </p:txBody>
      </p:sp>
      <p:sp>
        <p:nvSpPr>
          <p:cNvPr id="7" name="Slide Number Placeholder 5"/>
          <p:cNvSpPr>
            <a:spLocks noGrp="1"/>
          </p:cNvSpPr>
          <p:nvPr>
            <p:ph type="sldNum" sz="quarter" idx="12"/>
          </p:nvPr>
        </p:nvSpPr>
        <p:spPr/>
        <p:txBody>
          <a:bodyPr/>
          <a:lstStyle/>
          <a:p>
            <a:fld id="{F9EC9387-AE02-FF40-8DC3-FBC6431E85BA}" type="slidenum">
              <a:rPr lang="en-US"/>
              <a:pPr/>
              <a:t>9</a:t>
            </a:fld>
            <a:endParaRPr lang="en-US"/>
          </a:p>
        </p:txBody>
      </p:sp>
      <p:sp>
        <p:nvSpPr>
          <p:cNvPr id="148482" name="Rectangle 2"/>
          <p:cNvSpPr>
            <a:spLocks noGrp="1" noChangeArrowheads="1"/>
          </p:cNvSpPr>
          <p:nvPr>
            <p:ph type="title"/>
          </p:nvPr>
        </p:nvSpPr>
        <p:spPr>
          <a:xfrm>
            <a:off x="457200" y="152400"/>
            <a:ext cx="8077200" cy="685800"/>
          </a:xfrm>
        </p:spPr>
        <p:txBody>
          <a:bodyPr/>
          <a:lstStyle/>
          <a:p>
            <a:r>
              <a:rPr lang="en-US" sz="4800" b="1"/>
              <a:t>Direction of the Electric Field</a:t>
            </a:r>
          </a:p>
        </p:txBody>
      </p:sp>
      <p:sp>
        <p:nvSpPr>
          <p:cNvPr id="148483" name="Rectangle 3"/>
          <p:cNvSpPr>
            <a:spLocks noGrp="1" noChangeArrowheads="1"/>
          </p:cNvSpPr>
          <p:nvPr>
            <p:ph type="body" idx="1"/>
          </p:nvPr>
        </p:nvSpPr>
        <p:spPr>
          <a:xfrm>
            <a:off x="381000" y="990600"/>
            <a:ext cx="8305800" cy="5334000"/>
          </a:xfrm>
        </p:spPr>
        <p:txBody>
          <a:bodyPr/>
          <a:lstStyle/>
          <a:p>
            <a:pPr>
              <a:lnSpc>
                <a:spcPct val="90000"/>
              </a:lnSpc>
            </a:pPr>
            <a:r>
              <a:rPr lang="en-US" sz="2800" dirty="0"/>
              <a:t>If there are more than one </a:t>
            </a:r>
            <a:r>
              <a:rPr lang="en-US" sz="2800" dirty="0" smtClean="0"/>
              <a:t>charge present, </a:t>
            </a:r>
            <a:r>
              <a:rPr lang="en-US" sz="2800" dirty="0"/>
              <a:t>the individual fields due to each charge are added </a:t>
            </a:r>
            <a:r>
              <a:rPr lang="en-US" sz="2800" dirty="0" err="1"/>
              <a:t>vectorially</a:t>
            </a:r>
            <a:r>
              <a:rPr lang="en-US" sz="2800" dirty="0"/>
              <a:t> to obtain the total field at any </a:t>
            </a:r>
            <a:r>
              <a:rPr lang="en-US" sz="2800" dirty="0" smtClean="0"/>
              <a:t>point in space</a:t>
            </a:r>
            <a:endParaRPr lang="en-US" sz="2800" dirty="0"/>
          </a:p>
          <a:p>
            <a:pPr>
              <a:lnSpc>
                <a:spcPct val="90000"/>
              </a:lnSpc>
            </a:pPr>
            <a:endParaRPr lang="en-US" sz="2800" dirty="0"/>
          </a:p>
          <a:p>
            <a:pPr>
              <a:lnSpc>
                <a:spcPct val="90000"/>
              </a:lnSpc>
            </a:pPr>
            <a:r>
              <a:rPr lang="en-US" sz="2800" dirty="0"/>
              <a:t>This superposition principle of electric field has been verified by experiments.</a:t>
            </a:r>
          </a:p>
          <a:p>
            <a:pPr>
              <a:lnSpc>
                <a:spcPct val="90000"/>
              </a:lnSpc>
            </a:pPr>
            <a:r>
              <a:rPr lang="en-US" sz="2800" dirty="0"/>
              <a:t>For a given electric field </a:t>
            </a:r>
            <a:r>
              <a:rPr lang="en-US" sz="2800" b="1" dirty="0"/>
              <a:t>E</a:t>
            </a:r>
            <a:r>
              <a:rPr lang="en-US" sz="2800" dirty="0"/>
              <a:t> at a given point in space, we can calculate the force </a:t>
            </a:r>
            <a:r>
              <a:rPr lang="en-US" sz="2800" b="1" dirty="0"/>
              <a:t>F</a:t>
            </a:r>
            <a:r>
              <a:rPr lang="en-US" sz="2800" dirty="0"/>
              <a:t> on any charge q, </a:t>
            </a:r>
            <a:r>
              <a:rPr lang="en-US" sz="2800" b="1" dirty="0"/>
              <a:t>F</a:t>
            </a:r>
            <a:r>
              <a:rPr lang="en-US" sz="2800" dirty="0"/>
              <a:t>=</a:t>
            </a:r>
            <a:r>
              <a:rPr lang="en-US" sz="2800" dirty="0" err="1"/>
              <a:t>q</a:t>
            </a:r>
            <a:r>
              <a:rPr lang="en-US" sz="2800" b="1" dirty="0" err="1"/>
              <a:t>E</a:t>
            </a:r>
            <a:r>
              <a:rPr lang="en-US" sz="2800" dirty="0"/>
              <a:t>.</a:t>
            </a:r>
          </a:p>
          <a:p>
            <a:pPr lvl="1">
              <a:lnSpc>
                <a:spcPct val="90000"/>
              </a:lnSpc>
            </a:pPr>
            <a:r>
              <a:rPr lang="en-US" sz="2400" dirty="0"/>
              <a:t>What happens to the direction of the force </a:t>
            </a:r>
            <a:r>
              <a:rPr lang="en-US" sz="2400" dirty="0" smtClean="0"/>
              <a:t>on the charge placed in the field and </a:t>
            </a:r>
            <a:r>
              <a:rPr lang="en-US" sz="2400" dirty="0"/>
              <a:t>the field depending on the sign of the charge q?</a:t>
            </a:r>
          </a:p>
          <a:p>
            <a:pPr lvl="1">
              <a:lnSpc>
                <a:spcPct val="90000"/>
              </a:lnSpc>
            </a:pPr>
            <a:r>
              <a:rPr lang="en-US" sz="2400" dirty="0"/>
              <a:t>The </a:t>
            </a:r>
            <a:r>
              <a:rPr lang="en-US" sz="2400" b="1" dirty="0" smtClean="0"/>
              <a:t>F and E </a:t>
            </a:r>
            <a:r>
              <a:rPr lang="en-US" sz="2400" dirty="0" smtClean="0"/>
              <a:t>are </a:t>
            </a:r>
            <a:r>
              <a:rPr lang="en-US" sz="2400" dirty="0"/>
              <a:t>in the same directions if </a:t>
            </a:r>
            <a:r>
              <a:rPr lang="en-US" sz="2400" dirty="0" smtClean="0"/>
              <a:t>q</a:t>
            </a:r>
            <a:r>
              <a:rPr lang="en-US" sz="2400" dirty="0"/>
              <a:t> </a:t>
            </a:r>
            <a:r>
              <a:rPr lang="en-US" sz="2400" dirty="0" smtClean="0"/>
              <a:t>&gt; 0</a:t>
            </a:r>
            <a:endParaRPr lang="en-US" sz="2400" dirty="0"/>
          </a:p>
          <a:p>
            <a:pPr lvl="1">
              <a:lnSpc>
                <a:spcPct val="90000"/>
              </a:lnSpc>
            </a:pPr>
            <a:r>
              <a:rPr lang="en-US" sz="2400" dirty="0"/>
              <a:t>The </a:t>
            </a:r>
            <a:r>
              <a:rPr lang="en-US" sz="2400" b="1" dirty="0"/>
              <a:t>F and E </a:t>
            </a:r>
            <a:r>
              <a:rPr lang="en-US" sz="2400" dirty="0" smtClean="0"/>
              <a:t>are </a:t>
            </a:r>
            <a:r>
              <a:rPr lang="en-US" sz="2400" dirty="0"/>
              <a:t>in </a:t>
            </a:r>
            <a:r>
              <a:rPr lang="en-US" sz="2400" dirty="0" smtClean="0"/>
              <a:t>the opposite </a:t>
            </a:r>
            <a:r>
              <a:rPr lang="en-US" sz="2400" dirty="0"/>
              <a:t>directions if </a:t>
            </a:r>
            <a:r>
              <a:rPr lang="en-US" sz="2400" dirty="0" smtClean="0"/>
              <a:t>q</a:t>
            </a:r>
            <a:r>
              <a:rPr lang="en-US" sz="2400" dirty="0"/>
              <a:t> </a:t>
            </a:r>
            <a:r>
              <a:rPr lang="en-US" sz="2400" dirty="0" smtClean="0"/>
              <a:t>&lt; 0</a:t>
            </a:r>
            <a:endParaRPr lang="en-US" sz="2400" dirty="0"/>
          </a:p>
        </p:txBody>
      </p:sp>
      <p:graphicFrame>
        <p:nvGraphicFramePr>
          <p:cNvPr id="148484" name="Object 4"/>
          <p:cNvGraphicFramePr>
            <a:graphicFrameLocks noChangeAspect="1"/>
          </p:cNvGraphicFramePr>
          <p:nvPr>
            <p:extLst>
              <p:ext uri="{D42A27DB-BD31-4B8C-83A1-F6EECF244321}">
                <p14:modId xmlns:p14="http://schemas.microsoft.com/office/powerpoint/2010/main" val="811016948"/>
              </p:ext>
            </p:extLst>
          </p:nvPr>
        </p:nvGraphicFramePr>
        <p:xfrm>
          <a:off x="3805238" y="2147887"/>
          <a:ext cx="4729162" cy="671513"/>
        </p:xfrm>
        <a:graphic>
          <a:graphicData uri="http://schemas.openxmlformats.org/presentationml/2006/ole">
            <mc:AlternateContent xmlns:mc="http://schemas.openxmlformats.org/markup-compatibility/2006">
              <mc:Choice xmlns:v="urn:schemas-microsoft-com:vml" Requires="v">
                <p:oleObj spid="_x0000_s16488" name="Equation" r:id="rId3" imgW="1625600" imgH="228600" progId="Equation.DSMT4">
                  <p:embed/>
                </p:oleObj>
              </mc:Choice>
              <mc:Fallback>
                <p:oleObj name="Equation" r:id="rId3" imgW="1625600" imgH="228600" progId="Equation.DSMT4">
                  <p:embed/>
                  <p:pic>
                    <p:nvPicPr>
                      <p:cNvPr id="0" name=""/>
                      <p:cNvPicPr>
                        <a:picLocks noChangeAspect="1" noChangeArrowheads="1"/>
                      </p:cNvPicPr>
                      <p:nvPr/>
                    </p:nvPicPr>
                    <p:blipFill>
                      <a:blip r:embed="rId4"/>
                      <a:srcRect/>
                      <a:stretch>
                        <a:fillRect/>
                      </a:stretch>
                    </p:blipFill>
                    <p:spPr bwMode="auto">
                      <a:xfrm>
                        <a:off x="3805238" y="2147887"/>
                        <a:ext cx="4729162" cy="671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86353030"/>
      </p:ext>
    </p:extLst>
  </p:cSld>
  <p:clrMapOvr>
    <a:masterClrMapping/>
  </p:clrMapOvr>
  <p:timing>
    <p:tnLst>
      <p:par>
        <p:cT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31663</TotalTime>
  <Words>1632</Words>
  <Application>Microsoft Macintosh PowerPoint</Application>
  <PresentationFormat>On-screen Show (4:3)</PresentationFormat>
  <Paragraphs>152</Paragraphs>
  <Slides>15</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4" baseType="lpstr">
      <vt:lpstr>Arial Narrow</vt:lpstr>
      <vt:lpstr>Lucida Grande</vt:lpstr>
      <vt:lpstr>Monotype Corsiva</vt:lpstr>
      <vt:lpstr>ＭＳ Ｐゴシック</vt:lpstr>
      <vt:lpstr>Symbol</vt:lpstr>
      <vt:lpstr>Times New Roman</vt:lpstr>
      <vt:lpstr>Wingdings</vt:lpstr>
      <vt:lpstr>phys1443-spring02</vt:lpstr>
      <vt:lpstr>Equation</vt:lpstr>
      <vt:lpstr>PHYS 1441 – Section 002 Lecture #5</vt:lpstr>
      <vt:lpstr>Announcements</vt:lpstr>
      <vt:lpstr>PowerPoint Presentation</vt:lpstr>
      <vt:lpstr>Reminder: Special Project #2 – Angels &amp; Demons</vt:lpstr>
      <vt:lpstr>Example 21.2 </vt:lpstr>
      <vt:lpstr>The Electric Field</vt:lpstr>
      <vt:lpstr>The Electric Field</vt:lpstr>
      <vt:lpstr>Example 21 – 5 </vt:lpstr>
      <vt:lpstr>Direction of the Electric Field</vt:lpstr>
      <vt:lpstr>Example 21 – 8 </vt:lpstr>
      <vt:lpstr>Example 21 – 8, cnt’d</vt:lpstr>
      <vt:lpstr>Example 21 – 8, cnt’d</vt:lpstr>
      <vt:lpstr>Example 21 – 12 </vt:lpstr>
      <vt:lpstr>Example 21 – 12 cnt’d </vt:lpstr>
      <vt:lpstr>Field Lines</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Microsoft Office User</cp:lastModifiedBy>
  <cp:revision>504</cp:revision>
  <dcterms:created xsi:type="dcterms:W3CDTF">2012-01-19T04:21:20Z</dcterms:created>
  <dcterms:modified xsi:type="dcterms:W3CDTF">2018-09-12T19:47:46Z</dcterms:modified>
</cp:coreProperties>
</file>