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91" r:id="rId2"/>
    <p:sldId id="517" r:id="rId3"/>
    <p:sldId id="557" r:id="rId4"/>
    <p:sldId id="518" r:id="rId5"/>
    <p:sldId id="513" r:id="rId6"/>
    <p:sldId id="514" r:id="rId7"/>
    <p:sldId id="515" r:id="rId8"/>
    <p:sldId id="516" r:id="rId9"/>
    <p:sldId id="521" r:id="rId10"/>
    <p:sldId id="522" r:id="rId11"/>
    <p:sldId id="523" r:id="rId12"/>
    <p:sldId id="524" r:id="rId13"/>
    <p:sldId id="525" r:id="rId14"/>
    <p:sldId id="526" r:id="rId15"/>
    <p:sldId id="527"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9FFCC"/>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8"/>
    <p:restoredTop sz="94660"/>
  </p:normalViewPr>
  <p:slideViewPr>
    <p:cSldViewPr>
      <p:cViewPr varScale="1">
        <p:scale>
          <a:sx n="167" d="100"/>
          <a:sy n="167" d="100"/>
        </p:scale>
        <p:origin x="168"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9" Type="http://schemas.openxmlformats.org/officeDocument/2006/relationships/image" Target="../media/image11.emf"/><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5" Type="http://schemas.openxmlformats.org/officeDocument/2006/relationships/image" Target="../media/image19.wmf"/><Relationship Id="rId1" Type="http://schemas.openxmlformats.org/officeDocument/2006/relationships/image" Target="../media/image15.emf"/><Relationship Id="rId2"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image" Target="../media/image25.wmf"/><Relationship Id="rId7" Type="http://schemas.openxmlformats.org/officeDocument/2006/relationships/image" Target="../media/image26.wmf"/><Relationship Id="rId1" Type="http://schemas.openxmlformats.org/officeDocument/2006/relationships/image" Target="../media/image20.wmf"/><Relationship Id="rId2"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1" Type="http://schemas.openxmlformats.org/officeDocument/2006/relationships/image" Target="../media/image29.emf"/><Relationship Id="rId2"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6.emf"/><Relationship Id="rId12" Type="http://schemas.openxmlformats.org/officeDocument/2006/relationships/image" Target="../media/image47.emf"/><Relationship Id="rId1" Type="http://schemas.openxmlformats.org/officeDocument/2006/relationships/image" Target="../media/image36.emf"/><Relationship Id="rId2" Type="http://schemas.openxmlformats.org/officeDocument/2006/relationships/image" Target="../media/image37.emf"/><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1.emf"/><Relationship Id="rId7" Type="http://schemas.openxmlformats.org/officeDocument/2006/relationships/image" Target="../media/image42.emf"/><Relationship Id="rId8" Type="http://schemas.openxmlformats.org/officeDocument/2006/relationships/image" Target="../media/image43.emf"/><Relationship Id="rId9" Type="http://schemas.openxmlformats.org/officeDocument/2006/relationships/image" Target="../media/image44.emf"/><Relationship Id="rId10"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58.emf"/><Relationship Id="rId12" Type="http://schemas.openxmlformats.org/officeDocument/2006/relationships/image" Target="../media/image59.emf"/><Relationship Id="rId13" Type="http://schemas.openxmlformats.org/officeDocument/2006/relationships/image" Target="../media/image60.emf"/><Relationship Id="rId14" Type="http://schemas.openxmlformats.org/officeDocument/2006/relationships/image" Target="../media/image61.emf"/><Relationship Id="rId15" Type="http://schemas.openxmlformats.org/officeDocument/2006/relationships/image" Target="../media/image62.emf"/><Relationship Id="rId16" Type="http://schemas.openxmlformats.org/officeDocument/2006/relationships/image" Target="../media/image63.emf"/><Relationship Id="rId17" Type="http://schemas.openxmlformats.org/officeDocument/2006/relationships/image" Target="../media/image64.emf"/><Relationship Id="rId1" Type="http://schemas.openxmlformats.org/officeDocument/2006/relationships/image" Target="../media/image48.emf"/><Relationship Id="rId2" Type="http://schemas.openxmlformats.org/officeDocument/2006/relationships/image" Target="../media/image49.emf"/><Relationship Id="rId3" Type="http://schemas.openxmlformats.org/officeDocument/2006/relationships/image" Target="../media/image50.emf"/><Relationship Id="rId4" Type="http://schemas.openxmlformats.org/officeDocument/2006/relationships/image" Target="../media/image51.emf"/><Relationship Id="rId5" Type="http://schemas.openxmlformats.org/officeDocument/2006/relationships/image" Target="../media/image52.emf"/><Relationship Id="rId6" Type="http://schemas.openxmlformats.org/officeDocument/2006/relationships/image" Target="../media/image53.emf"/><Relationship Id="rId7" Type="http://schemas.openxmlformats.org/officeDocument/2006/relationships/image" Target="../media/image54.emf"/><Relationship Id="rId8" Type="http://schemas.openxmlformats.org/officeDocument/2006/relationships/image" Target="../media/image55.emf"/><Relationship Id="rId9" Type="http://schemas.openxmlformats.org/officeDocument/2006/relationships/image" Target="../media/image56.emf"/><Relationship Id="rId10" Type="http://schemas.openxmlformats.org/officeDocument/2006/relationships/image" Target="../media/image5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5" Type="http://schemas.openxmlformats.org/officeDocument/2006/relationships/image" Target="../media/image69.emf"/><Relationship Id="rId1" Type="http://schemas.openxmlformats.org/officeDocument/2006/relationships/image" Target="../media/image65.emf"/><Relationship Id="rId2" Type="http://schemas.openxmlformats.org/officeDocument/2006/relationships/image" Target="../media/image6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74.emf"/><Relationship Id="rId5" Type="http://schemas.openxmlformats.org/officeDocument/2006/relationships/image" Target="../media/image75.emf"/><Relationship Id="rId6" Type="http://schemas.openxmlformats.org/officeDocument/2006/relationships/image" Target="../media/image76.emf"/><Relationship Id="rId7" Type="http://schemas.openxmlformats.org/officeDocument/2006/relationships/image" Target="../media/image77.emf"/><Relationship Id="rId8" Type="http://schemas.openxmlformats.org/officeDocument/2006/relationships/image" Target="../media/image78.emf"/><Relationship Id="rId1" Type="http://schemas.openxmlformats.org/officeDocument/2006/relationships/image" Target="../media/image71.emf"/><Relationship Id="rId2" Type="http://schemas.openxmlformats.org/officeDocument/2006/relationships/image" Target="../media/image7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10348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127822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1031727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Sept. 12,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Sept. 12,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Sept. 12,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32.emf"/><Relationship Id="rId12" Type="http://schemas.openxmlformats.org/officeDocument/2006/relationships/oleObject" Target="../embeddings/oleObject27.bin"/><Relationship Id="rId13" Type="http://schemas.openxmlformats.org/officeDocument/2006/relationships/image" Target="../media/image33.emf"/><Relationship Id="rId14" Type="http://schemas.openxmlformats.org/officeDocument/2006/relationships/oleObject" Target="../embeddings/oleObject28.bin"/><Relationship Id="rId15" Type="http://schemas.openxmlformats.org/officeDocument/2006/relationships/image" Target="../media/image34.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29.emf"/><Relationship Id="rId5" Type="http://schemas.openxmlformats.org/officeDocument/2006/relationships/image" Target="../media/image35.jpeg"/><Relationship Id="rId6" Type="http://schemas.openxmlformats.org/officeDocument/2006/relationships/oleObject" Target="../embeddings/oleObject24.bin"/><Relationship Id="rId7" Type="http://schemas.openxmlformats.org/officeDocument/2006/relationships/image" Target="../media/image30.emf"/><Relationship Id="rId8" Type="http://schemas.openxmlformats.org/officeDocument/2006/relationships/oleObject" Target="../embeddings/oleObject25.bin"/><Relationship Id="rId9" Type="http://schemas.openxmlformats.org/officeDocument/2006/relationships/image" Target="../media/image31.emf"/><Relationship Id="rId10" Type="http://schemas.openxmlformats.org/officeDocument/2006/relationships/oleObject" Target="../embeddings/oleObject26.bin"/></Relationships>
</file>

<file path=ppt/slides/_rels/slide11.xml.rels><?xml version="1.0" encoding="UTF-8" standalone="yes"?>
<Relationships xmlns="http://schemas.openxmlformats.org/package/2006/relationships"><Relationship Id="rId9" Type="http://schemas.openxmlformats.org/officeDocument/2006/relationships/image" Target="../media/image38.emf"/><Relationship Id="rId20" Type="http://schemas.openxmlformats.org/officeDocument/2006/relationships/oleObject" Target="../embeddings/oleObject37.bin"/><Relationship Id="rId21" Type="http://schemas.openxmlformats.org/officeDocument/2006/relationships/image" Target="../media/image44.emf"/><Relationship Id="rId22" Type="http://schemas.openxmlformats.org/officeDocument/2006/relationships/oleObject" Target="../embeddings/oleObject38.bin"/><Relationship Id="rId23" Type="http://schemas.openxmlformats.org/officeDocument/2006/relationships/image" Target="../media/image45.emf"/><Relationship Id="rId24" Type="http://schemas.openxmlformats.org/officeDocument/2006/relationships/oleObject" Target="../embeddings/oleObject39.bin"/><Relationship Id="rId25" Type="http://schemas.openxmlformats.org/officeDocument/2006/relationships/image" Target="../media/image46.emf"/><Relationship Id="rId26" Type="http://schemas.openxmlformats.org/officeDocument/2006/relationships/oleObject" Target="../embeddings/oleObject40.bin"/><Relationship Id="rId27" Type="http://schemas.openxmlformats.org/officeDocument/2006/relationships/image" Target="../media/image47.emf"/><Relationship Id="rId10" Type="http://schemas.openxmlformats.org/officeDocument/2006/relationships/oleObject" Target="../embeddings/oleObject32.bin"/><Relationship Id="rId11" Type="http://schemas.openxmlformats.org/officeDocument/2006/relationships/image" Target="../media/image39.emf"/><Relationship Id="rId12" Type="http://schemas.openxmlformats.org/officeDocument/2006/relationships/oleObject" Target="../embeddings/oleObject33.bin"/><Relationship Id="rId13" Type="http://schemas.openxmlformats.org/officeDocument/2006/relationships/image" Target="../media/image40.emf"/><Relationship Id="rId14" Type="http://schemas.openxmlformats.org/officeDocument/2006/relationships/oleObject" Target="../embeddings/oleObject34.bin"/><Relationship Id="rId15" Type="http://schemas.openxmlformats.org/officeDocument/2006/relationships/image" Target="../media/image41.emf"/><Relationship Id="rId16" Type="http://schemas.openxmlformats.org/officeDocument/2006/relationships/oleObject" Target="../embeddings/oleObject35.bin"/><Relationship Id="rId17" Type="http://schemas.openxmlformats.org/officeDocument/2006/relationships/image" Target="../media/image42.emf"/><Relationship Id="rId18" Type="http://schemas.openxmlformats.org/officeDocument/2006/relationships/oleObject" Target="../embeddings/oleObject36.bin"/><Relationship Id="rId19" Type="http://schemas.openxmlformats.org/officeDocument/2006/relationships/image" Target="../media/image43.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29.bin"/><Relationship Id="rId4" Type="http://schemas.openxmlformats.org/officeDocument/2006/relationships/image" Target="../media/image36.emf"/><Relationship Id="rId5" Type="http://schemas.openxmlformats.org/officeDocument/2006/relationships/image" Target="../media/image35.jpeg"/><Relationship Id="rId6" Type="http://schemas.openxmlformats.org/officeDocument/2006/relationships/oleObject" Target="../embeddings/oleObject30.bin"/><Relationship Id="rId7" Type="http://schemas.openxmlformats.org/officeDocument/2006/relationships/image" Target="../media/image37.emf"/><Relationship Id="rId8" Type="http://schemas.openxmlformats.org/officeDocument/2006/relationships/oleObject" Target="../embeddings/oleObject31.bin"/></Relationships>
</file>

<file path=ppt/slides/_rels/slide12.xml.rels><?xml version="1.0" encoding="UTF-8" standalone="yes"?>
<Relationships xmlns="http://schemas.openxmlformats.org/package/2006/relationships"><Relationship Id="rId20" Type="http://schemas.openxmlformats.org/officeDocument/2006/relationships/oleObject" Target="../embeddings/oleObject49.bin"/><Relationship Id="rId21" Type="http://schemas.openxmlformats.org/officeDocument/2006/relationships/image" Target="../media/image56.emf"/><Relationship Id="rId22" Type="http://schemas.openxmlformats.org/officeDocument/2006/relationships/oleObject" Target="../embeddings/oleObject50.bin"/><Relationship Id="rId23" Type="http://schemas.openxmlformats.org/officeDocument/2006/relationships/image" Target="../media/image57.emf"/><Relationship Id="rId24" Type="http://schemas.openxmlformats.org/officeDocument/2006/relationships/oleObject" Target="../embeddings/oleObject51.bin"/><Relationship Id="rId25" Type="http://schemas.openxmlformats.org/officeDocument/2006/relationships/image" Target="../media/image58.emf"/><Relationship Id="rId26" Type="http://schemas.openxmlformats.org/officeDocument/2006/relationships/oleObject" Target="../embeddings/oleObject52.bin"/><Relationship Id="rId27" Type="http://schemas.openxmlformats.org/officeDocument/2006/relationships/image" Target="../media/image59.emf"/><Relationship Id="rId28" Type="http://schemas.openxmlformats.org/officeDocument/2006/relationships/oleObject" Target="../embeddings/oleObject53.bin"/><Relationship Id="rId29" Type="http://schemas.openxmlformats.org/officeDocument/2006/relationships/image" Target="../media/image60.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41.bin"/><Relationship Id="rId4" Type="http://schemas.openxmlformats.org/officeDocument/2006/relationships/image" Target="../media/image48.emf"/><Relationship Id="rId5" Type="http://schemas.openxmlformats.org/officeDocument/2006/relationships/image" Target="../media/image35.jpeg"/><Relationship Id="rId30" Type="http://schemas.openxmlformats.org/officeDocument/2006/relationships/oleObject" Target="../embeddings/oleObject54.bin"/><Relationship Id="rId31" Type="http://schemas.openxmlformats.org/officeDocument/2006/relationships/image" Target="../media/image61.emf"/><Relationship Id="rId32" Type="http://schemas.openxmlformats.org/officeDocument/2006/relationships/oleObject" Target="../embeddings/oleObject55.bin"/><Relationship Id="rId9" Type="http://schemas.openxmlformats.org/officeDocument/2006/relationships/image" Target="../media/image50.emf"/><Relationship Id="rId6" Type="http://schemas.openxmlformats.org/officeDocument/2006/relationships/oleObject" Target="../embeddings/oleObject42.bin"/><Relationship Id="rId7" Type="http://schemas.openxmlformats.org/officeDocument/2006/relationships/image" Target="../media/image49.emf"/><Relationship Id="rId8" Type="http://schemas.openxmlformats.org/officeDocument/2006/relationships/oleObject" Target="../embeddings/oleObject43.bin"/><Relationship Id="rId33" Type="http://schemas.openxmlformats.org/officeDocument/2006/relationships/image" Target="../media/image62.emf"/><Relationship Id="rId34" Type="http://schemas.openxmlformats.org/officeDocument/2006/relationships/oleObject" Target="../embeddings/oleObject56.bin"/><Relationship Id="rId35" Type="http://schemas.openxmlformats.org/officeDocument/2006/relationships/image" Target="../media/image63.emf"/><Relationship Id="rId36" Type="http://schemas.openxmlformats.org/officeDocument/2006/relationships/oleObject" Target="../embeddings/oleObject57.bin"/><Relationship Id="rId10" Type="http://schemas.openxmlformats.org/officeDocument/2006/relationships/oleObject" Target="../embeddings/oleObject44.bin"/><Relationship Id="rId11" Type="http://schemas.openxmlformats.org/officeDocument/2006/relationships/image" Target="../media/image51.emf"/><Relationship Id="rId12" Type="http://schemas.openxmlformats.org/officeDocument/2006/relationships/oleObject" Target="../embeddings/oleObject45.bin"/><Relationship Id="rId13" Type="http://schemas.openxmlformats.org/officeDocument/2006/relationships/image" Target="../media/image52.emf"/><Relationship Id="rId14" Type="http://schemas.openxmlformats.org/officeDocument/2006/relationships/oleObject" Target="../embeddings/oleObject46.bin"/><Relationship Id="rId15" Type="http://schemas.openxmlformats.org/officeDocument/2006/relationships/image" Target="../media/image53.emf"/><Relationship Id="rId16" Type="http://schemas.openxmlformats.org/officeDocument/2006/relationships/oleObject" Target="../embeddings/oleObject47.bin"/><Relationship Id="rId17" Type="http://schemas.openxmlformats.org/officeDocument/2006/relationships/image" Target="../media/image54.emf"/><Relationship Id="rId18" Type="http://schemas.openxmlformats.org/officeDocument/2006/relationships/oleObject" Target="../embeddings/oleObject48.bin"/><Relationship Id="rId19" Type="http://schemas.openxmlformats.org/officeDocument/2006/relationships/image" Target="../media/image55.emf"/><Relationship Id="rId37" Type="http://schemas.openxmlformats.org/officeDocument/2006/relationships/image" Target="../media/image64.emf"/></Relationships>
</file>

<file path=ppt/slides/_rels/slide13.xml.rels><?xml version="1.0" encoding="UTF-8" standalone="yes"?>
<Relationships xmlns="http://schemas.openxmlformats.org/package/2006/relationships"><Relationship Id="rId11" Type="http://schemas.openxmlformats.org/officeDocument/2006/relationships/image" Target="../media/image68.emf"/><Relationship Id="rId12" Type="http://schemas.openxmlformats.org/officeDocument/2006/relationships/oleObject" Target="../embeddings/oleObject62.bin"/><Relationship Id="rId13" Type="http://schemas.openxmlformats.org/officeDocument/2006/relationships/image" Target="../media/image69.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70.jpeg"/><Relationship Id="rId4" Type="http://schemas.openxmlformats.org/officeDocument/2006/relationships/oleObject" Target="../embeddings/oleObject58.bin"/><Relationship Id="rId5" Type="http://schemas.openxmlformats.org/officeDocument/2006/relationships/image" Target="../media/image65.emf"/><Relationship Id="rId6" Type="http://schemas.openxmlformats.org/officeDocument/2006/relationships/oleObject" Target="../embeddings/oleObject59.bin"/><Relationship Id="rId7" Type="http://schemas.openxmlformats.org/officeDocument/2006/relationships/image" Target="../media/image66.emf"/><Relationship Id="rId8" Type="http://schemas.openxmlformats.org/officeDocument/2006/relationships/oleObject" Target="../embeddings/oleObject60.bin"/><Relationship Id="rId9" Type="http://schemas.openxmlformats.org/officeDocument/2006/relationships/image" Target="../media/image67.emf"/><Relationship Id="rId10" Type="http://schemas.openxmlformats.org/officeDocument/2006/relationships/oleObject" Target="../embeddings/oleObject61.bin"/></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67.bin"/><Relationship Id="rId12" Type="http://schemas.openxmlformats.org/officeDocument/2006/relationships/image" Target="../media/image75.emf"/><Relationship Id="rId13" Type="http://schemas.openxmlformats.org/officeDocument/2006/relationships/oleObject" Target="../embeddings/oleObject68.bin"/><Relationship Id="rId14" Type="http://schemas.openxmlformats.org/officeDocument/2006/relationships/image" Target="../media/image76.emf"/><Relationship Id="rId15" Type="http://schemas.openxmlformats.org/officeDocument/2006/relationships/oleObject" Target="../embeddings/oleObject69.bin"/><Relationship Id="rId16" Type="http://schemas.openxmlformats.org/officeDocument/2006/relationships/image" Target="../media/image77.emf"/><Relationship Id="rId17" Type="http://schemas.openxmlformats.org/officeDocument/2006/relationships/oleObject" Target="../embeddings/oleObject70.bin"/><Relationship Id="rId18" Type="http://schemas.openxmlformats.org/officeDocument/2006/relationships/image" Target="../media/image78.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63.bin"/><Relationship Id="rId4" Type="http://schemas.openxmlformats.org/officeDocument/2006/relationships/image" Target="../media/image71.emf"/><Relationship Id="rId5" Type="http://schemas.openxmlformats.org/officeDocument/2006/relationships/oleObject" Target="../embeddings/oleObject64.bin"/><Relationship Id="rId6" Type="http://schemas.openxmlformats.org/officeDocument/2006/relationships/image" Target="../media/image72.emf"/><Relationship Id="rId7" Type="http://schemas.openxmlformats.org/officeDocument/2006/relationships/oleObject" Target="../embeddings/oleObject65.bin"/><Relationship Id="rId8" Type="http://schemas.openxmlformats.org/officeDocument/2006/relationships/image" Target="../media/image73.emf"/><Relationship Id="rId9" Type="http://schemas.openxmlformats.org/officeDocument/2006/relationships/oleObject" Target="../embeddings/oleObject66.bin"/><Relationship Id="rId10" Type="http://schemas.openxmlformats.org/officeDocument/2006/relationships/image" Target="../media/image74.emf"/></Relationships>
</file>

<file path=ppt/slides/_rels/slide15.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image" Target="../media/image81.jpeg"/><Relationship Id="rId5" Type="http://schemas.openxmlformats.org/officeDocument/2006/relationships/image" Target="../media/image82.jpeg"/><Relationship Id="rId1" Type="http://schemas.openxmlformats.org/officeDocument/2006/relationships/slideLayout" Target="../slideLayouts/slideLayout2.xml"/><Relationship Id="rId2" Type="http://schemas.openxmlformats.org/officeDocument/2006/relationships/image" Target="../media/image7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9" Type="http://schemas.openxmlformats.org/officeDocument/2006/relationships/image" Target="../media/image5.emf"/><Relationship Id="rId20" Type="http://schemas.openxmlformats.org/officeDocument/2006/relationships/oleObject" Target="../embeddings/oleObject9.bin"/><Relationship Id="rId21" Type="http://schemas.openxmlformats.org/officeDocument/2006/relationships/image" Target="../media/image11.emf"/><Relationship Id="rId10" Type="http://schemas.openxmlformats.org/officeDocument/2006/relationships/oleObject" Target="../embeddings/oleObject4.bin"/><Relationship Id="rId11" Type="http://schemas.openxmlformats.org/officeDocument/2006/relationships/image" Target="../media/image6.emf"/><Relationship Id="rId12" Type="http://schemas.openxmlformats.org/officeDocument/2006/relationships/oleObject" Target="../embeddings/oleObject5.bin"/><Relationship Id="rId13" Type="http://schemas.openxmlformats.org/officeDocument/2006/relationships/image" Target="../media/image7.emf"/><Relationship Id="rId14" Type="http://schemas.openxmlformats.org/officeDocument/2006/relationships/oleObject" Target="../embeddings/oleObject6.bin"/><Relationship Id="rId15" Type="http://schemas.openxmlformats.org/officeDocument/2006/relationships/image" Target="../media/image8.emf"/><Relationship Id="rId16" Type="http://schemas.openxmlformats.org/officeDocument/2006/relationships/oleObject" Target="../embeddings/oleObject7.bin"/><Relationship Id="rId17" Type="http://schemas.openxmlformats.org/officeDocument/2006/relationships/image" Target="../media/image9.emf"/><Relationship Id="rId18" Type="http://schemas.openxmlformats.org/officeDocument/2006/relationships/oleObject" Target="../embeddings/oleObject8.bin"/><Relationship Id="rId19" Type="http://schemas.openxmlformats.org/officeDocument/2006/relationships/image" Target="../media/image10.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2.jpeg"/><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8"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image" Target="../media/image19.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0.bin"/><Relationship Id="rId4" Type="http://schemas.openxmlformats.org/officeDocument/2006/relationships/image" Target="../media/image15.emf"/><Relationship Id="rId5" Type="http://schemas.openxmlformats.org/officeDocument/2006/relationships/oleObject" Target="../embeddings/oleObject11.bin"/><Relationship Id="rId6" Type="http://schemas.openxmlformats.org/officeDocument/2006/relationships/image" Target="../media/image16.wmf"/><Relationship Id="rId7" Type="http://schemas.openxmlformats.org/officeDocument/2006/relationships/oleObject" Target="../embeddings/oleObject12.bin"/><Relationship Id="rId8" Type="http://schemas.openxmlformats.org/officeDocument/2006/relationships/image" Target="../media/image17.wmf"/><Relationship Id="rId9" Type="http://schemas.openxmlformats.org/officeDocument/2006/relationships/oleObject" Target="../embeddings/oleObject13.bin"/><Relationship Id="rId10" Type="http://schemas.openxmlformats.org/officeDocument/2006/relationships/image" Target="../media/image18.wmf"/></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23.wmf"/><Relationship Id="rId13" Type="http://schemas.openxmlformats.org/officeDocument/2006/relationships/oleObject" Target="../embeddings/oleObject19.bin"/><Relationship Id="rId14" Type="http://schemas.openxmlformats.org/officeDocument/2006/relationships/image" Target="../media/image24.wmf"/><Relationship Id="rId15" Type="http://schemas.openxmlformats.org/officeDocument/2006/relationships/oleObject" Target="../embeddings/oleObject20.bin"/><Relationship Id="rId16" Type="http://schemas.openxmlformats.org/officeDocument/2006/relationships/image" Target="../media/image25.wmf"/><Relationship Id="rId17" Type="http://schemas.openxmlformats.org/officeDocument/2006/relationships/oleObject" Target="../embeddings/oleObject21.bin"/><Relationship Id="rId18" Type="http://schemas.openxmlformats.org/officeDocument/2006/relationships/image" Target="../media/image26.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image" Target="../media/image27.jpeg"/><Relationship Id="rId5" Type="http://schemas.openxmlformats.org/officeDocument/2006/relationships/oleObject" Target="../embeddings/oleObject15.bin"/><Relationship Id="rId6" Type="http://schemas.openxmlformats.org/officeDocument/2006/relationships/image" Target="../media/image20.wmf"/><Relationship Id="rId7" Type="http://schemas.openxmlformats.org/officeDocument/2006/relationships/oleObject" Target="../embeddings/oleObject16.bin"/><Relationship Id="rId8" Type="http://schemas.openxmlformats.org/officeDocument/2006/relationships/image" Target="../media/image21.wmf"/><Relationship Id="rId9" Type="http://schemas.openxmlformats.org/officeDocument/2006/relationships/oleObject" Target="../embeddings/oleObject17.bin"/><Relationship Id="rId10" Type="http://schemas.openxmlformats.org/officeDocument/2006/relationships/image" Target="../media/image2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Sept. 12,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#5</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60536" y="1447800"/>
            <a:ext cx="311495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12,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838200" y="2057400"/>
            <a:ext cx="79248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pitchFamily="-84" charset="0"/>
              </a:rPr>
              <a:t>CH 21</a:t>
            </a:r>
          </a:p>
          <a:p>
            <a:pPr marL="1066800" lvl="1" indent="-609600">
              <a:spcBef>
                <a:spcPct val="20000"/>
              </a:spcBef>
              <a:buFontTx/>
              <a:buChar char="•"/>
            </a:pPr>
            <a:r>
              <a:rPr lang="en-US" sz="2800" dirty="0">
                <a:solidFill>
                  <a:srgbClr val="003300"/>
                </a:solidFill>
                <a:latin typeface="Arial Narrow" charset="0"/>
              </a:rPr>
              <a:t>The Electric Field &amp; Field Lines</a:t>
            </a:r>
          </a:p>
          <a:p>
            <a:pPr marL="1066800" lvl="1" indent="-609600">
              <a:spcBef>
                <a:spcPct val="20000"/>
              </a:spcBef>
              <a:buFontTx/>
              <a:buChar char="•"/>
            </a:pPr>
            <a:r>
              <a:rPr lang="en-US" sz="2800" dirty="0">
                <a:solidFill>
                  <a:srgbClr val="003300"/>
                </a:solidFill>
                <a:latin typeface="Arial Narrow" charset="0"/>
              </a:rPr>
              <a:t>Electric Fields and Conductors</a:t>
            </a:r>
          </a:p>
          <a:p>
            <a:pPr marL="1066800" lvl="1" indent="-609600">
              <a:spcBef>
                <a:spcPct val="20000"/>
              </a:spcBef>
              <a:buFontTx/>
              <a:buChar char="•"/>
            </a:pPr>
            <a:r>
              <a:rPr lang="en-US" sz="2800" dirty="0">
                <a:solidFill>
                  <a:srgbClr val="003800"/>
                </a:solidFill>
                <a:latin typeface="Arial Narrow" charset="0"/>
              </a:rPr>
              <a:t>Motion of a Charged Particle in an Electric Field</a:t>
            </a:r>
          </a:p>
          <a:p>
            <a:pPr marL="1066800" lvl="1" indent="-609600">
              <a:spcBef>
                <a:spcPct val="20000"/>
              </a:spcBef>
              <a:buFontTx/>
              <a:buChar char="•"/>
            </a:pPr>
            <a:r>
              <a:rPr lang="en-US" sz="2800" dirty="0">
                <a:solidFill>
                  <a:srgbClr val="003800"/>
                </a:solidFill>
                <a:latin typeface="Arial Narrow" charset="0"/>
              </a:rPr>
              <a:t>Electric Dipoles</a:t>
            </a:r>
            <a:endParaRPr lang="en-US" sz="3200" dirty="0" smtClean="0">
              <a:solidFill>
                <a:schemeClr val="accent2"/>
              </a:solidFill>
              <a:latin typeface="Arial Narrow" pitchFamily="-84" charset="0"/>
            </a:endParaRPr>
          </a:p>
          <a:p>
            <a:pPr marL="609600" indent="-609600">
              <a:spcBef>
                <a:spcPct val="20000"/>
              </a:spcBef>
              <a:buFontTx/>
              <a:buChar char="•"/>
            </a:pPr>
            <a:r>
              <a:rPr lang="en-US" sz="3200" dirty="0" smtClean="0">
                <a:solidFill>
                  <a:schemeClr val="accent2"/>
                </a:solidFill>
                <a:latin typeface="Arial Narrow" pitchFamily="-84" charset="0"/>
              </a:rPr>
              <a:t>CH 22</a:t>
            </a:r>
          </a:p>
          <a:p>
            <a:pPr marL="1066800" lvl="1" indent="-609600">
              <a:spcBef>
                <a:spcPct val="20000"/>
              </a:spcBef>
              <a:buFontTx/>
              <a:buChar char="•"/>
            </a:pPr>
            <a:r>
              <a:rPr lang="en-US" sz="2800" dirty="0" smtClean="0">
                <a:solidFill>
                  <a:srgbClr val="003300"/>
                </a:solidFill>
                <a:latin typeface="Arial Narrow" charset="0"/>
              </a:rPr>
              <a:t>Electric Flux</a:t>
            </a:r>
          </a:p>
          <a:p>
            <a:pPr marL="1066800" lvl="1" indent="-609600">
              <a:spcBef>
                <a:spcPct val="20000"/>
              </a:spcBef>
              <a:buFontTx/>
              <a:buChar char="•"/>
            </a:pPr>
            <a:r>
              <a:rPr lang="en-US" sz="2800" dirty="0" smtClean="0">
                <a:solidFill>
                  <a:srgbClr val="003300"/>
                </a:solidFill>
                <a:latin typeface="Arial Narrow" charset="0"/>
              </a:rPr>
              <a:t>Gauss’ Law </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58">
                                            <p:txEl>
                                              <p:pRg st="7" end="7"/>
                                            </p:txEl>
                                          </p:spTgt>
                                        </p:tgtEl>
                                        <p:attrNameLst>
                                          <p:attrName>style.visibility</p:attrName>
                                        </p:attrNameLst>
                                      </p:cBhvr>
                                      <p:to>
                                        <p:strVal val="visible"/>
                                      </p:to>
                                    </p:set>
                                    <p:animEffect transition="in" filter="wipe(left)">
                                      <p:cBhvr>
                                        <p:cTn id="42" dur="500"/>
                                        <p:tgtEl>
                                          <p:spTgt spid="20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12,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10</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endParaRPr lang="en-US" dirty="0"/>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smtClean="0"/>
              <a:t>E above two point charges</a:t>
            </a:r>
            <a:r>
              <a:rPr lang="en-US" sz="2000" dirty="0" smtClean="0"/>
              <a:t>:  Calculate the total electric field (a) at point A and (b) at point B in the figure on the right due to both the charges Q</a:t>
            </a:r>
            <a:r>
              <a:rPr lang="en-US" sz="2000" baseline="-25000" dirty="0" smtClean="0"/>
              <a:t>1 </a:t>
            </a:r>
            <a:r>
              <a:rPr lang="en-US" sz="2000" dirty="0" smtClean="0"/>
              <a:t>and Q</a:t>
            </a:r>
            <a:r>
              <a:rPr lang="en-US" sz="2000" baseline="-25000" dirty="0" smtClean="0"/>
              <a:t>2</a:t>
            </a:r>
            <a:r>
              <a:rPr lang="en-US" sz="2000" dirty="0" smtClean="0"/>
              <a:t>. </a:t>
            </a:r>
            <a:endParaRPr lang="en-US" sz="2000" dirty="0"/>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8012" name="Equation" r:id="rId3" imgW="406400" imgH="254000" progId="Equation.DSMT4">
                  <p:embed/>
                </p:oleObj>
              </mc:Choice>
              <mc:Fallback>
                <p:oleObj name="Equation" r:id="rId3" imgW="4064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smtClean="0">
                <a:solidFill>
                  <a:schemeClr val="accent2"/>
                </a:solidFill>
                <a:latin typeface="Arial Narrow" charset="0"/>
              </a:rPr>
              <a:t>First, the electric field at point A by Q</a:t>
            </a:r>
            <a:r>
              <a:rPr lang="en-US" sz="2000" baseline="-25000" dirty="0" smtClean="0">
                <a:solidFill>
                  <a:schemeClr val="accent2"/>
                </a:solidFill>
                <a:latin typeface="Arial Narrow" charset="0"/>
              </a:rPr>
              <a:t>1</a:t>
            </a:r>
            <a:r>
              <a:rPr lang="en-US" sz="2000" dirty="0" smtClean="0">
                <a:solidFill>
                  <a:schemeClr val="accent2"/>
                </a:solidFill>
                <a:latin typeface="Arial Narrow" charset="0"/>
              </a:rPr>
              <a:t> and then Q</a:t>
            </a:r>
            <a:r>
              <a:rPr lang="en-US" sz="2000" baseline="-25000" dirty="0" smtClean="0">
                <a:solidFill>
                  <a:schemeClr val="accent2"/>
                </a:solidFill>
                <a:latin typeface="Arial Narrow" charset="0"/>
              </a:rPr>
              <a:t>2</a:t>
            </a:r>
            <a:r>
              <a:rPr lang="en-US" sz="2000" dirty="0" smtClean="0">
                <a:solidFill>
                  <a:schemeClr val="accent2"/>
                </a:solidFill>
                <a:latin typeface="Arial Narrow" charset="0"/>
              </a:rPr>
              <a:t>.  </a:t>
            </a:r>
            <a:endParaRPr lang="en-US" sz="2000" dirty="0">
              <a:solidFill>
                <a:schemeClr val="accent2"/>
              </a:solidFill>
              <a:latin typeface="Arial Narrow" charset="0"/>
            </a:endParaRP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Then add them at each point </a:t>
            </a:r>
            <a:r>
              <a:rPr lang="en-US" sz="2000" dirty="0" err="1" smtClean="0">
                <a:solidFill>
                  <a:schemeClr val="accent2"/>
                </a:solidFill>
                <a:latin typeface="Arial Narrow" charset="0"/>
              </a:rPr>
              <a:t>vectorially</a:t>
            </a:r>
            <a:r>
              <a:rPr lang="en-US" sz="2000" dirty="0" smtClean="0">
                <a:solidFill>
                  <a:schemeClr val="accent2"/>
                </a:solidFill>
                <a:latin typeface="Arial Narrow" charset="0"/>
              </a:rPr>
              <a:t>!</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fields at each point due to each of the two charges.</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8013" name="Equation" r:id="rId6" imgW="419100" imgH="254000" progId="Equation.DSMT4">
                  <p:embed/>
                </p:oleObj>
              </mc:Choice>
              <mc:Fallback>
                <p:oleObj name="Equation" r:id="rId6" imgW="4191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mc:AlternateContent xmlns:mc="http://schemas.openxmlformats.org/markup-compatibility/2006">
              <mc:Choice xmlns:v="urn:schemas-microsoft-com:vml" Requires="v">
                <p:oleObj spid="_x0000_s18014" name="Equation" r:id="rId8" imgW="419100" imgH="457200" progId="Equation.DSMT4">
                  <p:embed/>
                </p:oleObj>
              </mc:Choice>
              <mc:Fallback>
                <p:oleObj name="Equation" r:id="rId8" imgW="419100" imgH="457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513" y="4384675"/>
                        <a:ext cx="766762" cy="7318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8015" name="Equation" r:id="rId10" imgW="2997200" imgH="571500" progId="Equation.DSMT4">
                  <p:embed/>
                </p:oleObj>
              </mc:Choice>
              <mc:Fallback>
                <p:oleObj name="Equation" r:id="rId10" imgW="29972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8016" name="Equation" r:id="rId12" imgW="444500" imgH="444500" progId="Equation.DSMT4">
                  <p:embed/>
                </p:oleObj>
              </mc:Choice>
              <mc:Fallback>
                <p:oleObj name="Equation" r:id="rId12" imgW="444500" imgH="444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8017" name="Equation" r:id="rId14" imgW="2946400" imgH="571500" progId="Equation.DSMT4">
                  <p:embed/>
                </p:oleObj>
              </mc:Choice>
              <mc:Fallback>
                <p:oleObj name="Equation" r:id="rId14" imgW="2946400" imgH="5715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1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par>
                          <p:cTn id="8" fill="hold">
                            <p:stCondLst>
                              <p:cond delay="2400"/>
                            </p:stCondLst>
                            <p:childTnLst>
                              <p:par>
                                <p:cTn id="9" presetID="53"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47467"/>
                                        </p:tgtEl>
                                        <p:attrNameLst>
                                          <p:attrName>style.visibility</p:attrName>
                                        </p:attrNameLst>
                                      </p:cBhvr>
                                      <p:to>
                                        <p:strVal val="visible"/>
                                      </p:to>
                                    </p:set>
                                    <p:animEffect transition="in" filter="wipe(left)">
                                      <p:cBhvr>
                                        <p:cTn id="33" dur="500"/>
                                        <p:tgtEl>
                                          <p:spTgt spid="1474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7462"/>
                                        </p:tgtEl>
                                        <p:attrNameLst>
                                          <p:attrName>style.visibility</p:attrName>
                                        </p:attrNameLst>
                                      </p:cBhvr>
                                      <p:to>
                                        <p:strVal val="visible"/>
                                      </p:to>
                                    </p:set>
                                    <p:animEffect transition="in" filter="wipe(left)">
                                      <p:cBhvr>
                                        <p:cTn id="38" dur="500"/>
                                        <p:tgtEl>
                                          <p:spTgt spid="1474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3002"/>
                                        </p:tgtEl>
                                        <p:attrNameLst>
                                          <p:attrName>style.visibility</p:attrName>
                                        </p:attrNameLst>
                                      </p:cBhvr>
                                      <p:to>
                                        <p:strVal val="visible"/>
                                      </p:to>
                                    </p:set>
                                    <p:animEffect transition="in" filter="wipe(left)">
                                      <p:cBhvr>
                                        <p:cTn id="43" dur="500"/>
                                        <p:tgtEl>
                                          <p:spTgt spid="21300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3003"/>
                                        </p:tgtEl>
                                        <p:attrNameLst>
                                          <p:attrName>style.visibility</p:attrName>
                                        </p:attrNameLst>
                                      </p:cBhvr>
                                      <p:to>
                                        <p:strVal val="visible"/>
                                      </p:to>
                                    </p:set>
                                    <p:animEffect transition="in" filter="wipe(left)">
                                      <p:cBhvr>
                                        <p:cTn id="48" dur="500"/>
                                        <p:tgtEl>
                                          <p:spTgt spid="21300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3001"/>
                                        </p:tgtEl>
                                        <p:attrNameLst>
                                          <p:attrName>style.visibility</p:attrName>
                                        </p:attrNameLst>
                                      </p:cBhvr>
                                      <p:to>
                                        <p:strVal val="visible"/>
                                      </p:to>
                                    </p:set>
                                    <p:animEffect transition="in" filter="wipe(left)">
                                      <p:cBhvr>
                                        <p:cTn id="53" dur="500"/>
                                        <p:tgtEl>
                                          <p:spTgt spid="21300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3004"/>
                                        </p:tgtEl>
                                        <p:attrNameLst>
                                          <p:attrName>style.visibility</p:attrName>
                                        </p:attrNameLst>
                                      </p:cBhvr>
                                      <p:to>
                                        <p:strVal val="visible"/>
                                      </p:to>
                                    </p:set>
                                    <p:animEffect transition="in" filter="wipe(left)">
                                      <p:cBhvr>
                                        <p:cTn id="58" dur="500"/>
                                        <p:tgtEl>
                                          <p:spTgt spid="21300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3005"/>
                                        </p:tgtEl>
                                        <p:attrNameLst>
                                          <p:attrName>style.visibility</p:attrName>
                                        </p:attrNameLst>
                                      </p:cBhvr>
                                      <p:to>
                                        <p:strVal val="visible"/>
                                      </p:to>
                                    </p:set>
                                    <p:animEffect transition="in" filter="wipe(left)">
                                      <p:cBhvr>
                                        <p:cTn id="63" dur="500"/>
                                        <p:tgtEl>
                                          <p:spTgt spid="213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12,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53428" name="Equation" r:id="rId3" imgW="368300" imgH="228600" progId="Equation.DSMT4">
                  <p:embed/>
                </p:oleObj>
              </mc:Choice>
              <mc:Fallback>
                <p:oleObj name="Equation" r:id="rId3" imgW="3683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 of the electric field vectors by the two charges at point A.</a:t>
            </a:r>
            <a:endParaRPr lang="en-US" sz="2000" dirty="0">
              <a:solidFill>
                <a:schemeClr val="accent2"/>
              </a:solidFill>
              <a:latin typeface="Arial Narrow" charset="0"/>
            </a:endParaRP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53429"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53430" name="Equation" r:id="rId8" imgW="330200" imgH="228600" progId="Equation.DSMT4">
                  <p:embed/>
                </p:oleObj>
              </mc:Choice>
              <mc:Fallback>
                <p:oleObj name="Equation" r:id="rId8" imgW="3302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53431" name="Equation" r:id="rId10" imgW="368300" imgH="254000" progId="Equation.DSMT4">
                  <p:embed/>
                </p:oleObj>
              </mc:Choice>
              <mc:Fallback>
                <p:oleObj name="Equation" r:id="rId10" imgW="3683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53432" name="Equation" r:id="rId12" imgW="711200" imgH="228600" progId="Equation.DSMT4">
                  <p:embed/>
                </p:oleObj>
              </mc:Choice>
              <mc:Fallback>
                <p:oleObj name="Equation" r:id="rId12" imgW="7112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53433" name="Equation" r:id="rId14" imgW="812800" imgH="241300" progId="Equation.DSMT4">
                  <p:embed/>
                </p:oleObj>
              </mc:Choice>
              <mc:Fallback>
                <p:oleObj name="Equation" r:id="rId14" imgW="8128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53434" name="Equation" r:id="rId16" imgW="1041400" imgH="228600" progId="Equation.DSMT4">
                  <p:embed/>
                </p:oleObj>
              </mc:Choice>
              <mc:Fallback>
                <p:oleObj name="Equation" r:id="rId16" imgW="10414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53435" name="Equation" r:id="rId18" imgW="838200" imgH="241300" progId="Equation.DSMT4">
                  <p:embed/>
                </p:oleObj>
              </mc:Choice>
              <mc:Fallback>
                <p:oleObj name="Equation" r:id="rId18" imgW="8382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53436" name="Equation" r:id="rId20" imgW="825500" imgH="279400" progId="Equation.DSMT4">
                  <p:embed/>
                </p:oleObj>
              </mc:Choice>
              <mc:Fallback>
                <p:oleObj name="Equation" r:id="rId20" imgW="825500" imgH="2794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53437" name="Equation" r:id="rId22" imgW="1320800" imgH="304800" progId="Equation.DSMT4">
                  <p:embed/>
                </p:oleObj>
              </mc:Choice>
              <mc:Fallback>
                <p:oleObj name="Equation" r:id="rId22" imgW="1320800" imgH="304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A is</a:t>
            </a:r>
            <a:endParaRPr lang="en-US" sz="2000" dirty="0">
              <a:solidFill>
                <a:schemeClr val="accent2"/>
              </a:solidFill>
              <a:latin typeface="Arial Narrow" charset="0"/>
            </a:endParaRP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A is</a:t>
            </a:r>
            <a:endParaRPr lang="en-US" sz="2000" dirty="0">
              <a:solidFill>
                <a:schemeClr val="accent2"/>
              </a:solidFill>
              <a:latin typeface="Arial Narrow" charset="0"/>
            </a:endParaRP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53438" name="Equation" r:id="rId24" imgW="825500" imgH="317500" progId="Equation.DSMT4">
                  <p:embed/>
                </p:oleObj>
              </mc:Choice>
              <mc:Fallback>
                <p:oleObj name="Equation" r:id="rId24" imgW="825500" imgH="3175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53439" name="Equation" r:id="rId26" imgW="2463800" imgH="342900" progId="Equation.DSMT4">
                  <p:embed/>
                </p:oleObj>
              </mc:Choice>
              <mc:Fallback>
                <p:oleObj name="Equation" r:id="rId26" imgW="2463800" imgH="3429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onto the electric field at point B</a:t>
            </a:r>
            <a:endParaRPr lang="en-US" sz="2000" dirty="0">
              <a:solidFill>
                <a:schemeClr val="accent2"/>
              </a:solidFill>
              <a:latin typeface="Arial Narrow" charset="0"/>
            </a:endParaRPr>
          </a:p>
        </p:txBody>
      </p:sp>
    </p:spTree>
    <p:extLst>
      <p:ext uri="{BB962C8B-B14F-4D97-AF65-F5344CB8AC3E}">
        <p14:creationId xmlns:p14="http://schemas.microsoft.com/office/powerpoint/2010/main" val="136847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7462"/>
                                        </p:tgtEl>
                                        <p:attrNameLst>
                                          <p:attrName>style.visibility</p:attrName>
                                        </p:attrNameLst>
                                      </p:cBhvr>
                                      <p:to>
                                        <p:strVal val="visible"/>
                                      </p:to>
                                    </p:set>
                                    <p:animEffect transition="in" filter="wipe(left)">
                                      <p:cBhvr>
                                        <p:cTn id="19" dur="500"/>
                                        <p:tgtEl>
                                          <p:spTgt spid="1474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4022"/>
                                        </p:tgtEl>
                                        <p:attrNameLst>
                                          <p:attrName>style.visibility</p:attrName>
                                        </p:attrNameLst>
                                      </p:cBhvr>
                                      <p:to>
                                        <p:strVal val="visible"/>
                                      </p:to>
                                    </p:set>
                                    <p:animEffect transition="in" filter="wipe(left)">
                                      <p:cBhvr>
                                        <p:cTn id="24" dur="500"/>
                                        <p:tgtEl>
                                          <p:spTgt spid="2140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4023"/>
                                        </p:tgtEl>
                                        <p:attrNameLst>
                                          <p:attrName>style.visibility</p:attrName>
                                        </p:attrNameLst>
                                      </p:cBhvr>
                                      <p:to>
                                        <p:strVal val="visible"/>
                                      </p:to>
                                    </p:set>
                                    <p:animEffect transition="in" filter="wipe(left)">
                                      <p:cBhvr>
                                        <p:cTn id="29" dur="500"/>
                                        <p:tgtEl>
                                          <p:spTgt spid="2140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4019"/>
                                        </p:tgtEl>
                                        <p:attrNameLst>
                                          <p:attrName>style.visibility</p:attrName>
                                        </p:attrNameLst>
                                      </p:cBhvr>
                                      <p:to>
                                        <p:strVal val="visible"/>
                                      </p:to>
                                    </p:set>
                                    <p:animEffect transition="in" filter="wipe(left)">
                                      <p:cBhvr>
                                        <p:cTn id="34" dur="500"/>
                                        <p:tgtEl>
                                          <p:spTgt spid="2140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4024"/>
                                        </p:tgtEl>
                                        <p:attrNameLst>
                                          <p:attrName>style.visibility</p:attrName>
                                        </p:attrNameLst>
                                      </p:cBhvr>
                                      <p:to>
                                        <p:strVal val="visible"/>
                                      </p:to>
                                    </p:set>
                                    <p:animEffect transition="in" filter="wipe(left)">
                                      <p:cBhvr>
                                        <p:cTn id="39" dur="500"/>
                                        <p:tgtEl>
                                          <p:spTgt spid="2140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4025"/>
                                        </p:tgtEl>
                                        <p:attrNameLst>
                                          <p:attrName>style.visibility</p:attrName>
                                        </p:attrNameLst>
                                      </p:cBhvr>
                                      <p:to>
                                        <p:strVal val="visible"/>
                                      </p:to>
                                    </p:set>
                                    <p:animEffect transition="in" filter="wipe(left)">
                                      <p:cBhvr>
                                        <p:cTn id="44" dur="500"/>
                                        <p:tgtEl>
                                          <p:spTgt spid="2140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4020"/>
                                        </p:tgtEl>
                                        <p:attrNameLst>
                                          <p:attrName>style.visibility</p:attrName>
                                        </p:attrNameLst>
                                      </p:cBhvr>
                                      <p:to>
                                        <p:strVal val="visible"/>
                                      </p:to>
                                    </p:set>
                                    <p:animEffect transition="in" filter="wipe(left)">
                                      <p:cBhvr>
                                        <p:cTn id="54" dur="500"/>
                                        <p:tgtEl>
                                          <p:spTgt spid="2140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4026"/>
                                        </p:tgtEl>
                                        <p:attrNameLst>
                                          <p:attrName>style.visibility</p:attrName>
                                        </p:attrNameLst>
                                      </p:cBhvr>
                                      <p:to>
                                        <p:strVal val="visible"/>
                                      </p:to>
                                    </p:set>
                                    <p:animEffect transition="in" filter="wipe(left)">
                                      <p:cBhvr>
                                        <p:cTn id="59" dur="500"/>
                                        <p:tgtEl>
                                          <p:spTgt spid="2140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4027"/>
                                        </p:tgtEl>
                                        <p:attrNameLst>
                                          <p:attrName>style.visibility</p:attrName>
                                        </p:attrNameLst>
                                      </p:cBhvr>
                                      <p:to>
                                        <p:strVal val="visible"/>
                                      </p:to>
                                    </p:set>
                                    <p:animEffect transition="in" filter="wipe(left)">
                                      <p:cBhvr>
                                        <p:cTn id="64" dur="500"/>
                                        <p:tgtEl>
                                          <p:spTgt spid="2140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4021"/>
                                        </p:tgtEl>
                                        <p:attrNameLst>
                                          <p:attrName>style.visibility</p:attrName>
                                        </p:attrNameLst>
                                      </p:cBhvr>
                                      <p:to>
                                        <p:strVal val="visible"/>
                                      </p:to>
                                    </p:set>
                                    <p:animEffect transition="in" filter="wipe(left)">
                                      <p:cBhvr>
                                        <p:cTn id="69" dur="500"/>
                                        <p:tgtEl>
                                          <p:spTgt spid="2140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4028"/>
                                        </p:tgtEl>
                                        <p:attrNameLst>
                                          <p:attrName>style.visibility</p:attrName>
                                        </p:attrNameLst>
                                      </p:cBhvr>
                                      <p:to>
                                        <p:strVal val="visible"/>
                                      </p:to>
                                    </p:set>
                                    <p:animEffect transition="in" filter="wipe(left)">
                                      <p:cBhvr>
                                        <p:cTn id="79" dur="500"/>
                                        <p:tgtEl>
                                          <p:spTgt spid="2140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4029"/>
                                        </p:tgtEl>
                                        <p:attrNameLst>
                                          <p:attrName>style.visibility</p:attrName>
                                        </p:attrNameLst>
                                      </p:cBhvr>
                                      <p:to>
                                        <p:strVal val="visible"/>
                                      </p:to>
                                    </p:set>
                                    <p:animEffect transition="in" filter="wipe(left)">
                                      <p:cBhvr>
                                        <p:cTn id="84" dur="500"/>
                                        <p:tgtEl>
                                          <p:spTgt spid="2140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12,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12</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8, </a:t>
            </a:r>
            <a:r>
              <a:rPr lang="en-US" dirty="0" err="1" smtClean="0"/>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1704" name="Equation" r:id="rId3" imgW="812800" imgH="444500" progId="Equation.DSMT4">
                  <p:embed/>
                </p:oleObj>
              </mc:Choice>
              <mc:Fallback>
                <p:oleObj name="Equation" r:id="rId3" imgW="8128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5503"/>
                        <a:ext cx="1472333" cy="719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Electric field at point B is easier due to symmetry!</a:t>
            </a:r>
            <a:endParaRPr lang="en-US" sz="2000" dirty="0">
              <a:solidFill>
                <a:schemeClr val="accent2"/>
              </a:solidFill>
              <a:latin typeface="Arial Narrow" charset="0"/>
            </a:endParaRP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endParaRPr lang="en-US" sz="2000" dirty="0">
              <a:solidFill>
                <a:schemeClr val="accent2"/>
              </a:solidFill>
              <a:latin typeface="Arial Narrow" charset="0"/>
            </a:endParaRP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1705" name="Equation" r:id="rId6" imgW="368300" imgH="254000" progId="Equation.DSMT4">
                  <p:embed/>
                </p:oleObj>
              </mc:Choice>
              <mc:Fallback>
                <p:oleObj name="Equation" r:id="rId6" imgW="368300" imgH="2540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1706" name="Equation" r:id="rId8" imgW="838200" imgH="444500" progId="Equation.DSMT4">
                  <p:embed/>
                </p:oleObj>
              </mc:Choice>
              <mc:Fallback>
                <p:oleObj name="Equation" r:id="rId8" imgW="838200" imgH="444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435225"/>
                        <a:ext cx="1519490" cy="7178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1707" name="Equation" r:id="rId10" imgW="3060700" imgH="571500" progId="Equation.DSMT4">
                  <p:embed/>
                </p:oleObj>
              </mc:Choice>
              <mc:Fallback>
                <p:oleObj name="Equation" r:id="rId10" imgW="3060700" imgH="5715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components!</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Now, the </a:t>
            </a:r>
            <a:r>
              <a:rPr lang="en-US" sz="2000" dirty="0" err="1" smtClean="0">
                <a:solidFill>
                  <a:schemeClr val="accent2"/>
                </a:solidFill>
                <a:latin typeface="Arial Narrow" charset="0"/>
              </a:rPr>
              <a:t>x</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1708" name="Equation" r:id="rId12" imgW="431800" imgH="165100" progId="Equation.DSMT4">
                  <p:embed/>
                </p:oleObj>
              </mc:Choice>
              <mc:Fallback>
                <p:oleObj name="Equation" r:id="rId12" imgW="431800" imgH="165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1709" name="Equation" r:id="rId14" imgW="533400" imgH="228600" progId="Equation.DSMT4">
                  <p:embed/>
                </p:oleObj>
              </mc:Choice>
              <mc:Fallback>
                <p:oleObj name="Equation" r:id="rId14" imgW="5334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1710" name="Equation" r:id="rId16" imgW="812800" imgH="228600" progId="Equation.DSMT4">
                  <p:embed/>
                </p:oleObj>
              </mc:Choice>
              <mc:Fallback>
                <p:oleObj name="Equation" r:id="rId16" imgW="8128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the </a:t>
            </a:r>
            <a:r>
              <a:rPr lang="en-US" sz="2000" dirty="0" err="1" smtClean="0">
                <a:solidFill>
                  <a:schemeClr val="accent2"/>
                </a:solidFill>
                <a:latin typeface="Arial Narrow" charset="0"/>
              </a:rPr>
              <a:t>y</a:t>
            </a:r>
            <a:r>
              <a:rPr lang="en-US" sz="2000" dirty="0" smtClean="0">
                <a:solidFill>
                  <a:schemeClr val="accent2"/>
                </a:solidFill>
                <a:latin typeface="Arial Narrow" charset="0"/>
              </a:rPr>
              <a:t>-component!</a:t>
            </a:r>
            <a:endParaRPr lang="en-US" sz="2000" dirty="0">
              <a:solidFill>
                <a:schemeClr val="accent2"/>
              </a:solidFill>
              <a:latin typeface="Arial Narrow" charset="0"/>
            </a:endParaRP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1711" name="Equation" r:id="rId18" imgW="368300" imgH="228600" progId="Equation.DSMT4">
                  <p:embed/>
                </p:oleObj>
              </mc:Choice>
              <mc:Fallback>
                <p:oleObj name="Equation" r:id="rId18" imgW="3683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1712" name="Equation" r:id="rId20" imgW="965200" imgH="215900" progId="Equation.DSMT4">
                  <p:embed/>
                </p:oleObj>
              </mc:Choice>
              <mc:Fallback>
                <p:oleObj name="Equation" r:id="rId20" imgW="965200" imgH="215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1713" name="Equation" r:id="rId22" imgW="330200" imgH="228600" progId="Equation.DSMT4">
                  <p:embed/>
                </p:oleObj>
              </mc:Choice>
              <mc:Fallback>
                <p:oleObj name="Equation" r:id="rId22" imgW="3302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1714" name="Equation" r:id="rId24" imgW="368300" imgH="254000" progId="Equation.DSMT4">
                  <p:embed/>
                </p:oleObj>
              </mc:Choice>
              <mc:Fallback>
                <p:oleObj name="Equation" r:id="rId24" imgW="368300" imgH="2540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1715" name="Equation" r:id="rId26" imgW="723900" imgH="228600" progId="Equation.DSMT4">
                  <p:embed/>
                </p:oleObj>
              </mc:Choice>
              <mc:Fallback>
                <p:oleObj name="Equation" r:id="rId26" imgW="723900" imgH="228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1716" name="Equation" r:id="rId28" imgW="1905000" imgH="241300" progId="Equation.DSMT4">
                  <p:embed/>
                </p:oleObj>
              </mc:Choice>
              <mc:Fallback>
                <p:oleObj name="Equation" r:id="rId28" imgW="1905000" imgH="2413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electric field at point B is</a:t>
            </a:r>
            <a:endParaRPr lang="en-US" sz="2000" dirty="0">
              <a:solidFill>
                <a:schemeClr val="accent2"/>
              </a:solidFill>
              <a:latin typeface="Arial Narrow" charset="0"/>
            </a:endParaRP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1717" name="Equation" r:id="rId30" imgW="825500" imgH="279400" progId="Equation.DSMT4">
                  <p:embed/>
                </p:oleObj>
              </mc:Choice>
              <mc:Fallback>
                <p:oleObj name="Equation" r:id="rId30" imgW="825500" imgH="2794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1718" name="Equation" r:id="rId32" imgW="2209800" imgH="304800" progId="Equation.DSMT4">
                  <p:embed/>
                </p:oleObj>
              </mc:Choice>
              <mc:Fallback>
                <p:oleObj name="Equation" r:id="rId32" imgW="2209800" imgH="3048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The magnitude of the electric field at point B</a:t>
            </a:r>
            <a:endParaRPr lang="en-US" sz="2000" dirty="0">
              <a:solidFill>
                <a:schemeClr val="accent2"/>
              </a:solidFill>
              <a:latin typeface="Arial Narrow" charset="0"/>
            </a:endParaRP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1719" name="Equation" r:id="rId34" imgW="1079500" imgH="228600" progId="Equation.DSMT4">
                  <p:embed/>
                </p:oleObj>
              </mc:Choice>
              <mc:Fallback>
                <p:oleObj name="Equation" r:id="rId34" imgW="1079500" imgH="2286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1720" name="Equation" r:id="rId36" imgW="1905000" imgH="241300" progId="Equation.DSMT4">
                  <p:embed/>
                </p:oleObj>
              </mc:Choice>
              <mc:Fallback>
                <p:oleObj name="Equation" r:id="rId36" imgW="1905000" imgH="2413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896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7462"/>
                                        </p:tgtEl>
                                        <p:attrNameLst>
                                          <p:attrName>style.visibility</p:attrName>
                                        </p:attrNameLst>
                                      </p:cBhvr>
                                      <p:to>
                                        <p:strVal val="visible"/>
                                      </p:to>
                                    </p:set>
                                    <p:animEffect transition="in" filter="wipe(left)">
                                      <p:cBhvr>
                                        <p:cTn id="24" dur="500"/>
                                        <p:tgtEl>
                                          <p:spTgt spid="1474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5044"/>
                                        </p:tgtEl>
                                        <p:attrNameLst>
                                          <p:attrName>style.visibility</p:attrName>
                                        </p:attrNameLst>
                                      </p:cBhvr>
                                      <p:to>
                                        <p:strVal val="visible"/>
                                      </p:to>
                                    </p:set>
                                    <p:animEffect transition="in" filter="wipe(left)">
                                      <p:cBhvr>
                                        <p:cTn id="29" dur="500"/>
                                        <p:tgtEl>
                                          <p:spTgt spid="2150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5046"/>
                                        </p:tgtEl>
                                        <p:attrNameLst>
                                          <p:attrName>style.visibility</p:attrName>
                                        </p:attrNameLst>
                                      </p:cBhvr>
                                      <p:to>
                                        <p:strVal val="visible"/>
                                      </p:to>
                                    </p:set>
                                    <p:animEffect transition="in" filter="wipe(left)">
                                      <p:cBhvr>
                                        <p:cTn id="34" dur="500"/>
                                        <p:tgtEl>
                                          <p:spTgt spid="2150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5043"/>
                                        </p:tgtEl>
                                        <p:attrNameLst>
                                          <p:attrName>style.visibility</p:attrName>
                                        </p:attrNameLst>
                                      </p:cBhvr>
                                      <p:to>
                                        <p:strVal val="visible"/>
                                      </p:to>
                                    </p:set>
                                    <p:animEffect transition="in" filter="wipe(left)">
                                      <p:cBhvr>
                                        <p:cTn id="49" dur="500"/>
                                        <p:tgtEl>
                                          <p:spTgt spid="21504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5048"/>
                                        </p:tgtEl>
                                        <p:attrNameLst>
                                          <p:attrName>style.visibility</p:attrName>
                                        </p:attrNameLst>
                                      </p:cBhvr>
                                      <p:to>
                                        <p:strVal val="visible"/>
                                      </p:to>
                                    </p:set>
                                    <p:animEffect transition="in" filter="wipe(left)">
                                      <p:cBhvr>
                                        <p:cTn id="54" dur="500"/>
                                        <p:tgtEl>
                                          <p:spTgt spid="2150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5049"/>
                                        </p:tgtEl>
                                        <p:attrNameLst>
                                          <p:attrName>style.visibility</p:attrName>
                                        </p:attrNameLst>
                                      </p:cBhvr>
                                      <p:to>
                                        <p:strVal val="visible"/>
                                      </p:to>
                                    </p:set>
                                    <p:animEffect transition="in" filter="wipe(left)">
                                      <p:cBhvr>
                                        <p:cTn id="59" dur="500"/>
                                        <p:tgtEl>
                                          <p:spTgt spid="21504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5047"/>
                                        </p:tgtEl>
                                        <p:attrNameLst>
                                          <p:attrName>style.visibility</p:attrName>
                                        </p:attrNameLst>
                                      </p:cBhvr>
                                      <p:to>
                                        <p:strVal val="visible"/>
                                      </p:to>
                                    </p:set>
                                    <p:animEffect transition="in" filter="wipe(left)">
                                      <p:cBhvr>
                                        <p:cTn id="69" dur="500"/>
                                        <p:tgtEl>
                                          <p:spTgt spid="21504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5054"/>
                                        </p:tgtEl>
                                        <p:attrNameLst>
                                          <p:attrName>style.visibility</p:attrName>
                                        </p:attrNameLst>
                                      </p:cBhvr>
                                      <p:to>
                                        <p:strVal val="visible"/>
                                      </p:to>
                                    </p:set>
                                    <p:animEffect transition="in" filter="wipe(left)">
                                      <p:cBhvr>
                                        <p:cTn id="74" dur="500"/>
                                        <p:tgtEl>
                                          <p:spTgt spid="21505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5051"/>
                                        </p:tgtEl>
                                        <p:attrNameLst>
                                          <p:attrName>style.visibility</p:attrName>
                                        </p:attrNameLst>
                                      </p:cBhvr>
                                      <p:to>
                                        <p:strVal val="visible"/>
                                      </p:to>
                                    </p:set>
                                    <p:animEffect transition="in" filter="wipe(left)">
                                      <p:cBhvr>
                                        <p:cTn id="79" dur="500"/>
                                        <p:tgtEl>
                                          <p:spTgt spid="2150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5058"/>
                                        </p:tgtEl>
                                        <p:attrNameLst>
                                          <p:attrName>style.visibility</p:attrName>
                                        </p:attrNameLst>
                                      </p:cBhvr>
                                      <p:to>
                                        <p:strVal val="visible"/>
                                      </p:to>
                                    </p:set>
                                    <p:animEffect transition="in" filter="wipe(left)">
                                      <p:cBhvr>
                                        <p:cTn id="84" dur="500"/>
                                        <p:tgtEl>
                                          <p:spTgt spid="21505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5059"/>
                                        </p:tgtEl>
                                        <p:attrNameLst>
                                          <p:attrName>style.visibility</p:attrName>
                                        </p:attrNameLst>
                                      </p:cBhvr>
                                      <p:to>
                                        <p:strVal val="visible"/>
                                      </p:to>
                                    </p:set>
                                    <p:animEffect transition="in" filter="wipe(left)">
                                      <p:cBhvr>
                                        <p:cTn id="89" dur="500"/>
                                        <p:tgtEl>
                                          <p:spTgt spid="21505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15056"/>
                                        </p:tgtEl>
                                        <p:attrNameLst>
                                          <p:attrName>style.visibility</p:attrName>
                                        </p:attrNameLst>
                                      </p:cBhvr>
                                      <p:to>
                                        <p:strVal val="visible"/>
                                      </p:to>
                                    </p:set>
                                    <p:animEffect transition="in" filter="wipe(left)">
                                      <p:cBhvr>
                                        <p:cTn id="99" dur="500"/>
                                        <p:tgtEl>
                                          <p:spTgt spid="2150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15060"/>
                                        </p:tgtEl>
                                        <p:attrNameLst>
                                          <p:attrName>style.visibility</p:attrName>
                                        </p:attrNameLst>
                                      </p:cBhvr>
                                      <p:to>
                                        <p:strVal val="visible"/>
                                      </p:to>
                                    </p:set>
                                    <p:animEffect transition="in" filter="wipe(left)">
                                      <p:cBhvr>
                                        <p:cTn id="104" dur="500"/>
                                        <p:tgtEl>
                                          <p:spTgt spid="21506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15061"/>
                                        </p:tgtEl>
                                        <p:attrNameLst>
                                          <p:attrName>style.visibility</p:attrName>
                                        </p:attrNameLst>
                                      </p:cBhvr>
                                      <p:to>
                                        <p:strVal val="visible"/>
                                      </p:to>
                                    </p:set>
                                    <p:animEffect transition="in" filter="wipe(left)">
                                      <p:cBhvr>
                                        <p:cTn id="109" dur="500"/>
                                        <p:tgtEl>
                                          <p:spTgt spid="21506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15057"/>
                                        </p:tgtEl>
                                        <p:attrNameLst>
                                          <p:attrName>style.visibility</p:attrName>
                                        </p:attrNameLst>
                                      </p:cBhvr>
                                      <p:to>
                                        <p:strVal val="visible"/>
                                      </p:to>
                                    </p:set>
                                    <p:animEffect transition="in" filter="wipe(left)">
                                      <p:cBhvr>
                                        <p:cTn id="119" dur="500"/>
                                        <p:tgtEl>
                                          <p:spTgt spid="21505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15062"/>
                                        </p:tgtEl>
                                        <p:attrNameLst>
                                          <p:attrName>style.visibility</p:attrName>
                                        </p:attrNameLst>
                                      </p:cBhvr>
                                      <p:to>
                                        <p:strVal val="visible"/>
                                      </p:to>
                                    </p:set>
                                    <p:animEffect transition="in" filter="wipe(left)">
                                      <p:cBhvr>
                                        <p:cTn id="124" dur="500"/>
                                        <p:tgtEl>
                                          <p:spTgt spid="21506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215063"/>
                                        </p:tgtEl>
                                        <p:attrNameLst>
                                          <p:attrName>style.visibility</p:attrName>
                                        </p:attrNameLst>
                                      </p:cBhvr>
                                      <p:to>
                                        <p:strVal val="visible"/>
                                      </p:to>
                                    </p:set>
                                    <p:animEffect transition="in" filter="wipe(left)">
                                      <p:cBhvr>
                                        <p:cTn id="129" dur="500"/>
                                        <p:tgtEl>
                                          <p:spTgt spid="21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4" grpId="0"/>
      <p:bldP spid="20" grpId="0"/>
      <p:bldP spid="21" grpId="0"/>
      <p:bldP spid="30"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smtClean="0"/>
              <a:t>Wednesday, Sept. 12,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13</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endParaRPr lang="en-US" dirty="0"/>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smtClean="0"/>
              <a:t>Uniformly charged disk</a:t>
            </a:r>
            <a:r>
              <a:rPr lang="en-US" sz="2000" dirty="0" smtClean="0"/>
              <a:t>:  Charge is distributed uniformly over a thin circular disk of radius R.  The charge per unit area (C/m</a:t>
            </a:r>
            <a:r>
              <a:rPr lang="en-US" sz="2000" baseline="30000" dirty="0" smtClean="0"/>
              <a:t>2</a:t>
            </a:r>
            <a:r>
              <a:rPr lang="en-US" sz="2000" dirty="0" smtClean="0"/>
              <a:t>) is </a:t>
            </a:r>
            <a:r>
              <a:rPr lang="en-US" sz="2000" dirty="0" err="1" smtClean="0">
                <a:latin typeface="Symbol" charset="2"/>
                <a:cs typeface="Symbol" charset="2"/>
              </a:rPr>
              <a:t>σ</a:t>
            </a:r>
            <a:r>
              <a:rPr lang="en-US" sz="2000" dirty="0" smtClean="0"/>
              <a:t>.  Calculate he electric field at a point P on the axis of the disk, a distance </a:t>
            </a:r>
            <a:r>
              <a:rPr lang="en-US" sz="2000" dirty="0" err="1" smtClean="0"/>
              <a:t>z</a:t>
            </a:r>
            <a:r>
              <a:rPr lang="en-US" sz="2000" dirty="0" smtClean="0"/>
              <a:t> above its center.</a:t>
            </a:r>
            <a:endParaRPr lang="en-US" sz="2000" dirty="0"/>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Since the surface charge density is constant, </a:t>
            </a:r>
            <a:r>
              <a:rPr lang="en-US" sz="2000" dirty="0" err="1" smtClean="0">
                <a:solidFill>
                  <a:schemeClr val="accent2"/>
                </a:solidFill>
                <a:latin typeface="Symbol" charset="2"/>
                <a:cs typeface="Symbol" charset="2"/>
              </a:rPr>
              <a:t>σ</a:t>
            </a:r>
            <a:r>
              <a:rPr lang="en-US" sz="2000" dirty="0" smtClean="0">
                <a:solidFill>
                  <a:schemeClr val="accent2"/>
                </a:solidFill>
                <a:latin typeface="Arial Narrow" charset="0"/>
              </a:rPr>
              <a:t>, and the ring has an area of 2</a:t>
            </a:r>
            <a:r>
              <a:rPr lang="en-US" sz="2000" dirty="0" smtClean="0">
                <a:solidFill>
                  <a:schemeClr val="accent2"/>
                </a:solidFill>
                <a:latin typeface="Symbol" charset="2"/>
                <a:cs typeface="Symbol" charset="2"/>
              </a:rPr>
              <a:t>π</a:t>
            </a:r>
            <a:r>
              <a:rPr lang="en-US" sz="2000" dirty="0" smtClean="0">
                <a:solidFill>
                  <a:schemeClr val="accent2"/>
                </a:solidFill>
                <a:latin typeface="Arial Narrow" charset="0"/>
              </a:rPr>
              <a:t>rdr, the infinitesimal charge of </a:t>
            </a:r>
            <a:r>
              <a:rPr lang="en-US" sz="2000" dirty="0" err="1" smtClean="0">
                <a:solidFill>
                  <a:schemeClr val="accent2"/>
                </a:solidFill>
                <a:latin typeface="Arial Narrow" charset="0"/>
              </a:rPr>
              <a:t>dQ</a:t>
            </a:r>
            <a:r>
              <a:rPr lang="en-US" sz="2000" dirty="0" smtClean="0">
                <a:solidFill>
                  <a:schemeClr val="accent2"/>
                </a:solidFill>
                <a:latin typeface="Arial Narrow" charset="0"/>
              </a:rPr>
              <a:t> is </a:t>
            </a:r>
            <a:endParaRPr lang="en-US" sz="2000" dirty="0">
              <a:solidFill>
                <a:schemeClr val="accent2"/>
              </a:solidFill>
              <a:latin typeface="Arial Narrow" charset="0"/>
            </a:endParaRP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How do we solve this problem?</a:t>
            </a:r>
            <a:endParaRPr lang="en-US" sz="2000" dirty="0">
              <a:solidFill>
                <a:schemeClr val="accent2"/>
              </a:solidFill>
              <a:latin typeface="Arial Narrow" charset="0"/>
            </a:endParaRP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From the result of example 21 – 11 (please do this problem yourself) </a:t>
            </a:r>
            <a:endParaRPr lang="en-US" sz="2000" dirty="0">
              <a:solidFill>
                <a:schemeClr val="accent2"/>
              </a:solidFill>
              <a:latin typeface="Arial Narrow" charset="0"/>
            </a:endParaRP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First, compute the magnitude of the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at point P due to the charge (</a:t>
            </a:r>
            <a:r>
              <a:rPr lang="en-US" sz="2000" dirty="0" err="1" smtClean="0">
                <a:solidFill>
                  <a:schemeClr val="accent2"/>
                </a:solidFill>
                <a:latin typeface="Arial Narrow" charset="0"/>
              </a:rPr>
              <a:t>dQ</a:t>
            </a:r>
            <a:r>
              <a:rPr lang="en-US" sz="2000" dirty="0" smtClean="0">
                <a:solidFill>
                  <a:schemeClr val="accent2"/>
                </a:solidFill>
                <a:latin typeface="Arial Narrow" charset="0"/>
              </a:rPr>
              <a:t>) on the ring of infinitesimal width dr.</a:t>
            </a:r>
            <a:endParaRPr lang="en-US" sz="2000" dirty="0">
              <a:solidFill>
                <a:schemeClr val="accent2"/>
              </a:solidFill>
              <a:latin typeface="Arial Narrow" charset="0"/>
            </a:endParaRP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20984" name="Equation" r:id="rId4" imgW="787400" imgH="190500" progId="Equation.DSMT4">
                  <p:embed/>
                </p:oleObj>
              </mc:Choice>
              <mc:Fallback>
                <p:oleObj name="Equation" r:id="rId4" imgW="787400" imgH="190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20985" name="Equation" r:id="rId6" imgW="1320800" imgH="482600" progId="Equation.DSMT4">
                  <p:embed/>
                </p:oleObj>
              </mc:Choice>
              <mc:Fallback>
                <p:oleObj name="Equation" r:id="rId6" imgW="1320800" imgH="482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smtClean="0">
                <a:solidFill>
                  <a:schemeClr val="accent2"/>
                </a:solidFill>
                <a:latin typeface="Arial Narrow" charset="0"/>
              </a:rPr>
              <a:t>So the infinitesimal field </a:t>
            </a:r>
            <a:r>
              <a:rPr lang="en-US" sz="2000" dirty="0" err="1" smtClean="0">
                <a:solidFill>
                  <a:schemeClr val="accent2"/>
                </a:solidFill>
                <a:latin typeface="Arial Narrow" charset="0"/>
              </a:rPr>
              <a:t>dE</a:t>
            </a:r>
            <a:r>
              <a:rPr lang="en-US" sz="2000" dirty="0" smtClean="0">
                <a:solidFill>
                  <a:schemeClr val="accent2"/>
                </a:solidFill>
                <a:latin typeface="Arial Narrow" charset="0"/>
              </a:rPr>
              <a:t> can be written</a:t>
            </a:r>
            <a:endParaRPr lang="en-US" sz="2000" dirty="0">
              <a:solidFill>
                <a:schemeClr val="accent2"/>
              </a:solidFill>
              <a:latin typeface="Arial Narrow" charset="0"/>
            </a:endParaRP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20986" name="Equation" r:id="rId8" imgW="1435100" imgH="482600" progId="Equation.DSMT4">
                  <p:embed/>
                </p:oleObj>
              </mc:Choice>
              <mc:Fallback>
                <p:oleObj name="Equation" r:id="rId8" imgW="1435100" imgH="482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20987" name="Equation" r:id="rId10" imgW="1219200" imgH="482600" progId="Equation.DSMT4">
                  <p:embed/>
                </p:oleObj>
              </mc:Choice>
              <mc:Fallback>
                <p:oleObj name="Equation" r:id="rId10" imgW="1219200" imgH="482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20988" name="Equation" r:id="rId12" imgW="1206500" imgH="482600" progId="Equation.DSMT4">
                  <p:embed/>
                </p:oleObj>
              </mc:Choice>
              <mc:Fallback>
                <p:oleObj name="Equation" r:id="rId12" imgW="1206500" imgH="482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949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5720"/>
                                        </p:tgtEl>
                                        <p:attrNameLst>
                                          <p:attrName>style.visibility</p:attrName>
                                        </p:attrNameLst>
                                      </p:cBhvr>
                                      <p:to>
                                        <p:strVal val="visible"/>
                                      </p:to>
                                    </p:set>
                                    <p:animEffect transition="in" filter="wipe(left)">
                                      <p:cBhvr>
                                        <p:cTn id="34" dur="500"/>
                                        <p:tgtEl>
                                          <p:spTgt spid="1157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7467"/>
                                        </p:tgtEl>
                                        <p:attrNameLst>
                                          <p:attrName>style.visibility</p:attrName>
                                        </p:attrNameLst>
                                      </p:cBhvr>
                                      <p:to>
                                        <p:strVal val="visible"/>
                                      </p:to>
                                    </p:set>
                                    <p:animEffect transition="in" filter="wipe(left)">
                                      <p:cBhvr>
                                        <p:cTn id="39" dur="500"/>
                                        <p:tgtEl>
                                          <p:spTgt spid="1474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3001"/>
                                        </p:tgtEl>
                                        <p:attrNameLst>
                                          <p:attrName>style.visibility</p:attrName>
                                        </p:attrNameLst>
                                      </p:cBhvr>
                                      <p:to>
                                        <p:strVal val="visible"/>
                                      </p:to>
                                    </p:set>
                                    <p:animEffect transition="in" filter="wipe(left)">
                                      <p:cBhvr>
                                        <p:cTn id="44" dur="500"/>
                                        <p:tgtEl>
                                          <p:spTgt spid="21300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5721"/>
                                        </p:tgtEl>
                                        <p:attrNameLst>
                                          <p:attrName>style.visibility</p:attrName>
                                        </p:attrNameLst>
                                      </p:cBhvr>
                                      <p:to>
                                        <p:strVal val="visible"/>
                                      </p:to>
                                    </p:set>
                                    <p:animEffect transition="in" filter="wipe(left)">
                                      <p:cBhvr>
                                        <p:cTn id="54" dur="500"/>
                                        <p:tgtEl>
                                          <p:spTgt spid="1157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15722"/>
                                        </p:tgtEl>
                                        <p:attrNameLst>
                                          <p:attrName>style.visibility</p:attrName>
                                        </p:attrNameLst>
                                      </p:cBhvr>
                                      <p:to>
                                        <p:strVal val="visible"/>
                                      </p:to>
                                    </p:set>
                                    <p:animEffect transition="in" filter="wipe(left)">
                                      <p:cBhvr>
                                        <p:cTn id="59" dur="500"/>
                                        <p:tgtEl>
                                          <p:spTgt spid="1157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5725"/>
                                        </p:tgtEl>
                                        <p:attrNameLst>
                                          <p:attrName>style.visibility</p:attrName>
                                        </p:attrNameLst>
                                      </p:cBhvr>
                                      <p:to>
                                        <p:strVal val="visible"/>
                                      </p:to>
                                    </p:set>
                                    <p:animEffect transition="in" filter="wipe(left)">
                                      <p:cBhvr>
                                        <p:cTn id="64" dur="5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12,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14</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a:t>
            </a:r>
            <a:r>
              <a:rPr lang="en-US" dirty="0" smtClean="0"/>
              <a:t> 12 </a:t>
            </a:r>
            <a:r>
              <a:rPr lang="en-US" dirty="0" err="1" smtClean="0"/>
              <a:t>cnt’d</a:t>
            </a:r>
            <a:r>
              <a:rPr lang="en-US" dirty="0" smtClean="0"/>
              <a:t> </a:t>
            </a:r>
            <a:endParaRPr lang="en-US" dirty="0"/>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22308" name="Equation" r:id="rId3" imgW="558800" imgH="304800" progId="Equation.DSMT4">
                  <p:embed/>
                </p:oleObj>
              </mc:Choice>
              <mc:Fallback>
                <p:oleObj name="Equation" r:id="rId3" imgW="558800" imgH="304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Now integrating </a:t>
            </a:r>
            <a:r>
              <a:rPr lang="en-US" sz="2800" dirty="0" err="1" smtClean="0">
                <a:solidFill>
                  <a:schemeClr val="accent2"/>
                </a:solidFill>
                <a:latin typeface="Arial Narrow" charset="0"/>
              </a:rPr>
              <a:t>dE</a:t>
            </a:r>
            <a:r>
              <a:rPr lang="en-US" sz="2800" dirty="0" smtClean="0">
                <a:solidFill>
                  <a:schemeClr val="accent2"/>
                </a:solidFill>
                <a:latin typeface="Arial Narrow" charset="0"/>
              </a:rPr>
              <a:t> over 0 through R, we get</a:t>
            </a:r>
            <a:endParaRPr lang="en-US" sz="2800" dirty="0">
              <a:solidFill>
                <a:schemeClr val="accent2"/>
              </a:solidFill>
              <a:latin typeface="Arial Narrow" charset="0"/>
            </a:endParaRP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22309" name="Equation" r:id="rId5" imgW="1524000" imgH="482600" progId="Equation.DSMT4">
                  <p:embed/>
                </p:oleObj>
              </mc:Choice>
              <mc:Fallback>
                <p:oleObj name="Equation" r:id="rId5" imgW="1524000" imgH="482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22310" name="Equation" r:id="rId7" imgW="1371600" imgH="482600" progId="Equation.DSMT4">
                  <p:embed/>
                </p:oleObj>
              </mc:Choice>
              <mc:Fallback>
                <p:oleObj name="Equation" r:id="rId7" imgW="13716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22311" name="Equation" r:id="rId9" imgW="1333500" imgH="647700" progId="Equation.DSMT4">
                  <p:embed/>
                </p:oleObj>
              </mc:Choice>
              <mc:Fallback>
                <p:oleObj name="Equation" r:id="rId9" imgW="1333500" imgH="647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22312" name="Equation" r:id="rId11" imgW="1371600" imgH="584200" progId="Equation.DSMT4">
                  <p:embed/>
                </p:oleObj>
              </mc:Choice>
              <mc:Fallback>
                <p:oleObj name="Equation" r:id="rId11" imgW="1371600" imgH="584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What happens if the disk has infinitely large area?</a:t>
            </a:r>
            <a:endParaRPr lang="en-US" sz="2800" dirty="0">
              <a:solidFill>
                <a:schemeClr val="accent2"/>
              </a:solidFill>
              <a:latin typeface="Arial Narrow" charset="0"/>
            </a:endParaRP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22313" name="Equation" r:id="rId13" imgW="1511300" imgH="584200" progId="Equation.DSMT4">
                  <p:embed/>
                </p:oleObj>
              </mc:Choice>
              <mc:Fallback>
                <p:oleObj name="Equation" r:id="rId13" imgW="1511300" imgH="584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22314" name="Equation" r:id="rId15" imgW="673100" imgH="431800" progId="Equation.DSMT4">
                  <p:embed/>
                </p:oleObj>
              </mc:Choice>
              <mc:Fallback>
                <p:oleObj name="Equation" r:id="rId15" imgW="673100" imgH="431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smtClean="0">
                <a:solidFill>
                  <a:schemeClr val="accent2"/>
                </a:solidFill>
                <a:latin typeface="Arial Narrow" charset="0"/>
              </a:rPr>
              <a:t>So the electric field due to an evenly distributed surface charge with density, </a:t>
            </a:r>
            <a:r>
              <a:rPr lang="en-US" sz="2800" dirty="0" err="1" smtClean="0">
                <a:solidFill>
                  <a:schemeClr val="accent2"/>
                </a:solidFill>
                <a:latin typeface="Lucida Grande"/>
                <a:ea typeface="Lucida Grande"/>
                <a:cs typeface="Lucida Grande"/>
              </a:rPr>
              <a:t>σ</a:t>
            </a:r>
            <a:r>
              <a:rPr lang="en-US" sz="2800" dirty="0" smtClean="0">
                <a:solidFill>
                  <a:schemeClr val="accent2"/>
                </a:solidFill>
                <a:latin typeface="Arial Narrow" charset="0"/>
              </a:rPr>
              <a:t>, is </a:t>
            </a:r>
            <a:endParaRPr lang="en-US" sz="2800" dirty="0">
              <a:solidFill>
                <a:schemeClr val="accent2"/>
              </a:solidFill>
              <a:latin typeface="Arial Narrow" charset="0"/>
            </a:endParaRPr>
          </a:p>
        </p:txBody>
      </p:sp>
      <p:graphicFrame>
        <p:nvGraphicFramePr>
          <p:cNvPr id="117773" name="Object 13"/>
          <p:cNvGraphicFramePr>
            <a:graphicFrameLocks noChangeAspect="1"/>
          </p:cNvGraphicFramePr>
          <p:nvPr>
            <p:extLst>
              <p:ext uri="{D42A27DB-BD31-4B8C-83A1-F6EECF244321}">
                <p14:modId xmlns:p14="http://schemas.microsoft.com/office/powerpoint/2010/main" val="882786963"/>
              </p:ext>
            </p:extLst>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22315" name="Equation" r:id="rId17" imgW="508000" imgH="431800" progId="Equation.DSMT4">
                  <p:embed/>
                </p:oleObj>
              </mc:Choice>
              <mc:Fallback>
                <p:oleObj name="Equation" r:id="rId17" imgW="508000" imgH="431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solidFill>
                        <a:srgbClr val="FFFF00"/>
                      </a:solidFill>
                      <a:ln w="38100">
                        <a:solidFill>
                          <a:srgbClr val="C00000"/>
                        </a:solidFill>
                      </a:ln>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2154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3004"/>
                                        </p:tgtEl>
                                        <p:attrNameLst>
                                          <p:attrName>style.visibility</p:attrName>
                                        </p:attrNameLst>
                                      </p:cBhvr>
                                      <p:to>
                                        <p:strVal val="visible"/>
                                      </p:to>
                                    </p:set>
                                    <p:animEffect transition="in" filter="wipe(left)">
                                      <p:cBhvr>
                                        <p:cTn id="12" dur="500"/>
                                        <p:tgtEl>
                                          <p:spTgt spid="2130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7767"/>
                                        </p:tgtEl>
                                        <p:attrNameLst>
                                          <p:attrName>style.visibility</p:attrName>
                                        </p:attrNameLst>
                                      </p:cBhvr>
                                      <p:to>
                                        <p:strVal val="visible"/>
                                      </p:to>
                                    </p:set>
                                    <p:animEffect transition="in" filter="wipe(left)">
                                      <p:cBhvr>
                                        <p:cTn id="17" dur="500"/>
                                        <p:tgtEl>
                                          <p:spTgt spid="1177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7768"/>
                                        </p:tgtEl>
                                        <p:attrNameLst>
                                          <p:attrName>style.visibility</p:attrName>
                                        </p:attrNameLst>
                                      </p:cBhvr>
                                      <p:to>
                                        <p:strVal val="visible"/>
                                      </p:to>
                                    </p:set>
                                    <p:animEffect transition="in" filter="wipe(left)">
                                      <p:cBhvr>
                                        <p:cTn id="22" dur="500"/>
                                        <p:tgtEl>
                                          <p:spTgt spid="1177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7769"/>
                                        </p:tgtEl>
                                        <p:attrNameLst>
                                          <p:attrName>style.visibility</p:attrName>
                                        </p:attrNameLst>
                                      </p:cBhvr>
                                      <p:to>
                                        <p:strVal val="visible"/>
                                      </p:to>
                                    </p:set>
                                    <p:animEffect transition="in" filter="wipe(left)">
                                      <p:cBhvr>
                                        <p:cTn id="27" dur="500"/>
                                        <p:tgtEl>
                                          <p:spTgt spid="1177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7770"/>
                                        </p:tgtEl>
                                        <p:attrNameLst>
                                          <p:attrName>style.visibility</p:attrName>
                                        </p:attrNameLst>
                                      </p:cBhvr>
                                      <p:to>
                                        <p:strVal val="visible"/>
                                      </p:to>
                                    </p:set>
                                    <p:animEffect transition="in" filter="wipe(left)">
                                      <p:cBhvr>
                                        <p:cTn id="32" dur="500"/>
                                        <p:tgtEl>
                                          <p:spTgt spid="1177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7771"/>
                                        </p:tgtEl>
                                        <p:attrNameLst>
                                          <p:attrName>style.visibility</p:attrName>
                                        </p:attrNameLst>
                                      </p:cBhvr>
                                      <p:to>
                                        <p:strVal val="visible"/>
                                      </p:to>
                                    </p:set>
                                    <p:animEffect transition="in" filter="wipe(left)">
                                      <p:cBhvr>
                                        <p:cTn id="42" dur="500"/>
                                        <p:tgtEl>
                                          <p:spTgt spid="1177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7772"/>
                                        </p:tgtEl>
                                        <p:attrNameLst>
                                          <p:attrName>style.visibility</p:attrName>
                                        </p:attrNameLst>
                                      </p:cBhvr>
                                      <p:to>
                                        <p:strVal val="visible"/>
                                      </p:to>
                                    </p:set>
                                    <p:animEffect transition="in" filter="wipe(left)">
                                      <p:cBhvr>
                                        <p:cTn id="47" dur="500"/>
                                        <p:tgtEl>
                                          <p:spTgt spid="1177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7773"/>
                                        </p:tgtEl>
                                        <p:attrNameLst>
                                          <p:attrName>style.visibility</p:attrName>
                                        </p:attrNameLst>
                                      </p:cBhvr>
                                      <p:to>
                                        <p:strVal val="visible"/>
                                      </p:to>
                                    </p:set>
                                    <p:animEffect transition="in" filter="wipe(left)">
                                      <p:cBhvr>
                                        <p:cTn id="57" dur="500"/>
                                        <p:tgtEl>
                                          <p:spTgt spid="11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Sept. 12,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515F1148-FB54-F44C-A2BD-C6CC57775FD6}" type="slidenum">
              <a:rPr lang="en-US"/>
              <a:pPr/>
              <a:t>15</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a:t>
            </a:r>
            <a:r>
              <a:rPr lang="en-US" sz="2600" dirty="0" smtClean="0"/>
              <a:t> by </a:t>
            </a:r>
            <a:r>
              <a:rPr lang="en-US" sz="2600" dirty="0"/>
              <a:t>the length of the vector and</a:t>
            </a:r>
            <a:r>
              <a:rPr lang="en-US" sz="2600" dirty="0" smtClean="0"/>
              <a:t> the direction by the direction the arrowhead points. </a:t>
            </a:r>
            <a:endParaRPr lang="en-US" sz="2600" dirty="0"/>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 on positive charges and end on negative charges.</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
        <p:nvSpPr>
          <p:cNvPr id="12" name="Rectangle 11"/>
          <p:cNvSpPr/>
          <p:nvPr/>
        </p:nvSpPr>
        <p:spPr bwMode="auto">
          <a:xfrm>
            <a:off x="1295400" y="5257800"/>
            <a:ext cx="990600" cy="1600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75121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wipe(left)">
                                      <p:cBhvr>
                                        <p:cTn id="32" dur="500"/>
                                        <p:tgtEl>
                                          <p:spTgt spid="150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50532"/>
                                        </p:tgtEl>
                                        <p:attrNameLst>
                                          <p:attrName>style.visibility</p:attrName>
                                        </p:attrNameLst>
                                      </p:cBhvr>
                                      <p:to>
                                        <p:strVal val="visible"/>
                                      </p:to>
                                    </p:set>
                                    <p:anim calcmode="lin" valueType="num">
                                      <p:cBhvr>
                                        <p:cTn id="37" dur="500" fill="hold"/>
                                        <p:tgtEl>
                                          <p:spTgt spid="150532"/>
                                        </p:tgtEl>
                                        <p:attrNameLst>
                                          <p:attrName>ppt_w</p:attrName>
                                        </p:attrNameLst>
                                      </p:cBhvr>
                                      <p:tavLst>
                                        <p:tav tm="0">
                                          <p:val>
                                            <p:fltVal val="0"/>
                                          </p:val>
                                        </p:tav>
                                        <p:tav tm="100000">
                                          <p:val>
                                            <p:strVal val="#ppt_w"/>
                                          </p:val>
                                        </p:tav>
                                      </p:tavLst>
                                    </p:anim>
                                    <p:anim calcmode="lin" valueType="num">
                                      <p:cBhvr>
                                        <p:cTn id="38" dur="500" fill="hold"/>
                                        <p:tgtEl>
                                          <p:spTgt spid="150532"/>
                                        </p:tgtEl>
                                        <p:attrNameLst>
                                          <p:attrName>ppt_h</p:attrName>
                                        </p:attrNameLst>
                                      </p:cBhvr>
                                      <p:tavLst>
                                        <p:tav tm="0">
                                          <p:val>
                                            <p:fltVal val="0"/>
                                          </p:val>
                                        </p:tav>
                                        <p:tav tm="100000">
                                          <p:val>
                                            <p:strVal val="#ppt_h"/>
                                          </p:val>
                                        </p:tav>
                                      </p:tavLst>
                                    </p:anim>
                                    <p:animEffect transition="in" filter="fade">
                                      <p:cBhvr>
                                        <p:cTn id="39" dur="500"/>
                                        <p:tgtEl>
                                          <p:spTgt spid="15053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grpId="0" nodeType="clickEffect">
                                  <p:stCondLst>
                                    <p:cond delay="0"/>
                                  </p:stCondLst>
                                  <p:childTnLst>
                                    <p:anim calcmode="lin" valueType="num">
                                      <p:cBhvr>
                                        <p:cTn id="43" dur="500"/>
                                        <p:tgtEl>
                                          <p:spTgt spid="12"/>
                                        </p:tgtEl>
                                        <p:attrNameLst>
                                          <p:attrName>ppt_w</p:attrName>
                                        </p:attrNameLst>
                                      </p:cBhvr>
                                      <p:tavLst>
                                        <p:tav tm="0">
                                          <p:val>
                                            <p:strVal val="ppt_w"/>
                                          </p:val>
                                        </p:tav>
                                        <p:tav tm="100000">
                                          <p:val>
                                            <p:fltVal val="0"/>
                                          </p:val>
                                        </p:tav>
                                      </p:tavLst>
                                    </p:anim>
                                    <p:anim calcmode="lin" valueType="num">
                                      <p:cBhvr>
                                        <p:cTn id="44" dur="500"/>
                                        <p:tgtEl>
                                          <p:spTgt spid="12"/>
                                        </p:tgtEl>
                                        <p:attrNameLst>
                                          <p:attrName>ppt_h</p:attrName>
                                        </p:attrNameLst>
                                      </p:cBhvr>
                                      <p:tavLst>
                                        <p:tav tm="0">
                                          <p:val>
                                            <p:strVal val="ppt_h"/>
                                          </p:val>
                                        </p:tav>
                                        <p:tav tm="100000">
                                          <p:val>
                                            <p:fltVal val="0"/>
                                          </p:val>
                                        </p:tav>
                                      </p:tavLst>
                                    </p:anim>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50533"/>
                                        </p:tgtEl>
                                        <p:attrNameLst>
                                          <p:attrName>style.visibility</p:attrName>
                                        </p:attrNameLst>
                                      </p:cBhvr>
                                      <p:to>
                                        <p:strVal val="visible"/>
                                      </p:to>
                                    </p:set>
                                    <p:animEffect transition="in" filter="wipe(down)">
                                      <p:cBhvr>
                                        <p:cTn id="51" dur="580">
                                          <p:stCondLst>
                                            <p:cond delay="0"/>
                                          </p:stCondLst>
                                        </p:cTn>
                                        <p:tgtEl>
                                          <p:spTgt spid="150533"/>
                                        </p:tgtEl>
                                      </p:cBhvr>
                                    </p:animEffect>
                                    <p:anim calcmode="lin" valueType="num">
                                      <p:cBhvr>
                                        <p:cTn id="52" dur="1822" tmFilter="0,0; 0.14,0.36; 0.43,0.73; 0.71,0.91; 1.0,1.0">
                                          <p:stCondLst>
                                            <p:cond delay="0"/>
                                          </p:stCondLst>
                                        </p:cTn>
                                        <p:tgtEl>
                                          <p:spTgt spid="15053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053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053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053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0533"/>
                                        </p:tgtEl>
                                        <p:attrNameLst>
                                          <p:attrName>ppt_y</p:attrName>
                                        </p:attrNameLst>
                                      </p:cBhvr>
                                      <p:tavLst>
                                        <p:tav tm="0" fmla="#ppt_y-sin(pi*$)/81">
                                          <p:val>
                                            <p:fltVal val="0"/>
                                          </p:val>
                                        </p:tav>
                                        <p:tav tm="100000">
                                          <p:val>
                                            <p:fltVal val="1"/>
                                          </p:val>
                                        </p:tav>
                                      </p:tavLst>
                                    </p:anim>
                                    <p:animScale>
                                      <p:cBhvr>
                                        <p:cTn id="57" dur="26">
                                          <p:stCondLst>
                                            <p:cond delay="650"/>
                                          </p:stCondLst>
                                        </p:cTn>
                                        <p:tgtEl>
                                          <p:spTgt spid="150533"/>
                                        </p:tgtEl>
                                      </p:cBhvr>
                                      <p:to x="100000" y="60000"/>
                                    </p:animScale>
                                    <p:animScale>
                                      <p:cBhvr>
                                        <p:cTn id="58" dur="166" decel="50000">
                                          <p:stCondLst>
                                            <p:cond delay="676"/>
                                          </p:stCondLst>
                                        </p:cTn>
                                        <p:tgtEl>
                                          <p:spTgt spid="150533"/>
                                        </p:tgtEl>
                                      </p:cBhvr>
                                      <p:to x="100000" y="100000"/>
                                    </p:animScale>
                                    <p:animScale>
                                      <p:cBhvr>
                                        <p:cTn id="59" dur="26">
                                          <p:stCondLst>
                                            <p:cond delay="1312"/>
                                          </p:stCondLst>
                                        </p:cTn>
                                        <p:tgtEl>
                                          <p:spTgt spid="150533"/>
                                        </p:tgtEl>
                                      </p:cBhvr>
                                      <p:to x="100000" y="80000"/>
                                    </p:animScale>
                                    <p:animScale>
                                      <p:cBhvr>
                                        <p:cTn id="60" dur="166" decel="50000">
                                          <p:stCondLst>
                                            <p:cond delay="1338"/>
                                          </p:stCondLst>
                                        </p:cTn>
                                        <p:tgtEl>
                                          <p:spTgt spid="150533"/>
                                        </p:tgtEl>
                                      </p:cBhvr>
                                      <p:to x="100000" y="100000"/>
                                    </p:animScale>
                                    <p:animScale>
                                      <p:cBhvr>
                                        <p:cTn id="61" dur="26">
                                          <p:stCondLst>
                                            <p:cond delay="1642"/>
                                          </p:stCondLst>
                                        </p:cTn>
                                        <p:tgtEl>
                                          <p:spTgt spid="150533"/>
                                        </p:tgtEl>
                                      </p:cBhvr>
                                      <p:to x="100000" y="90000"/>
                                    </p:animScale>
                                    <p:animScale>
                                      <p:cBhvr>
                                        <p:cTn id="62" dur="166" decel="50000">
                                          <p:stCondLst>
                                            <p:cond delay="1668"/>
                                          </p:stCondLst>
                                        </p:cTn>
                                        <p:tgtEl>
                                          <p:spTgt spid="150533"/>
                                        </p:tgtEl>
                                      </p:cBhvr>
                                      <p:to x="100000" y="100000"/>
                                    </p:animScale>
                                    <p:animScale>
                                      <p:cBhvr>
                                        <p:cTn id="63" dur="26">
                                          <p:stCondLst>
                                            <p:cond delay="1808"/>
                                          </p:stCondLst>
                                        </p:cTn>
                                        <p:tgtEl>
                                          <p:spTgt spid="150533"/>
                                        </p:tgtEl>
                                      </p:cBhvr>
                                      <p:to x="100000" y="95000"/>
                                    </p:animScale>
                                    <p:animScale>
                                      <p:cBhvr>
                                        <p:cTn id="64" dur="166" decel="50000">
                                          <p:stCondLst>
                                            <p:cond delay="1834"/>
                                          </p:stCondLst>
                                        </p:cTn>
                                        <p:tgtEl>
                                          <p:spTgt spid="15053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150534"/>
                                        </p:tgtEl>
                                        <p:attrNameLst>
                                          <p:attrName>style.visibility</p:attrName>
                                        </p:attrNameLst>
                                      </p:cBhvr>
                                      <p:to>
                                        <p:strVal val="visible"/>
                                      </p:to>
                                    </p:set>
                                    <p:anim calcmode="lin" valueType="num">
                                      <p:cBhvr>
                                        <p:cTn id="69" dur="1000" fill="hold"/>
                                        <p:tgtEl>
                                          <p:spTgt spid="150534"/>
                                        </p:tgtEl>
                                        <p:attrNameLst>
                                          <p:attrName>ppt_w</p:attrName>
                                        </p:attrNameLst>
                                      </p:cBhvr>
                                      <p:tavLst>
                                        <p:tav tm="0">
                                          <p:val>
                                            <p:strVal val="#ppt_w*0.70"/>
                                          </p:val>
                                        </p:tav>
                                        <p:tav tm="100000">
                                          <p:val>
                                            <p:strVal val="#ppt_w"/>
                                          </p:val>
                                        </p:tav>
                                      </p:tavLst>
                                    </p:anim>
                                    <p:anim calcmode="lin" valueType="num">
                                      <p:cBhvr>
                                        <p:cTn id="70" dur="1000" fill="hold"/>
                                        <p:tgtEl>
                                          <p:spTgt spid="150534"/>
                                        </p:tgtEl>
                                        <p:attrNameLst>
                                          <p:attrName>ppt_h</p:attrName>
                                        </p:attrNameLst>
                                      </p:cBhvr>
                                      <p:tavLst>
                                        <p:tav tm="0">
                                          <p:val>
                                            <p:strVal val="#ppt_h"/>
                                          </p:val>
                                        </p:tav>
                                        <p:tav tm="100000">
                                          <p:val>
                                            <p:strVal val="#ppt_h"/>
                                          </p:val>
                                        </p:tav>
                                      </p:tavLst>
                                    </p:anim>
                                    <p:animEffect transition="in" filter="fade">
                                      <p:cBhvr>
                                        <p:cTn id="71" dur="1000"/>
                                        <p:tgtEl>
                                          <p:spTgt spid="150534"/>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50536"/>
                                        </p:tgtEl>
                                        <p:attrNameLst>
                                          <p:attrName>style.visibility</p:attrName>
                                        </p:attrNameLst>
                                      </p:cBhvr>
                                      <p:to>
                                        <p:strVal val="visible"/>
                                      </p:to>
                                    </p:set>
                                    <p:animEffect transition="in" filter="wipe(down)">
                                      <p:cBhvr>
                                        <p:cTn id="76" dur="580">
                                          <p:stCondLst>
                                            <p:cond delay="0"/>
                                          </p:stCondLst>
                                        </p:cTn>
                                        <p:tgtEl>
                                          <p:spTgt spid="150536"/>
                                        </p:tgtEl>
                                      </p:cBhvr>
                                    </p:animEffect>
                                    <p:anim calcmode="lin" valueType="num">
                                      <p:cBhvr>
                                        <p:cTn id="77" dur="1822" tmFilter="0,0; 0.14,0.36; 0.43,0.73; 0.71,0.91; 1.0,1.0">
                                          <p:stCondLst>
                                            <p:cond delay="0"/>
                                          </p:stCondLst>
                                        </p:cTn>
                                        <p:tgtEl>
                                          <p:spTgt spid="15053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5053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5053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5053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50536"/>
                                        </p:tgtEl>
                                        <p:attrNameLst>
                                          <p:attrName>ppt_y</p:attrName>
                                        </p:attrNameLst>
                                      </p:cBhvr>
                                      <p:tavLst>
                                        <p:tav tm="0" fmla="#ppt_y-sin(pi*$)/81">
                                          <p:val>
                                            <p:fltVal val="0"/>
                                          </p:val>
                                        </p:tav>
                                        <p:tav tm="100000">
                                          <p:val>
                                            <p:fltVal val="1"/>
                                          </p:val>
                                        </p:tav>
                                      </p:tavLst>
                                    </p:anim>
                                    <p:animScale>
                                      <p:cBhvr>
                                        <p:cTn id="82" dur="26">
                                          <p:stCondLst>
                                            <p:cond delay="650"/>
                                          </p:stCondLst>
                                        </p:cTn>
                                        <p:tgtEl>
                                          <p:spTgt spid="150536"/>
                                        </p:tgtEl>
                                      </p:cBhvr>
                                      <p:to x="100000" y="60000"/>
                                    </p:animScale>
                                    <p:animScale>
                                      <p:cBhvr>
                                        <p:cTn id="83" dur="166" decel="50000">
                                          <p:stCondLst>
                                            <p:cond delay="676"/>
                                          </p:stCondLst>
                                        </p:cTn>
                                        <p:tgtEl>
                                          <p:spTgt spid="150536"/>
                                        </p:tgtEl>
                                      </p:cBhvr>
                                      <p:to x="100000" y="100000"/>
                                    </p:animScale>
                                    <p:animScale>
                                      <p:cBhvr>
                                        <p:cTn id="84" dur="26">
                                          <p:stCondLst>
                                            <p:cond delay="1312"/>
                                          </p:stCondLst>
                                        </p:cTn>
                                        <p:tgtEl>
                                          <p:spTgt spid="150536"/>
                                        </p:tgtEl>
                                      </p:cBhvr>
                                      <p:to x="100000" y="80000"/>
                                    </p:animScale>
                                    <p:animScale>
                                      <p:cBhvr>
                                        <p:cTn id="85" dur="166" decel="50000">
                                          <p:stCondLst>
                                            <p:cond delay="1338"/>
                                          </p:stCondLst>
                                        </p:cTn>
                                        <p:tgtEl>
                                          <p:spTgt spid="150536"/>
                                        </p:tgtEl>
                                      </p:cBhvr>
                                      <p:to x="100000" y="100000"/>
                                    </p:animScale>
                                    <p:animScale>
                                      <p:cBhvr>
                                        <p:cTn id="86" dur="26">
                                          <p:stCondLst>
                                            <p:cond delay="1642"/>
                                          </p:stCondLst>
                                        </p:cTn>
                                        <p:tgtEl>
                                          <p:spTgt spid="150536"/>
                                        </p:tgtEl>
                                      </p:cBhvr>
                                      <p:to x="100000" y="90000"/>
                                    </p:animScale>
                                    <p:animScale>
                                      <p:cBhvr>
                                        <p:cTn id="87" dur="166" decel="50000">
                                          <p:stCondLst>
                                            <p:cond delay="1668"/>
                                          </p:stCondLst>
                                        </p:cTn>
                                        <p:tgtEl>
                                          <p:spTgt spid="150536"/>
                                        </p:tgtEl>
                                      </p:cBhvr>
                                      <p:to x="100000" y="100000"/>
                                    </p:animScale>
                                    <p:animScale>
                                      <p:cBhvr>
                                        <p:cTn id="88" dur="26">
                                          <p:stCondLst>
                                            <p:cond delay="1808"/>
                                          </p:stCondLst>
                                        </p:cTn>
                                        <p:tgtEl>
                                          <p:spTgt spid="150536"/>
                                        </p:tgtEl>
                                      </p:cBhvr>
                                      <p:to x="100000" y="95000"/>
                                    </p:animScale>
                                    <p:animScale>
                                      <p:cBhvr>
                                        <p:cTn id="89" dur="166" decel="50000">
                                          <p:stCondLst>
                                            <p:cond delay="1834"/>
                                          </p:stCondLst>
                                        </p:cTn>
                                        <p:tgtEl>
                                          <p:spTgt spid="15053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50537"/>
                                        </p:tgtEl>
                                        <p:attrNameLst>
                                          <p:attrName>style.visibility</p:attrName>
                                        </p:attrNameLst>
                                      </p:cBhvr>
                                      <p:to>
                                        <p:strVal val="visible"/>
                                      </p:to>
                                    </p:set>
                                    <p:animEffect transition="in" filter="wipe(down)">
                                      <p:cBhvr>
                                        <p:cTn id="94" dur="580">
                                          <p:stCondLst>
                                            <p:cond delay="0"/>
                                          </p:stCondLst>
                                        </p:cTn>
                                        <p:tgtEl>
                                          <p:spTgt spid="150537"/>
                                        </p:tgtEl>
                                      </p:cBhvr>
                                    </p:animEffect>
                                    <p:anim calcmode="lin" valueType="num">
                                      <p:cBhvr>
                                        <p:cTn id="95" dur="1822" tmFilter="0,0; 0.14,0.36; 0.43,0.73; 0.71,0.91; 1.0,1.0">
                                          <p:stCondLst>
                                            <p:cond delay="0"/>
                                          </p:stCondLst>
                                        </p:cTn>
                                        <p:tgtEl>
                                          <p:spTgt spid="15053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053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053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053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053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0537"/>
                                        </p:tgtEl>
                                      </p:cBhvr>
                                      <p:to x="100000" y="60000"/>
                                    </p:animScale>
                                    <p:animScale>
                                      <p:cBhvr>
                                        <p:cTn id="101" dur="166" decel="50000">
                                          <p:stCondLst>
                                            <p:cond delay="676"/>
                                          </p:stCondLst>
                                        </p:cTn>
                                        <p:tgtEl>
                                          <p:spTgt spid="150537"/>
                                        </p:tgtEl>
                                      </p:cBhvr>
                                      <p:to x="100000" y="100000"/>
                                    </p:animScale>
                                    <p:animScale>
                                      <p:cBhvr>
                                        <p:cTn id="102" dur="26">
                                          <p:stCondLst>
                                            <p:cond delay="1312"/>
                                          </p:stCondLst>
                                        </p:cTn>
                                        <p:tgtEl>
                                          <p:spTgt spid="150537"/>
                                        </p:tgtEl>
                                      </p:cBhvr>
                                      <p:to x="100000" y="80000"/>
                                    </p:animScale>
                                    <p:animScale>
                                      <p:cBhvr>
                                        <p:cTn id="103" dur="166" decel="50000">
                                          <p:stCondLst>
                                            <p:cond delay="1338"/>
                                          </p:stCondLst>
                                        </p:cTn>
                                        <p:tgtEl>
                                          <p:spTgt spid="150537"/>
                                        </p:tgtEl>
                                      </p:cBhvr>
                                      <p:to x="100000" y="100000"/>
                                    </p:animScale>
                                    <p:animScale>
                                      <p:cBhvr>
                                        <p:cTn id="104" dur="26">
                                          <p:stCondLst>
                                            <p:cond delay="1642"/>
                                          </p:stCondLst>
                                        </p:cTn>
                                        <p:tgtEl>
                                          <p:spTgt spid="150537"/>
                                        </p:tgtEl>
                                      </p:cBhvr>
                                      <p:to x="100000" y="90000"/>
                                    </p:animScale>
                                    <p:animScale>
                                      <p:cBhvr>
                                        <p:cTn id="105" dur="166" decel="50000">
                                          <p:stCondLst>
                                            <p:cond delay="1668"/>
                                          </p:stCondLst>
                                        </p:cTn>
                                        <p:tgtEl>
                                          <p:spTgt spid="150537"/>
                                        </p:tgtEl>
                                      </p:cBhvr>
                                      <p:to x="100000" y="100000"/>
                                    </p:animScale>
                                    <p:animScale>
                                      <p:cBhvr>
                                        <p:cTn id="106" dur="26">
                                          <p:stCondLst>
                                            <p:cond delay="1808"/>
                                          </p:stCondLst>
                                        </p:cTn>
                                        <p:tgtEl>
                                          <p:spTgt spid="150537"/>
                                        </p:tgtEl>
                                      </p:cBhvr>
                                      <p:to x="100000" y="95000"/>
                                    </p:animScale>
                                    <p:animScale>
                                      <p:cBhvr>
                                        <p:cTn id="107" dur="166" decel="50000">
                                          <p:stCondLst>
                                            <p:cond delay="1834"/>
                                          </p:stCondLst>
                                        </p:cTn>
                                        <p:tgtEl>
                                          <p:spTgt spid="1505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7"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12,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85800"/>
          </a:xfrm>
        </p:spPr>
        <p:txBody>
          <a:bodyPr/>
          <a:lstStyle/>
          <a:p>
            <a:r>
              <a:rPr lang="en-US">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228600" y="533400"/>
            <a:ext cx="8686800" cy="5638800"/>
          </a:xfrm>
        </p:spPr>
        <p:txBody>
          <a:bodyPr/>
          <a:lstStyle/>
          <a:p>
            <a:pPr>
              <a:lnSpc>
                <a:spcPct val="90000"/>
              </a:lnSpc>
            </a:pPr>
            <a:r>
              <a:rPr lang="en-US" sz="2400" dirty="0" smtClean="0">
                <a:latin typeface="Arial Narrow" charset="0"/>
                <a:ea typeface="ＭＳ Ｐゴシック" charset="0"/>
                <a:cs typeface="ＭＳ Ｐゴシック" charset="0"/>
              </a:rPr>
              <a:t>1</a:t>
            </a:r>
            <a:r>
              <a:rPr lang="en-US" sz="2400" baseline="30000" dirty="0" smtClean="0">
                <a:latin typeface="Arial Narrow" charset="0"/>
                <a:ea typeface="ＭＳ Ｐゴシック" charset="0"/>
                <a:cs typeface="ＭＳ Ｐゴシック" charset="0"/>
              </a:rPr>
              <a:t>st</a:t>
            </a:r>
            <a:r>
              <a:rPr lang="en-US" sz="2400" dirty="0" smtClean="0">
                <a:latin typeface="Arial Narrow" charset="0"/>
                <a:ea typeface="ＭＳ Ｐゴシック" charset="0"/>
                <a:cs typeface="ＭＳ Ｐゴシック" charset="0"/>
              </a:rPr>
              <a:t> Term exam</a:t>
            </a:r>
          </a:p>
          <a:p>
            <a:pPr lvl="1">
              <a:lnSpc>
                <a:spcPct val="90000"/>
              </a:lnSpc>
            </a:pPr>
            <a:r>
              <a:rPr lang="en-US" sz="2000" dirty="0" smtClean="0">
                <a:latin typeface="Arial Narrow" charset="0"/>
                <a:ea typeface="ＭＳ Ｐゴシック" charset="0"/>
                <a:cs typeface="ＭＳ Ｐゴシック" charset="0"/>
              </a:rPr>
              <a:t>In class, Wednesday, Sept. 19: DO NOT MISS THE EXAM!</a:t>
            </a:r>
          </a:p>
          <a:p>
            <a:pPr lvl="1">
              <a:lnSpc>
                <a:spcPct val="90000"/>
              </a:lnSpc>
            </a:pPr>
            <a:r>
              <a:rPr lang="en-US" sz="2000" dirty="0" smtClean="0">
                <a:latin typeface="Arial Narrow" charset="0"/>
                <a:ea typeface="ＭＳ Ｐゴシック" charset="0"/>
                <a:cs typeface="ＭＳ Ｐゴシック" charset="0"/>
              </a:rPr>
              <a:t>CH21.1 to what we learn on Monday, Sept. 17 + Appendices A1 </a:t>
            </a:r>
            <a:r>
              <a:rPr lang="mr-IN" sz="2000" dirty="0" smtClean="0">
                <a:latin typeface="Arial Narrow" charset="0"/>
                <a:ea typeface="ＭＳ Ｐゴシック" charset="0"/>
                <a:cs typeface="ＭＳ Ｐゴシック" charset="0"/>
              </a:rPr>
              <a:t>–</a:t>
            </a:r>
            <a:r>
              <a:rPr lang="en-US" sz="2000" dirty="0" smtClean="0">
                <a:latin typeface="Arial Narrow" charset="0"/>
                <a:ea typeface="ＭＳ Ｐゴシック" charset="0"/>
                <a:cs typeface="ＭＳ Ｐゴシック" charset="0"/>
              </a:rPr>
              <a:t> A8</a:t>
            </a:r>
          </a:p>
          <a:p>
            <a:pPr lvl="1" eaLnBrk="1" hangingPunct="1"/>
            <a:r>
              <a:rPr lang="en-US" sz="2000" dirty="0"/>
              <a:t>You can bring your calculator but it must not have any relevant formula </a:t>
            </a:r>
            <a:r>
              <a:rPr lang="en-US" sz="2000" dirty="0" smtClean="0"/>
              <a:t>pre-input</a:t>
            </a:r>
          </a:p>
          <a:p>
            <a:pPr lvl="2" eaLnBrk="1" hangingPunct="1"/>
            <a:r>
              <a:rPr lang="en-US" sz="1600" dirty="0" smtClean="0"/>
              <a:t>No phone or computers can be used as a calculator!</a:t>
            </a:r>
            <a:endParaRPr lang="en-US" sz="1600" dirty="0"/>
          </a:p>
          <a:p>
            <a:pPr lvl="1" eaLnBrk="1" hangingPunct="1"/>
            <a:r>
              <a:rPr lang="en-US" sz="2000" dirty="0"/>
              <a:t>BYOF: You may bring </a:t>
            </a:r>
            <a:r>
              <a:rPr lang="en-US" sz="2000" dirty="0" smtClean="0"/>
              <a:t>one </a:t>
            </a:r>
            <a:r>
              <a:rPr lang="en-US" sz="2000" dirty="0"/>
              <a:t>8.5x11.5 sheet (front and back) of handwritten formulae and values of constants for the </a:t>
            </a:r>
            <a:r>
              <a:rPr lang="en-US" sz="2000" dirty="0" smtClean="0"/>
              <a:t>exam</a:t>
            </a:r>
          </a:p>
          <a:p>
            <a:pPr lvl="1" eaLnBrk="1" hangingPunct="1"/>
            <a:r>
              <a:rPr lang="en-US" sz="2000" dirty="0" smtClean="0"/>
              <a:t>No </a:t>
            </a:r>
            <a:r>
              <a:rPr lang="en-US" sz="2000" dirty="0"/>
              <a:t>derivations, word definitions, or solutions of </a:t>
            </a:r>
            <a:r>
              <a:rPr lang="en-US" sz="2000" dirty="0" smtClean="0"/>
              <a:t>ANY </a:t>
            </a:r>
            <a:r>
              <a:rPr lang="en-US" sz="2000" dirty="0"/>
              <a:t>problems </a:t>
            </a:r>
            <a:r>
              <a:rPr lang="en-US" sz="2000" dirty="0" smtClean="0"/>
              <a:t>!</a:t>
            </a:r>
          </a:p>
          <a:p>
            <a:pPr lvl="1" eaLnBrk="1" hangingPunct="1"/>
            <a:r>
              <a:rPr lang="en-US" sz="2000" dirty="0"/>
              <a:t>No additional formulae or values of constants will be </a:t>
            </a:r>
            <a:r>
              <a:rPr lang="en-US" sz="2000" dirty="0" smtClean="0"/>
              <a:t>provided!</a:t>
            </a:r>
          </a:p>
          <a:p>
            <a:pPr eaLnBrk="1" hangingPunct="1"/>
            <a:r>
              <a:rPr lang="en-US" sz="2400" dirty="0" smtClean="0"/>
              <a:t>Reading Assignments: CH21.11 &amp; CH 22.4</a:t>
            </a:r>
          </a:p>
          <a:p>
            <a:pPr eaLnBrk="1" hangingPunct="1"/>
            <a:r>
              <a:rPr lang="en-US" sz="2400" dirty="0" smtClean="0"/>
              <a:t>Quiz 1 results</a:t>
            </a:r>
          </a:p>
          <a:p>
            <a:pPr lvl="1" eaLnBrk="1" hangingPunct="1"/>
            <a:r>
              <a:rPr lang="en-US" sz="2000" dirty="0" smtClean="0"/>
              <a:t>Class average</a:t>
            </a:r>
            <a:r>
              <a:rPr lang="en-US" sz="2000" smtClean="0"/>
              <a:t>: </a:t>
            </a:r>
            <a:r>
              <a:rPr lang="en-US" sz="2000" smtClean="0"/>
              <a:t>44.2/60</a:t>
            </a:r>
            <a:endParaRPr lang="en-US" sz="2000" dirty="0" smtClean="0"/>
          </a:p>
          <a:p>
            <a:pPr lvl="2" eaLnBrk="1" hangingPunct="1"/>
            <a:r>
              <a:rPr lang="en-US" sz="1800" dirty="0" smtClean="0"/>
              <a:t>Equivalent to 73.7/100</a:t>
            </a:r>
          </a:p>
          <a:p>
            <a:pPr lvl="1" eaLnBrk="1" hangingPunct="1"/>
            <a:r>
              <a:rPr lang="en-US" sz="2000" dirty="0" smtClean="0"/>
              <a:t>Top score: 58/60</a:t>
            </a:r>
          </a:p>
          <a:p>
            <a:pPr eaLnBrk="1" hangingPunct="1"/>
            <a:r>
              <a:rPr lang="en-US" sz="2400" dirty="0" smtClean="0"/>
              <a:t>Colloquium today @ 4pm in SH100 </a:t>
            </a:r>
            <a:r>
              <a:rPr lang="en-US" sz="2400" dirty="0" smtClean="0">
                <a:sym typeface="Wingdings"/>
              </a:rPr>
              <a:t> Dr. Carlos </a:t>
            </a:r>
            <a:r>
              <a:rPr lang="en-US" sz="2400" dirty="0" err="1" smtClean="0">
                <a:sym typeface="Wingdings"/>
              </a:rPr>
              <a:t>Bertulani</a:t>
            </a:r>
            <a:r>
              <a:rPr lang="en-US" sz="2400" dirty="0" smtClean="0">
                <a:sym typeface="Wingdings"/>
              </a:rPr>
              <a:t> from TAM</a:t>
            </a:r>
            <a:endParaRPr lang="en-US" sz="2000" dirty="0"/>
          </a:p>
          <a:p>
            <a:pPr lvl="1" eaLnBrk="1" hangingPunct="1"/>
            <a:endParaRPr lang="en-US" sz="2000" dirty="0" smtClean="0"/>
          </a:p>
        </p:txBody>
      </p:sp>
    </p:spTree>
    <p:extLst>
      <p:ext uri="{BB962C8B-B14F-4D97-AF65-F5344CB8AC3E}">
        <p14:creationId xmlns:p14="http://schemas.microsoft.com/office/powerpoint/2010/main" val="196112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Date Placeholder 7"/>
          <p:cNvSpPr>
            <a:spLocks noGrp="1"/>
          </p:cNvSpPr>
          <p:nvPr>
            <p:ph type="dt" sz="half" idx="10"/>
          </p:nvPr>
        </p:nvSpPr>
        <p:spPr/>
        <p:txBody>
          <a:bodyPr/>
          <a:lstStyle/>
          <a:p>
            <a:pPr>
              <a:defRPr/>
            </a:pPr>
            <a:r>
              <a:rPr lang="en-US" smtClean="0"/>
              <a:t>Wednesday, Sept. 12, 2018</a:t>
            </a:r>
            <a:endParaRPr lang="en-US"/>
          </a:p>
        </p:txBody>
      </p:sp>
      <p:sp>
        <p:nvSpPr>
          <p:cNvPr id="9" name="Footer Placeholder 8"/>
          <p:cNvSpPr>
            <a:spLocks noGrp="1"/>
          </p:cNvSpPr>
          <p:nvPr>
            <p:ph type="ftr" sz="quarter" idx="11"/>
          </p:nvPr>
        </p:nvSpPr>
        <p:spPr/>
        <p:txBody>
          <a:bodyPr/>
          <a:lstStyle/>
          <a:p>
            <a:pPr>
              <a:defRPr/>
            </a:pPr>
            <a:r>
              <a:rPr lang="mr-IN" smtClean="0"/>
              <a:t>PHYS 1444-002, Fall 2018                     Dr. Jaehoon Yu</a:t>
            </a:r>
            <a:endParaRPr lang="en-US"/>
          </a:p>
        </p:txBody>
      </p:sp>
      <p:sp>
        <p:nvSpPr>
          <p:cNvPr id="10" name="Slide Number Placeholder 9"/>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Tree>
    <p:extLst>
      <p:ext uri="{BB962C8B-B14F-4D97-AF65-F5344CB8AC3E}">
        <p14:creationId xmlns:p14="http://schemas.microsoft.com/office/powerpoint/2010/main" val="175375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 y="-76200"/>
            <a:ext cx="8991600" cy="762000"/>
          </a:xfrm>
        </p:spPr>
        <p:txBody>
          <a:bodyPr/>
          <a:lstStyle/>
          <a:p>
            <a:r>
              <a:rPr lang="en-US" sz="3600" b="1" smtClean="0">
                <a:latin typeface="Arial Narrow" charset="0"/>
                <a:ea typeface="ＭＳ Ｐゴシック" charset="0"/>
                <a:cs typeface="ＭＳ Ｐゴシック" charset="0"/>
              </a:rPr>
              <a:t>Reminder: Special </a:t>
            </a:r>
            <a:r>
              <a:rPr lang="en-US" sz="3600" b="1" dirty="0">
                <a:latin typeface="Arial Narrow" charset="0"/>
                <a:ea typeface="ＭＳ Ｐゴシック" charset="0"/>
                <a:cs typeface="ＭＳ Ｐゴシック" charset="0"/>
              </a:rPr>
              <a:t>Project </a:t>
            </a:r>
            <a:r>
              <a:rPr lang="en-US" sz="3600" b="1" dirty="0" smtClean="0">
                <a:latin typeface="Arial Narrow" charset="0"/>
                <a:ea typeface="ＭＳ Ｐゴシック" charset="0"/>
                <a:cs typeface="ＭＳ Ｐゴシック" charset="0"/>
              </a:rPr>
              <a:t>#2 – </a:t>
            </a:r>
            <a:r>
              <a:rPr lang="en-US" sz="3600" b="1" dirty="0">
                <a:latin typeface="Arial Narrow" charset="0"/>
                <a:ea typeface="ＭＳ Ｐゴシック" charset="0"/>
                <a:cs typeface="ＭＳ Ｐゴシック" charset="0"/>
              </a:rPr>
              <a:t>Angels &amp; Demons</a:t>
            </a:r>
          </a:p>
        </p:txBody>
      </p:sp>
      <p:sp>
        <p:nvSpPr>
          <p:cNvPr id="3" name="Content Placeholder 2"/>
          <p:cNvSpPr>
            <a:spLocks noGrp="1"/>
          </p:cNvSpPr>
          <p:nvPr>
            <p:ph idx="1"/>
          </p:nvPr>
        </p:nvSpPr>
        <p:spPr>
          <a:xfrm>
            <a:off x="76200" y="609600"/>
            <a:ext cx="8915400" cy="5029200"/>
          </a:xfrm>
        </p:spPr>
        <p:txBody>
          <a:bodyPr/>
          <a:lstStyle/>
          <a:p>
            <a:r>
              <a:rPr lang="en-US" sz="2800" dirty="0">
                <a:latin typeface="Arial Narrow" charset="0"/>
                <a:ea typeface="ＭＳ Ｐゴシック" charset="0"/>
                <a:cs typeface="ＭＳ Ｐゴシック" charset="0"/>
              </a:rPr>
              <a:t>Compute the total possible energy released from an annihilation of </a:t>
            </a:r>
            <a:r>
              <a:rPr lang="en-US" sz="2800" dirty="0" smtClean="0">
                <a:latin typeface="Arial Narrow" charset="0"/>
                <a:ea typeface="ＭＳ Ｐゴシック" charset="0"/>
                <a:cs typeface="ＭＳ Ｐゴシック" charset="0"/>
              </a:rPr>
              <a:t>xx-grams </a:t>
            </a:r>
            <a:r>
              <a:rPr lang="en-US" sz="2800" dirty="0">
                <a:latin typeface="Arial Narrow" charset="0"/>
                <a:ea typeface="ＭＳ Ｐゴシック" charset="0"/>
                <a:cs typeface="ＭＳ Ｐゴシック" charset="0"/>
              </a:rPr>
              <a:t>of anti-matter and the same quantity of matter, where </a:t>
            </a:r>
            <a:r>
              <a:rPr lang="en-US" sz="2800" dirty="0" smtClean="0">
                <a:latin typeface="Arial Narrow" charset="0"/>
                <a:ea typeface="ＭＳ Ｐゴシック" charset="0"/>
                <a:cs typeface="ＭＳ Ｐゴシック" charset="0"/>
              </a:rPr>
              <a:t>xx </a:t>
            </a:r>
            <a:r>
              <a:rPr lang="en-US" sz="2800" dirty="0">
                <a:latin typeface="Arial Narrow" charset="0"/>
                <a:ea typeface="ＭＳ Ｐゴシック" charset="0"/>
                <a:cs typeface="ＭＳ Ｐゴシック" charset="0"/>
              </a:rPr>
              <a:t>is the last two digits of your SS#. (20 points)</a:t>
            </a:r>
          </a:p>
          <a:p>
            <a:pPr lvl="1"/>
            <a:r>
              <a:rPr lang="en-US" sz="2400" dirty="0">
                <a:latin typeface="Arial Narrow" charset="0"/>
                <a:ea typeface="ＭＳ Ｐゴシック" charset="0"/>
              </a:rPr>
              <a:t>Use the famous </a:t>
            </a:r>
            <a:r>
              <a:rPr lang="en-US" sz="2400" dirty="0" smtClean="0">
                <a:latin typeface="Arial Narrow" charset="0"/>
                <a:ea typeface="ＭＳ Ｐゴシック" charset="0"/>
              </a:rPr>
              <a:t>Einstein’s </a:t>
            </a:r>
            <a:r>
              <a:rPr lang="en-US" sz="2400" dirty="0">
                <a:latin typeface="Arial Narrow" charset="0"/>
                <a:ea typeface="ＭＳ Ｐゴシック" charset="0"/>
              </a:rPr>
              <a:t>formula for mass-energy equivalence</a:t>
            </a:r>
          </a:p>
          <a:p>
            <a:r>
              <a:rPr lang="en-US" sz="2800" dirty="0">
                <a:latin typeface="Arial Narrow" charset="0"/>
                <a:ea typeface="ＭＳ Ｐゴシック" charset="0"/>
                <a:cs typeface="ＭＳ Ｐゴシック" charset="0"/>
              </a:rPr>
              <a:t>Compute the power output of this annihilation when the energy is released in </a:t>
            </a:r>
            <a:r>
              <a:rPr lang="en-US" sz="2800" dirty="0" err="1" smtClean="0">
                <a:latin typeface="Arial Narrow" charset="0"/>
                <a:ea typeface="ＭＳ Ｐゴシック" charset="0"/>
                <a:cs typeface="ＭＳ Ｐゴシック" charset="0"/>
              </a:rPr>
              <a:t>yy</a:t>
            </a:r>
            <a:r>
              <a:rPr lang="en-US" sz="2800" dirty="0" smtClean="0">
                <a:latin typeface="Arial Narrow" charset="0"/>
                <a:ea typeface="ＭＳ Ｐゴシック" charset="0"/>
                <a:cs typeface="ＭＳ Ｐゴシック" charset="0"/>
              </a:rPr>
              <a:t> </a:t>
            </a:r>
            <a:r>
              <a:rPr lang="en-US" sz="2800" dirty="0">
                <a:latin typeface="Arial Narrow" charset="0"/>
                <a:ea typeface="ＭＳ Ｐゴシック" charset="0"/>
                <a:cs typeface="ＭＳ Ｐゴシック" charset="0"/>
              </a:rPr>
              <a:t>ns, where </a:t>
            </a:r>
            <a:r>
              <a:rPr lang="en-US" sz="2800" dirty="0" err="1" smtClean="0">
                <a:latin typeface="Arial Narrow" charset="0"/>
                <a:ea typeface="ＭＳ Ｐゴシック" charset="0"/>
                <a:cs typeface="ＭＳ Ｐゴシック" charset="0"/>
              </a:rPr>
              <a:t>yy</a:t>
            </a:r>
            <a:r>
              <a:rPr lang="en-US" sz="2800" dirty="0" smtClean="0">
                <a:latin typeface="Arial Narrow" charset="0"/>
                <a:ea typeface="ＭＳ Ｐゴシック" charset="0"/>
                <a:cs typeface="ＭＳ Ｐゴシック" charset="0"/>
              </a:rPr>
              <a:t> </a:t>
            </a:r>
            <a:r>
              <a:rPr lang="en-US" sz="2800" dirty="0">
                <a:latin typeface="Arial Narrow" charset="0"/>
                <a:ea typeface="ＭＳ Ｐゴシック" charset="0"/>
                <a:cs typeface="ＭＳ Ｐゴシック" charset="0"/>
              </a:rPr>
              <a:t>is </a:t>
            </a:r>
            <a:r>
              <a:rPr lang="en-US" sz="2800" dirty="0" smtClean="0">
                <a:latin typeface="Arial Narrow" charset="0"/>
                <a:ea typeface="ＭＳ Ｐゴシック" charset="0"/>
                <a:cs typeface="ＭＳ Ｐゴシック" charset="0"/>
              </a:rPr>
              <a:t>the first </a:t>
            </a:r>
            <a:r>
              <a:rPr lang="en-US" sz="2800" dirty="0">
                <a:latin typeface="Arial Narrow" charset="0"/>
                <a:ea typeface="ＭＳ Ｐゴシック" charset="0"/>
                <a:cs typeface="ＭＳ Ｐゴシック" charset="0"/>
              </a:rPr>
              <a:t>two digits of your SS#. (10 points)</a:t>
            </a:r>
          </a:p>
          <a:p>
            <a:r>
              <a:rPr lang="en-US" sz="2800" dirty="0">
                <a:latin typeface="Arial Narrow" charset="0"/>
                <a:ea typeface="ＭＳ Ｐゴシック" charset="0"/>
                <a:cs typeface="ＭＳ Ｐゴシック" charset="0"/>
              </a:rPr>
              <a:t>Compute how many cups of gasoline (8MJ) this energy corresponds to. (5 points)</a:t>
            </a:r>
          </a:p>
          <a:p>
            <a:r>
              <a:rPr lang="en-US" sz="2800" dirty="0">
                <a:latin typeface="Arial Narrow" charset="0"/>
                <a:ea typeface="ＭＳ Ｐゴシック" charset="0"/>
                <a:cs typeface="ＭＳ Ｐゴシック" charset="0"/>
              </a:rPr>
              <a:t>Compute how many months of </a:t>
            </a:r>
            <a:r>
              <a:rPr lang="en-US" sz="2800" dirty="0" smtClean="0">
                <a:latin typeface="Arial Narrow" charset="0"/>
                <a:ea typeface="ＭＳ Ｐゴシック" charset="0"/>
                <a:cs typeface="ＭＳ Ｐゴシック" charset="0"/>
              </a:rPr>
              <a:t>world electricity usage (3.6GJ/</a:t>
            </a:r>
            <a:r>
              <a:rPr lang="en-US" sz="2800" dirty="0" err="1" smtClean="0">
                <a:latin typeface="Arial Narrow" charset="0"/>
                <a:ea typeface="ＭＳ Ｐゴシック" charset="0"/>
                <a:cs typeface="ＭＳ Ｐゴシック" charset="0"/>
              </a:rPr>
              <a:t>mo</a:t>
            </a:r>
            <a:r>
              <a:rPr lang="en-US" sz="2800" dirty="0" smtClean="0">
                <a:latin typeface="Arial Narrow" charset="0"/>
                <a:ea typeface="ＭＳ Ｐゴシック" charset="0"/>
                <a:cs typeface="ＭＳ Ｐゴシック" charset="0"/>
              </a:rPr>
              <a:t>) this energy </a:t>
            </a:r>
            <a:r>
              <a:rPr lang="en-US" sz="2800" dirty="0">
                <a:latin typeface="Arial Narrow" charset="0"/>
                <a:ea typeface="ＭＳ Ｐゴシック" charset="0"/>
                <a:cs typeface="ＭＳ Ｐゴシック" charset="0"/>
              </a:rPr>
              <a:t>corresponds </a:t>
            </a:r>
            <a:r>
              <a:rPr lang="en-US" sz="2800" dirty="0" smtClean="0">
                <a:latin typeface="Arial Narrow" charset="0"/>
                <a:ea typeface="ＭＳ Ｐゴシック" charset="0"/>
                <a:cs typeface="ＭＳ Ｐゴシック" charset="0"/>
              </a:rPr>
              <a:t>to. </a:t>
            </a:r>
            <a:r>
              <a:rPr lang="en-US" sz="2800" dirty="0">
                <a:latin typeface="Arial Narrow" charset="0"/>
                <a:ea typeface="ＭＳ Ｐゴシック" charset="0"/>
                <a:cs typeface="ＭＳ Ｐゴシック" charset="0"/>
              </a:rPr>
              <a:t>(5 points)</a:t>
            </a:r>
          </a:p>
          <a:p>
            <a:r>
              <a:rPr lang="en-US" sz="2800" dirty="0">
                <a:latin typeface="Arial Narrow" charset="0"/>
                <a:ea typeface="ＭＳ Ｐゴシック" charset="0"/>
                <a:cs typeface="ＭＳ Ｐゴシック" charset="0"/>
              </a:rPr>
              <a:t>Due </a:t>
            </a:r>
            <a:r>
              <a:rPr lang="en-US" sz="2800" dirty="0" smtClean="0">
                <a:latin typeface="Arial Narrow" charset="0"/>
                <a:ea typeface="ＭＳ Ｐゴシック" charset="0"/>
                <a:cs typeface="ＭＳ Ｐゴシック" charset="0"/>
              </a:rPr>
              <a:t>at </a:t>
            </a:r>
            <a:r>
              <a:rPr lang="en-US" sz="2800" dirty="0">
                <a:latin typeface="Arial Narrow" charset="0"/>
                <a:ea typeface="ＭＳ Ｐゴシック" charset="0"/>
                <a:cs typeface="ＭＳ Ｐゴシック" charset="0"/>
              </a:rPr>
              <a:t>the beginning of the class </a:t>
            </a:r>
            <a:r>
              <a:rPr lang="en-US" sz="2800" dirty="0" smtClean="0">
                <a:latin typeface="Arial Narrow" charset="0"/>
                <a:ea typeface="ＭＳ Ｐゴシック" charset="0"/>
                <a:cs typeface="ＭＳ Ｐゴシック" charset="0"/>
              </a:rPr>
              <a:t>Monday, Sept. 24</a:t>
            </a:r>
            <a:endParaRPr lang="en-US" sz="28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12, 2018</a:t>
            </a:r>
            <a:endParaRPr lang="en-US" sz="1400">
              <a:solidFill>
                <a:srgbClr val="FF0066"/>
              </a:solidFill>
              <a:latin typeface="Arial Narrow" charset="0"/>
            </a:endParaRP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579988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G21_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794000"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Sept. 12, 2018</a:t>
            </a:r>
            <a:endParaRPr lang="en-US" sz="1400">
              <a:solidFill>
                <a:srgbClr val="FF0066"/>
              </a:solidFill>
              <a:latin typeface="Arial Narrow" charset="0"/>
            </a:endParaRPr>
          </a:p>
        </p:txBody>
      </p:sp>
      <p:sp>
        <p:nvSpPr>
          <p:cNvPr id="17" name="Footer Placeholder 4"/>
          <p:cNvSpPr>
            <a:spLocks noGrp="1"/>
          </p:cNvSpPr>
          <p:nvPr>
            <p:ph type="ftr" sz="quarter" idx="11"/>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AD62CD-B155-B442-B3E6-360DB30E6DBC}"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34831" name="Rectangle 2"/>
          <p:cNvSpPr>
            <a:spLocks noGrp="1" noChangeArrowheads="1"/>
          </p:cNvSpPr>
          <p:nvPr>
            <p:ph type="title"/>
          </p:nvPr>
        </p:nvSpPr>
        <p:spPr>
          <a:xfrm>
            <a:off x="0" y="76200"/>
            <a:ext cx="6629400" cy="685800"/>
          </a:xfrm>
        </p:spPr>
        <p:txBody>
          <a:bodyPr/>
          <a:lstStyle/>
          <a:p>
            <a:pPr eaLnBrk="1" hangingPunct="1"/>
            <a:r>
              <a:rPr lang="en-US" dirty="0" smtClean="0">
                <a:latin typeface="Arial Narrow" charset="0"/>
                <a:ea typeface="ＭＳ Ｐゴシック" charset="0"/>
                <a:cs typeface="ＭＳ Ｐゴシック" charset="0"/>
              </a:rPr>
              <a:t>Example 21.2 </a:t>
            </a:r>
            <a:endParaRPr lang="en-US" dirty="0">
              <a:latin typeface="Arial Narrow" charset="0"/>
              <a:ea typeface="ＭＳ Ｐゴシック" charset="0"/>
              <a:cs typeface="ＭＳ Ｐゴシック" charset="0"/>
            </a:endParaRPr>
          </a:p>
        </p:txBody>
      </p:sp>
      <p:sp>
        <p:nvSpPr>
          <p:cNvPr id="143363" name="Rectangle 3"/>
          <p:cNvSpPr>
            <a:spLocks noGrp="1" noChangeArrowheads="1"/>
          </p:cNvSpPr>
          <p:nvPr>
            <p:ph type="body" idx="1"/>
          </p:nvPr>
        </p:nvSpPr>
        <p:spPr>
          <a:xfrm>
            <a:off x="76200" y="762000"/>
            <a:ext cx="6172200" cy="1524000"/>
          </a:xfrm>
        </p:spPr>
        <p:txBody>
          <a:bodyPr/>
          <a:lstStyle/>
          <a:p>
            <a:pPr eaLnBrk="1" hangingPunct="1">
              <a:lnSpc>
                <a:spcPct val="90000"/>
              </a:lnSpc>
            </a:pPr>
            <a:r>
              <a:rPr lang="en-US" sz="2400" b="1">
                <a:latin typeface="Arial Narrow" charset="0"/>
                <a:ea typeface="ＭＳ Ｐゴシック" charset="0"/>
                <a:cs typeface="ＭＳ Ｐゴシック" charset="0"/>
              </a:rPr>
              <a:t>Three charges </a:t>
            </a:r>
            <a:r>
              <a:rPr lang="en-US" sz="2400" b="1" smtClean="0">
                <a:latin typeface="Arial Narrow" charset="0"/>
                <a:ea typeface="ＭＳ Ｐゴシック" charset="0"/>
                <a:cs typeface="ＭＳ Ｐゴシック" charset="0"/>
              </a:rPr>
              <a:t>on </a:t>
            </a:r>
            <a:r>
              <a:rPr lang="en-US" sz="2400" b="1">
                <a:latin typeface="Arial Narrow" charset="0"/>
                <a:ea typeface="ＭＳ Ｐゴシック" charset="0"/>
                <a:cs typeface="ＭＳ Ｐゴシック" charset="0"/>
              </a:rPr>
              <a:t>a line.  </a:t>
            </a:r>
            <a:r>
              <a:rPr lang="en-US" sz="2400" dirty="0">
                <a:latin typeface="Arial Narrow" charset="0"/>
                <a:ea typeface="ＭＳ Ｐゴシック" charset="0"/>
                <a:cs typeface="ＭＳ Ｐゴシック" charset="0"/>
              </a:rPr>
              <a:t>Three charged particles are arranged in a line as shown in the figure.  Calculate the net electrostatic force on particle 3 (the -4μC on the right) due to other two charges.</a:t>
            </a:r>
          </a:p>
        </p:txBody>
      </p:sp>
      <p:graphicFrame>
        <p:nvGraphicFramePr>
          <p:cNvPr id="143367" name="Object 2"/>
          <p:cNvGraphicFramePr>
            <a:graphicFrameLocks noChangeAspect="1"/>
          </p:cNvGraphicFramePr>
          <p:nvPr/>
        </p:nvGraphicFramePr>
        <p:xfrm>
          <a:off x="409575" y="2681288"/>
          <a:ext cx="646113" cy="519112"/>
        </p:xfrm>
        <a:graphic>
          <a:graphicData uri="http://schemas.openxmlformats.org/presentationml/2006/ole">
            <mc:AlternateContent xmlns:mc="http://schemas.openxmlformats.org/markup-compatibility/2006">
              <mc:Choice xmlns:v="urn:schemas-microsoft-com:vml" Requires="v">
                <p:oleObj spid="_x0000_s12223" name="Equation" r:id="rId4" imgW="254000" imgH="228600" progId="Equation.DSMT4">
                  <p:embed/>
                </p:oleObj>
              </mc:Choice>
              <mc:Fallback>
                <p:oleObj name="Equation" r:id="rId4" imgW="254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681288"/>
                        <a:ext cx="646113" cy="519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69" name="Text Box 9"/>
          <p:cNvSpPr txBox="1">
            <a:spLocks noChangeArrowheads="1"/>
          </p:cNvSpPr>
          <p:nvPr/>
        </p:nvSpPr>
        <p:spPr bwMode="auto">
          <a:xfrm>
            <a:off x="609600" y="2209800"/>
            <a:ext cx="38909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sp>
        <p:nvSpPr>
          <p:cNvPr id="143378" name="Text Box 18"/>
          <p:cNvSpPr txBox="1">
            <a:spLocks noChangeArrowheads="1"/>
          </p:cNvSpPr>
          <p:nvPr/>
        </p:nvSpPr>
        <p:spPr bwMode="auto">
          <a:xfrm>
            <a:off x="609600" y="4648200"/>
            <a:ext cx="37623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Using the vector sum of the two forces</a:t>
            </a:r>
          </a:p>
        </p:txBody>
      </p:sp>
      <p:sp>
        <p:nvSpPr>
          <p:cNvPr id="143381" name="Text Box 21"/>
          <p:cNvSpPr txBox="1">
            <a:spLocks noChangeArrowheads="1"/>
          </p:cNvSpPr>
          <p:nvPr/>
        </p:nvSpPr>
        <p:spPr bwMode="auto">
          <a:xfrm>
            <a:off x="685800" y="3276600"/>
            <a:ext cx="38719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graphicFrame>
        <p:nvGraphicFramePr>
          <p:cNvPr id="143382" name="Object 3"/>
          <p:cNvGraphicFramePr>
            <a:graphicFrameLocks noChangeAspect="1"/>
          </p:cNvGraphicFramePr>
          <p:nvPr/>
        </p:nvGraphicFramePr>
        <p:xfrm>
          <a:off x="393700" y="3810000"/>
          <a:ext cx="677863" cy="517525"/>
        </p:xfrm>
        <a:graphic>
          <a:graphicData uri="http://schemas.openxmlformats.org/presentationml/2006/ole">
            <mc:AlternateContent xmlns:mc="http://schemas.openxmlformats.org/markup-compatibility/2006">
              <mc:Choice xmlns:v="urn:schemas-microsoft-com:vml" Requires="v">
                <p:oleObj spid="_x0000_s12224" name="Equation" r:id="rId6" imgW="266700" imgH="228600" progId="Equation.DSMT4">
                  <p:embed/>
                </p:oleObj>
              </mc:Choice>
              <mc:Fallback>
                <p:oleObj name="Equation" r:id="rId6" imgW="2667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3810000"/>
                        <a:ext cx="677863" cy="517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143000" y="2590800"/>
          <a:ext cx="1041400" cy="692150"/>
        </p:xfrm>
        <a:graphic>
          <a:graphicData uri="http://schemas.openxmlformats.org/presentationml/2006/ole">
            <mc:AlternateContent xmlns:mc="http://schemas.openxmlformats.org/markup-compatibility/2006">
              <mc:Choice xmlns:v="urn:schemas-microsoft-com:vml" Requires="v">
                <p:oleObj spid="_x0000_s12225" name="Equation" r:id="rId8" imgW="546100" imgH="406400" progId="Equation.DSMT4">
                  <p:embed/>
                </p:oleObj>
              </mc:Choice>
              <mc:Fallback>
                <p:oleObj name="Equation" r:id="rId8" imgW="546100" imgH="406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90800"/>
                        <a:ext cx="1041400"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1143000" y="3810000"/>
          <a:ext cx="1090613" cy="692150"/>
        </p:xfrm>
        <a:graphic>
          <a:graphicData uri="http://schemas.openxmlformats.org/presentationml/2006/ole">
            <mc:AlternateContent xmlns:mc="http://schemas.openxmlformats.org/markup-compatibility/2006">
              <mc:Choice xmlns:v="urn:schemas-microsoft-com:vml" Requires="v">
                <p:oleObj spid="_x0000_s12226" name="Equation" r:id="rId10" imgW="571500" imgH="406400" progId="Equation.DSMT4">
                  <p:embed/>
                </p:oleObj>
              </mc:Choice>
              <mc:Fallback>
                <p:oleObj name="Equation" r:id="rId10" imgW="571500" imgH="406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810000"/>
                        <a:ext cx="1090613"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741363" y="5060950"/>
          <a:ext cx="5888037" cy="577850"/>
        </p:xfrm>
        <a:graphic>
          <a:graphicData uri="http://schemas.openxmlformats.org/presentationml/2006/ole">
            <mc:AlternateContent xmlns:mc="http://schemas.openxmlformats.org/markup-compatibility/2006">
              <mc:Choice xmlns:v="urn:schemas-microsoft-com:vml" Requires="v">
                <p:oleObj spid="_x0000_s12227" name="Equation" r:id="rId12" imgW="2311400" imgH="254000" progId="Equation.DSMT4">
                  <p:embed/>
                </p:oleObj>
              </mc:Choice>
              <mc:Fallback>
                <p:oleObj name="Equation" r:id="rId12" imgW="2311400" imgH="254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63" y="5060950"/>
                        <a:ext cx="5888037" cy="577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extLst/>
          </p:nvPr>
        </p:nvGraphicFramePr>
        <p:xfrm>
          <a:off x="762000" y="5681663"/>
          <a:ext cx="2101850" cy="490537"/>
        </p:xfrm>
        <a:graphic>
          <a:graphicData uri="http://schemas.openxmlformats.org/presentationml/2006/ole">
            <mc:AlternateContent xmlns:mc="http://schemas.openxmlformats.org/markup-compatibility/2006">
              <mc:Choice xmlns:v="urn:schemas-microsoft-com:vml" Requires="v">
                <p:oleObj spid="_x0000_s12228" name="Equation" r:id="rId14" imgW="825500" imgH="215900" progId="Equation.DSMT4">
                  <p:embed/>
                </p:oleObj>
              </mc:Choice>
              <mc:Fallback>
                <p:oleObj name="Equation" r:id="rId14" imgW="825500" imgH="215900" progId="Equation.DSMT4">
                  <p:embed/>
                  <p:pic>
                    <p:nvPicPr>
                      <p:cNvPr id="0" name=""/>
                      <p:cNvPicPr>
                        <a:picLocks noChangeAspect="1" noChangeArrowheads="1"/>
                      </p:cNvPicPr>
                      <p:nvPr/>
                    </p:nvPicPr>
                    <p:blipFill>
                      <a:blip r:embed="rId15"/>
                      <a:srcRect/>
                      <a:stretch>
                        <a:fillRect/>
                      </a:stretch>
                    </p:blipFill>
                    <p:spPr bwMode="auto">
                      <a:xfrm>
                        <a:off x="762000" y="5681663"/>
                        <a:ext cx="2101850" cy="4905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6916738" y="5029200"/>
          <a:ext cx="1617662" cy="606425"/>
        </p:xfrm>
        <a:graphic>
          <a:graphicData uri="http://schemas.openxmlformats.org/presentationml/2006/ole">
            <mc:AlternateContent xmlns:mc="http://schemas.openxmlformats.org/markup-compatibility/2006">
              <mc:Choice xmlns:v="urn:schemas-microsoft-com:vml" Requires="v">
                <p:oleObj spid="_x0000_s12229" name="Equation" r:id="rId16" imgW="635000" imgH="266700" progId="Equation.DSMT4">
                  <p:embed/>
                </p:oleObj>
              </mc:Choice>
              <mc:Fallback>
                <p:oleObj name="Equation" r:id="rId16" imgW="635000" imgH="2667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6738" y="5029200"/>
                        <a:ext cx="1617662" cy="606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2209800" y="2514600"/>
          <a:ext cx="6588125" cy="971550"/>
        </p:xfrm>
        <a:graphic>
          <a:graphicData uri="http://schemas.openxmlformats.org/presentationml/2006/ole">
            <mc:AlternateContent xmlns:mc="http://schemas.openxmlformats.org/markup-compatibility/2006">
              <mc:Choice xmlns:v="urn:schemas-microsoft-com:vml" Requires="v">
                <p:oleObj spid="_x0000_s12230" name="Equation" r:id="rId18" imgW="3454400" imgH="571500" progId="Equation.DSMT4">
                  <p:embed/>
                </p:oleObj>
              </mc:Choice>
              <mc:Fallback>
                <p:oleObj name="Equation" r:id="rId18" imgW="3454400" imgH="5715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2514600"/>
                        <a:ext cx="6588125"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2303463" y="3657600"/>
          <a:ext cx="6611937" cy="971550"/>
        </p:xfrm>
        <a:graphic>
          <a:graphicData uri="http://schemas.openxmlformats.org/presentationml/2006/ole">
            <mc:AlternateContent xmlns:mc="http://schemas.openxmlformats.org/markup-compatibility/2006">
              <mc:Choice xmlns:v="urn:schemas-microsoft-com:vml" Requires="v">
                <p:oleObj spid="_x0000_s12231" name="Equation" r:id="rId20" imgW="3467100" imgH="571500" progId="Equation.DSMT4">
                  <p:embed/>
                </p:oleObj>
              </mc:Choice>
              <mc:Fallback>
                <p:oleObj name="Equation" r:id="rId20" imgW="3467100" imgH="5715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3463" y="3657600"/>
                        <a:ext cx="6611937"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 name="Rectangle 2"/>
          <p:cNvSpPr/>
          <p:nvPr/>
        </p:nvSpPr>
        <p:spPr bwMode="auto">
          <a:xfrm>
            <a:off x="7924800" y="1662112"/>
            <a:ext cx="990600" cy="1081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443016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left)">
                                      <p:cBhvr>
                                        <p:cTn id="7" dur="5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0" nodeType="clickEffect">
                                  <p:stCondLst>
                                    <p:cond delay="0"/>
                                  </p:stCondLst>
                                  <p:childTnLst>
                                    <p:anim calcmode="lin" valueType="num">
                                      <p:cBhvr>
                                        <p:cTn id="16" dur="500"/>
                                        <p:tgtEl>
                                          <p:spTgt spid="3"/>
                                        </p:tgtEl>
                                        <p:attrNameLst>
                                          <p:attrName>ppt_w</p:attrName>
                                        </p:attrNameLst>
                                      </p:cBhvr>
                                      <p:tavLst>
                                        <p:tav tm="0">
                                          <p:val>
                                            <p:strVal val="ppt_w"/>
                                          </p:val>
                                        </p:tav>
                                        <p:tav tm="100000">
                                          <p:val>
                                            <p:fltVal val="0"/>
                                          </p:val>
                                        </p:tav>
                                      </p:tavLst>
                                    </p:anim>
                                    <p:anim calcmode="lin" valueType="num">
                                      <p:cBhvr>
                                        <p:cTn id="17" dur="500"/>
                                        <p:tgtEl>
                                          <p:spTgt spid="3"/>
                                        </p:tgtEl>
                                        <p:attrNameLst>
                                          <p:attrName>ppt_h</p:attrName>
                                        </p:attrNameLst>
                                      </p:cBhvr>
                                      <p:tavLst>
                                        <p:tav tm="0">
                                          <p:val>
                                            <p:strVal val="ppt_h"/>
                                          </p:val>
                                        </p:tav>
                                        <p:tav tm="100000">
                                          <p:val>
                                            <p:fltVal val="0"/>
                                          </p:val>
                                        </p:tav>
                                      </p:tavLst>
                                    </p:anim>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3369"/>
                                        </p:tgtEl>
                                        <p:attrNameLst>
                                          <p:attrName>style.visibility</p:attrName>
                                        </p:attrNameLst>
                                      </p:cBhvr>
                                      <p:to>
                                        <p:strVal val="visible"/>
                                      </p:to>
                                    </p:set>
                                    <p:animEffect transition="in" filter="wipe(left)">
                                      <p:cBhvr>
                                        <p:cTn id="24" dur="500"/>
                                        <p:tgtEl>
                                          <p:spTgt spid="14336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3367"/>
                                        </p:tgtEl>
                                        <p:attrNameLst>
                                          <p:attrName>style.visibility</p:attrName>
                                        </p:attrNameLst>
                                      </p:cBhvr>
                                      <p:to>
                                        <p:strVal val="visible"/>
                                      </p:to>
                                    </p:set>
                                    <p:animEffect transition="in" filter="wipe(left)">
                                      <p:cBhvr>
                                        <p:cTn id="29" dur="500"/>
                                        <p:tgtEl>
                                          <p:spTgt spid="14336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3381"/>
                                        </p:tgtEl>
                                        <p:attrNameLst>
                                          <p:attrName>style.visibility</p:attrName>
                                        </p:attrNameLst>
                                      </p:cBhvr>
                                      <p:to>
                                        <p:strVal val="visible"/>
                                      </p:to>
                                    </p:set>
                                    <p:animEffect transition="in" filter="wipe(left)">
                                      <p:cBhvr>
                                        <p:cTn id="44" dur="500"/>
                                        <p:tgtEl>
                                          <p:spTgt spid="14338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43382"/>
                                        </p:tgtEl>
                                        <p:attrNameLst>
                                          <p:attrName>style.visibility</p:attrName>
                                        </p:attrNameLst>
                                      </p:cBhvr>
                                      <p:to>
                                        <p:strVal val="visible"/>
                                      </p:to>
                                    </p:set>
                                    <p:animEffect transition="in" filter="wipe(left)">
                                      <p:cBhvr>
                                        <p:cTn id="49" dur="500"/>
                                        <p:tgtEl>
                                          <p:spTgt spid="14338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3378"/>
                                        </p:tgtEl>
                                        <p:attrNameLst>
                                          <p:attrName>style.visibility</p:attrName>
                                        </p:attrNameLst>
                                      </p:cBhvr>
                                      <p:to>
                                        <p:strVal val="visible"/>
                                      </p:to>
                                    </p:set>
                                    <p:animEffect transition="in" filter="wipe(left)">
                                      <p:cBhvr>
                                        <p:cTn id="64" dur="500"/>
                                        <p:tgtEl>
                                          <p:spTgt spid="14337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P spid="143378" grpId="0"/>
      <p:bldP spid="143381"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Sept. 12,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6</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8674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sz="5400" b="1"/>
              <a:t>The Electric Field</a:t>
            </a:r>
          </a:p>
        </p:txBody>
      </p:sp>
      <p:sp>
        <p:nvSpPr>
          <p:cNvPr id="145411" name="Rectangle 3"/>
          <p:cNvSpPr>
            <a:spLocks noGrp="1" noChangeArrowheads="1"/>
          </p:cNvSpPr>
          <p:nvPr>
            <p:ph type="body" idx="1"/>
          </p:nvPr>
        </p:nvSpPr>
        <p:spPr>
          <a:xfrm>
            <a:off x="76200" y="990600"/>
            <a:ext cx="6858000" cy="5334000"/>
          </a:xfrm>
        </p:spPr>
        <p:txBody>
          <a:bodyPr/>
          <a:lstStyle/>
          <a:p>
            <a:r>
              <a:rPr lang="en-US" sz="2800" dirty="0"/>
              <a:t>Both gravitational and </a:t>
            </a:r>
            <a:r>
              <a:rPr lang="en-US" sz="2800" dirty="0" smtClean="0"/>
              <a:t>electrostatic </a:t>
            </a:r>
            <a:r>
              <a:rPr lang="en-US" sz="2800" dirty="0"/>
              <a:t>forces act over a distance without </a:t>
            </a:r>
            <a:r>
              <a:rPr lang="en-US" sz="2800" dirty="0" smtClean="0"/>
              <a:t>contacting </a:t>
            </a:r>
            <a:r>
              <a:rPr lang="en-US" sz="2800" dirty="0"/>
              <a:t>objects </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a:t>
            </a:r>
            <a:r>
              <a:rPr lang="en-US" sz="2400" dirty="0" smtClean="0"/>
              <a:t> (1791 – 1867) argued </a:t>
            </a:r>
            <a:r>
              <a:rPr lang="en-US" sz="2400" dirty="0"/>
              <a:t>that the electric field extends outward from every charge and permeates through all of space.</a:t>
            </a:r>
          </a:p>
          <a:p>
            <a:r>
              <a:rPr lang="en-US" sz="2800" dirty="0"/>
              <a:t>Field by a charge or a group of charges can be inspected by placing a small</a:t>
            </a:r>
            <a:r>
              <a:rPr lang="en-US" sz="2800" dirty="0" smtClean="0"/>
              <a:t> positive test </a:t>
            </a:r>
            <a:r>
              <a:rPr lang="en-US" sz="2800" dirty="0"/>
              <a:t>charge in the vicinity and measuring the force on it. </a:t>
            </a:r>
          </a:p>
        </p:txBody>
      </p:sp>
    </p:spTree>
    <p:extLst>
      <p:ext uri="{BB962C8B-B14F-4D97-AF65-F5344CB8AC3E}">
        <p14:creationId xmlns:p14="http://schemas.microsoft.com/office/powerpoint/2010/main" val="12395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iterate type="wd">
                                    <p:tmPct val="10000"/>
                                  </p:iterate>
                                  <p:childTnLst>
                                    <p:set>
                                      <p:cBhvr>
                                        <p:cTn id="26" dur="1" fill="hold">
                                          <p:stCondLst>
                                            <p:cond delay="0"/>
                                          </p:stCondLst>
                                        </p:cTn>
                                        <p:tgtEl>
                                          <p:spTgt spid="145412"/>
                                        </p:tgtEl>
                                        <p:attrNameLst>
                                          <p:attrName>style.visibility</p:attrName>
                                        </p:attrNameLst>
                                      </p:cBhvr>
                                      <p:to>
                                        <p:strVal val="visible"/>
                                      </p:to>
                                    </p:set>
                                    <p:anim calcmode="lin" valueType="num">
                                      <p:cBhvr>
                                        <p:cTn id="27" dur="500" fill="hold"/>
                                        <p:tgtEl>
                                          <p:spTgt spid="145412"/>
                                        </p:tgtEl>
                                        <p:attrNameLst>
                                          <p:attrName>ppt_w</p:attrName>
                                        </p:attrNameLst>
                                      </p:cBhvr>
                                      <p:tavLst>
                                        <p:tav tm="0">
                                          <p:val>
                                            <p:fltVal val="0"/>
                                          </p:val>
                                        </p:tav>
                                        <p:tav tm="100000">
                                          <p:val>
                                            <p:strVal val="#ppt_w"/>
                                          </p:val>
                                        </p:tav>
                                      </p:tavLst>
                                    </p:anim>
                                    <p:anim calcmode="lin" valueType="num">
                                      <p:cBhvr>
                                        <p:cTn id="28" dur="500" fill="hold"/>
                                        <p:tgtEl>
                                          <p:spTgt spid="145412"/>
                                        </p:tgtEl>
                                        <p:attrNameLst>
                                          <p:attrName>ppt_h</p:attrName>
                                        </p:attrNameLst>
                                      </p:cBhvr>
                                      <p:tavLst>
                                        <p:tav tm="0">
                                          <p:val>
                                            <p:fltVal val="0"/>
                                          </p:val>
                                        </p:tav>
                                        <p:tav tm="100000">
                                          <p:val>
                                            <p:strVal val="#ppt_h"/>
                                          </p:val>
                                        </p:tav>
                                      </p:tavLst>
                                    </p:anim>
                                    <p:animEffect transition="in" filter="fade">
                                      <p:cBhvr>
                                        <p:cTn id="29" dur="500"/>
                                        <p:tgtEl>
                                          <p:spTgt spid="1454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45411">
                                            <p:txEl>
                                              <p:pRg st="4" end="4"/>
                                            </p:txEl>
                                          </p:spTgt>
                                        </p:tgtEl>
                                        <p:attrNameLst>
                                          <p:attrName>style.visibility</p:attrName>
                                        </p:attrNameLst>
                                      </p:cBhvr>
                                      <p:to>
                                        <p:strVal val="visible"/>
                                      </p:to>
                                    </p:set>
                                    <p:animEffect transition="in" filter="wipe(left)">
                                      <p:cBhvr>
                                        <p:cTn id="34" dur="500"/>
                                        <p:tgtEl>
                                          <p:spTgt spid="1454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145413"/>
                                        </p:tgtEl>
                                        <p:attrNameLst>
                                          <p:attrName>style.visibility</p:attrName>
                                        </p:attrNameLst>
                                      </p:cBhvr>
                                      <p:to>
                                        <p:strVal val="visible"/>
                                      </p:to>
                                    </p:set>
                                    <p:anim calcmode="lin" valueType="num">
                                      <p:cBhvr>
                                        <p:cTn id="39" dur="500" fill="hold"/>
                                        <p:tgtEl>
                                          <p:spTgt spid="145413"/>
                                        </p:tgtEl>
                                        <p:attrNameLst>
                                          <p:attrName>ppt_w</p:attrName>
                                        </p:attrNameLst>
                                      </p:cBhvr>
                                      <p:tavLst>
                                        <p:tav tm="0">
                                          <p:val>
                                            <p:fltVal val="0"/>
                                          </p:val>
                                        </p:tav>
                                        <p:tav tm="100000">
                                          <p:val>
                                            <p:strVal val="#ppt_w"/>
                                          </p:val>
                                        </p:tav>
                                      </p:tavLst>
                                    </p:anim>
                                    <p:anim calcmode="lin" valueType="num">
                                      <p:cBhvr>
                                        <p:cTn id="40" dur="500" fill="hold"/>
                                        <p:tgtEl>
                                          <p:spTgt spid="145413"/>
                                        </p:tgtEl>
                                        <p:attrNameLst>
                                          <p:attrName>ppt_h</p:attrName>
                                        </p:attrNameLst>
                                      </p:cBhvr>
                                      <p:tavLst>
                                        <p:tav tm="0">
                                          <p:val>
                                            <p:fltVal val="0"/>
                                          </p:val>
                                        </p:tav>
                                        <p:tav tm="100000">
                                          <p:val>
                                            <p:strVal val="#ppt_h"/>
                                          </p:val>
                                        </p:tav>
                                      </p:tavLst>
                                    </p:anim>
                                    <p:animEffect transition="in" filter="fade">
                                      <p:cBhvr>
                                        <p:cTn id="41"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Sept. 12, 2018</a:t>
            </a:r>
            <a:endParaRPr lang="en-US"/>
          </a:p>
        </p:txBody>
      </p:sp>
      <p:sp>
        <p:nvSpPr>
          <p:cNvPr id="10" name="Footer Placeholder 4"/>
          <p:cNvSpPr>
            <a:spLocks noGrp="1"/>
          </p:cNvSpPr>
          <p:nvPr>
            <p:ph type="ftr" sz="quarter" idx="11"/>
          </p:nvPr>
        </p:nvSpPr>
        <p:spPr/>
        <p:txBody>
          <a:bodyPr/>
          <a:lstStyle/>
          <a:p>
            <a:r>
              <a:rPr lang="mr-IN" smtClean="0"/>
              <a:t>PHYS 1444-002, Fall 2018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7</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sz="5400" b="1"/>
              <a:t>The Electric Field</a:t>
            </a:r>
          </a:p>
        </p:txBody>
      </p:sp>
      <p:sp>
        <p:nvSpPr>
          <p:cNvPr id="146437" name="Rectangle 5"/>
          <p:cNvSpPr>
            <a:spLocks noGrp="1" noChangeArrowheads="1"/>
          </p:cNvSpPr>
          <p:nvPr>
            <p:ph type="body" idx="1"/>
          </p:nvPr>
        </p:nvSpPr>
        <p:spPr>
          <a:xfrm>
            <a:off x="381000" y="914400"/>
            <a:ext cx="8001000" cy="4572000"/>
          </a:xfrm>
        </p:spPr>
        <p:txBody>
          <a:bodyPr/>
          <a:lstStyle/>
          <a:p>
            <a:pPr>
              <a:lnSpc>
                <a:spcPct val="90000"/>
              </a:lnSpc>
            </a:pPr>
            <a:r>
              <a:rPr lang="en-US" sz="2800" dirty="0"/>
              <a:t>The electric field at any point in space is defined as the force exerted on a tiny positive test </a:t>
            </a:r>
            <a:r>
              <a:rPr lang="en-US" sz="2800" dirty="0" smtClean="0"/>
              <a:t>charge (e.g., q) </a:t>
            </a:r>
            <a:r>
              <a:rPr lang="en-US" sz="2800" dirty="0"/>
              <a:t>divide by </a:t>
            </a:r>
            <a:r>
              <a:rPr lang="en-US" sz="2800" dirty="0" smtClean="0"/>
              <a:t>the magnitude </a:t>
            </a:r>
            <a:r>
              <a:rPr lang="en-US" sz="2800" dirty="0"/>
              <a:t>of the test charge</a:t>
            </a:r>
          </a:p>
          <a:p>
            <a:pPr lvl="1">
              <a:lnSpc>
                <a:spcPct val="90000"/>
              </a:lnSpc>
            </a:pPr>
            <a:r>
              <a:rPr lang="en-US" sz="2400" dirty="0"/>
              <a:t>Electric force per unit charge</a:t>
            </a:r>
          </a:p>
          <a:p>
            <a:pPr>
              <a:lnSpc>
                <a:spcPct val="90000"/>
              </a:lnSpc>
            </a:pPr>
            <a:r>
              <a:rPr lang="en-US" sz="2800" dirty="0"/>
              <a:t>What kind of quantity is the electric field?</a:t>
            </a:r>
          </a:p>
          <a:p>
            <a:pPr lvl="1">
              <a:lnSpc>
                <a:spcPct val="90000"/>
              </a:lnSpc>
            </a:pPr>
            <a:r>
              <a:rPr lang="en-US" sz="2400" dirty="0"/>
              <a:t>Vector 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at a distance r from a single point charge Q?</a:t>
            </a:r>
          </a:p>
        </p:txBody>
      </p:sp>
      <p:graphicFrame>
        <p:nvGraphicFramePr>
          <p:cNvPr id="146440" name="Object 8"/>
          <p:cNvGraphicFramePr>
            <a:graphicFrameLocks noChangeAspect="1"/>
          </p:cNvGraphicFramePr>
          <p:nvPr>
            <p:extLst>
              <p:ext uri="{D42A27DB-BD31-4B8C-83A1-F6EECF244321}">
                <p14:modId xmlns:p14="http://schemas.microsoft.com/office/powerpoint/2010/main" val="748116952"/>
              </p:ext>
            </p:extLst>
          </p:nvPr>
        </p:nvGraphicFramePr>
        <p:xfrm>
          <a:off x="5486400" y="1716088"/>
          <a:ext cx="1219200" cy="950912"/>
        </p:xfrm>
        <a:graphic>
          <a:graphicData uri="http://schemas.openxmlformats.org/presentationml/2006/ole">
            <mc:AlternateContent xmlns:mc="http://schemas.openxmlformats.org/markup-compatibility/2006">
              <mc:Choice xmlns:v="urn:schemas-microsoft-com:vml" Requires="v">
                <p:oleObj spid="_x0000_s12823" name="Equation" r:id="rId3" imgW="419100" imgH="406400" progId="Equation.DSMT4">
                  <p:embed/>
                </p:oleObj>
              </mc:Choice>
              <mc:Fallback>
                <p:oleObj name="Equation" r:id="rId3" imgW="419100" imgH="406400" progId="Equation.DSMT4">
                  <p:embed/>
                  <p:pic>
                    <p:nvPicPr>
                      <p:cNvPr id="0" name=""/>
                      <p:cNvPicPr>
                        <a:picLocks noChangeAspect="1" noChangeArrowheads="1"/>
                      </p:cNvPicPr>
                      <p:nvPr/>
                    </p:nvPicPr>
                    <p:blipFill>
                      <a:blip r:embed="rId4"/>
                      <a:srcRect/>
                      <a:stretch>
                        <a:fillRect/>
                      </a:stretch>
                    </p:blipFill>
                    <p:spPr bwMode="auto">
                      <a:xfrm>
                        <a:off x="5486400" y="1716088"/>
                        <a:ext cx="1219200" cy="950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extLst>
              <p:ext uri="{D42A27DB-BD31-4B8C-83A1-F6EECF244321}">
                <p14:modId xmlns:p14="http://schemas.microsoft.com/office/powerpoint/2010/main" val="773886357"/>
              </p:ext>
            </p:extLst>
          </p:nvPr>
        </p:nvGraphicFramePr>
        <p:xfrm>
          <a:off x="1219200" y="5138738"/>
          <a:ext cx="1298575" cy="1011237"/>
        </p:xfrm>
        <a:graphic>
          <a:graphicData uri="http://schemas.openxmlformats.org/presentationml/2006/ole">
            <mc:AlternateContent xmlns:mc="http://schemas.openxmlformats.org/markup-compatibility/2006">
              <mc:Choice xmlns:v="urn:schemas-microsoft-com:vml" Requires="v">
                <p:oleObj spid="_x0000_s12824" name="Equation" r:id="rId5" imgW="419040" imgH="406080" progId="Equation.DSMT4">
                  <p:embed/>
                </p:oleObj>
              </mc:Choice>
              <mc:Fallback>
                <p:oleObj name="Equation" r:id="rId5" imgW="419040" imgH="406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38738"/>
                        <a:ext cx="1298575" cy="1011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extLst>
              <p:ext uri="{D42A27DB-BD31-4B8C-83A1-F6EECF244321}">
                <p14:modId xmlns:p14="http://schemas.microsoft.com/office/powerpoint/2010/main" val="1547035867"/>
              </p:ext>
            </p:extLst>
          </p:nvPr>
        </p:nvGraphicFramePr>
        <p:xfrm>
          <a:off x="2486025" y="5105400"/>
          <a:ext cx="1928813" cy="1074738"/>
        </p:xfrm>
        <a:graphic>
          <a:graphicData uri="http://schemas.openxmlformats.org/presentationml/2006/ole">
            <mc:AlternateContent xmlns:mc="http://schemas.openxmlformats.org/markup-compatibility/2006">
              <mc:Choice xmlns:v="urn:schemas-microsoft-com:vml" Requires="v">
                <p:oleObj spid="_x0000_s12825" name="Equation" r:id="rId7" imgW="622080" imgH="431640" progId="Equation.DSMT4">
                  <p:embed/>
                </p:oleObj>
              </mc:Choice>
              <mc:Fallback>
                <p:oleObj name="Equation" r:id="rId7" imgW="62208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105400"/>
                        <a:ext cx="1928813" cy="1074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extLst>
              <p:ext uri="{D42A27DB-BD31-4B8C-83A1-F6EECF244321}">
                <p14:modId xmlns:p14="http://schemas.microsoft.com/office/powerpoint/2010/main" val="1447302440"/>
              </p:ext>
            </p:extLst>
          </p:nvPr>
        </p:nvGraphicFramePr>
        <p:xfrm>
          <a:off x="4381500" y="5170488"/>
          <a:ext cx="1062038" cy="947737"/>
        </p:xfrm>
        <a:graphic>
          <a:graphicData uri="http://schemas.openxmlformats.org/presentationml/2006/ole">
            <mc:AlternateContent xmlns:mc="http://schemas.openxmlformats.org/markup-compatibility/2006">
              <mc:Choice xmlns:v="urn:schemas-microsoft-com:vml" Requires="v">
                <p:oleObj spid="_x0000_s12826" name="Equation" r:id="rId9" imgW="342720" imgH="380880" progId="Equation.DSMT4">
                  <p:embed/>
                </p:oleObj>
              </mc:Choice>
              <mc:Fallback>
                <p:oleObj name="Equation" r:id="rId9" imgW="34272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170488"/>
                        <a:ext cx="1062038" cy="947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extLst>
              <p:ext uri="{D42A27DB-BD31-4B8C-83A1-F6EECF244321}">
                <p14:modId xmlns:p14="http://schemas.microsoft.com/office/powerpoint/2010/main" val="264839511"/>
              </p:ext>
            </p:extLst>
          </p:nvPr>
        </p:nvGraphicFramePr>
        <p:xfrm>
          <a:off x="5410200" y="5137150"/>
          <a:ext cx="1968500" cy="1012825"/>
        </p:xfrm>
        <a:graphic>
          <a:graphicData uri="http://schemas.openxmlformats.org/presentationml/2006/ole">
            <mc:AlternateContent xmlns:mc="http://schemas.openxmlformats.org/markup-compatibility/2006">
              <mc:Choice xmlns:v="urn:schemas-microsoft-com:vml" Requires="v">
                <p:oleObj spid="_x0000_s12827" name="Equation" r:id="rId11" imgW="634680" imgH="406080" progId="Equation.DSMT4">
                  <p:embed/>
                </p:oleObj>
              </mc:Choice>
              <mc:Fallback>
                <p:oleObj name="Equation" r:id="rId11" imgW="634680" imgH="406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37150"/>
                        <a:ext cx="1968500" cy="1012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908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wipe(left)">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6437">
                                            <p:txEl>
                                              <p:pRg st="1" end="1"/>
                                            </p:txEl>
                                          </p:spTgt>
                                        </p:tgtEl>
                                        <p:attrNameLst>
                                          <p:attrName>style.visibility</p:attrName>
                                        </p:attrNameLst>
                                      </p:cBhvr>
                                      <p:to>
                                        <p:strVal val="visible"/>
                                      </p:to>
                                    </p:set>
                                    <p:animEffect transition="in" filter="wipe(left)">
                                      <p:cBhvr>
                                        <p:cTn id="12" dur="500"/>
                                        <p:tgtEl>
                                          <p:spTgt spid="146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46440"/>
                                        </p:tgtEl>
                                        <p:attrNameLst>
                                          <p:attrName>style.visibility</p:attrName>
                                        </p:attrNameLst>
                                      </p:cBhvr>
                                      <p:to>
                                        <p:strVal val="visible"/>
                                      </p:to>
                                    </p:set>
                                    <p:animEffect transition="in" filter="wipe(left)">
                                      <p:cBhvr>
                                        <p:cTn id="17" dur="500"/>
                                        <p:tgtEl>
                                          <p:spTgt spid="1464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6437">
                                            <p:txEl>
                                              <p:pRg st="2" end="2"/>
                                            </p:txEl>
                                          </p:spTgt>
                                        </p:tgtEl>
                                        <p:attrNameLst>
                                          <p:attrName>style.visibility</p:attrName>
                                        </p:attrNameLst>
                                      </p:cBhvr>
                                      <p:to>
                                        <p:strVal val="visible"/>
                                      </p:to>
                                    </p:set>
                                    <p:animEffect transition="in" filter="wipe(left)">
                                      <p:cBhvr>
                                        <p:cTn id="22" dur="500"/>
                                        <p:tgtEl>
                                          <p:spTgt spid="1464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6437">
                                            <p:txEl>
                                              <p:pRg st="3" end="3"/>
                                            </p:txEl>
                                          </p:spTgt>
                                        </p:tgtEl>
                                        <p:attrNameLst>
                                          <p:attrName>style.visibility</p:attrName>
                                        </p:attrNameLst>
                                      </p:cBhvr>
                                      <p:to>
                                        <p:strVal val="visible"/>
                                      </p:to>
                                    </p:set>
                                    <p:animEffect transition="in" filter="wipe(left)">
                                      <p:cBhvr>
                                        <p:cTn id="27" dur="500"/>
                                        <p:tgtEl>
                                          <p:spTgt spid="1464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6437">
                                            <p:txEl>
                                              <p:pRg st="4" end="4"/>
                                            </p:txEl>
                                          </p:spTgt>
                                        </p:tgtEl>
                                        <p:attrNameLst>
                                          <p:attrName>style.visibility</p:attrName>
                                        </p:attrNameLst>
                                      </p:cBhvr>
                                      <p:to>
                                        <p:strVal val="visible"/>
                                      </p:to>
                                    </p:set>
                                    <p:animEffect transition="in" filter="wipe(left)">
                                      <p:cBhvr>
                                        <p:cTn id="32" dur="500"/>
                                        <p:tgtEl>
                                          <p:spTgt spid="14643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6437">
                                            <p:txEl>
                                              <p:pRg st="5" end="5"/>
                                            </p:txEl>
                                          </p:spTgt>
                                        </p:tgtEl>
                                        <p:attrNameLst>
                                          <p:attrName>style.visibility</p:attrName>
                                        </p:attrNameLst>
                                      </p:cBhvr>
                                      <p:to>
                                        <p:strVal val="visible"/>
                                      </p:to>
                                    </p:set>
                                    <p:animEffect transition="in" filter="wipe(left)">
                                      <p:cBhvr>
                                        <p:cTn id="37" dur="500"/>
                                        <p:tgtEl>
                                          <p:spTgt spid="14643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46437">
                                            <p:txEl>
                                              <p:pRg st="6" end="6"/>
                                            </p:txEl>
                                          </p:spTgt>
                                        </p:tgtEl>
                                        <p:attrNameLst>
                                          <p:attrName>style.visibility</p:attrName>
                                        </p:attrNameLst>
                                      </p:cBhvr>
                                      <p:to>
                                        <p:strVal val="visible"/>
                                      </p:to>
                                    </p:set>
                                    <p:animEffect transition="in" filter="wipe(left)">
                                      <p:cBhvr>
                                        <p:cTn id="42" dur="500"/>
                                        <p:tgtEl>
                                          <p:spTgt spid="14643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6447"/>
                                        </p:tgtEl>
                                        <p:attrNameLst>
                                          <p:attrName>style.visibility</p:attrName>
                                        </p:attrNameLst>
                                      </p:cBhvr>
                                      <p:to>
                                        <p:strVal val="visible"/>
                                      </p:to>
                                    </p:set>
                                    <p:animEffect transition="in" filter="wipe(left)">
                                      <p:cBhvr>
                                        <p:cTn id="47" dur="500"/>
                                        <p:tgtEl>
                                          <p:spTgt spid="1464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6448"/>
                                        </p:tgtEl>
                                        <p:attrNameLst>
                                          <p:attrName>style.visibility</p:attrName>
                                        </p:attrNameLst>
                                      </p:cBhvr>
                                      <p:to>
                                        <p:strVal val="visible"/>
                                      </p:to>
                                    </p:set>
                                    <p:animEffect transition="in" filter="wipe(left)">
                                      <p:cBhvr>
                                        <p:cTn id="52" dur="500"/>
                                        <p:tgtEl>
                                          <p:spTgt spid="1464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6449"/>
                                        </p:tgtEl>
                                        <p:attrNameLst>
                                          <p:attrName>style.visibility</p:attrName>
                                        </p:attrNameLst>
                                      </p:cBhvr>
                                      <p:to>
                                        <p:strVal val="visible"/>
                                      </p:to>
                                    </p:set>
                                    <p:animEffect transition="in" filter="wipe(left)">
                                      <p:cBhvr>
                                        <p:cTn id="57" dur="500"/>
                                        <p:tgtEl>
                                          <p:spTgt spid="1464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6450"/>
                                        </p:tgtEl>
                                        <p:attrNameLst>
                                          <p:attrName>style.visibility</p:attrName>
                                        </p:attrNameLst>
                                      </p:cBhvr>
                                      <p:to>
                                        <p:strVal val="visible"/>
                                      </p:to>
                                    </p:set>
                                    <p:animEffect transition="in" filter="wipe(left)">
                                      <p:cBhvr>
                                        <p:cTn id="62" dur="500"/>
                                        <p:tgtEl>
                                          <p:spTgt spid="14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Sept. 12,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8</a:t>
            </a:fld>
            <a:endParaRPr lang="en-US"/>
          </a:p>
        </p:txBody>
      </p:sp>
      <p:pic>
        <p:nvPicPr>
          <p:cNvPr id="147473" name="Picture 17" descr="FG21_022"/>
          <p:cNvPicPr>
            <a:picLocks noChangeAspect="1" noChangeArrowheads="1"/>
          </p:cNvPicPr>
          <p:nvPr/>
        </p:nvPicPr>
        <p:blipFill>
          <a:blip r:embed="rId4"/>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a:t>
            </a:r>
            <a:r>
              <a:rPr lang="en-US" sz="2000" dirty="0" smtClean="0"/>
              <a:t>non-conducting </a:t>
            </a:r>
            <a:r>
              <a:rPr lang="en-US" sz="2000" dirty="0"/>
              <a:t>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4059" name="Equation" r:id="rId5" imgW="291960" imgH="203040" progId="Equation.DSMT4">
                  <p:embed/>
                </p:oleObj>
              </mc:Choice>
              <mc:Fallback>
                <p:oleObj name="Equation" r:id="rId5" imgW="2919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4060" name="Equation" r:id="rId7" imgW="253800" imgH="152280" progId="Equation.DSMT4">
                  <p:embed/>
                </p:oleObj>
              </mc:Choice>
              <mc:Fallback>
                <p:oleObj name="Equation" r:id="rId7" imgW="25380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4061" name="Equation" r:id="rId9" imgW="2705040" imgH="533160" progId="Equation.DSMT4">
                  <p:embed/>
                </p:oleObj>
              </mc:Choice>
              <mc:Fallback>
                <p:oleObj name="Equation" r:id="rId9" imgW="2705040" imgH="5331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4062" name="Equation" r:id="rId11" imgW="380880" imgH="228600" progId="Equation.DSMT4">
                  <p:embed/>
                </p:oleObj>
              </mc:Choice>
              <mc:Fallback>
                <p:oleObj name="Equation" r:id="rId11" imgW="38088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4063" name="Equation" r:id="rId13" imgW="304560" imgH="190440" progId="Equation.DSMT4">
                  <p:embed/>
                </p:oleObj>
              </mc:Choice>
              <mc:Fallback>
                <p:oleObj name="Equation" r:id="rId13" imgW="304560" imgH="1904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4064" name="Equation" r:id="rId15" imgW="317160" imgH="190440" progId="Equation.DSMT4">
                  <p:embed/>
                </p:oleObj>
              </mc:Choice>
              <mc:Fallback>
                <p:oleObj name="Equation" r:id="rId15" imgW="317160" imgH="1904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4065" name="Equation" r:id="rId17" imgW="330120" imgH="406080" progId="Equation.DSMT4">
                  <p:embed/>
                </p:oleObj>
              </mc:Choice>
              <mc:Fallback>
                <p:oleObj name="Equation" r:id="rId17" imgW="33012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4956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7473"/>
                                        </p:tgtEl>
                                        <p:attrNameLst>
                                          <p:attrName>style.visibility</p:attrName>
                                        </p:attrNameLst>
                                      </p:cBhvr>
                                      <p:to>
                                        <p:strVal val="visible"/>
                                      </p:to>
                                    </p:set>
                                    <p:anim calcmode="lin" valueType="num">
                                      <p:cBhvr>
                                        <p:cTn id="12" dur="500" fill="hold"/>
                                        <p:tgtEl>
                                          <p:spTgt spid="147473"/>
                                        </p:tgtEl>
                                        <p:attrNameLst>
                                          <p:attrName>ppt_w</p:attrName>
                                        </p:attrNameLst>
                                      </p:cBhvr>
                                      <p:tavLst>
                                        <p:tav tm="0">
                                          <p:val>
                                            <p:fltVal val="0"/>
                                          </p:val>
                                        </p:tav>
                                        <p:tav tm="100000">
                                          <p:val>
                                            <p:strVal val="#ppt_w"/>
                                          </p:val>
                                        </p:tav>
                                      </p:tavLst>
                                    </p:anim>
                                    <p:anim calcmode="lin" valueType="num">
                                      <p:cBhvr>
                                        <p:cTn id="13" dur="500" fill="hold"/>
                                        <p:tgtEl>
                                          <p:spTgt spid="147473"/>
                                        </p:tgtEl>
                                        <p:attrNameLst>
                                          <p:attrName>ppt_h</p:attrName>
                                        </p:attrNameLst>
                                      </p:cBhvr>
                                      <p:tavLst>
                                        <p:tav tm="0">
                                          <p:val>
                                            <p:fltVal val="0"/>
                                          </p:val>
                                        </p:tav>
                                        <p:tav tm="100000">
                                          <p:val>
                                            <p:strVal val="#ppt_h"/>
                                          </p:val>
                                        </p:tav>
                                      </p:tavLst>
                                    </p:anim>
                                    <p:animEffect transition="in" filter="fade">
                                      <p:cBhvr>
                                        <p:cTn id="14" dur="500"/>
                                        <p:tgtEl>
                                          <p:spTgt spid="1474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47463"/>
                                        </p:tgtEl>
                                        <p:attrNameLst>
                                          <p:attrName>style.visibility</p:attrName>
                                        </p:attrNameLst>
                                      </p:cBhvr>
                                      <p:to>
                                        <p:strVal val="visible"/>
                                      </p:to>
                                    </p:set>
                                    <p:animEffect transition="in" filter="wipe(left)">
                                      <p:cBhvr>
                                        <p:cTn id="19" dur="500"/>
                                        <p:tgtEl>
                                          <p:spTgt spid="14746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47464"/>
                                        </p:tgtEl>
                                        <p:attrNameLst>
                                          <p:attrName>style.visibility</p:attrName>
                                        </p:attrNameLst>
                                      </p:cBhvr>
                                      <p:to>
                                        <p:strVal val="visible"/>
                                      </p:to>
                                    </p:set>
                                    <p:animEffect transition="in" filter="wipe(left)">
                                      <p:cBhvr>
                                        <p:cTn id="24" dur="500"/>
                                        <p:tgtEl>
                                          <p:spTgt spid="1474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7462"/>
                                        </p:tgtEl>
                                        <p:attrNameLst>
                                          <p:attrName>style.visibility</p:attrName>
                                        </p:attrNameLst>
                                      </p:cBhvr>
                                      <p:to>
                                        <p:strVal val="visible"/>
                                      </p:to>
                                    </p:set>
                                    <p:animEffect transition="in" filter="wipe(left)">
                                      <p:cBhvr>
                                        <p:cTn id="29" dur="500"/>
                                        <p:tgtEl>
                                          <p:spTgt spid="14746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7477"/>
                                        </p:tgtEl>
                                        <p:attrNameLst>
                                          <p:attrName>style.visibility</p:attrName>
                                        </p:attrNameLst>
                                      </p:cBhvr>
                                      <p:to>
                                        <p:strVal val="visible"/>
                                      </p:to>
                                    </p:set>
                                    <p:animEffect transition="in" filter="wipe(left)">
                                      <p:cBhvr>
                                        <p:cTn id="34" dur="500"/>
                                        <p:tgtEl>
                                          <p:spTgt spid="1474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7475"/>
                                        </p:tgtEl>
                                        <p:attrNameLst>
                                          <p:attrName>style.visibility</p:attrName>
                                        </p:attrNameLst>
                                      </p:cBhvr>
                                      <p:to>
                                        <p:strVal val="visible"/>
                                      </p:to>
                                    </p:set>
                                    <p:animEffect transition="in" filter="wipe(left)">
                                      <p:cBhvr>
                                        <p:cTn id="39" dur="500"/>
                                        <p:tgtEl>
                                          <p:spTgt spid="1474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7476"/>
                                        </p:tgtEl>
                                        <p:attrNameLst>
                                          <p:attrName>style.visibility</p:attrName>
                                        </p:attrNameLst>
                                      </p:cBhvr>
                                      <p:to>
                                        <p:strVal val="visible"/>
                                      </p:to>
                                    </p:set>
                                    <p:animEffect transition="in" filter="wipe(left)">
                                      <p:cBhvr>
                                        <p:cTn id="44" dur="500"/>
                                        <p:tgtEl>
                                          <p:spTgt spid="1474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7467"/>
                                        </p:tgtEl>
                                        <p:attrNameLst>
                                          <p:attrName>style.visibility</p:attrName>
                                        </p:attrNameLst>
                                      </p:cBhvr>
                                      <p:to>
                                        <p:strVal val="visible"/>
                                      </p:to>
                                    </p:set>
                                    <p:animEffect transition="in" filter="wipe(left)">
                                      <p:cBhvr>
                                        <p:cTn id="49" dur="500"/>
                                        <p:tgtEl>
                                          <p:spTgt spid="1474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7468"/>
                                        </p:tgtEl>
                                        <p:attrNameLst>
                                          <p:attrName>style.visibility</p:attrName>
                                        </p:attrNameLst>
                                      </p:cBhvr>
                                      <p:to>
                                        <p:strVal val="visible"/>
                                      </p:to>
                                    </p:set>
                                    <p:animEffect transition="in" filter="wipe(left)">
                                      <p:cBhvr>
                                        <p:cTn id="54" dur="500"/>
                                        <p:tgtEl>
                                          <p:spTgt spid="1474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7478"/>
                                        </p:tgtEl>
                                        <p:attrNameLst>
                                          <p:attrName>style.visibility</p:attrName>
                                        </p:attrNameLst>
                                      </p:cBhvr>
                                      <p:to>
                                        <p:strVal val="visible"/>
                                      </p:to>
                                    </p:set>
                                    <p:animEffect transition="in" filter="wipe(left)">
                                      <p:cBhvr>
                                        <p:cTn id="59" dur="500"/>
                                        <p:tgtEl>
                                          <p:spTgt spid="14747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7474"/>
                                        </p:tgtEl>
                                        <p:attrNameLst>
                                          <p:attrName>style.visibility</p:attrName>
                                        </p:attrNameLst>
                                      </p:cBhvr>
                                      <p:to>
                                        <p:strVal val="visible"/>
                                      </p:to>
                                    </p:set>
                                    <p:animEffect transition="in" filter="wipe(left)">
                                      <p:cBhvr>
                                        <p:cTn id="64" dur="500"/>
                                        <p:tgtEl>
                                          <p:spTgt spid="14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3" grpId="0"/>
      <p:bldP spid="147464" grpId="0"/>
      <p:bldP spid="1474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Sept. 12,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9</a:t>
            </a:fld>
            <a:endParaRPr lang="en-US"/>
          </a:p>
        </p:txBody>
      </p:sp>
      <p:sp>
        <p:nvSpPr>
          <p:cNvPr id="148482" name="Rectangle 2"/>
          <p:cNvSpPr>
            <a:spLocks noGrp="1" noChangeArrowheads="1"/>
          </p:cNvSpPr>
          <p:nvPr>
            <p:ph type="title"/>
          </p:nvPr>
        </p:nvSpPr>
        <p:spPr>
          <a:xfrm>
            <a:off x="457200" y="152400"/>
            <a:ext cx="8077200" cy="685800"/>
          </a:xfrm>
        </p:spPr>
        <p:txBody>
          <a:bodyPr/>
          <a:lstStyle/>
          <a:p>
            <a:r>
              <a:rPr lang="en-US" sz="4800" b="1"/>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a:t>
            </a:r>
            <a:r>
              <a:rPr lang="en-US" sz="2800" dirty="0" smtClean="0"/>
              <a:t>charge present, </a:t>
            </a:r>
            <a:r>
              <a:rPr lang="en-US" sz="2800" dirty="0"/>
              <a:t>the individual fields due to each charge are added </a:t>
            </a:r>
            <a:r>
              <a:rPr lang="en-US" sz="2800" dirty="0" err="1"/>
              <a:t>vectorially</a:t>
            </a:r>
            <a:r>
              <a:rPr lang="en-US" sz="2800" dirty="0"/>
              <a:t> to obtain the total field at any </a:t>
            </a:r>
            <a:r>
              <a:rPr lang="en-US" sz="2800" dirty="0" smtClean="0"/>
              <a:t>point in space</a:t>
            </a:r>
            <a:endParaRPr lang="en-US" sz="2800" dirty="0"/>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t>
            </a:r>
            <a:r>
              <a:rPr lang="en-US" sz="2400" dirty="0" smtClean="0"/>
              <a:t>on the charge placed in the field and </a:t>
            </a:r>
            <a:r>
              <a:rPr lang="en-US" sz="2400" dirty="0"/>
              <a:t>the field depending on the sign of the charge q?</a:t>
            </a:r>
          </a:p>
          <a:p>
            <a:pPr lvl="1">
              <a:lnSpc>
                <a:spcPct val="90000"/>
              </a:lnSpc>
            </a:pPr>
            <a:r>
              <a:rPr lang="en-US" sz="2400" dirty="0"/>
              <a:t>The </a:t>
            </a:r>
            <a:r>
              <a:rPr lang="en-US" sz="2400" b="1" dirty="0" smtClean="0"/>
              <a:t>F and E </a:t>
            </a:r>
            <a:r>
              <a:rPr lang="en-US" sz="2400" dirty="0" smtClean="0"/>
              <a:t>are </a:t>
            </a:r>
            <a:r>
              <a:rPr lang="en-US" sz="2400" dirty="0"/>
              <a:t>in the same directions if </a:t>
            </a:r>
            <a:r>
              <a:rPr lang="en-US" sz="2400" dirty="0" smtClean="0"/>
              <a:t>q</a:t>
            </a:r>
            <a:r>
              <a:rPr lang="en-US" sz="2400" dirty="0"/>
              <a:t> </a:t>
            </a:r>
            <a:r>
              <a:rPr lang="en-US" sz="2400" dirty="0" smtClean="0"/>
              <a:t>&gt; 0</a:t>
            </a:r>
            <a:endParaRPr lang="en-US" sz="2400" dirty="0"/>
          </a:p>
          <a:p>
            <a:pPr lvl="1">
              <a:lnSpc>
                <a:spcPct val="90000"/>
              </a:lnSpc>
            </a:pPr>
            <a:r>
              <a:rPr lang="en-US" sz="2400" dirty="0"/>
              <a:t>The </a:t>
            </a:r>
            <a:r>
              <a:rPr lang="en-US" sz="2400" b="1" dirty="0"/>
              <a:t>F and E </a:t>
            </a:r>
            <a:r>
              <a:rPr lang="en-US" sz="2400" dirty="0" smtClean="0"/>
              <a:t>are </a:t>
            </a:r>
            <a:r>
              <a:rPr lang="en-US" sz="2400" dirty="0"/>
              <a:t>in </a:t>
            </a:r>
            <a:r>
              <a:rPr lang="en-US" sz="2400" dirty="0" smtClean="0"/>
              <a:t>the opposite </a:t>
            </a:r>
            <a:r>
              <a:rPr lang="en-US" sz="2400" dirty="0"/>
              <a:t>directions if </a:t>
            </a:r>
            <a:r>
              <a:rPr lang="en-US" sz="2400" dirty="0" smtClean="0"/>
              <a:t>q</a:t>
            </a:r>
            <a:r>
              <a:rPr lang="en-US" sz="2400" dirty="0"/>
              <a:t> </a:t>
            </a:r>
            <a:r>
              <a:rPr lang="en-US" sz="2400" dirty="0" smtClean="0"/>
              <a:t>&lt; 0</a:t>
            </a:r>
            <a:endParaRPr lang="en-US" sz="2400" dirty="0"/>
          </a:p>
        </p:txBody>
      </p:sp>
      <p:graphicFrame>
        <p:nvGraphicFramePr>
          <p:cNvPr id="148484" name="Object 4"/>
          <p:cNvGraphicFramePr>
            <a:graphicFrameLocks noChangeAspect="1"/>
          </p:cNvGraphicFramePr>
          <p:nvPr>
            <p:extLst>
              <p:ext uri="{D42A27DB-BD31-4B8C-83A1-F6EECF244321}">
                <p14:modId xmlns:p14="http://schemas.microsoft.com/office/powerpoint/2010/main" val="811016948"/>
              </p:ext>
            </p:extLst>
          </p:nvPr>
        </p:nvGraphicFramePr>
        <p:xfrm>
          <a:off x="3805238" y="2147887"/>
          <a:ext cx="4729162" cy="671513"/>
        </p:xfrm>
        <a:graphic>
          <a:graphicData uri="http://schemas.openxmlformats.org/presentationml/2006/ole">
            <mc:AlternateContent xmlns:mc="http://schemas.openxmlformats.org/markup-compatibility/2006">
              <mc:Choice xmlns:v="urn:schemas-microsoft-com:vml" Requires="v">
                <p:oleObj spid="_x0000_s16488" name="Equation" r:id="rId3" imgW="1625600" imgH="228600" progId="Equation.DSMT4">
                  <p:embed/>
                </p:oleObj>
              </mc:Choice>
              <mc:Fallback>
                <p:oleObj name="Equation" r:id="rId3" imgW="1625600" imgH="228600" progId="Equation.DSMT4">
                  <p:embed/>
                  <p:pic>
                    <p:nvPicPr>
                      <p:cNvPr id="0" name=""/>
                      <p:cNvPicPr>
                        <a:picLocks noChangeAspect="1" noChangeArrowheads="1"/>
                      </p:cNvPicPr>
                      <p:nvPr/>
                    </p:nvPicPr>
                    <p:blipFill>
                      <a:blip r:embed="rId4"/>
                      <a:srcRect/>
                      <a:stretch>
                        <a:fillRect/>
                      </a:stretch>
                    </p:blipFill>
                    <p:spPr bwMode="auto">
                      <a:xfrm>
                        <a:off x="3805238" y="2147887"/>
                        <a:ext cx="472916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863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48484"/>
                                        </p:tgtEl>
                                        <p:attrNameLst>
                                          <p:attrName>style.visibility</p:attrName>
                                        </p:attrNameLst>
                                      </p:cBhvr>
                                      <p:to>
                                        <p:strVal val="visible"/>
                                      </p:to>
                                    </p:set>
                                    <p:animEffect transition="in" filter="wipe(left)">
                                      <p:cBhvr>
                                        <p:cTn id="12" dur="500"/>
                                        <p:tgtEl>
                                          <p:spTgt spid="1484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8483">
                                            <p:txEl>
                                              <p:pRg st="3" end="3"/>
                                            </p:txEl>
                                          </p:spTgt>
                                        </p:tgtEl>
                                        <p:attrNameLst>
                                          <p:attrName>style.visibility</p:attrName>
                                        </p:attrNameLst>
                                      </p:cBhvr>
                                      <p:to>
                                        <p:strVal val="visible"/>
                                      </p:to>
                                    </p:set>
                                    <p:animEffect transition="in" filter="wipe(left)">
                                      <p:cBhvr>
                                        <p:cTn id="22" dur="500"/>
                                        <p:tgtEl>
                                          <p:spTgt spid="148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8483">
                                            <p:txEl>
                                              <p:pRg st="4" end="4"/>
                                            </p:txEl>
                                          </p:spTgt>
                                        </p:tgtEl>
                                        <p:attrNameLst>
                                          <p:attrName>style.visibility</p:attrName>
                                        </p:attrNameLst>
                                      </p:cBhvr>
                                      <p:to>
                                        <p:strVal val="visible"/>
                                      </p:to>
                                    </p:set>
                                    <p:animEffect transition="in" filter="wipe(left)">
                                      <p:cBhvr>
                                        <p:cTn id="27" dur="500"/>
                                        <p:tgtEl>
                                          <p:spTgt spid="148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8483">
                                            <p:txEl>
                                              <p:pRg st="5" end="5"/>
                                            </p:txEl>
                                          </p:spTgt>
                                        </p:tgtEl>
                                        <p:attrNameLst>
                                          <p:attrName>style.visibility</p:attrName>
                                        </p:attrNameLst>
                                      </p:cBhvr>
                                      <p:to>
                                        <p:strVal val="visible"/>
                                      </p:to>
                                    </p:set>
                                    <p:animEffect transition="in" filter="wipe(left)">
                                      <p:cBhvr>
                                        <p:cTn id="32" dur="500"/>
                                        <p:tgtEl>
                                          <p:spTgt spid="148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8483">
                                            <p:txEl>
                                              <p:pRg st="6" end="6"/>
                                            </p:txEl>
                                          </p:spTgt>
                                        </p:tgtEl>
                                        <p:attrNameLst>
                                          <p:attrName>style.visibility</p:attrName>
                                        </p:attrNameLst>
                                      </p:cBhvr>
                                      <p:to>
                                        <p:strVal val="visible"/>
                                      </p:to>
                                    </p:set>
                                    <p:animEffect transition="in" filter="wipe(left)">
                                      <p:cBhvr>
                                        <p:cTn id="37" dur="500"/>
                                        <p:tgtEl>
                                          <p:spTgt spid="148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31661</TotalTime>
  <Words>1632</Words>
  <Application>Microsoft Macintosh PowerPoint</Application>
  <PresentationFormat>On-screen Show (4:3)</PresentationFormat>
  <Paragraphs>152</Paragraphs>
  <Slides>15</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 Narrow</vt:lpstr>
      <vt:lpstr>Lucida Grande</vt:lpstr>
      <vt:lpstr>Monotype Corsiva</vt:lpstr>
      <vt:lpstr>ＭＳ Ｐゴシック</vt:lpstr>
      <vt:lpstr>Symbol</vt:lpstr>
      <vt:lpstr>Times New Roman</vt:lpstr>
      <vt:lpstr>Wingdings</vt:lpstr>
      <vt:lpstr>phys1443-spring02</vt:lpstr>
      <vt:lpstr>Equation</vt:lpstr>
      <vt:lpstr>PHYS 1441 – Section 002 Lecture #5</vt:lpstr>
      <vt:lpstr>Announcements</vt:lpstr>
      <vt:lpstr>PowerPoint Presentation</vt:lpstr>
      <vt:lpstr>Reminder: Special Project #2 – Angels &amp; Demons</vt:lpstr>
      <vt:lpstr>Example 21.2 </vt:lpstr>
      <vt:lpstr>The Electric Field</vt:lpstr>
      <vt:lpstr>The Electric Field</vt:lpstr>
      <vt:lpstr>Example 21 – 5 </vt:lpstr>
      <vt:lpstr>Direction of the Electric Field</vt:lpstr>
      <vt:lpstr>Example 21 – 8 </vt:lpstr>
      <vt:lpstr>Example 21 – 8, cnt’d</vt:lpstr>
      <vt:lpstr>Example 21 – 8, cnt’d</vt:lpstr>
      <vt:lpstr>Example 21 – 12 </vt:lpstr>
      <vt:lpstr>Example 21 – 12 cnt’d </vt:lpstr>
      <vt:lpstr>Field Lines</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503</cp:revision>
  <dcterms:created xsi:type="dcterms:W3CDTF">2012-01-19T04:21:20Z</dcterms:created>
  <dcterms:modified xsi:type="dcterms:W3CDTF">2018-09-12T19:48:13Z</dcterms:modified>
</cp:coreProperties>
</file>