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91" r:id="rId2"/>
    <p:sldId id="517" r:id="rId3"/>
    <p:sldId id="581" r:id="rId4"/>
    <p:sldId id="559" r:id="rId5"/>
    <p:sldId id="556" r:id="rId6"/>
    <p:sldId id="560" r:id="rId7"/>
    <p:sldId id="561" r:id="rId8"/>
    <p:sldId id="562" r:id="rId9"/>
    <p:sldId id="563" r:id="rId10"/>
    <p:sldId id="564" r:id="rId11"/>
    <p:sldId id="565" r:id="rId12"/>
    <p:sldId id="566" r:id="rId13"/>
    <p:sldId id="567" r:id="rId14"/>
    <p:sldId id="568" r:id="rId15"/>
    <p:sldId id="569" r:id="rId16"/>
    <p:sldId id="570" r:id="rId17"/>
    <p:sldId id="571" r:id="rId18"/>
    <p:sldId id="572"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FFCC"/>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3"/>
    <p:restoredTop sz="94660"/>
  </p:normalViewPr>
  <p:slideViewPr>
    <p:cSldViewPr>
      <p:cViewPr varScale="1">
        <p:scale>
          <a:sx n="137" d="100"/>
          <a:sy n="137" d="100"/>
        </p:scale>
        <p:origin x="10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wmf"/><Relationship Id="rId5" Type="http://schemas.openxmlformats.org/officeDocument/2006/relationships/image" Target="../media/image8.emf"/><Relationship Id="rId6" Type="http://schemas.openxmlformats.org/officeDocument/2006/relationships/image" Target="../media/image9.wmf"/><Relationship Id="rId1" Type="http://schemas.openxmlformats.org/officeDocument/2006/relationships/image" Target="../media/image4.emf"/><Relationship Id="rId2"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image" Target="../media/image14.emf"/><Relationship Id="rId2"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image" Target="../media/image18.emf"/><Relationship Id="rId2"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image" Target="../media/image25.emf"/><Relationship Id="rId2"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40.emf"/><Relationship Id="rId12" Type="http://schemas.openxmlformats.org/officeDocument/2006/relationships/image" Target="../media/image41.emf"/><Relationship Id="rId13" Type="http://schemas.openxmlformats.org/officeDocument/2006/relationships/image" Target="../media/image42.emf"/><Relationship Id="rId14" Type="http://schemas.openxmlformats.org/officeDocument/2006/relationships/image" Target="../media/image43.emf"/><Relationship Id="rId15" Type="http://schemas.openxmlformats.org/officeDocument/2006/relationships/image" Target="../media/image44.emf"/><Relationship Id="rId16" Type="http://schemas.openxmlformats.org/officeDocument/2006/relationships/image" Target="../media/image45.emf"/><Relationship Id="rId17" Type="http://schemas.openxmlformats.org/officeDocument/2006/relationships/image" Target="../media/image46.emf"/><Relationship Id="rId18" Type="http://schemas.openxmlformats.org/officeDocument/2006/relationships/image" Target="../media/image47.emf"/><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0"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10348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41342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212053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Sept. 24,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smtClean="0"/>
              <a:t>Monday, Sept. 24, 2018</a:t>
            </a: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mr-IN" smtClean="0"/>
              <a:t>PHYS 1444-002, Fall 2018                     Dr. Jaehoon Yu</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BD0D8340-873C-AA4E-887A-4A70ECD8055E}" type="slidenum">
              <a:rPr lang="en-US"/>
              <a:pPr/>
              <a:t>‹#›</a:t>
            </a:fld>
            <a:endParaRPr lang="en-US"/>
          </a:p>
        </p:txBody>
      </p:sp>
    </p:spTree>
    <p:extLst>
      <p:ext uri="{BB962C8B-B14F-4D97-AF65-F5344CB8AC3E}">
        <p14:creationId xmlns:p14="http://schemas.microsoft.com/office/powerpoint/2010/main" val="213037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24,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Sept. 24,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4.emf"/><Relationship Id="rId5" Type="http://schemas.openxmlformats.org/officeDocument/2006/relationships/oleObject" Target="../embeddings/oleObject11.bin"/><Relationship Id="rId6" Type="http://schemas.openxmlformats.org/officeDocument/2006/relationships/image" Target="../media/image15.emf"/><Relationship Id="rId7" Type="http://schemas.openxmlformats.org/officeDocument/2006/relationships/oleObject" Target="../embeddings/oleObject12.bin"/><Relationship Id="rId8" Type="http://schemas.openxmlformats.org/officeDocument/2006/relationships/image" Target="../media/image16.emf"/><Relationship Id="rId9" Type="http://schemas.openxmlformats.org/officeDocument/2006/relationships/oleObject" Target="../embeddings/oleObject13.bin"/><Relationship Id="rId10"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22.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8.emf"/><Relationship Id="rId5" Type="http://schemas.openxmlformats.org/officeDocument/2006/relationships/oleObject" Target="../embeddings/oleObject15.bin"/><Relationship Id="rId6" Type="http://schemas.openxmlformats.org/officeDocument/2006/relationships/image" Target="../media/image19.emf"/><Relationship Id="rId7" Type="http://schemas.openxmlformats.org/officeDocument/2006/relationships/oleObject" Target="../embeddings/oleObject16.bin"/><Relationship Id="rId8" Type="http://schemas.openxmlformats.org/officeDocument/2006/relationships/image" Target="../media/image20.emf"/><Relationship Id="rId9" Type="http://schemas.openxmlformats.org/officeDocument/2006/relationships/oleObject" Target="../embeddings/oleObject17.bin"/><Relationship Id="rId10"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oleObject" Target="../embeddings/oleObject19.bin"/><Relationship Id="rId5" Type="http://schemas.openxmlformats.org/officeDocument/2006/relationships/image" Target="../media/image25.emf"/><Relationship Id="rId6" Type="http://schemas.openxmlformats.org/officeDocument/2006/relationships/oleObject" Target="../embeddings/oleObject20.bin"/><Relationship Id="rId7" Type="http://schemas.openxmlformats.org/officeDocument/2006/relationships/image" Target="../media/image26.emf"/><Relationship Id="rId8" Type="http://schemas.openxmlformats.org/officeDocument/2006/relationships/oleObject" Target="../embeddings/oleObject21.bin"/><Relationship Id="rId9" Type="http://schemas.openxmlformats.org/officeDocument/2006/relationships/image" Target="../media/image27.emf"/><Relationship Id="rId10" Type="http://schemas.openxmlformats.org/officeDocument/2006/relationships/oleObject" Target="../embeddings/oleObject22.bin"/><Relationship Id="rId11"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0" Type="http://schemas.openxmlformats.org/officeDocument/2006/relationships/image" Target="../media/image38.emf"/><Relationship Id="rId21" Type="http://schemas.openxmlformats.org/officeDocument/2006/relationships/oleObject" Target="../embeddings/oleObject32.bin"/><Relationship Id="rId22" Type="http://schemas.openxmlformats.org/officeDocument/2006/relationships/image" Target="../media/image39.emf"/><Relationship Id="rId23" Type="http://schemas.openxmlformats.org/officeDocument/2006/relationships/oleObject" Target="../embeddings/oleObject33.bin"/><Relationship Id="rId24" Type="http://schemas.openxmlformats.org/officeDocument/2006/relationships/image" Target="../media/image40.emf"/><Relationship Id="rId25" Type="http://schemas.openxmlformats.org/officeDocument/2006/relationships/oleObject" Target="../embeddings/oleObject34.bin"/><Relationship Id="rId26" Type="http://schemas.openxmlformats.org/officeDocument/2006/relationships/image" Target="../media/image41.emf"/><Relationship Id="rId27" Type="http://schemas.openxmlformats.org/officeDocument/2006/relationships/oleObject" Target="../embeddings/oleObject35.bin"/><Relationship Id="rId28" Type="http://schemas.openxmlformats.org/officeDocument/2006/relationships/image" Target="../media/image42.emf"/><Relationship Id="rId29" Type="http://schemas.openxmlformats.org/officeDocument/2006/relationships/oleObject" Target="../embeddings/oleObject36.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30.emf"/><Relationship Id="rId5" Type="http://schemas.openxmlformats.org/officeDocument/2006/relationships/oleObject" Target="../embeddings/oleObject24.bin"/><Relationship Id="rId30" Type="http://schemas.openxmlformats.org/officeDocument/2006/relationships/image" Target="../media/image43.emf"/><Relationship Id="rId31" Type="http://schemas.openxmlformats.org/officeDocument/2006/relationships/oleObject" Target="../embeddings/oleObject37.bin"/><Relationship Id="rId32" Type="http://schemas.openxmlformats.org/officeDocument/2006/relationships/image" Target="../media/image44.emf"/><Relationship Id="rId9" Type="http://schemas.openxmlformats.org/officeDocument/2006/relationships/oleObject" Target="../embeddings/oleObject26.bin"/><Relationship Id="rId6" Type="http://schemas.openxmlformats.org/officeDocument/2006/relationships/image" Target="../media/image31.emf"/><Relationship Id="rId7" Type="http://schemas.openxmlformats.org/officeDocument/2006/relationships/oleObject" Target="../embeddings/oleObject25.bin"/><Relationship Id="rId8" Type="http://schemas.openxmlformats.org/officeDocument/2006/relationships/image" Target="../media/image32.emf"/><Relationship Id="rId33" Type="http://schemas.openxmlformats.org/officeDocument/2006/relationships/oleObject" Target="../embeddings/oleObject38.bin"/><Relationship Id="rId34" Type="http://schemas.openxmlformats.org/officeDocument/2006/relationships/image" Target="../media/image45.emf"/><Relationship Id="rId35" Type="http://schemas.openxmlformats.org/officeDocument/2006/relationships/oleObject" Target="../embeddings/oleObject39.bin"/><Relationship Id="rId36" Type="http://schemas.openxmlformats.org/officeDocument/2006/relationships/image" Target="../media/image46.emf"/><Relationship Id="rId10" Type="http://schemas.openxmlformats.org/officeDocument/2006/relationships/image" Target="../media/image33.emf"/><Relationship Id="rId11" Type="http://schemas.openxmlformats.org/officeDocument/2006/relationships/oleObject" Target="../embeddings/oleObject27.bin"/><Relationship Id="rId12" Type="http://schemas.openxmlformats.org/officeDocument/2006/relationships/image" Target="../media/image34.emf"/><Relationship Id="rId13" Type="http://schemas.openxmlformats.org/officeDocument/2006/relationships/oleObject" Target="../embeddings/oleObject28.bin"/><Relationship Id="rId14" Type="http://schemas.openxmlformats.org/officeDocument/2006/relationships/image" Target="../media/image35.emf"/><Relationship Id="rId15" Type="http://schemas.openxmlformats.org/officeDocument/2006/relationships/oleObject" Target="../embeddings/oleObject29.bin"/><Relationship Id="rId16" Type="http://schemas.openxmlformats.org/officeDocument/2006/relationships/image" Target="../media/image36.emf"/><Relationship Id="rId17" Type="http://schemas.openxmlformats.org/officeDocument/2006/relationships/oleObject" Target="../embeddings/oleObject30.bin"/><Relationship Id="rId18" Type="http://schemas.openxmlformats.org/officeDocument/2006/relationships/image" Target="../media/image37.emf"/><Relationship Id="rId19" Type="http://schemas.openxmlformats.org/officeDocument/2006/relationships/oleObject" Target="../embeddings/oleObject31.bin"/><Relationship Id="rId37" Type="http://schemas.openxmlformats.org/officeDocument/2006/relationships/oleObject" Target="../embeddings/oleObject40.bin"/><Relationship Id="rId38" Type="http://schemas.openxmlformats.org/officeDocument/2006/relationships/image" Target="../media/image4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teamrv-mvp.sos.texas.gov/MVP/mvp.d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7.wmf"/><Relationship Id="rId12" Type="http://schemas.openxmlformats.org/officeDocument/2006/relationships/oleObject" Target="../embeddings/oleObject6.bin"/><Relationship Id="rId13" Type="http://schemas.openxmlformats.org/officeDocument/2006/relationships/image" Target="../media/image8.emf"/><Relationship Id="rId14" Type="http://schemas.openxmlformats.org/officeDocument/2006/relationships/oleObject" Target="../embeddings/oleObject7.bin"/><Relationship Id="rId15" Type="http://schemas.openxmlformats.org/officeDocument/2006/relationships/image" Target="../media/image9.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0.jpeg"/><Relationship Id="rId4" Type="http://schemas.openxmlformats.org/officeDocument/2006/relationships/oleObject" Target="../embeddings/oleObject2.bin"/><Relationship Id="rId5" Type="http://schemas.openxmlformats.org/officeDocument/2006/relationships/image" Target="../media/image4.emf"/><Relationship Id="rId6" Type="http://schemas.openxmlformats.org/officeDocument/2006/relationships/oleObject" Target="../embeddings/oleObject3.bin"/><Relationship Id="rId7" Type="http://schemas.openxmlformats.org/officeDocument/2006/relationships/image" Target="../media/image5.emf"/><Relationship Id="rId8" Type="http://schemas.openxmlformats.org/officeDocument/2006/relationships/oleObject" Target="../embeddings/oleObject4.bin"/><Relationship Id="rId9" Type="http://schemas.openxmlformats.org/officeDocument/2006/relationships/image" Target="../media/image6.emf"/><Relationship Id="rId10"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2.emf"/><Relationship Id="rId5" Type="http://schemas.openxmlformats.org/officeDocument/2006/relationships/oleObject" Target="../embeddings/oleObject9.bin"/><Relationship Id="rId6"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Sept. 24,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#7</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40686" y="1447800"/>
            <a:ext cx="295465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24,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Text Box 9"/>
          <p:cNvSpPr txBox="1">
            <a:spLocks noChangeArrowheads="1"/>
          </p:cNvSpPr>
          <p:nvPr/>
        </p:nvSpPr>
        <p:spPr bwMode="auto">
          <a:xfrm>
            <a:off x="762000" y="5862935"/>
            <a:ext cx="81153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a:t>
            </a:r>
            <a:r>
              <a:rPr lang="en-US" dirty="0" smtClean="0">
                <a:solidFill>
                  <a:srgbClr val="003300"/>
                </a:solidFill>
                <a:latin typeface="Arial Narrow" charset="0"/>
              </a:rPr>
              <a:t>#5,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a:t>
            </a:r>
            <a:r>
              <a:rPr lang="en-US" dirty="0" smtClean="0">
                <a:solidFill>
                  <a:srgbClr val="003300"/>
                </a:solidFill>
                <a:latin typeface="Arial Narrow" charset="0"/>
              </a:rPr>
              <a:t> Monday, Oct. </a:t>
            </a:r>
            <a:r>
              <a:rPr lang="en-US" dirty="0">
                <a:solidFill>
                  <a:srgbClr val="003300"/>
                </a:solidFill>
                <a:latin typeface="Arial Narrow" charset="0"/>
              </a:rPr>
              <a:t>1</a:t>
            </a:r>
            <a:r>
              <a:rPr lang="en-US" dirty="0" smtClean="0">
                <a:solidFill>
                  <a:srgbClr val="003300"/>
                </a:solidFill>
                <a:latin typeface="Arial Narrow" charset="0"/>
              </a:rPr>
              <a:t>!!</a:t>
            </a:r>
            <a:endParaRPr lang="en-US" dirty="0">
              <a:solidFill>
                <a:srgbClr val="003300"/>
              </a:solidFill>
              <a:latin typeface="Arial Narrow" charset="0"/>
            </a:endParaRPr>
          </a:p>
        </p:txBody>
      </p:sp>
      <p:sp>
        <p:nvSpPr>
          <p:cNvPr id="9" name="Content Placeholder 2"/>
          <p:cNvSpPr txBox="1">
            <a:spLocks/>
          </p:cNvSpPr>
          <p:nvPr/>
        </p:nvSpPr>
        <p:spPr bwMode="auto">
          <a:xfrm>
            <a:off x="1638300" y="2133600"/>
            <a:ext cx="65532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smtClean="0"/>
              <a:t>Chapter 22</a:t>
            </a:r>
          </a:p>
          <a:p>
            <a:pPr marL="1352550" lvl="1" indent="-609600"/>
            <a:r>
              <a:rPr lang="en-US" dirty="0" smtClean="0"/>
              <a:t>One last Gauss’ Law Example</a:t>
            </a:r>
            <a:endParaRPr lang="en-US" dirty="0"/>
          </a:p>
          <a:p>
            <a:pPr marL="609600" indent="-609600" algn="l"/>
            <a:r>
              <a:rPr lang="en-US" dirty="0" smtClean="0">
                <a:latin typeface="Arial Narrow" charset="0"/>
              </a:rPr>
              <a:t>Chapter </a:t>
            </a:r>
            <a:r>
              <a:rPr lang="en-US" dirty="0">
                <a:latin typeface="Arial Narrow" charset="0"/>
              </a:rPr>
              <a:t>23 Electric Potential</a:t>
            </a:r>
            <a:endParaRPr lang="en-US" dirty="0">
              <a:solidFill>
                <a:srgbClr val="003300"/>
              </a:solidFill>
              <a:latin typeface="Arial Narrow" charset="0"/>
            </a:endParaRPr>
          </a:p>
          <a:p>
            <a:pPr marL="990600" lvl="1" indent="-533400"/>
            <a:r>
              <a:rPr lang="en-US" dirty="0">
                <a:latin typeface="Arial Narrow" charset="0"/>
              </a:rPr>
              <a:t>Electric Potential </a:t>
            </a:r>
            <a:r>
              <a:rPr lang="en-US" dirty="0" smtClean="0">
                <a:latin typeface="Arial Narrow" charset="0"/>
              </a:rPr>
              <a:t>Energy</a:t>
            </a:r>
          </a:p>
          <a:p>
            <a:pPr marL="990600" lvl="1" indent="-533400"/>
            <a:r>
              <a:rPr lang="en-US" dirty="0">
                <a:latin typeface="Arial Narrow" charset="0"/>
              </a:rPr>
              <a:t>Electric Potential due to Point Charges</a:t>
            </a:r>
          </a:p>
          <a:p>
            <a:pPr marL="990600" lvl="1" indent="-533400"/>
            <a:r>
              <a:rPr lang="en-US" dirty="0">
                <a:latin typeface="Arial Narrow" charset="0"/>
              </a:rPr>
              <a:t>Shape of the Electric </a:t>
            </a:r>
            <a:r>
              <a:rPr lang="en-US" dirty="0" smtClean="0">
                <a:latin typeface="Arial Narrow" charset="0"/>
              </a:rPr>
              <a:t>Potential</a:t>
            </a:r>
          </a:p>
          <a:p>
            <a:pPr marL="990600" lvl="1" indent="-533400"/>
            <a:r>
              <a:rPr lang="en-US" dirty="0">
                <a:latin typeface="Arial Narrow" charset="0"/>
              </a:rPr>
              <a:t>V due to Charge Distributions </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Sept. 24,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98AF4779-8460-7149-AE81-487E163B2C39}" type="slidenum">
              <a:rPr lang="en-US"/>
              <a:pPr/>
              <a:t>10</a:t>
            </a:fld>
            <a:endParaRPr lang="en-US"/>
          </a:p>
        </p:txBody>
      </p:sp>
      <p:sp>
        <p:nvSpPr>
          <p:cNvPr id="223234" name="Rectangle 2"/>
          <p:cNvSpPr>
            <a:spLocks noGrp="1" noChangeArrowheads="1"/>
          </p:cNvSpPr>
          <p:nvPr>
            <p:ph type="title"/>
          </p:nvPr>
        </p:nvSpPr>
        <p:spPr>
          <a:xfrm>
            <a:off x="914400" y="0"/>
            <a:ext cx="7239000" cy="685800"/>
          </a:xfrm>
        </p:spPr>
        <p:txBody>
          <a:bodyPr/>
          <a:lstStyle/>
          <a:p>
            <a:r>
              <a:rPr lang="en-US"/>
              <a:t>Electric Potential</a:t>
            </a:r>
          </a:p>
        </p:txBody>
      </p:sp>
      <p:sp>
        <p:nvSpPr>
          <p:cNvPr id="223235" name="Rectangle 3"/>
          <p:cNvSpPr>
            <a:spLocks noChangeArrowheads="1"/>
          </p:cNvSpPr>
          <p:nvPr/>
        </p:nvSpPr>
        <p:spPr bwMode="auto">
          <a:xfrm>
            <a:off x="381000" y="609600"/>
            <a:ext cx="8382000" cy="60198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only the difference in potential energy is meaningful, only the potential difference between two points is measurable</a:t>
            </a:r>
          </a:p>
          <a:p>
            <a:pPr marL="342900" indent="-342900">
              <a:spcBef>
                <a:spcPct val="20000"/>
              </a:spcBef>
              <a:buFontTx/>
              <a:buChar char="•"/>
            </a:pPr>
            <a:r>
              <a:rPr lang="en-US" sz="2800" dirty="0">
                <a:solidFill>
                  <a:schemeClr val="accent2"/>
                </a:solidFill>
                <a:latin typeface="Arial Narrow" charset="0"/>
              </a:rPr>
              <a:t>What happens when the electric force does “positive work”?</a:t>
            </a:r>
          </a:p>
          <a:p>
            <a:pPr marL="742950" lvl="1" indent="-285750">
              <a:spcBef>
                <a:spcPct val="20000"/>
              </a:spcBef>
              <a:buFontTx/>
              <a:buChar char="–"/>
            </a:pPr>
            <a:r>
              <a:rPr lang="en-US" dirty="0">
                <a:solidFill>
                  <a:srgbClr val="660066"/>
                </a:solidFill>
                <a:latin typeface="Arial Narrow" charset="0"/>
                <a:ea typeface="ＭＳ Ｐゴシック" charset="-128"/>
              </a:rPr>
              <a:t>The charge gains kinetic energy</a:t>
            </a:r>
          </a:p>
          <a:p>
            <a:pPr marL="742950" lvl="1" indent="-285750">
              <a:spcBef>
                <a:spcPct val="20000"/>
              </a:spcBef>
              <a:buFontTx/>
              <a:buChar char="–"/>
            </a:pPr>
            <a:r>
              <a:rPr lang="en-US" dirty="0">
                <a:solidFill>
                  <a:srgbClr val="660066"/>
                </a:solidFill>
                <a:latin typeface="Arial Narrow" charset="0"/>
                <a:ea typeface="ＭＳ Ｐゴシック" charset="-128"/>
              </a:rPr>
              <a:t>Electric potential energy of the charge decreases</a:t>
            </a:r>
          </a:p>
          <a:p>
            <a:pPr marL="342900" indent="-342900">
              <a:spcBef>
                <a:spcPct val="20000"/>
              </a:spcBef>
              <a:buFontTx/>
              <a:buChar char="•"/>
            </a:pPr>
            <a:r>
              <a:rPr lang="en-US" sz="2800" dirty="0">
                <a:solidFill>
                  <a:schemeClr val="accent2"/>
                </a:solidFill>
                <a:latin typeface="Arial Narrow" charset="0"/>
              </a:rPr>
              <a:t>Thus the difference in potential energy is the same as the negative of the work, </a:t>
            </a:r>
            <a:r>
              <a:rPr lang="en-US" sz="2800" dirty="0" err="1">
                <a:solidFill>
                  <a:schemeClr val="accent2"/>
                </a:solidFill>
                <a:latin typeface="Arial Narrow" charset="0"/>
              </a:rPr>
              <a:t>W</a:t>
            </a:r>
            <a:r>
              <a:rPr lang="en-US" sz="2800" baseline="-25000" dirty="0" err="1">
                <a:solidFill>
                  <a:schemeClr val="accent2"/>
                </a:solidFill>
                <a:latin typeface="Arial Narrow" charset="0"/>
              </a:rPr>
              <a:t>ba</a:t>
            </a:r>
            <a:r>
              <a:rPr lang="en-US" sz="2800" dirty="0">
                <a:solidFill>
                  <a:schemeClr val="accent2"/>
                </a:solidFill>
                <a:latin typeface="Arial Narrow" charset="0"/>
              </a:rPr>
              <a:t>, done on the charge by the electric field to move the charge from point a to b.</a:t>
            </a:r>
          </a:p>
          <a:p>
            <a:pPr marL="342900" indent="-342900">
              <a:spcBef>
                <a:spcPct val="20000"/>
              </a:spcBef>
              <a:buFontTx/>
              <a:buChar char="•"/>
            </a:pPr>
            <a:r>
              <a:rPr lang="en-US" sz="2800" dirty="0">
                <a:solidFill>
                  <a:schemeClr val="accent2"/>
                </a:solidFill>
                <a:latin typeface="Arial Narrow" charset="0"/>
              </a:rPr>
              <a:t>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Electric potential is independent of the test charge</a:t>
            </a:r>
            <a:r>
              <a:rPr lang="en-US" dirty="0" smtClean="0">
                <a:solidFill>
                  <a:srgbClr val="660066"/>
                </a:solidFill>
                <a:latin typeface="Arial Narrow" charset="0"/>
                <a:ea typeface="ＭＳ Ｐゴシック" charset="-128"/>
              </a:rPr>
              <a:t>!!  Unit?</a:t>
            </a:r>
            <a:endParaRPr lang="en-US" dirty="0">
              <a:solidFill>
                <a:srgbClr val="660066"/>
              </a:solidFill>
              <a:latin typeface="Arial Narrow" charset="0"/>
              <a:ea typeface="ＭＳ Ｐゴシック" charset="-128"/>
            </a:endParaRPr>
          </a:p>
        </p:txBody>
      </p:sp>
      <p:graphicFrame>
        <p:nvGraphicFramePr>
          <p:cNvPr id="223236" name="Object 4"/>
          <p:cNvGraphicFramePr>
            <a:graphicFrameLocks noChangeAspect="1"/>
          </p:cNvGraphicFramePr>
          <p:nvPr>
            <p:extLst/>
          </p:nvPr>
        </p:nvGraphicFramePr>
        <p:xfrm>
          <a:off x="1962150" y="5376863"/>
          <a:ext cx="896938" cy="600075"/>
        </p:xfrm>
        <a:graphic>
          <a:graphicData uri="http://schemas.openxmlformats.org/presentationml/2006/ole">
            <mc:AlternateContent xmlns:mc="http://schemas.openxmlformats.org/markup-compatibility/2006">
              <mc:Choice xmlns:v="urn:schemas-microsoft-com:vml" Requires="v">
                <p:oleObj spid="_x0000_s71851" name="Equation" r:id="rId3" imgW="330200" imgH="228600" progId="Equation.DSMT4">
                  <p:embed/>
                </p:oleObj>
              </mc:Choice>
              <mc:Fallback>
                <p:oleObj name="Equation" r:id="rId3" imgW="330200" imgH="228600" progId="Equation.DSMT4">
                  <p:embed/>
                  <p:pic>
                    <p:nvPicPr>
                      <p:cNvPr id="0" name=""/>
                      <p:cNvPicPr>
                        <a:picLocks noChangeAspect="1" noChangeArrowheads="1"/>
                      </p:cNvPicPr>
                      <p:nvPr/>
                    </p:nvPicPr>
                    <p:blipFill>
                      <a:blip r:embed="rId4"/>
                      <a:srcRect/>
                      <a:stretch>
                        <a:fillRect/>
                      </a:stretch>
                    </p:blipFill>
                    <p:spPr bwMode="auto">
                      <a:xfrm>
                        <a:off x="1962150" y="5376863"/>
                        <a:ext cx="896938" cy="600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7" name="Object 5"/>
          <p:cNvGraphicFramePr>
            <a:graphicFrameLocks noChangeAspect="1"/>
          </p:cNvGraphicFramePr>
          <p:nvPr>
            <p:extLst/>
          </p:nvPr>
        </p:nvGraphicFramePr>
        <p:xfrm>
          <a:off x="2860675" y="5376863"/>
          <a:ext cx="1482725" cy="600075"/>
        </p:xfrm>
        <a:graphic>
          <a:graphicData uri="http://schemas.openxmlformats.org/presentationml/2006/ole">
            <mc:AlternateContent xmlns:mc="http://schemas.openxmlformats.org/markup-compatibility/2006">
              <mc:Choice xmlns:v="urn:schemas-microsoft-com:vml" Requires="v">
                <p:oleObj spid="_x0000_s71852" name="Equation" r:id="rId5" imgW="546100" imgH="228600" progId="Equation.DSMT4">
                  <p:embed/>
                </p:oleObj>
              </mc:Choice>
              <mc:Fallback>
                <p:oleObj name="Equation" r:id="rId5" imgW="546100" imgH="228600" progId="Equation.DSMT4">
                  <p:embed/>
                  <p:pic>
                    <p:nvPicPr>
                      <p:cNvPr id="0" name=""/>
                      <p:cNvPicPr>
                        <a:picLocks noChangeAspect="1" noChangeArrowheads="1"/>
                      </p:cNvPicPr>
                      <p:nvPr/>
                    </p:nvPicPr>
                    <p:blipFill>
                      <a:blip r:embed="rId6"/>
                      <a:srcRect/>
                      <a:stretch>
                        <a:fillRect/>
                      </a:stretch>
                    </p:blipFill>
                    <p:spPr bwMode="auto">
                      <a:xfrm>
                        <a:off x="2860675" y="5376863"/>
                        <a:ext cx="1482725" cy="600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8" name="Object 6"/>
          <p:cNvGraphicFramePr>
            <a:graphicFrameLocks noChangeAspect="1"/>
          </p:cNvGraphicFramePr>
          <p:nvPr>
            <p:extLst/>
          </p:nvPr>
        </p:nvGraphicFramePr>
        <p:xfrm>
          <a:off x="4316413" y="5165725"/>
          <a:ext cx="1685925" cy="1100138"/>
        </p:xfrm>
        <a:graphic>
          <a:graphicData uri="http://schemas.openxmlformats.org/presentationml/2006/ole">
            <mc:AlternateContent xmlns:mc="http://schemas.openxmlformats.org/markup-compatibility/2006">
              <mc:Choice xmlns:v="urn:schemas-microsoft-com:vml" Requires="v">
                <p:oleObj spid="_x0000_s71853" name="Equation" r:id="rId7" imgW="622300" imgH="419100" progId="Equation.DSMT4">
                  <p:embed/>
                </p:oleObj>
              </mc:Choice>
              <mc:Fallback>
                <p:oleObj name="Equation" r:id="rId7" imgW="622300" imgH="419100" progId="Equation.DSMT4">
                  <p:embed/>
                  <p:pic>
                    <p:nvPicPr>
                      <p:cNvPr id="0" name=""/>
                      <p:cNvPicPr>
                        <a:picLocks noChangeAspect="1" noChangeArrowheads="1"/>
                      </p:cNvPicPr>
                      <p:nvPr/>
                    </p:nvPicPr>
                    <p:blipFill>
                      <a:blip r:embed="rId8"/>
                      <a:srcRect/>
                      <a:stretch>
                        <a:fillRect/>
                      </a:stretch>
                    </p:blipFill>
                    <p:spPr bwMode="auto">
                      <a:xfrm>
                        <a:off x="4316413" y="5165725"/>
                        <a:ext cx="1685925"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3239" name="Object 7"/>
          <p:cNvGraphicFramePr>
            <a:graphicFrameLocks noChangeAspect="1"/>
          </p:cNvGraphicFramePr>
          <p:nvPr>
            <p:extLst/>
          </p:nvPr>
        </p:nvGraphicFramePr>
        <p:xfrm>
          <a:off x="5970588" y="5165725"/>
          <a:ext cx="963612" cy="1100138"/>
        </p:xfrm>
        <a:graphic>
          <a:graphicData uri="http://schemas.openxmlformats.org/presentationml/2006/ole">
            <mc:AlternateContent xmlns:mc="http://schemas.openxmlformats.org/markup-compatibility/2006">
              <mc:Choice xmlns:v="urn:schemas-microsoft-com:vml" Requires="v">
                <p:oleObj spid="_x0000_s71854" name="Equation" r:id="rId9" imgW="355600" imgH="419100" progId="Equation.DSMT4">
                  <p:embed/>
                </p:oleObj>
              </mc:Choice>
              <mc:Fallback>
                <p:oleObj name="Equation" r:id="rId9" imgW="355600" imgH="419100" progId="Equation.DSMT4">
                  <p:embed/>
                  <p:pic>
                    <p:nvPicPr>
                      <p:cNvPr id="0" name=""/>
                      <p:cNvPicPr>
                        <a:picLocks noChangeAspect="1" noChangeArrowheads="1"/>
                      </p:cNvPicPr>
                      <p:nvPr/>
                    </p:nvPicPr>
                    <p:blipFill>
                      <a:blip r:embed="rId10"/>
                      <a:srcRect/>
                      <a:stretch>
                        <a:fillRect/>
                      </a:stretch>
                    </p:blipFill>
                    <p:spPr bwMode="auto">
                      <a:xfrm>
                        <a:off x="5970588" y="5165725"/>
                        <a:ext cx="963612" cy="1100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8006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Sept. 24,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751AD8D7-BACB-8041-9ED3-816531938109}" type="slidenum">
              <a:rPr lang="en-US"/>
              <a:pPr/>
              <a:t>11</a:t>
            </a:fld>
            <a:endParaRPr lang="en-US"/>
          </a:p>
        </p:txBody>
      </p:sp>
      <p:pic>
        <p:nvPicPr>
          <p:cNvPr id="224258" name="Picture 2" descr="FG23_001"/>
          <p:cNvPicPr>
            <a:picLocks noChangeAspect="1" noChangeArrowheads="1"/>
          </p:cNvPicPr>
          <p:nvPr/>
        </p:nvPicPr>
        <p:blipFill>
          <a:blip r:embed="rId2"/>
          <a:srcRect/>
          <a:stretch>
            <a:fillRect/>
          </a:stretch>
        </p:blipFill>
        <p:spPr bwMode="auto">
          <a:xfrm>
            <a:off x="6248400" y="2362200"/>
            <a:ext cx="3200400" cy="2606675"/>
          </a:xfrm>
          <a:prstGeom prst="rect">
            <a:avLst/>
          </a:prstGeom>
          <a:noFill/>
        </p:spPr>
      </p:pic>
      <p:sp>
        <p:nvSpPr>
          <p:cNvPr id="224259" name="Rectangle 3"/>
          <p:cNvSpPr>
            <a:spLocks noGrp="1" noChangeArrowheads="1"/>
          </p:cNvSpPr>
          <p:nvPr>
            <p:ph type="title"/>
          </p:nvPr>
        </p:nvSpPr>
        <p:spPr>
          <a:xfrm>
            <a:off x="457200" y="0"/>
            <a:ext cx="8153400" cy="685800"/>
          </a:xfrm>
        </p:spPr>
        <p:txBody>
          <a:bodyPr/>
          <a:lstStyle/>
          <a:p>
            <a:r>
              <a:rPr lang="en-US"/>
              <a:t>A Few Things about Electric Potential</a:t>
            </a:r>
          </a:p>
        </p:txBody>
      </p:sp>
      <p:sp>
        <p:nvSpPr>
          <p:cNvPr id="224260" name="Rectangle 4"/>
          <p:cNvSpPr>
            <a:spLocks noChangeArrowheads="1"/>
          </p:cNvSpPr>
          <p:nvPr/>
        </p:nvSpPr>
        <p:spPr bwMode="auto">
          <a:xfrm>
            <a:off x="381000" y="5334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What does the electric potential depend on?</a:t>
            </a:r>
          </a:p>
          <a:p>
            <a:pPr marL="742950" lvl="1" indent="-285750">
              <a:spcBef>
                <a:spcPct val="20000"/>
              </a:spcBef>
              <a:buFontTx/>
              <a:buChar char="–"/>
            </a:pPr>
            <a:r>
              <a:rPr lang="en-US" sz="2000" dirty="0">
                <a:solidFill>
                  <a:srgbClr val="660066"/>
                </a:solidFill>
                <a:latin typeface="Arial Narrow" charset="0"/>
                <a:ea typeface="ＭＳ Ｐゴシック" charset="-128"/>
              </a:rPr>
              <a:t>Other charges that </a:t>
            </a:r>
            <a:r>
              <a:rPr lang="en-US" sz="2000" dirty="0" smtClean="0">
                <a:solidFill>
                  <a:srgbClr val="660066"/>
                </a:solidFill>
                <a:latin typeface="Arial Narrow" charset="0"/>
                <a:ea typeface="ＭＳ Ｐゴシック" charset="-128"/>
              </a:rPr>
              <a:t>create </a:t>
            </a:r>
            <a:r>
              <a:rPr lang="en-US" sz="2000" dirty="0">
                <a:solidFill>
                  <a:srgbClr val="660066"/>
                </a:solidFill>
                <a:latin typeface="Arial Narrow" charset="0"/>
                <a:ea typeface="ＭＳ Ｐゴシック" charset="-128"/>
              </a:rPr>
              <a:t>the field</a:t>
            </a:r>
          </a:p>
          <a:p>
            <a:pPr marL="742950" lvl="1" indent="-285750">
              <a:spcBef>
                <a:spcPct val="20000"/>
              </a:spcBef>
              <a:buFontTx/>
              <a:buChar char="–"/>
            </a:pPr>
            <a:r>
              <a:rPr lang="en-US" sz="2000" dirty="0">
                <a:solidFill>
                  <a:srgbClr val="660066"/>
                </a:solidFill>
                <a:latin typeface="Arial Narrow" charset="0"/>
                <a:ea typeface="ＭＳ Ｐゴシック" charset="-128"/>
              </a:rPr>
              <a:t>What about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No, the electric potential is independent of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Test charge gains potential energy by existing in the potential created by other charges</a:t>
            </a:r>
          </a:p>
          <a:p>
            <a:pPr marL="342900" indent="-342900">
              <a:spcBef>
                <a:spcPct val="20000"/>
              </a:spcBef>
              <a:buFontTx/>
              <a:buChar char="•"/>
            </a:pPr>
            <a:r>
              <a:rPr lang="en-US" dirty="0">
                <a:solidFill>
                  <a:schemeClr val="accent2"/>
                </a:solidFill>
                <a:latin typeface="Arial Narrow" charset="0"/>
              </a:rPr>
              <a:t>Which plate is at a higher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Positive plate.  Why?</a:t>
            </a:r>
          </a:p>
          <a:p>
            <a:pPr marL="1143000" lvl="2" indent="-228600">
              <a:spcBef>
                <a:spcPct val="20000"/>
              </a:spcBef>
              <a:buFontTx/>
              <a:buChar char="•"/>
            </a:pPr>
            <a:r>
              <a:rPr lang="en-US" sz="1800" dirty="0">
                <a:solidFill>
                  <a:srgbClr val="003300"/>
                </a:solidFill>
                <a:latin typeface="Arial Narrow" charset="0"/>
                <a:ea typeface="ＭＳ Ｐゴシック" charset="-128"/>
              </a:rPr>
              <a:t>Since positive charge has the greatest potential energy on it.</a:t>
            </a:r>
          </a:p>
          <a:p>
            <a:pPr marL="742950" lvl="1" indent="-285750">
              <a:spcBef>
                <a:spcPct val="20000"/>
              </a:spcBef>
              <a:buFontTx/>
              <a:buChar char="–"/>
            </a:pPr>
            <a:r>
              <a:rPr lang="en-US" sz="2000" dirty="0">
                <a:solidFill>
                  <a:srgbClr val="660066"/>
                </a:solidFill>
                <a:latin typeface="Arial Narrow" charset="0"/>
                <a:ea typeface="ＭＳ Ｐゴシック" charset="-128"/>
              </a:rPr>
              <a:t>What happens to the positive charge if it is let go?</a:t>
            </a:r>
          </a:p>
          <a:p>
            <a:pPr marL="1143000" lvl="2" indent="-228600">
              <a:spcBef>
                <a:spcPct val="20000"/>
              </a:spcBef>
              <a:buFontTx/>
              <a:buChar char="•"/>
            </a:pPr>
            <a:r>
              <a:rPr lang="en-US" sz="1800" dirty="0">
                <a:solidFill>
                  <a:srgbClr val="003300"/>
                </a:solidFill>
                <a:latin typeface="Arial Narrow" charset="0"/>
                <a:ea typeface="ＭＳ Ｐゴシック" charset="-128"/>
              </a:rPr>
              <a:t>It moves from higher potential to lower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How about a negative charge?</a:t>
            </a:r>
          </a:p>
          <a:p>
            <a:pPr marL="1143000" lvl="2" indent="-228600">
              <a:spcBef>
                <a:spcPct val="20000"/>
              </a:spcBef>
              <a:buFontTx/>
              <a:buChar char="•"/>
            </a:pPr>
            <a:r>
              <a:rPr lang="en-US" sz="1800" dirty="0">
                <a:solidFill>
                  <a:srgbClr val="003300"/>
                </a:solidFill>
                <a:latin typeface="Arial Narrow" charset="0"/>
                <a:ea typeface="ＭＳ Ｐゴシック" charset="-128"/>
              </a:rPr>
              <a:t>Its potential energy is higher on the negative plate.  Thus, it moves from negative plate to positive. Potential difference is the same.</a:t>
            </a:r>
          </a:p>
          <a:p>
            <a:pPr marL="342900" indent="-342900">
              <a:spcBef>
                <a:spcPct val="20000"/>
              </a:spcBef>
              <a:buFontTx/>
              <a:buChar char="•"/>
            </a:pPr>
            <a:r>
              <a:rPr lang="en-US" dirty="0">
                <a:solidFill>
                  <a:schemeClr val="accent2"/>
                </a:solidFill>
                <a:latin typeface="Arial Narrow" charset="0"/>
              </a:rPr>
              <a:t>The unit of the electric potential is Volt (V).</a:t>
            </a:r>
          </a:p>
          <a:p>
            <a:pPr marL="342900" indent="-342900">
              <a:spcBef>
                <a:spcPct val="20000"/>
              </a:spcBef>
              <a:buFontTx/>
              <a:buChar char="•"/>
            </a:pPr>
            <a:r>
              <a:rPr lang="en-US" dirty="0">
                <a:solidFill>
                  <a:schemeClr val="accent2"/>
                </a:solidFill>
                <a:latin typeface="Arial Narrow" charset="0"/>
              </a:rPr>
              <a:t>From the definition, 1V = 1J/C.</a:t>
            </a:r>
            <a:endParaRPr lang="en-US" sz="3200" dirty="0">
              <a:solidFill>
                <a:schemeClr val="accent2"/>
              </a:solidFill>
              <a:latin typeface="Arial Narrow" charset="0"/>
            </a:endParaRPr>
          </a:p>
        </p:txBody>
      </p:sp>
      <p:sp>
        <p:nvSpPr>
          <p:cNvPr id="224261" name="Text Box 5"/>
          <p:cNvSpPr txBox="1">
            <a:spLocks noChangeArrowheads="1"/>
          </p:cNvSpPr>
          <p:nvPr/>
        </p:nvSpPr>
        <p:spPr bwMode="auto">
          <a:xfrm>
            <a:off x="6019800" y="5257800"/>
            <a:ext cx="2971800" cy="679450"/>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Zero point of electric potential can be chosen arbitrarily.</a:t>
            </a:r>
          </a:p>
        </p:txBody>
      </p:sp>
      <p:sp>
        <p:nvSpPr>
          <p:cNvPr id="224262" name="Text Box 6"/>
          <p:cNvSpPr txBox="1">
            <a:spLocks noChangeArrowheads="1"/>
          </p:cNvSpPr>
          <p:nvPr/>
        </p:nvSpPr>
        <p:spPr bwMode="auto">
          <a:xfrm>
            <a:off x="6019800" y="6026150"/>
            <a:ext cx="2971800" cy="646331"/>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dirty="0">
                <a:solidFill>
                  <a:srgbClr val="CC0000"/>
                </a:solidFill>
                <a:latin typeface="Arial Narrow" charset="0"/>
              </a:rPr>
              <a:t>Often the ground, a conductor connected to </a:t>
            </a:r>
            <a:r>
              <a:rPr lang="en-US" sz="1800" b="1" dirty="0" smtClean="0">
                <a:solidFill>
                  <a:srgbClr val="CC0000"/>
                </a:solidFill>
                <a:latin typeface="Arial Narrow" charset="0"/>
              </a:rPr>
              <a:t>Earth, </a:t>
            </a:r>
            <a:r>
              <a:rPr lang="en-US" sz="1800" b="1" dirty="0">
                <a:solidFill>
                  <a:srgbClr val="CC0000"/>
                </a:solidFill>
                <a:latin typeface="Arial Narrow" charset="0"/>
              </a:rPr>
              <a:t>is zero.</a:t>
            </a:r>
          </a:p>
        </p:txBody>
      </p:sp>
    </p:spTree>
    <p:extLst>
      <p:ext uri="{BB962C8B-B14F-4D97-AF65-F5344CB8AC3E}">
        <p14:creationId xmlns:p14="http://schemas.microsoft.com/office/powerpoint/2010/main" val="2001906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Sept. 24, 2018</a:t>
            </a:r>
            <a:endParaRPr lang="en-US"/>
          </a:p>
        </p:txBody>
      </p:sp>
      <p:sp>
        <p:nvSpPr>
          <p:cNvPr id="8" name="Footer Placeholder 4"/>
          <p:cNvSpPr>
            <a:spLocks noGrp="1"/>
          </p:cNvSpPr>
          <p:nvPr>
            <p:ph type="ftr" sz="quarter" idx="11"/>
          </p:nvPr>
        </p:nvSpPr>
        <p:spPr/>
        <p:txBody>
          <a:bodyPr/>
          <a:lstStyle/>
          <a:p>
            <a:r>
              <a:rPr lang="mr-IN" dirty="0" smtClean="0"/>
              <a:t>PHYS 1444-002, </a:t>
            </a:r>
            <a:r>
              <a:rPr lang="mr-IN" dirty="0" err="1" smtClean="0"/>
              <a:t>Fall</a:t>
            </a:r>
            <a:r>
              <a:rPr lang="mr-IN" dirty="0" smtClean="0"/>
              <a:t> 2018                     </a:t>
            </a:r>
            <a:r>
              <a:rPr lang="mr-IN" dirty="0" err="1" smtClean="0"/>
              <a:t>Dr</a:t>
            </a:r>
            <a:r>
              <a:rPr lang="mr-IN" dirty="0" smtClean="0"/>
              <a:t>. </a:t>
            </a:r>
            <a:r>
              <a:rPr lang="mr-IN" dirty="0" err="1" smtClean="0"/>
              <a:t>Jaehoon</a:t>
            </a:r>
            <a:r>
              <a:rPr lang="mr-IN" dirty="0" smtClean="0"/>
              <a:t> </a:t>
            </a:r>
            <a:r>
              <a:rPr lang="mr-IN" dirty="0" err="1" smtClean="0"/>
              <a:t>Yu</a:t>
            </a:r>
            <a:endParaRPr lang="en-US" dirty="0"/>
          </a:p>
        </p:txBody>
      </p:sp>
      <p:sp>
        <p:nvSpPr>
          <p:cNvPr id="9" name="Slide Number Placeholder 5"/>
          <p:cNvSpPr>
            <a:spLocks noGrp="1"/>
          </p:cNvSpPr>
          <p:nvPr>
            <p:ph type="sldNum" sz="quarter" idx="12"/>
          </p:nvPr>
        </p:nvSpPr>
        <p:spPr/>
        <p:txBody>
          <a:bodyPr/>
          <a:lstStyle/>
          <a:p>
            <a:fld id="{169E5CA8-1B15-4145-A5F6-7A69B4477714}" type="slidenum">
              <a:rPr lang="en-US"/>
              <a:pPr/>
              <a:t>12</a:t>
            </a:fld>
            <a:endParaRPr lang="en-US"/>
          </a:p>
        </p:txBody>
      </p:sp>
      <p:pic>
        <p:nvPicPr>
          <p:cNvPr id="225282" name="Picture 2" descr="FG23_001"/>
          <p:cNvPicPr>
            <a:picLocks noChangeAspect="1" noChangeArrowheads="1"/>
          </p:cNvPicPr>
          <p:nvPr/>
        </p:nvPicPr>
        <p:blipFill>
          <a:blip r:embed="rId2"/>
          <a:srcRect/>
          <a:stretch>
            <a:fillRect/>
          </a:stretch>
        </p:blipFill>
        <p:spPr bwMode="auto">
          <a:xfrm>
            <a:off x="6629400" y="228600"/>
            <a:ext cx="3200400" cy="2606675"/>
          </a:xfrm>
          <a:prstGeom prst="rect">
            <a:avLst/>
          </a:prstGeom>
          <a:noFill/>
        </p:spPr>
      </p:pic>
      <p:sp>
        <p:nvSpPr>
          <p:cNvPr id="225283" name="Rectangle 3"/>
          <p:cNvSpPr>
            <a:spLocks noGrp="1" noChangeArrowheads="1"/>
          </p:cNvSpPr>
          <p:nvPr>
            <p:ph type="title"/>
          </p:nvPr>
        </p:nvSpPr>
        <p:spPr>
          <a:xfrm>
            <a:off x="228600" y="0"/>
            <a:ext cx="8686800" cy="762000"/>
          </a:xfrm>
        </p:spPr>
        <p:txBody>
          <a:bodyPr/>
          <a:lstStyle/>
          <a:p>
            <a:r>
              <a:rPr lang="en-US" dirty="0"/>
              <a:t>Example 23 – 1 </a:t>
            </a:r>
          </a:p>
        </p:txBody>
      </p:sp>
      <p:sp>
        <p:nvSpPr>
          <p:cNvPr id="225284" name="Text Box 4"/>
          <p:cNvSpPr txBox="1">
            <a:spLocks noChangeArrowheads="1"/>
          </p:cNvSpPr>
          <p:nvPr/>
        </p:nvSpPr>
        <p:spPr bwMode="auto">
          <a:xfrm>
            <a:off x="152400" y="762000"/>
            <a:ext cx="7315200" cy="22272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A negative charge: </a:t>
            </a:r>
            <a:r>
              <a:rPr lang="en-US" sz="2800">
                <a:solidFill>
                  <a:schemeClr val="accent2"/>
                </a:solidFill>
                <a:latin typeface="Arial Narrow" charset="0"/>
              </a:rPr>
              <a:t>Suppose a negative charge, such as an electron, is placed at point </a:t>
            </a:r>
            <a:r>
              <a:rPr lang="en-US" sz="2800" i="1">
                <a:solidFill>
                  <a:schemeClr val="accent2"/>
                </a:solidFill>
                <a:latin typeface="Arial Narrow" charset="0"/>
              </a:rPr>
              <a:t>b</a:t>
            </a:r>
            <a:r>
              <a:rPr lang="en-US" sz="2800">
                <a:solidFill>
                  <a:schemeClr val="accent2"/>
                </a:solidFill>
                <a:latin typeface="Arial Narrow" charset="0"/>
              </a:rPr>
              <a:t> in the figure.  If the electron is free to move, will its electric potential energy increase or decrease?  How will the electric potential change?</a:t>
            </a:r>
          </a:p>
        </p:txBody>
      </p:sp>
      <p:sp>
        <p:nvSpPr>
          <p:cNvPr id="225285" name="Rectangle 5"/>
          <p:cNvSpPr>
            <a:spLocks noGrp="1" noChangeArrowheads="1"/>
          </p:cNvSpPr>
          <p:nvPr>
            <p:ph type="body" idx="1"/>
          </p:nvPr>
        </p:nvSpPr>
        <p:spPr>
          <a:xfrm>
            <a:off x="152400" y="3124200"/>
            <a:ext cx="8991600" cy="1600200"/>
          </a:xfrm>
        </p:spPr>
        <p:txBody>
          <a:bodyPr/>
          <a:lstStyle/>
          <a:p>
            <a:pPr>
              <a:lnSpc>
                <a:spcPct val="80000"/>
              </a:lnSpc>
            </a:pPr>
            <a:r>
              <a:rPr lang="en-US" sz="2800" dirty="0"/>
              <a:t>An electron placed at point </a:t>
            </a:r>
            <a:r>
              <a:rPr lang="en-US" sz="2800" i="1" dirty="0"/>
              <a:t>b</a:t>
            </a:r>
            <a:r>
              <a:rPr lang="en-US" sz="2800" dirty="0"/>
              <a:t> will move toward the positive plate since it was released at its highest </a:t>
            </a:r>
            <a:r>
              <a:rPr lang="en-US" sz="2800" b="1" u="sng" dirty="0">
                <a:solidFill>
                  <a:srgbClr val="C00000"/>
                </a:solidFill>
              </a:rPr>
              <a:t>potential energy </a:t>
            </a:r>
            <a:r>
              <a:rPr lang="en-US" sz="2800" dirty="0"/>
              <a:t>point.</a:t>
            </a:r>
          </a:p>
          <a:p>
            <a:pPr>
              <a:lnSpc>
                <a:spcPct val="80000"/>
              </a:lnSpc>
            </a:pPr>
            <a:r>
              <a:rPr lang="en-US" sz="2800" dirty="0"/>
              <a:t>It will gain kinetic energy as it moves toward left, decreasing its potential energy.</a:t>
            </a:r>
          </a:p>
        </p:txBody>
      </p:sp>
      <p:sp>
        <p:nvSpPr>
          <p:cNvPr id="225286" name="Rectangle 6"/>
          <p:cNvSpPr>
            <a:spLocks noChangeArrowheads="1"/>
          </p:cNvSpPr>
          <p:nvPr/>
        </p:nvSpPr>
        <p:spPr bwMode="auto">
          <a:xfrm>
            <a:off x="76200" y="4724400"/>
            <a:ext cx="8991600" cy="16002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electron, however, moves from the point </a:t>
            </a:r>
            <a:r>
              <a:rPr lang="en-US" sz="2800" i="1" dirty="0">
                <a:solidFill>
                  <a:srgbClr val="FF0000"/>
                </a:solidFill>
                <a:latin typeface="Arial Narrow" charset="0"/>
              </a:rPr>
              <a:t>b</a:t>
            </a:r>
            <a:r>
              <a:rPr lang="en-US" sz="2800" dirty="0">
                <a:solidFill>
                  <a:schemeClr val="accent2"/>
                </a:solidFill>
                <a:latin typeface="Arial Narrow" charset="0"/>
              </a:rPr>
              <a:t> at a lower potential to point </a:t>
            </a:r>
            <a:r>
              <a:rPr lang="en-US" sz="2800" i="1" dirty="0">
                <a:solidFill>
                  <a:srgbClr val="FF0000"/>
                </a:solidFill>
                <a:latin typeface="Arial Narrow" charset="0"/>
              </a:rPr>
              <a:t>a</a:t>
            </a:r>
            <a:r>
              <a:rPr lang="en-US" sz="2800" dirty="0">
                <a:solidFill>
                  <a:schemeClr val="accent2"/>
                </a:solidFill>
                <a:latin typeface="Arial Narrow" charset="0"/>
              </a:rPr>
              <a:t> at a higher </a:t>
            </a:r>
            <a:r>
              <a:rPr lang="en-US" sz="2800" b="1" u="sng" dirty="0">
                <a:solidFill>
                  <a:srgbClr val="C00000"/>
                </a:solidFill>
                <a:latin typeface="Arial Narrow" charset="0"/>
              </a:rPr>
              <a:t>potential</a:t>
            </a:r>
            <a:r>
              <a:rPr lang="en-US" sz="2800" dirty="0">
                <a:solidFill>
                  <a:schemeClr val="accent2"/>
                </a:solidFill>
                <a:latin typeface="Arial Narrow" charset="0"/>
              </a:rPr>
              <a:t>.</a:t>
            </a:r>
            <a:r>
              <a:rPr lang="en-US" sz="2800" dirty="0" smtClean="0">
                <a:solidFill>
                  <a:schemeClr val="accent2"/>
                </a:solidFill>
                <a:latin typeface="Arial Narrow" charset="0"/>
              </a:rPr>
              <a:t> </a:t>
            </a:r>
            <a:r>
              <a:rPr lang="en-US" sz="2800" dirty="0" smtClean="0">
                <a:solidFill>
                  <a:schemeClr val="accent2"/>
                </a:solidFill>
                <a:latin typeface="Symbol" charset="2"/>
              </a:rPr>
              <a:t>Δ</a:t>
            </a:r>
            <a:r>
              <a:rPr lang="en-US" sz="2800" dirty="0" smtClean="0">
                <a:solidFill>
                  <a:schemeClr val="accent2"/>
                </a:solidFill>
                <a:latin typeface="Arial Narrow" charset="0"/>
              </a:rPr>
              <a:t>V=</a:t>
            </a:r>
            <a:r>
              <a:rPr lang="en-US" sz="2800" dirty="0" err="1" smtClean="0">
                <a:solidFill>
                  <a:schemeClr val="accent2"/>
                </a:solidFill>
                <a:latin typeface="Arial Narrow" charset="0"/>
              </a:rPr>
              <a:t>V</a:t>
            </a:r>
            <a:r>
              <a:rPr lang="en-US" sz="2800" baseline="-25000" dirty="0" err="1" smtClean="0">
                <a:solidFill>
                  <a:schemeClr val="accent2"/>
                </a:solidFill>
                <a:latin typeface="Arial Narrow" charset="0"/>
              </a:rPr>
              <a:t>a</a:t>
            </a:r>
            <a:r>
              <a:rPr lang="en-US" sz="2800" baseline="-25000" dirty="0" smtClean="0">
                <a:solidFill>
                  <a:schemeClr val="accent2"/>
                </a:solidFill>
                <a:latin typeface="Arial Narrow" charset="0"/>
              </a:rPr>
              <a:t> </a:t>
            </a:r>
            <a:r>
              <a:rPr lang="mr-IN" sz="2800" dirty="0" smtClean="0">
                <a:solidFill>
                  <a:schemeClr val="accent2"/>
                </a:solidFill>
                <a:latin typeface="Arial Narrow" charset="0"/>
              </a:rPr>
              <a:t>–</a:t>
            </a:r>
            <a:r>
              <a:rPr lang="en-US" sz="2800" dirty="0" smtClean="0">
                <a:solidFill>
                  <a:schemeClr val="accent2"/>
                </a:solidFill>
                <a:latin typeface="Arial Narrow" charset="0"/>
              </a:rPr>
              <a:t> </a:t>
            </a:r>
            <a:r>
              <a:rPr lang="en-US" sz="2800" dirty="0" err="1" smtClean="0">
                <a:solidFill>
                  <a:schemeClr val="accent2"/>
                </a:solidFill>
                <a:latin typeface="Arial Narrow" charset="0"/>
              </a:rPr>
              <a:t>V</a:t>
            </a:r>
            <a:r>
              <a:rPr lang="en-US" sz="2800" baseline="-25000" dirty="0" err="1" smtClean="0">
                <a:solidFill>
                  <a:schemeClr val="accent2"/>
                </a:solidFill>
                <a:latin typeface="Arial Narrow" charset="0"/>
              </a:rPr>
              <a:t>b</a:t>
            </a:r>
            <a:r>
              <a:rPr lang="en-US" sz="2800" dirty="0" smtClean="0">
                <a:solidFill>
                  <a:schemeClr val="accent2"/>
                </a:solidFill>
                <a:latin typeface="Arial Narrow" charset="0"/>
              </a:rPr>
              <a:t>&gt;0</a:t>
            </a:r>
            <a:r>
              <a:rPr lang="en-US" sz="2800" dirty="0">
                <a:solidFill>
                  <a:schemeClr val="accent2"/>
                </a:solidFill>
                <a:latin typeface="Arial Narrow" charset="0"/>
              </a:rPr>
              <a:t>.</a:t>
            </a:r>
          </a:p>
          <a:p>
            <a:pPr marL="342900" indent="-342900">
              <a:lnSpc>
                <a:spcPct val="80000"/>
              </a:lnSpc>
              <a:spcBef>
                <a:spcPct val="20000"/>
              </a:spcBef>
              <a:buFontTx/>
              <a:buChar char="•"/>
            </a:pPr>
            <a:r>
              <a:rPr lang="en-US" sz="2800" dirty="0">
                <a:solidFill>
                  <a:schemeClr val="accent2"/>
                </a:solidFill>
                <a:latin typeface="Arial Narrow" charset="0"/>
              </a:rPr>
              <a:t>This is because the </a:t>
            </a:r>
            <a:r>
              <a:rPr lang="en-US" sz="2800" b="1" u="sng" dirty="0">
                <a:solidFill>
                  <a:srgbClr val="C00000"/>
                </a:solidFill>
                <a:latin typeface="Arial Narrow" charset="0"/>
              </a:rPr>
              <a:t>potential is generated by the charges on the plates</a:t>
            </a:r>
            <a:r>
              <a:rPr lang="en-US" sz="2800" dirty="0">
                <a:solidFill>
                  <a:schemeClr val="accent2"/>
                </a:solidFill>
                <a:latin typeface="Arial Narrow" charset="0"/>
              </a:rPr>
              <a:t> not by the electron.</a:t>
            </a:r>
          </a:p>
        </p:txBody>
      </p:sp>
    </p:spTree>
    <p:extLst>
      <p:ext uri="{BB962C8B-B14F-4D97-AF65-F5344CB8AC3E}">
        <p14:creationId xmlns:p14="http://schemas.microsoft.com/office/powerpoint/2010/main" val="1413390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Sept. 24,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292B0011-6D50-EE4E-AF7F-8236F88EF9A0}" type="slidenum">
              <a:rPr lang="en-US"/>
              <a:pPr/>
              <a:t>13</a:t>
            </a:fld>
            <a:endParaRPr lang="en-US"/>
          </a:p>
        </p:txBody>
      </p:sp>
      <p:sp>
        <p:nvSpPr>
          <p:cNvPr id="226306"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6307" name="Rectangle 3"/>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definition of the electric potential?</a:t>
            </a:r>
          </a:p>
          <a:p>
            <a:pPr marL="742950" lvl="1" indent="-285750">
              <a:spcBef>
                <a:spcPct val="20000"/>
              </a:spcBef>
              <a:buFontTx/>
              <a:buChar char="–"/>
            </a:pPr>
            <a:r>
              <a:rPr lang="en-US" dirty="0">
                <a:solidFill>
                  <a:srgbClr val="660066"/>
                </a:solidFill>
                <a:latin typeface="Arial Narrow" charset="0"/>
                <a:ea typeface="ＭＳ Ｐゴシック" charset="-128"/>
              </a:rPr>
              <a:t>The potential energy difference per unit </a:t>
            </a:r>
            <a:r>
              <a:rPr lang="en-US" dirty="0" smtClean="0">
                <a:solidFill>
                  <a:srgbClr val="660066"/>
                </a:solidFill>
                <a:latin typeface="Arial Narrow" charset="0"/>
                <a:ea typeface="ＭＳ Ｐゴシック" charset="-128"/>
              </a:rPr>
              <a:t>charge </a:t>
            </a:r>
          </a:p>
          <a:p>
            <a:pPr marL="342900" indent="-342900">
              <a:spcBef>
                <a:spcPct val="20000"/>
              </a:spcBef>
              <a:buFontTx/>
              <a:buChar char="•"/>
            </a:pPr>
            <a:r>
              <a:rPr lang="en-US" sz="2800" dirty="0">
                <a:solidFill>
                  <a:schemeClr val="accent2"/>
                </a:solidFill>
                <a:latin typeface="Arial Narrow" charset="0"/>
              </a:rPr>
              <a:t>OK, then, how would you express the potential energy that a charge </a:t>
            </a:r>
            <a:r>
              <a:rPr lang="en-US" sz="2800" dirty="0" err="1">
                <a:solidFill>
                  <a:schemeClr val="accent2"/>
                </a:solidFill>
                <a:latin typeface="Arial Narrow" charset="0"/>
              </a:rPr>
              <a:t>q</a:t>
            </a:r>
            <a:r>
              <a:rPr lang="en-US" sz="2800" dirty="0">
                <a:solidFill>
                  <a:schemeClr val="accent2"/>
                </a:solidFill>
                <a:latin typeface="Arial Narrow" charset="0"/>
              </a:rPr>
              <a:t> would obtain when it is moved between point </a:t>
            </a:r>
            <a:r>
              <a:rPr lang="en-US" sz="2800" i="1" dirty="0">
                <a:solidFill>
                  <a:schemeClr val="accent2"/>
                </a:solidFill>
                <a:latin typeface="Arial Narrow" charset="0"/>
              </a:rPr>
              <a:t>a</a:t>
            </a:r>
            <a:r>
              <a:rPr lang="en-US" sz="2800" dirty="0">
                <a:solidFill>
                  <a:schemeClr val="accent2"/>
                </a:solidFill>
                <a:latin typeface="Arial Narrow" charset="0"/>
              </a:rPr>
              <a:t> and </a:t>
            </a:r>
            <a:r>
              <a:rPr lang="en-US" sz="2800" i="1" dirty="0" err="1">
                <a:solidFill>
                  <a:schemeClr val="accent2"/>
                </a:solidFill>
                <a:latin typeface="Arial Narrow" charset="0"/>
              </a:rPr>
              <a:t>b</a:t>
            </a:r>
            <a:r>
              <a:rPr lang="en-US" sz="2800" dirty="0">
                <a:solidFill>
                  <a:schemeClr val="accent2"/>
                </a:solidFill>
                <a:latin typeface="Arial Narrow" charset="0"/>
              </a:rPr>
              <a:t> with the potential difference </a:t>
            </a:r>
            <a:r>
              <a:rPr lang="en-US" sz="2800" dirty="0" err="1">
                <a:solidFill>
                  <a:schemeClr val="accent2"/>
                </a:solidFill>
                <a:latin typeface="Arial Narrow" charset="0"/>
              </a:rPr>
              <a:t>V</a:t>
            </a:r>
            <a:r>
              <a:rPr lang="en-US" sz="2800" i="1" baseline="-25000" dirty="0" err="1">
                <a:solidFill>
                  <a:schemeClr val="accent2"/>
                </a:solidFill>
                <a:latin typeface="Arial Narrow" charset="0"/>
              </a:rPr>
              <a:t>ba</a:t>
            </a:r>
            <a:r>
              <a:rPr lang="en-US" sz="2800" dirty="0">
                <a:solidFill>
                  <a:schemeClr val="accent2"/>
                </a:solidFill>
                <a:latin typeface="Arial Narrow" charset="0"/>
              </a:rPr>
              <a:t>?</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In other words, if an object with charge </a:t>
            </a:r>
            <a:r>
              <a:rPr lang="en-US" dirty="0" err="1">
                <a:solidFill>
                  <a:srgbClr val="660066"/>
                </a:solidFill>
                <a:latin typeface="Arial Narrow" charset="0"/>
                <a:ea typeface="ＭＳ Ｐゴシック" charset="-128"/>
              </a:rPr>
              <a:t>q</a:t>
            </a:r>
            <a:r>
              <a:rPr lang="en-US" dirty="0">
                <a:solidFill>
                  <a:srgbClr val="660066"/>
                </a:solidFill>
                <a:latin typeface="Arial Narrow" charset="0"/>
                <a:ea typeface="ＭＳ Ｐゴシック" charset="-128"/>
              </a:rPr>
              <a:t> moves through a potential difference </a:t>
            </a:r>
            <a:r>
              <a:rPr lang="en-US" dirty="0" err="1">
                <a:solidFill>
                  <a:srgbClr val="660066"/>
                </a:solidFill>
                <a:latin typeface="Arial Narrow" charset="0"/>
                <a:ea typeface="ＭＳ Ｐゴシック" charset="-128"/>
              </a:rPr>
              <a:t>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 its potential energy changes by </a:t>
            </a:r>
            <a:r>
              <a:rPr lang="en-US" dirty="0" err="1">
                <a:solidFill>
                  <a:srgbClr val="660066"/>
                </a:solidFill>
                <a:latin typeface="Arial Narrow" charset="0"/>
                <a:ea typeface="ＭＳ Ｐゴシック" charset="-128"/>
              </a:rPr>
              <a:t>qV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So based on this, how differently would you describe the electric potential in words?</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energy an electric charge can acquire in a given situation</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work a given charge can do.</a:t>
            </a:r>
          </a:p>
        </p:txBody>
      </p:sp>
      <p:graphicFrame>
        <p:nvGraphicFramePr>
          <p:cNvPr id="226308" name="Object 4"/>
          <p:cNvGraphicFramePr>
            <a:graphicFrameLocks noChangeAspect="1"/>
          </p:cNvGraphicFramePr>
          <p:nvPr>
            <p:extLst/>
          </p:nvPr>
        </p:nvGraphicFramePr>
        <p:xfrm>
          <a:off x="1746250" y="2820988"/>
          <a:ext cx="1514475" cy="560387"/>
        </p:xfrm>
        <a:graphic>
          <a:graphicData uri="http://schemas.openxmlformats.org/presentationml/2006/ole">
            <mc:AlternateContent xmlns:mc="http://schemas.openxmlformats.org/markup-compatibility/2006">
              <mc:Choice xmlns:v="urn:schemas-microsoft-com:vml" Requires="v">
                <p:oleObj spid="_x0000_s72917" name="Equation" r:id="rId3" imgW="596900" imgH="228600" progId="Equation.DSMT4">
                  <p:embed/>
                </p:oleObj>
              </mc:Choice>
              <mc:Fallback>
                <p:oleObj name="Equation" r:id="rId3" imgW="596900" imgH="228600" progId="Equation.DSMT4">
                  <p:embed/>
                  <p:pic>
                    <p:nvPicPr>
                      <p:cNvPr id="0" name=""/>
                      <p:cNvPicPr>
                        <a:picLocks noChangeAspect="1" noChangeArrowheads="1"/>
                      </p:cNvPicPr>
                      <p:nvPr/>
                    </p:nvPicPr>
                    <p:blipFill>
                      <a:blip r:embed="rId4"/>
                      <a:srcRect/>
                      <a:stretch>
                        <a:fillRect/>
                      </a:stretch>
                    </p:blipFill>
                    <p:spPr bwMode="auto">
                      <a:xfrm>
                        <a:off x="1746250" y="2820988"/>
                        <a:ext cx="1514475" cy="560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6309" name="Object 5"/>
          <p:cNvGraphicFramePr>
            <a:graphicFrameLocks noChangeAspect="1"/>
          </p:cNvGraphicFramePr>
          <p:nvPr>
            <p:extLst/>
          </p:nvPr>
        </p:nvGraphicFramePr>
        <p:xfrm>
          <a:off x="3292475" y="2787650"/>
          <a:ext cx="1838325" cy="625475"/>
        </p:xfrm>
        <a:graphic>
          <a:graphicData uri="http://schemas.openxmlformats.org/presentationml/2006/ole">
            <mc:AlternateContent xmlns:mc="http://schemas.openxmlformats.org/markup-compatibility/2006">
              <mc:Choice xmlns:v="urn:schemas-microsoft-com:vml" Requires="v">
                <p:oleObj spid="_x0000_s72918" name="Equation" r:id="rId5" imgW="723900" imgH="254000" progId="Equation.DSMT4">
                  <p:embed/>
                </p:oleObj>
              </mc:Choice>
              <mc:Fallback>
                <p:oleObj name="Equation" r:id="rId5" imgW="723900" imgH="254000" progId="Equation.DSMT4">
                  <p:embed/>
                  <p:pic>
                    <p:nvPicPr>
                      <p:cNvPr id="0" name=""/>
                      <p:cNvPicPr>
                        <a:picLocks noChangeAspect="1" noChangeArrowheads="1"/>
                      </p:cNvPicPr>
                      <p:nvPr/>
                    </p:nvPicPr>
                    <p:blipFill>
                      <a:blip r:embed="rId6"/>
                      <a:srcRect/>
                      <a:stretch>
                        <a:fillRect/>
                      </a:stretch>
                    </p:blipFill>
                    <p:spPr bwMode="auto">
                      <a:xfrm>
                        <a:off x="3292475" y="2787650"/>
                        <a:ext cx="1838325" cy="625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6310" name="Object 6"/>
          <p:cNvGraphicFramePr>
            <a:graphicFrameLocks noChangeAspect="1"/>
          </p:cNvGraphicFramePr>
          <p:nvPr>
            <p:extLst/>
          </p:nvPr>
        </p:nvGraphicFramePr>
        <p:xfrm>
          <a:off x="5126038" y="2822575"/>
          <a:ext cx="741362" cy="561975"/>
        </p:xfrm>
        <a:graphic>
          <a:graphicData uri="http://schemas.openxmlformats.org/presentationml/2006/ole">
            <mc:AlternateContent xmlns:mc="http://schemas.openxmlformats.org/markup-compatibility/2006">
              <mc:Choice xmlns:v="urn:schemas-microsoft-com:vml" Requires="v">
                <p:oleObj spid="_x0000_s72919" name="Equation" r:id="rId7" imgW="292100" imgH="228600" progId="Equation.DSMT4">
                  <p:embed/>
                </p:oleObj>
              </mc:Choice>
              <mc:Fallback>
                <p:oleObj name="Equation" r:id="rId7" imgW="292100" imgH="228600" progId="Equation.DSMT4">
                  <p:embed/>
                  <p:pic>
                    <p:nvPicPr>
                      <p:cNvPr id="0" name=""/>
                      <p:cNvPicPr>
                        <a:picLocks noChangeAspect="1" noChangeArrowheads="1"/>
                      </p:cNvPicPr>
                      <p:nvPr/>
                    </p:nvPicPr>
                    <p:blipFill>
                      <a:blip r:embed="rId8"/>
                      <a:srcRect/>
                      <a:stretch>
                        <a:fillRect/>
                      </a:stretch>
                    </p:blipFill>
                    <p:spPr bwMode="auto">
                      <a:xfrm>
                        <a:off x="5126038" y="2822575"/>
                        <a:ext cx="741362" cy="561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9557" name="Object 5"/>
          <p:cNvGraphicFramePr>
            <a:graphicFrameLocks noChangeAspect="1"/>
          </p:cNvGraphicFramePr>
          <p:nvPr>
            <p:extLst/>
          </p:nvPr>
        </p:nvGraphicFramePr>
        <p:xfrm>
          <a:off x="6775450" y="885825"/>
          <a:ext cx="768350" cy="514350"/>
        </p:xfrm>
        <a:graphic>
          <a:graphicData uri="http://schemas.openxmlformats.org/presentationml/2006/ole">
            <mc:AlternateContent xmlns:mc="http://schemas.openxmlformats.org/markup-compatibility/2006">
              <mc:Choice xmlns:v="urn:schemas-microsoft-com:vml" Requires="v">
                <p:oleObj spid="_x0000_s72920" name="Equation" r:id="rId9" imgW="330200" imgH="228600" progId="Equation.DSMT4">
                  <p:embed/>
                </p:oleObj>
              </mc:Choice>
              <mc:Fallback>
                <p:oleObj name="Equation" r:id="rId9" imgW="330200" imgH="228600" progId="Equation.DSMT4">
                  <p:embed/>
                  <p:pic>
                    <p:nvPicPr>
                      <p:cNvPr id="0" name=""/>
                      <p:cNvPicPr>
                        <a:picLocks noChangeAspect="1" noChangeArrowheads="1"/>
                      </p:cNvPicPr>
                      <p:nvPr/>
                    </p:nvPicPr>
                    <p:blipFill>
                      <a:blip r:embed="rId10"/>
                      <a:srcRect/>
                      <a:stretch>
                        <a:fillRect/>
                      </a:stretch>
                    </p:blipFill>
                    <p:spPr bwMode="auto">
                      <a:xfrm>
                        <a:off x="6775450" y="885825"/>
                        <a:ext cx="768350" cy="514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79558" name="Object 6"/>
          <p:cNvGraphicFramePr>
            <a:graphicFrameLocks noChangeAspect="1"/>
          </p:cNvGraphicFramePr>
          <p:nvPr>
            <p:extLst/>
          </p:nvPr>
        </p:nvGraphicFramePr>
        <p:xfrm>
          <a:off x="7543800" y="652274"/>
          <a:ext cx="1216025" cy="947926"/>
        </p:xfrm>
        <a:graphic>
          <a:graphicData uri="http://schemas.openxmlformats.org/presentationml/2006/ole">
            <mc:AlternateContent xmlns:mc="http://schemas.openxmlformats.org/markup-compatibility/2006">
              <mc:Choice xmlns:v="urn:schemas-microsoft-com:vml" Requires="v">
                <p:oleObj spid="_x0000_s72921" name="Equation" r:id="rId11" imgW="520700" imgH="419100" progId="Equation.DSMT4">
                  <p:embed/>
                </p:oleObj>
              </mc:Choice>
              <mc:Fallback>
                <p:oleObj name="Equation" r:id="rId11" imgW="520700" imgH="419100" progId="Equation.DSMT4">
                  <p:embed/>
                  <p:pic>
                    <p:nvPicPr>
                      <p:cNvPr id="0" name=""/>
                      <p:cNvPicPr>
                        <a:picLocks noChangeAspect="1" noChangeArrowheads="1"/>
                      </p:cNvPicPr>
                      <p:nvPr/>
                    </p:nvPicPr>
                    <p:blipFill>
                      <a:blip r:embed="rId12"/>
                      <a:srcRect/>
                      <a:stretch>
                        <a:fillRect/>
                      </a:stretch>
                    </p:blipFill>
                    <p:spPr bwMode="auto">
                      <a:xfrm>
                        <a:off x="7543800" y="652274"/>
                        <a:ext cx="1216025" cy="94792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41900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descr="FG23_002B"/>
          <p:cNvPicPr>
            <a:picLocks noChangeAspect="1" noChangeArrowheads="1"/>
          </p:cNvPicPr>
          <p:nvPr/>
        </p:nvPicPr>
        <p:blipFill>
          <a:blip r:embed="rId2"/>
          <a:srcRect/>
          <a:stretch>
            <a:fillRect/>
          </a:stretch>
        </p:blipFill>
        <p:spPr bwMode="auto">
          <a:xfrm rot="5400000">
            <a:off x="4076700" y="838200"/>
            <a:ext cx="4533900" cy="3390900"/>
          </a:xfrm>
          <a:prstGeom prst="rect">
            <a:avLst/>
          </a:prstGeom>
          <a:noFill/>
        </p:spPr>
      </p:pic>
      <p:sp>
        <p:nvSpPr>
          <p:cNvPr id="12" name="Date Placeholder 3"/>
          <p:cNvSpPr>
            <a:spLocks noGrp="1"/>
          </p:cNvSpPr>
          <p:nvPr>
            <p:ph type="dt" sz="half" idx="10"/>
          </p:nvPr>
        </p:nvSpPr>
        <p:spPr/>
        <p:txBody>
          <a:bodyPr/>
          <a:lstStyle/>
          <a:p>
            <a:r>
              <a:rPr lang="en-US" smtClean="0"/>
              <a:t>Monday, Sept. 24,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5D6F6E90-1AF3-1941-8905-39DB26795156}" type="slidenum">
              <a:rPr lang="en-US"/>
              <a:pPr/>
              <a:t>14</a:t>
            </a:fld>
            <a:endParaRPr lang="en-US"/>
          </a:p>
        </p:txBody>
      </p:sp>
      <p:sp>
        <p:nvSpPr>
          <p:cNvPr id="227330" name="Rectangle 2"/>
          <p:cNvSpPr>
            <a:spLocks noGrp="1" noChangeArrowheads="1"/>
          </p:cNvSpPr>
          <p:nvPr>
            <p:ph type="title"/>
          </p:nvPr>
        </p:nvSpPr>
        <p:spPr>
          <a:xfrm>
            <a:off x="381000" y="0"/>
            <a:ext cx="8382000" cy="685800"/>
          </a:xfrm>
        </p:spPr>
        <p:txBody>
          <a:bodyPr/>
          <a:lstStyle/>
          <a:p>
            <a:r>
              <a:rPr lang="en-US"/>
              <a:t>Comparisons of Potential Energies </a:t>
            </a:r>
          </a:p>
        </p:txBody>
      </p:sp>
      <p:grpSp>
        <p:nvGrpSpPr>
          <p:cNvPr id="2" name="Group 5"/>
          <p:cNvGrpSpPr>
            <a:grpSpLocks/>
          </p:cNvGrpSpPr>
          <p:nvPr/>
        </p:nvGrpSpPr>
        <p:grpSpPr bwMode="auto">
          <a:xfrm>
            <a:off x="609600" y="974725"/>
            <a:ext cx="3657600" cy="3121025"/>
            <a:chOff x="384" y="614"/>
            <a:chExt cx="2304" cy="1966"/>
          </a:xfrm>
        </p:grpSpPr>
        <p:pic>
          <p:nvPicPr>
            <p:cNvPr id="227334" name="Picture 6" descr="FG23_002A"/>
            <p:cNvPicPr>
              <a:picLocks noChangeAspect="1" noChangeArrowheads="1"/>
            </p:cNvPicPr>
            <p:nvPr/>
          </p:nvPicPr>
          <p:blipFill>
            <a:blip r:embed="rId3"/>
            <a:srcRect/>
            <a:stretch>
              <a:fillRect/>
            </a:stretch>
          </p:blipFill>
          <p:spPr bwMode="auto">
            <a:xfrm>
              <a:off x="384" y="852"/>
              <a:ext cx="2304" cy="1728"/>
            </a:xfrm>
            <a:prstGeom prst="rect">
              <a:avLst/>
            </a:prstGeom>
            <a:noFill/>
          </p:spPr>
        </p:pic>
        <p:sp>
          <p:nvSpPr>
            <p:cNvPr id="227335" name="Text Box 7"/>
            <p:cNvSpPr txBox="1">
              <a:spLocks noChangeArrowheads="1"/>
            </p:cNvSpPr>
            <p:nvPr/>
          </p:nvSpPr>
          <p:spPr bwMode="auto">
            <a:xfrm>
              <a:off x="1566" y="614"/>
              <a:ext cx="306"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2m</a:t>
              </a:r>
            </a:p>
          </p:txBody>
        </p:sp>
        <p:sp>
          <p:nvSpPr>
            <p:cNvPr id="227336" name="Text Box 8"/>
            <p:cNvSpPr txBox="1">
              <a:spLocks noChangeArrowheads="1"/>
            </p:cNvSpPr>
            <p:nvPr/>
          </p:nvSpPr>
          <p:spPr bwMode="auto">
            <a:xfrm>
              <a:off x="1111" y="614"/>
              <a:ext cx="233"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m</a:t>
              </a:r>
            </a:p>
          </p:txBody>
        </p:sp>
      </p:grpSp>
      <p:sp>
        <p:nvSpPr>
          <p:cNvPr id="227337" name="Rectangle 9"/>
          <p:cNvSpPr>
            <a:spLocks noChangeArrowheads="1"/>
          </p:cNvSpPr>
          <p:nvPr/>
        </p:nvSpPr>
        <p:spPr bwMode="auto">
          <a:xfrm>
            <a:off x="-76200" y="4114800"/>
            <a:ext cx="48768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rocks?</a:t>
            </a:r>
          </a:p>
          <a:p>
            <a:pPr marL="742950" lvl="1" indent="-285750">
              <a:spcBef>
                <a:spcPct val="20000"/>
              </a:spcBef>
              <a:buFontTx/>
              <a:buChar char="–"/>
            </a:pPr>
            <a:r>
              <a:rPr lang="en-US" sz="1800">
                <a:solidFill>
                  <a:srgbClr val="660066"/>
                </a:solidFill>
                <a:latin typeface="Arial Narrow" charset="0"/>
                <a:ea typeface="ＭＳ Ｐゴシック" charset="-128"/>
              </a:rPr>
              <a:t>mgh and 2mgh</a:t>
            </a:r>
          </a:p>
          <a:p>
            <a:pPr marL="342900" indent="-342900">
              <a:spcBef>
                <a:spcPct val="20000"/>
              </a:spcBef>
              <a:buFontTx/>
              <a:buChar char="•"/>
            </a:pPr>
            <a:r>
              <a:rPr lang="en-US" sz="2000">
                <a:solidFill>
                  <a:schemeClr val="accent2"/>
                </a:solidFill>
                <a:latin typeface="Arial Narrow" charset="0"/>
              </a:rPr>
              <a:t>Which rock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rock with a larger mass</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mass.</a:t>
            </a:r>
          </a:p>
        </p:txBody>
      </p:sp>
      <p:sp>
        <p:nvSpPr>
          <p:cNvPr id="227338" name="Rectangle 10"/>
          <p:cNvSpPr>
            <a:spLocks noChangeArrowheads="1"/>
          </p:cNvSpPr>
          <p:nvPr/>
        </p:nvSpPr>
        <p:spPr bwMode="auto">
          <a:xfrm>
            <a:off x="4343400" y="4114800"/>
            <a:ext cx="49530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charges?</a:t>
            </a:r>
          </a:p>
          <a:p>
            <a:pPr marL="742950" lvl="1" indent="-285750">
              <a:spcBef>
                <a:spcPct val="20000"/>
              </a:spcBef>
              <a:buFontTx/>
              <a:buChar char="–"/>
            </a:pPr>
            <a:r>
              <a:rPr lang="en-US" sz="1800">
                <a:solidFill>
                  <a:srgbClr val="660066"/>
                </a:solidFill>
                <a:latin typeface="Arial Narrow" charset="0"/>
                <a:ea typeface="ＭＳ Ｐゴシック" charset="-128"/>
              </a:rPr>
              <a:t>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and 2QV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t>
            </a:r>
          </a:p>
          <a:p>
            <a:pPr marL="342900" indent="-342900">
              <a:spcBef>
                <a:spcPct val="20000"/>
              </a:spcBef>
              <a:buFontTx/>
              <a:buChar char="•"/>
            </a:pPr>
            <a:r>
              <a:rPr lang="en-US" sz="2000">
                <a:solidFill>
                  <a:schemeClr val="accent2"/>
                </a:solidFill>
                <a:latin typeface="Arial Narrow" charset="0"/>
              </a:rPr>
              <a:t>Which object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object with a larger charge.</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charge.</a:t>
            </a:r>
          </a:p>
        </p:txBody>
      </p:sp>
      <p:sp>
        <p:nvSpPr>
          <p:cNvPr id="227339" name="Rectangle 11"/>
          <p:cNvSpPr>
            <a:spLocks noChangeArrowheads="1"/>
          </p:cNvSpPr>
          <p:nvPr/>
        </p:nvSpPr>
        <p:spPr bwMode="auto">
          <a:xfrm>
            <a:off x="252413" y="6308725"/>
            <a:ext cx="8691562" cy="42545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The potential is the same but the heavier rock or larger charge can do a greater work. </a:t>
            </a:r>
          </a:p>
        </p:txBody>
      </p:sp>
      <p:sp>
        <p:nvSpPr>
          <p:cNvPr id="227331" name="Rectangle 3"/>
          <p:cNvSpPr>
            <a:spLocks noChangeArrowheads="1"/>
          </p:cNvSpPr>
          <p:nvPr/>
        </p:nvSpPr>
        <p:spPr bwMode="auto">
          <a:xfrm>
            <a:off x="381000" y="533400"/>
            <a:ext cx="83820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Let’s compare gravitational and electric potential energies</a:t>
            </a:r>
          </a:p>
        </p:txBody>
      </p:sp>
    </p:spTree>
    <p:extLst>
      <p:ext uri="{BB962C8B-B14F-4D97-AF65-F5344CB8AC3E}">
        <p14:creationId xmlns:p14="http://schemas.microsoft.com/office/powerpoint/2010/main" val="1039224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24,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C7FB85AD-B157-1D42-90E5-4531C831B7AE}" type="slidenum">
              <a:rPr lang="en-US"/>
              <a:pPr/>
              <a:t>15</a:t>
            </a:fld>
            <a:endParaRPr lang="en-US"/>
          </a:p>
        </p:txBody>
      </p:sp>
      <p:sp>
        <p:nvSpPr>
          <p:cNvPr id="228354"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8355" name="Rectangle 3"/>
          <p:cNvSpPr>
            <a:spLocks noChangeArrowheads="1"/>
          </p:cNvSpPr>
          <p:nvPr/>
        </p:nvSpPr>
        <p:spPr bwMode="auto">
          <a:xfrm>
            <a:off x="304800" y="762000"/>
            <a:ext cx="85344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electric potential difference gives potential energy or</a:t>
            </a:r>
            <a:r>
              <a:rPr lang="en-US" sz="2800" dirty="0" smtClean="0">
                <a:solidFill>
                  <a:schemeClr val="accent2"/>
                </a:solidFill>
                <a:latin typeface="Arial Narrow" charset="0"/>
              </a:rPr>
              <a:t> the possibility to perform work </a:t>
            </a:r>
            <a:r>
              <a:rPr lang="en-US" sz="2800" dirty="0">
                <a:solidFill>
                  <a:schemeClr val="accent2"/>
                </a:solidFill>
                <a:latin typeface="Arial Narrow" charset="0"/>
              </a:rPr>
              <a:t>based on the charge of the object.</a:t>
            </a:r>
          </a:p>
          <a:p>
            <a:pPr marL="342900" indent="-342900">
              <a:spcBef>
                <a:spcPct val="20000"/>
              </a:spcBef>
              <a:buFontTx/>
              <a:buChar char="•"/>
            </a:pPr>
            <a:r>
              <a:rPr lang="en-US" sz="2800" dirty="0">
                <a:solidFill>
                  <a:schemeClr val="accent2"/>
                </a:solidFill>
                <a:latin typeface="Arial Narrow" charset="0"/>
              </a:rPr>
              <a:t>So what is happening in </a:t>
            </a:r>
            <a:r>
              <a:rPr lang="en-US" sz="2800" dirty="0" smtClean="0">
                <a:solidFill>
                  <a:schemeClr val="accent2"/>
                </a:solidFill>
                <a:latin typeface="Arial Narrow" charset="0"/>
              </a:rPr>
              <a:t>a battery </a:t>
            </a:r>
            <a:r>
              <a:rPr lang="en-US" sz="2800" dirty="0">
                <a:solidFill>
                  <a:schemeClr val="accent2"/>
                </a:solidFill>
                <a:latin typeface="Arial Narrow" charset="0"/>
              </a:rPr>
              <a:t>or </a:t>
            </a:r>
            <a:r>
              <a:rPr lang="en-US" sz="2800" dirty="0" smtClean="0">
                <a:solidFill>
                  <a:schemeClr val="accent2"/>
                </a:solidFill>
                <a:latin typeface="Arial Narrow" charset="0"/>
              </a:rPr>
              <a:t>a generator?</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They maintain a</a:t>
            </a:r>
            <a:r>
              <a:rPr lang="en-US" dirty="0" smtClean="0">
                <a:solidFill>
                  <a:srgbClr val="660066"/>
                </a:solidFill>
                <a:latin typeface="Arial Narrow" charset="0"/>
                <a:ea typeface="ＭＳ Ｐゴシック" charset="-128"/>
              </a:rPr>
              <a:t> potential </a:t>
            </a:r>
            <a:r>
              <a:rPr lang="en-US" dirty="0">
                <a:solidFill>
                  <a:srgbClr val="660066"/>
                </a:solidFill>
                <a:latin typeface="Arial Narrow" charset="0"/>
                <a:ea typeface="ＭＳ Ｐゴシック" charset="-128"/>
              </a:rPr>
              <a:t>difference.</a:t>
            </a:r>
          </a:p>
          <a:p>
            <a:pPr marL="742950" lvl="1" indent="-285750">
              <a:spcBef>
                <a:spcPct val="20000"/>
              </a:spcBef>
              <a:buFontTx/>
              <a:buChar char="–"/>
            </a:pPr>
            <a:r>
              <a:rPr lang="en-US" dirty="0">
                <a:solidFill>
                  <a:srgbClr val="660066"/>
                </a:solidFill>
                <a:latin typeface="Arial Narrow" charset="0"/>
                <a:ea typeface="ＭＳ Ｐゴシック" charset="-128"/>
              </a:rPr>
              <a:t>The actual amount of energy used or transformed depends on how much charge flows.</a:t>
            </a:r>
          </a:p>
          <a:p>
            <a:pPr marL="742950" lvl="1" indent="-285750">
              <a:spcBef>
                <a:spcPct val="20000"/>
              </a:spcBef>
              <a:buFontTx/>
              <a:buChar char="–"/>
            </a:pPr>
            <a:r>
              <a:rPr lang="en-US" dirty="0">
                <a:solidFill>
                  <a:srgbClr val="660066"/>
                </a:solidFill>
                <a:latin typeface="Arial Narrow" charset="0"/>
                <a:ea typeface="ＭＳ Ｐゴシック" charset="-128"/>
              </a:rPr>
              <a:t>How much is the potential difference maintained by a car’s battery?</a:t>
            </a:r>
          </a:p>
          <a:p>
            <a:pPr marL="1143000" lvl="2" indent="-228600">
              <a:spcBef>
                <a:spcPct val="20000"/>
              </a:spcBef>
              <a:buFontTx/>
              <a:buChar char="•"/>
            </a:pPr>
            <a:r>
              <a:rPr lang="en-US" sz="2000" dirty="0">
                <a:solidFill>
                  <a:srgbClr val="003300"/>
                </a:solidFill>
                <a:latin typeface="Arial Narrow" charset="0"/>
                <a:ea typeface="ＭＳ Ｐゴシック" charset="-128"/>
              </a:rPr>
              <a:t>12Volts</a:t>
            </a:r>
          </a:p>
          <a:p>
            <a:pPr marL="742950" lvl="1" indent="-285750">
              <a:spcBef>
                <a:spcPct val="20000"/>
              </a:spcBef>
              <a:buFontTx/>
              <a:buChar char="–"/>
            </a:pPr>
            <a:r>
              <a:rPr lang="en-US" dirty="0">
                <a:solidFill>
                  <a:srgbClr val="660066"/>
                </a:solidFill>
                <a:latin typeface="Arial Narrow" charset="0"/>
                <a:ea typeface="ＭＳ Ｐゴシック" charset="-128"/>
              </a:rPr>
              <a:t>If for a given period, 5C charge flows through the headlight lamp, what is the total energy transformed?</a:t>
            </a:r>
          </a:p>
          <a:p>
            <a:pPr marL="1143000" lvl="2" indent="-228600">
              <a:spcBef>
                <a:spcPct val="20000"/>
              </a:spcBef>
              <a:buFontTx/>
              <a:buChar char="•"/>
            </a:pPr>
            <a:r>
              <a:rPr lang="en-US" sz="2000" dirty="0" err="1">
                <a:solidFill>
                  <a:srgbClr val="003300"/>
                </a:solidFill>
                <a:latin typeface="Arial Narrow" charset="0"/>
                <a:ea typeface="ＭＳ Ｐゴシック" charset="-128"/>
              </a:rPr>
              <a:t>E</a:t>
            </a:r>
            <a:r>
              <a:rPr lang="en-US" sz="2000" baseline="-25000" dirty="0" err="1">
                <a:solidFill>
                  <a:srgbClr val="003300"/>
                </a:solidFill>
                <a:latin typeface="Arial Narrow" charset="0"/>
                <a:ea typeface="ＭＳ Ｐゴシック" charset="-128"/>
              </a:rPr>
              <a:t>tot</a:t>
            </a:r>
            <a:r>
              <a:rPr lang="en-US" sz="2000" dirty="0">
                <a:solidFill>
                  <a:srgbClr val="003300"/>
                </a:solidFill>
                <a:latin typeface="Arial Narrow" charset="0"/>
                <a:ea typeface="ＭＳ Ｐゴシック" charset="-128"/>
              </a:rPr>
              <a:t>=5C*12V=60   Umm… What is the unit? </a:t>
            </a:r>
          </a:p>
          <a:p>
            <a:pPr marL="742950" lvl="1" indent="-285750">
              <a:spcBef>
                <a:spcPct val="20000"/>
              </a:spcBef>
              <a:buFontTx/>
              <a:buChar char="–"/>
            </a:pPr>
            <a:r>
              <a:rPr lang="en-US" dirty="0">
                <a:solidFill>
                  <a:srgbClr val="660066"/>
                </a:solidFill>
                <a:latin typeface="Arial Narrow" charset="0"/>
                <a:ea typeface="ＭＳ Ｐゴシック" charset="-128"/>
              </a:rPr>
              <a:t>If it is left on twice as long?  </a:t>
            </a:r>
            <a:r>
              <a:rPr lang="en-US" dirty="0" err="1">
                <a:solidFill>
                  <a:srgbClr val="660066"/>
                </a:solidFill>
                <a:latin typeface="Arial Narrow" charset="0"/>
                <a:ea typeface="ＭＳ Ｐゴシック" charset="-128"/>
              </a:rPr>
              <a:t>E</a:t>
            </a:r>
            <a:r>
              <a:rPr lang="en-US" baseline="-25000" dirty="0" err="1">
                <a:solidFill>
                  <a:srgbClr val="660066"/>
                </a:solidFill>
                <a:latin typeface="Arial Narrow" charset="0"/>
                <a:ea typeface="ＭＳ Ｐゴシック" charset="-128"/>
              </a:rPr>
              <a:t>tot</a:t>
            </a:r>
            <a:r>
              <a:rPr lang="en-US" dirty="0">
                <a:solidFill>
                  <a:srgbClr val="660066"/>
                </a:solidFill>
                <a:latin typeface="Arial Narrow" charset="0"/>
                <a:ea typeface="ＭＳ Ｐゴシック" charset="-128"/>
              </a:rPr>
              <a:t>=10C*12V=120J.</a:t>
            </a:r>
          </a:p>
        </p:txBody>
      </p:sp>
      <p:sp>
        <p:nvSpPr>
          <p:cNvPr id="228356" name="Text Box 4"/>
          <p:cNvSpPr txBox="1">
            <a:spLocks noChangeArrowheads="1"/>
          </p:cNvSpPr>
          <p:nvPr/>
        </p:nvSpPr>
        <p:spPr bwMode="auto">
          <a:xfrm>
            <a:off x="5710238" y="5013325"/>
            <a:ext cx="8429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dirty="0">
                <a:solidFill>
                  <a:srgbClr val="CC0000"/>
                </a:solidFill>
                <a:latin typeface="Arial Narrow" charset="0"/>
              </a:rPr>
              <a:t>Joules</a:t>
            </a:r>
          </a:p>
        </p:txBody>
      </p:sp>
    </p:spTree>
    <p:extLst>
      <p:ext uri="{BB962C8B-B14F-4D97-AF65-F5344CB8AC3E}">
        <p14:creationId xmlns:p14="http://schemas.microsoft.com/office/powerpoint/2010/main" val="757821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smtClean="0"/>
              <a:t>Monday, Sept. 24, 2018</a:t>
            </a:r>
            <a:endParaRPr lang="en-US"/>
          </a:p>
        </p:txBody>
      </p:sp>
      <p:sp>
        <p:nvSpPr>
          <p:cNvPr id="39" name="Footer Placeholder 4"/>
          <p:cNvSpPr>
            <a:spLocks noGrp="1"/>
          </p:cNvSpPr>
          <p:nvPr>
            <p:ph type="ftr" sz="quarter" idx="11"/>
          </p:nvPr>
        </p:nvSpPr>
        <p:spPr/>
        <p:txBody>
          <a:bodyPr/>
          <a:lstStyle/>
          <a:p>
            <a:r>
              <a:rPr lang="mr-IN" smtClean="0"/>
              <a:t>PHYS 1444-002, Fall 2018                     Dr. Jaehoon Yu</a:t>
            </a:r>
            <a:endParaRPr lang="en-US"/>
          </a:p>
        </p:txBody>
      </p:sp>
      <p:sp>
        <p:nvSpPr>
          <p:cNvPr id="40" name="Slide Number Placeholder 5"/>
          <p:cNvSpPr>
            <a:spLocks noGrp="1"/>
          </p:cNvSpPr>
          <p:nvPr>
            <p:ph type="sldNum" sz="quarter" idx="12"/>
          </p:nvPr>
        </p:nvSpPr>
        <p:spPr/>
        <p:txBody>
          <a:bodyPr/>
          <a:lstStyle/>
          <a:p>
            <a:fld id="{42044AD4-DBB6-8D49-A093-942F98192D5B}" type="slidenum">
              <a:rPr lang="en-US"/>
              <a:pPr/>
              <a:t>16</a:t>
            </a:fld>
            <a:endParaRPr lang="en-US"/>
          </a:p>
        </p:txBody>
      </p:sp>
      <p:sp>
        <p:nvSpPr>
          <p:cNvPr id="233474" name="Rectangle 2"/>
          <p:cNvSpPr>
            <a:spLocks noGrp="1" noChangeArrowheads="1"/>
          </p:cNvSpPr>
          <p:nvPr>
            <p:ph type="title"/>
          </p:nvPr>
        </p:nvSpPr>
        <p:spPr>
          <a:xfrm>
            <a:off x="685800" y="0"/>
            <a:ext cx="7772400" cy="685800"/>
          </a:xfrm>
        </p:spPr>
        <p:txBody>
          <a:bodyPr/>
          <a:lstStyle/>
          <a:p>
            <a:r>
              <a:rPr lang="en-US" dirty="0"/>
              <a:t>Some Typical Voltages </a:t>
            </a:r>
          </a:p>
        </p:txBody>
      </p:sp>
      <p:graphicFrame>
        <p:nvGraphicFramePr>
          <p:cNvPr id="233532" name="Group 60"/>
          <p:cNvGraphicFramePr>
            <a:graphicFrameLocks noGrp="1"/>
          </p:cNvGraphicFramePr>
          <p:nvPr>
            <p:ph idx="1"/>
            <p:extLst/>
          </p:nvPr>
        </p:nvGraphicFramePr>
        <p:xfrm>
          <a:off x="685800" y="609600"/>
          <a:ext cx="7772400" cy="4572000"/>
        </p:xfrm>
        <a:graphic>
          <a:graphicData uri="http://schemas.openxmlformats.org/drawingml/2006/table">
            <a:tbl>
              <a:tblPr/>
              <a:tblGrid>
                <a:gridCol w="4953000"/>
                <a:gridCol w="2819400"/>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Sources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Approximate Voltage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Thundercloud to ground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8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High-Voltage Power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6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Power supply for TV tube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ignition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Household outlet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2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battery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12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Flashlight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1.5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Resting potential across nerve membrane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-1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Potential changes on skin (EKG and EEG)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10</a:t>
                      </a:r>
                      <a:r>
                        <a:rPr kumimoji="0" lang="en-US" sz="2400" b="0" i="0" u="none" strike="noStrike" cap="none" normalizeH="0" baseline="30000" dirty="0">
                          <a:ln>
                            <a:noFill/>
                          </a:ln>
                          <a:solidFill>
                            <a:schemeClr val="accent2"/>
                          </a:solidFill>
                          <a:effectLst/>
                          <a:latin typeface="Arial Narrow" charset="0"/>
                        </a:rPr>
                        <a:t>-4 </a:t>
                      </a:r>
                      <a:r>
                        <a:rPr kumimoji="0" lang="en-US" sz="2400" b="0" i="0" u="none" strike="noStrike" cap="none" normalizeH="0" baseline="0" dirty="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609600" y="5308937"/>
            <a:ext cx="8229600" cy="1015663"/>
          </a:xfrm>
          <a:prstGeom prst="rect">
            <a:avLst/>
          </a:prstGeom>
          <a:noFill/>
        </p:spPr>
        <p:txBody>
          <a:bodyPr wrap="square" rtlCol="0">
            <a:spAutoFit/>
          </a:bodyPr>
          <a:lstStyle/>
          <a:p>
            <a:r>
              <a:rPr lang="en-US" sz="2000" dirty="0" smtClean="0">
                <a:solidFill>
                  <a:srgbClr val="000090"/>
                </a:solidFill>
                <a:latin typeface="+mj-lt"/>
              </a:rPr>
              <a:t>In a typical lightening strike, 15C of electrons are released in 500</a:t>
            </a:r>
            <a:r>
              <a:rPr lang="en-US" sz="2000" dirty="0" smtClean="0">
                <a:solidFill>
                  <a:srgbClr val="000090"/>
                </a:solidFill>
                <a:latin typeface="Symbol" charset="2"/>
                <a:cs typeface="Symbol" charset="2"/>
              </a:rPr>
              <a:t>μ</a:t>
            </a:r>
            <a:r>
              <a:rPr lang="en-US" sz="2000" dirty="0" smtClean="0">
                <a:solidFill>
                  <a:srgbClr val="000090"/>
                </a:solidFill>
                <a:latin typeface="+mj-lt"/>
              </a:rPr>
              <a:t>s.   What is the total kinetic energy of these electrons when they strike ground?  What is the power released during this strike?  What do you think will happen to a tree hit by this lightening?</a:t>
            </a:r>
            <a:endParaRPr lang="en-US" sz="2000" dirty="0">
              <a:solidFill>
                <a:srgbClr val="000090"/>
              </a:solidFill>
              <a:latin typeface="+mj-lt"/>
            </a:endParaRPr>
          </a:p>
        </p:txBody>
      </p:sp>
    </p:spTree>
    <p:extLst>
      <p:ext uri="{BB962C8B-B14F-4D97-AF65-F5344CB8AC3E}">
        <p14:creationId xmlns:p14="http://schemas.microsoft.com/office/powerpoint/2010/main" val="261678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Sept. 24, 2018</a:t>
            </a:r>
            <a:endParaRPr lang="en-US"/>
          </a:p>
        </p:txBody>
      </p:sp>
      <p:sp>
        <p:nvSpPr>
          <p:cNvPr id="11" name="Footer Placeholder 4"/>
          <p:cNvSpPr>
            <a:spLocks noGrp="1"/>
          </p:cNvSpPr>
          <p:nvPr>
            <p:ph type="ftr" sz="quarter" idx="11"/>
          </p:nvPr>
        </p:nvSpPr>
        <p:spPr/>
        <p:txBody>
          <a:bodyPr/>
          <a:lstStyle/>
          <a:p>
            <a:r>
              <a:rPr lang="mr-IN" smtClean="0"/>
              <a:t>PHYS 1444-002, Fall 2018                     Dr. Jaehoon Yu</a:t>
            </a:r>
            <a:endParaRPr lang="en-US"/>
          </a:p>
        </p:txBody>
      </p:sp>
      <p:sp>
        <p:nvSpPr>
          <p:cNvPr id="12" name="Slide Number Placeholder 5"/>
          <p:cNvSpPr>
            <a:spLocks noGrp="1"/>
          </p:cNvSpPr>
          <p:nvPr>
            <p:ph type="sldNum" sz="quarter" idx="12"/>
          </p:nvPr>
        </p:nvSpPr>
        <p:spPr/>
        <p:txBody>
          <a:bodyPr/>
          <a:lstStyle/>
          <a:p>
            <a:fld id="{DFE60DE2-ADC3-CB4F-9B68-46E3FFA4ACF0}" type="slidenum">
              <a:rPr lang="en-US"/>
              <a:pPr/>
              <a:t>17</a:t>
            </a:fld>
            <a:endParaRPr lang="en-US"/>
          </a:p>
        </p:txBody>
      </p:sp>
      <p:pic>
        <p:nvPicPr>
          <p:cNvPr id="229378" name="Picture 2" descr="FG23_003"/>
          <p:cNvPicPr>
            <a:picLocks noChangeAspect="1" noChangeArrowheads="1"/>
          </p:cNvPicPr>
          <p:nvPr/>
        </p:nvPicPr>
        <p:blipFill>
          <a:blip r:embed="rId3"/>
          <a:srcRect/>
          <a:stretch>
            <a:fillRect/>
          </a:stretch>
        </p:blipFill>
        <p:spPr bwMode="auto">
          <a:xfrm>
            <a:off x="6324600" y="381000"/>
            <a:ext cx="2819400" cy="2895600"/>
          </a:xfrm>
          <a:prstGeom prst="rect">
            <a:avLst/>
          </a:prstGeom>
          <a:noFill/>
        </p:spPr>
      </p:pic>
      <p:sp>
        <p:nvSpPr>
          <p:cNvPr id="229379" name="Rectangle 3"/>
          <p:cNvSpPr>
            <a:spLocks noGrp="1" noChangeArrowheads="1"/>
          </p:cNvSpPr>
          <p:nvPr>
            <p:ph type="title"/>
          </p:nvPr>
        </p:nvSpPr>
        <p:spPr>
          <a:xfrm>
            <a:off x="228600" y="0"/>
            <a:ext cx="8686800" cy="762000"/>
          </a:xfrm>
        </p:spPr>
        <p:txBody>
          <a:bodyPr/>
          <a:lstStyle/>
          <a:p>
            <a:r>
              <a:rPr lang="en-US"/>
              <a:t>Example 23 – 2 </a:t>
            </a:r>
          </a:p>
        </p:txBody>
      </p:sp>
      <p:sp>
        <p:nvSpPr>
          <p:cNvPr id="229380" name="Text Box 4"/>
          <p:cNvSpPr txBox="1">
            <a:spLocks noChangeArrowheads="1"/>
          </p:cNvSpPr>
          <p:nvPr/>
        </p:nvSpPr>
        <p:spPr bwMode="auto">
          <a:xfrm>
            <a:off x="152400" y="762000"/>
            <a:ext cx="67056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Electrons in TV tube: </a:t>
            </a:r>
            <a:r>
              <a:rPr lang="en-US" sz="2000">
                <a:solidFill>
                  <a:schemeClr val="accent2"/>
                </a:solidFill>
                <a:latin typeface="Arial Narrow" charset="0"/>
              </a:rPr>
              <a:t>Suppose an electron in the picture tube of a television set is accelerated from rest through a potential difference V</a:t>
            </a:r>
            <a:r>
              <a:rPr lang="en-US" sz="2000" baseline="-25000">
                <a:solidFill>
                  <a:schemeClr val="accent2"/>
                </a:solidFill>
                <a:latin typeface="Arial Narrow" charset="0"/>
              </a:rPr>
              <a:t>ba</a:t>
            </a:r>
            <a:r>
              <a:rPr lang="en-US" sz="2000">
                <a:solidFill>
                  <a:schemeClr val="accent2"/>
                </a:solidFill>
                <a:latin typeface="Arial Narrow" charset="0"/>
              </a:rPr>
              <a:t>=+5000V.  (a) What is the change in potential energy of the electron? (b) What is the speed of the electron (m=9.1x10</a:t>
            </a:r>
            <a:r>
              <a:rPr lang="en-US" sz="2000" baseline="30000">
                <a:solidFill>
                  <a:schemeClr val="accent2"/>
                </a:solidFill>
                <a:latin typeface="Arial Narrow" charset="0"/>
              </a:rPr>
              <a:t>-31</a:t>
            </a:r>
            <a:r>
              <a:rPr lang="en-US" sz="2000">
                <a:solidFill>
                  <a:schemeClr val="accent2"/>
                </a:solidFill>
                <a:latin typeface="Arial Narrow" charset="0"/>
              </a:rPr>
              <a:t>kg) as a result of this acceleration?   (c) Repeat for a proton (m=1.67x10</a:t>
            </a:r>
            <a:r>
              <a:rPr lang="en-US" sz="2000" baseline="30000">
                <a:solidFill>
                  <a:schemeClr val="accent2"/>
                </a:solidFill>
                <a:latin typeface="Arial Narrow" charset="0"/>
              </a:rPr>
              <a:t>-27</a:t>
            </a:r>
            <a:r>
              <a:rPr lang="en-US" sz="2000">
                <a:solidFill>
                  <a:schemeClr val="accent2"/>
                </a:solidFill>
                <a:latin typeface="Arial Narrow" charset="0"/>
              </a:rPr>
              <a:t>kg) that accelerates through a potential difference of V</a:t>
            </a:r>
            <a:r>
              <a:rPr lang="en-US" sz="2000" baseline="-25000">
                <a:solidFill>
                  <a:schemeClr val="accent2"/>
                </a:solidFill>
                <a:latin typeface="Arial Narrow" charset="0"/>
              </a:rPr>
              <a:t>ba</a:t>
            </a:r>
            <a:r>
              <a:rPr lang="en-US" sz="2000">
                <a:solidFill>
                  <a:schemeClr val="accent2"/>
                </a:solidFill>
                <a:latin typeface="Arial Narrow" charset="0"/>
              </a:rPr>
              <a:t>=-5000V. </a:t>
            </a:r>
          </a:p>
        </p:txBody>
      </p:sp>
      <p:sp>
        <p:nvSpPr>
          <p:cNvPr id="229381" name="Rectangle 5"/>
          <p:cNvSpPr>
            <a:spLocks noGrp="1" noChangeArrowheads="1"/>
          </p:cNvSpPr>
          <p:nvPr>
            <p:ph type="body" idx="1"/>
          </p:nvPr>
        </p:nvSpPr>
        <p:spPr>
          <a:xfrm>
            <a:off x="228600" y="3048000"/>
            <a:ext cx="6400800" cy="1752600"/>
          </a:xfrm>
        </p:spPr>
        <p:txBody>
          <a:bodyPr/>
          <a:lstStyle/>
          <a:p>
            <a:pPr>
              <a:lnSpc>
                <a:spcPct val="90000"/>
              </a:lnSpc>
            </a:pPr>
            <a:r>
              <a:rPr lang="en-US" sz="2400" dirty="0"/>
              <a:t>(a) What is the charge of an electron?</a:t>
            </a:r>
          </a:p>
          <a:p>
            <a:pPr lvl="1">
              <a:lnSpc>
                <a:spcPct val="90000"/>
              </a:lnSpc>
            </a:pPr>
            <a:r>
              <a:rPr lang="en-US" sz="2000" dirty="0"/>
              <a:t> </a:t>
            </a:r>
          </a:p>
          <a:p>
            <a:pPr>
              <a:lnSpc>
                <a:spcPct val="90000"/>
              </a:lnSpc>
            </a:pPr>
            <a:endParaRPr lang="en-US" sz="2400" dirty="0"/>
          </a:p>
          <a:p>
            <a:pPr>
              <a:lnSpc>
                <a:spcPct val="90000"/>
              </a:lnSpc>
            </a:pPr>
            <a:r>
              <a:rPr lang="en-US" sz="2400" dirty="0"/>
              <a:t>So what is the change of its potential energy?</a:t>
            </a:r>
          </a:p>
        </p:txBody>
      </p:sp>
      <p:graphicFrame>
        <p:nvGraphicFramePr>
          <p:cNvPr id="229382" name="Object 6"/>
          <p:cNvGraphicFramePr>
            <a:graphicFrameLocks noChangeAspect="1"/>
          </p:cNvGraphicFramePr>
          <p:nvPr>
            <p:extLst/>
          </p:nvPr>
        </p:nvGraphicFramePr>
        <p:xfrm>
          <a:off x="290513" y="4899025"/>
          <a:ext cx="896937" cy="360363"/>
        </p:xfrm>
        <a:graphic>
          <a:graphicData uri="http://schemas.openxmlformats.org/presentationml/2006/ole">
            <mc:AlternateContent xmlns:mc="http://schemas.openxmlformats.org/markup-compatibility/2006">
              <mc:Choice xmlns:v="urn:schemas-microsoft-com:vml" Requires="v">
                <p:oleObj spid="_x0000_s73899" name="Equation" r:id="rId4" imgW="368300" imgH="152400" progId="Equation.DSMT4">
                  <p:embed/>
                </p:oleObj>
              </mc:Choice>
              <mc:Fallback>
                <p:oleObj name="Equation" r:id="rId4" imgW="368300" imgH="152400" progId="Equation.DSMT4">
                  <p:embed/>
                  <p:pic>
                    <p:nvPicPr>
                      <p:cNvPr id="0" name=""/>
                      <p:cNvPicPr>
                        <a:picLocks noChangeAspect="1" noChangeArrowheads="1"/>
                      </p:cNvPicPr>
                      <p:nvPr/>
                    </p:nvPicPr>
                    <p:blipFill>
                      <a:blip r:embed="rId5"/>
                      <a:srcRect/>
                      <a:stretch>
                        <a:fillRect/>
                      </a:stretch>
                    </p:blipFill>
                    <p:spPr bwMode="auto">
                      <a:xfrm>
                        <a:off x="290513" y="4899025"/>
                        <a:ext cx="8969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9383" name="Object 7"/>
          <p:cNvGraphicFramePr>
            <a:graphicFrameLocks noChangeAspect="1"/>
          </p:cNvGraphicFramePr>
          <p:nvPr>
            <p:extLst/>
          </p:nvPr>
        </p:nvGraphicFramePr>
        <p:xfrm>
          <a:off x="1128713" y="4797425"/>
          <a:ext cx="1020762" cy="539750"/>
        </p:xfrm>
        <a:graphic>
          <a:graphicData uri="http://schemas.openxmlformats.org/presentationml/2006/ole">
            <mc:AlternateContent xmlns:mc="http://schemas.openxmlformats.org/markup-compatibility/2006">
              <mc:Choice xmlns:v="urn:schemas-microsoft-com:vml" Requires="v">
                <p:oleObj spid="_x0000_s73900" name="Equation" r:id="rId6" imgW="419100" imgH="228600" progId="Equation.DSMT4">
                  <p:embed/>
                </p:oleObj>
              </mc:Choice>
              <mc:Fallback>
                <p:oleObj name="Equation" r:id="rId6" imgW="419100" imgH="228600" progId="Equation.DSMT4">
                  <p:embed/>
                  <p:pic>
                    <p:nvPicPr>
                      <p:cNvPr id="0" name=""/>
                      <p:cNvPicPr>
                        <a:picLocks noChangeAspect="1" noChangeArrowheads="1"/>
                      </p:cNvPicPr>
                      <p:nvPr/>
                    </p:nvPicPr>
                    <p:blipFill>
                      <a:blip r:embed="rId7"/>
                      <a:srcRect/>
                      <a:stretch>
                        <a:fillRect/>
                      </a:stretch>
                    </p:blipFill>
                    <p:spPr bwMode="auto">
                      <a:xfrm>
                        <a:off x="1128713" y="4797425"/>
                        <a:ext cx="1020762" cy="539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9384" name="Object 8"/>
          <p:cNvGraphicFramePr>
            <a:graphicFrameLocks noChangeAspect="1"/>
          </p:cNvGraphicFramePr>
          <p:nvPr>
            <p:extLst/>
          </p:nvPr>
        </p:nvGraphicFramePr>
        <p:xfrm>
          <a:off x="2101850" y="4721225"/>
          <a:ext cx="6692900" cy="719138"/>
        </p:xfrm>
        <a:graphic>
          <a:graphicData uri="http://schemas.openxmlformats.org/presentationml/2006/ole">
            <mc:AlternateContent xmlns:mc="http://schemas.openxmlformats.org/markup-compatibility/2006">
              <mc:Choice xmlns:v="urn:schemas-microsoft-com:vml" Requires="v">
                <p:oleObj spid="_x0000_s73901" name="Equation" r:id="rId8" imgW="2743200" imgH="304800" progId="Equation.DSMT4">
                  <p:embed/>
                </p:oleObj>
              </mc:Choice>
              <mc:Fallback>
                <p:oleObj name="Equation" r:id="rId8" imgW="2743200" imgH="304800" progId="Equation.DSMT4">
                  <p:embed/>
                  <p:pic>
                    <p:nvPicPr>
                      <p:cNvPr id="0" name=""/>
                      <p:cNvPicPr>
                        <a:picLocks noChangeAspect="1" noChangeArrowheads="1"/>
                      </p:cNvPicPr>
                      <p:nvPr/>
                    </p:nvPicPr>
                    <p:blipFill>
                      <a:blip r:embed="rId9"/>
                      <a:srcRect/>
                      <a:stretch>
                        <a:fillRect/>
                      </a:stretch>
                    </p:blipFill>
                    <p:spPr bwMode="auto">
                      <a:xfrm>
                        <a:off x="2101850" y="4721225"/>
                        <a:ext cx="6692900"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9385" name="Object 9"/>
          <p:cNvGraphicFramePr>
            <a:graphicFrameLocks noChangeAspect="1"/>
          </p:cNvGraphicFramePr>
          <p:nvPr>
            <p:extLst/>
          </p:nvPr>
        </p:nvGraphicFramePr>
        <p:xfrm>
          <a:off x="1130300" y="3389313"/>
          <a:ext cx="2084388" cy="433387"/>
        </p:xfrm>
        <a:graphic>
          <a:graphicData uri="http://schemas.openxmlformats.org/presentationml/2006/ole">
            <mc:AlternateContent xmlns:mc="http://schemas.openxmlformats.org/markup-compatibility/2006">
              <mc:Choice xmlns:v="urn:schemas-microsoft-com:vml" Requires="v">
                <p:oleObj spid="_x0000_s73902" name="Equation" r:id="rId10" imgW="1003300" imgH="215900" progId="Equation.DSMT4">
                  <p:embed/>
                </p:oleObj>
              </mc:Choice>
              <mc:Fallback>
                <p:oleObj name="Equation" r:id="rId10" imgW="1003300" imgH="215900" progId="Equation.DSMT4">
                  <p:embed/>
                  <p:pic>
                    <p:nvPicPr>
                      <p:cNvPr id="0" name=""/>
                      <p:cNvPicPr>
                        <a:picLocks noChangeAspect="1" noChangeArrowheads="1"/>
                      </p:cNvPicPr>
                      <p:nvPr/>
                    </p:nvPicPr>
                    <p:blipFill>
                      <a:blip r:embed="rId11"/>
                      <a:srcRect/>
                      <a:stretch>
                        <a:fillRect/>
                      </a:stretch>
                    </p:blipFill>
                    <p:spPr bwMode="auto">
                      <a:xfrm>
                        <a:off x="1130300" y="3389313"/>
                        <a:ext cx="2084388" cy="433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0734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Monday, Sept. 24, 2018</a:t>
            </a:r>
            <a:endParaRPr lang="en-US"/>
          </a:p>
        </p:txBody>
      </p:sp>
      <p:sp>
        <p:nvSpPr>
          <p:cNvPr id="21" name="Footer Placeholder 4"/>
          <p:cNvSpPr>
            <a:spLocks noGrp="1"/>
          </p:cNvSpPr>
          <p:nvPr>
            <p:ph type="ftr" sz="quarter" idx="11"/>
          </p:nvPr>
        </p:nvSpPr>
        <p:spPr/>
        <p:txBody>
          <a:bodyPr/>
          <a:lstStyle/>
          <a:p>
            <a:r>
              <a:rPr lang="mr-IN" smtClean="0"/>
              <a:t>PHYS 1444-002, Fall 2018                     Dr. Jaehoon Yu</a:t>
            </a:r>
            <a:endParaRPr lang="en-US"/>
          </a:p>
        </p:txBody>
      </p:sp>
      <p:sp>
        <p:nvSpPr>
          <p:cNvPr id="22" name="Slide Number Placeholder 5"/>
          <p:cNvSpPr>
            <a:spLocks noGrp="1"/>
          </p:cNvSpPr>
          <p:nvPr>
            <p:ph type="sldNum" sz="quarter" idx="12"/>
          </p:nvPr>
        </p:nvSpPr>
        <p:spPr/>
        <p:txBody>
          <a:bodyPr/>
          <a:lstStyle/>
          <a:p>
            <a:fld id="{565C2E95-96D0-3042-A2F0-4441097FEA15}" type="slidenum">
              <a:rPr lang="en-US"/>
              <a:pPr/>
              <a:t>18</a:t>
            </a:fld>
            <a:endParaRPr lang="en-US"/>
          </a:p>
        </p:txBody>
      </p:sp>
      <p:sp>
        <p:nvSpPr>
          <p:cNvPr id="230402" name="Rectangle 2"/>
          <p:cNvSpPr>
            <a:spLocks noGrp="1" noChangeArrowheads="1"/>
          </p:cNvSpPr>
          <p:nvPr>
            <p:ph type="title"/>
          </p:nvPr>
        </p:nvSpPr>
        <p:spPr>
          <a:xfrm>
            <a:off x="228600" y="0"/>
            <a:ext cx="8686800" cy="762000"/>
          </a:xfrm>
        </p:spPr>
        <p:txBody>
          <a:bodyPr/>
          <a:lstStyle/>
          <a:p>
            <a:r>
              <a:rPr lang="en-US"/>
              <a:t>Example 23 – 2 </a:t>
            </a:r>
          </a:p>
        </p:txBody>
      </p:sp>
      <p:sp>
        <p:nvSpPr>
          <p:cNvPr id="230403" name="Rectangle 3"/>
          <p:cNvSpPr>
            <a:spLocks noGrp="1" noChangeArrowheads="1"/>
          </p:cNvSpPr>
          <p:nvPr>
            <p:ph type="body" idx="1"/>
          </p:nvPr>
        </p:nvSpPr>
        <p:spPr>
          <a:xfrm>
            <a:off x="304800" y="609600"/>
            <a:ext cx="8458200" cy="1371600"/>
          </a:xfrm>
        </p:spPr>
        <p:txBody>
          <a:bodyPr/>
          <a:lstStyle/>
          <a:p>
            <a:r>
              <a:rPr lang="en-US" sz="2800"/>
              <a:t>(b) Speed of the electron?</a:t>
            </a:r>
          </a:p>
          <a:p>
            <a:pPr lvl="1"/>
            <a:r>
              <a:rPr lang="en-US" sz="2400"/>
              <a:t>The entire potential energy of the electron turns to its kinetic energy.   Thus the equation is</a:t>
            </a:r>
          </a:p>
        </p:txBody>
      </p:sp>
      <p:graphicFrame>
        <p:nvGraphicFramePr>
          <p:cNvPr id="230404" name="Object 4"/>
          <p:cNvGraphicFramePr>
            <a:graphicFrameLocks noChangeAspect="1"/>
          </p:cNvGraphicFramePr>
          <p:nvPr>
            <p:extLst/>
          </p:nvPr>
        </p:nvGraphicFramePr>
        <p:xfrm>
          <a:off x="785813" y="3144838"/>
          <a:ext cx="609600" cy="484187"/>
        </p:xfrm>
        <a:graphic>
          <a:graphicData uri="http://schemas.openxmlformats.org/presentationml/2006/ole">
            <mc:AlternateContent xmlns:mc="http://schemas.openxmlformats.org/markup-compatibility/2006">
              <mc:Choice xmlns:v="urn:schemas-microsoft-com:vml" Requires="v">
                <p:oleObj spid="_x0000_s75511" name="Equation" r:id="rId3" imgW="279400" imgH="228600" progId="Equation.DSMT4">
                  <p:embed/>
                </p:oleObj>
              </mc:Choice>
              <mc:Fallback>
                <p:oleObj name="Equation" r:id="rId3" imgW="279400" imgH="228600" progId="Equation.DSMT4">
                  <p:embed/>
                  <p:pic>
                    <p:nvPicPr>
                      <p:cNvPr id="0" name=""/>
                      <p:cNvPicPr>
                        <a:picLocks noChangeAspect="1" noChangeArrowheads="1"/>
                      </p:cNvPicPr>
                      <p:nvPr/>
                    </p:nvPicPr>
                    <p:blipFill>
                      <a:blip r:embed="rId4"/>
                      <a:srcRect/>
                      <a:stretch>
                        <a:fillRect/>
                      </a:stretch>
                    </p:blipFill>
                    <p:spPr bwMode="auto">
                      <a:xfrm>
                        <a:off x="785813" y="3144838"/>
                        <a:ext cx="609600" cy="4841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extLst/>
          </p:nvPr>
        </p:nvGraphicFramePr>
        <p:xfrm>
          <a:off x="762000" y="2006600"/>
          <a:ext cx="866775" cy="358775"/>
        </p:xfrm>
        <a:graphic>
          <a:graphicData uri="http://schemas.openxmlformats.org/presentationml/2006/ole">
            <mc:AlternateContent xmlns:mc="http://schemas.openxmlformats.org/markup-compatibility/2006">
              <mc:Choice xmlns:v="urn:schemas-microsoft-com:vml" Requires="v">
                <p:oleObj spid="_x0000_s75512" name="Equation" r:id="rId5" imgW="355600" imgH="152400" progId="Equation.DSMT4">
                  <p:embed/>
                </p:oleObj>
              </mc:Choice>
              <mc:Fallback>
                <p:oleObj name="Equation" r:id="rId5" imgW="355600" imgH="152400" progId="Equation.DSMT4">
                  <p:embed/>
                  <p:pic>
                    <p:nvPicPr>
                      <p:cNvPr id="0" name=""/>
                      <p:cNvPicPr>
                        <a:picLocks noChangeAspect="1" noChangeArrowheads="1"/>
                      </p:cNvPicPr>
                      <p:nvPr/>
                    </p:nvPicPr>
                    <p:blipFill>
                      <a:blip r:embed="rId6"/>
                      <a:srcRect/>
                      <a:stretch>
                        <a:fillRect/>
                      </a:stretch>
                    </p:blipFill>
                    <p:spPr bwMode="auto">
                      <a:xfrm>
                        <a:off x="762000" y="2006600"/>
                        <a:ext cx="866775"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0406" name="Rectangle 6"/>
          <p:cNvSpPr>
            <a:spLocks noChangeArrowheads="1"/>
          </p:cNvSpPr>
          <p:nvPr/>
        </p:nvSpPr>
        <p:spPr bwMode="auto">
          <a:xfrm>
            <a:off x="304800" y="3886200"/>
            <a:ext cx="8458200" cy="609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(C) Speed of a proton?</a:t>
            </a:r>
          </a:p>
        </p:txBody>
      </p:sp>
      <p:graphicFrame>
        <p:nvGraphicFramePr>
          <p:cNvPr id="230407" name="Object 7"/>
          <p:cNvGraphicFramePr>
            <a:graphicFrameLocks noChangeAspect="1"/>
          </p:cNvGraphicFramePr>
          <p:nvPr>
            <p:extLst/>
          </p:nvPr>
        </p:nvGraphicFramePr>
        <p:xfrm>
          <a:off x="838200" y="5373688"/>
          <a:ext cx="712788" cy="598487"/>
        </p:xfrm>
        <a:graphic>
          <a:graphicData uri="http://schemas.openxmlformats.org/presentationml/2006/ole">
            <mc:AlternateContent xmlns:mc="http://schemas.openxmlformats.org/markup-compatibility/2006">
              <mc:Choice xmlns:v="urn:schemas-microsoft-com:vml" Requires="v">
                <p:oleObj spid="_x0000_s75513" name="Equation" r:id="rId7" imgW="292100" imgH="254000" progId="Equation.DSMT4">
                  <p:embed/>
                </p:oleObj>
              </mc:Choice>
              <mc:Fallback>
                <p:oleObj name="Equation" r:id="rId7" imgW="292100" imgH="254000" progId="Equation.DSMT4">
                  <p:embed/>
                  <p:pic>
                    <p:nvPicPr>
                      <p:cNvPr id="0" name=""/>
                      <p:cNvPicPr>
                        <a:picLocks noChangeAspect="1" noChangeArrowheads="1"/>
                      </p:cNvPicPr>
                      <p:nvPr/>
                    </p:nvPicPr>
                    <p:blipFill>
                      <a:blip r:embed="rId8"/>
                      <a:srcRect/>
                      <a:stretch>
                        <a:fillRect/>
                      </a:stretch>
                    </p:blipFill>
                    <p:spPr bwMode="auto">
                      <a:xfrm>
                        <a:off x="838200" y="5373688"/>
                        <a:ext cx="712788" cy="598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08" name="Object 8"/>
          <p:cNvGraphicFramePr>
            <a:graphicFrameLocks noChangeAspect="1"/>
          </p:cNvGraphicFramePr>
          <p:nvPr>
            <p:extLst/>
          </p:nvPr>
        </p:nvGraphicFramePr>
        <p:xfrm>
          <a:off x="304800" y="4572000"/>
          <a:ext cx="868363" cy="358775"/>
        </p:xfrm>
        <a:graphic>
          <a:graphicData uri="http://schemas.openxmlformats.org/presentationml/2006/ole">
            <mc:AlternateContent xmlns:mc="http://schemas.openxmlformats.org/markup-compatibility/2006">
              <mc:Choice xmlns:v="urn:schemas-microsoft-com:vml" Requires="v">
                <p:oleObj spid="_x0000_s75514" name="Equation" r:id="rId9" imgW="355600" imgH="152400" progId="Equation.DSMT4">
                  <p:embed/>
                </p:oleObj>
              </mc:Choice>
              <mc:Fallback>
                <p:oleObj name="Equation" r:id="rId9" imgW="355600" imgH="152400" progId="Equation.DSMT4">
                  <p:embed/>
                  <p:pic>
                    <p:nvPicPr>
                      <p:cNvPr id="0" name=""/>
                      <p:cNvPicPr>
                        <a:picLocks noChangeAspect="1" noChangeArrowheads="1"/>
                      </p:cNvPicPr>
                      <p:nvPr/>
                    </p:nvPicPr>
                    <p:blipFill>
                      <a:blip r:embed="rId10"/>
                      <a:srcRect/>
                      <a:stretch>
                        <a:fillRect/>
                      </a:stretch>
                    </p:blipFill>
                    <p:spPr bwMode="auto">
                      <a:xfrm>
                        <a:off x="304800" y="4572000"/>
                        <a:ext cx="868363"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09" name="Object 9"/>
          <p:cNvGraphicFramePr>
            <a:graphicFrameLocks noChangeAspect="1"/>
          </p:cNvGraphicFramePr>
          <p:nvPr>
            <p:extLst/>
          </p:nvPr>
        </p:nvGraphicFramePr>
        <p:xfrm>
          <a:off x="1538288" y="1738313"/>
          <a:ext cx="1766887" cy="896937"/>
        </p:xfrm>
        <a:graphic>
          <a:graphicData uri="http://schemas.openxmlformats.org/presentationml/2006/ole">
            <mc:AlternateContent xmlns:mc="http://schemas.openxmlformats.org/markup-compatibility/2006">
              <mc:Choice xmlns:v="urn:schemas-microsoft-com:vml" Requires="v">
                <p:oleObj spid="_x0000_s75515" name="Equation" r:id="rId11" imgW="723900" imgH="381000" progId="Equation.DSMT4">
                  <p:embed/>
                </p:oleObj>
              </mc:Choice>
              <mc:Fallback>
                <p:oleObj name="Equation" r:id="rId11" imgW="723900" imgH="381000" progId="Equation.DSMT4">
                  <p:embed/>
                  <p:pic>
                    <p:nvPicPr>
                      <p:cNvPr id="0" name=""/>
                      <p:cNvPicPr>
                        <a:picLocks noChangeAspect="1" noChangeArrowheads="1"/>
                      </p:cNvPicPr>
                      <p:nvPr/>
                    </p:nvPicPr>
                    <p:blipFill>
                      <a:blip r:embed="rId12"/>
                      <a:srcRect/>
                      <a:stretch>
                        <a:fillRect/>
                      </a:stretch>
                    </p:blipFill>
                    <p:spPr bwMode="auto">
                      <a:xfrm>
                        <a:off x="1538288" y="1738313"/>
                        <a:ext cx="1766887" cy="896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0" name="Object 10"/>
          <p:cNvGraphicFramePr>
            <a:graphicFrameLocks noChangeAspect="1"/>
          </p:cNvGraphicFramePr>
          <p:nvPr>
            <p:extLst/>
          </p:nvPr>
        </p:nvGraphicFramePr>
        <p:xfrm>
          <a:off x="3276600" y="1995488"/>
          <a:ext cx="682625" cy="358775"/>
        </p:xfrm>
        <a:graphic>
          <a:graphicData uri="http://schemas.openxmlformats.org/presentationml/2006/ole">
            <mc:AlternateContent xmlns:mc="http://schemas.openxmlformats.org/markup-compatibility/2006">
              <mc:Choice xmlns:v="urn:schemas-microsoft-com:vml" Requires="v">
                <p:oleObj spid="_x0000_s75516" name="Equation" r:id="rId13" imgW="279400" imgH="152400" progId="Equation.DSMT4">
                  <p:embed/>
                </p:oleObj>
              </mc:Choice>
              <mc:Fallback>
                <p:oleObj name="Equation" r:id="rId13" imgW="279400" imgH="152400" progId="Equation.DSMT4">
                  <p:embed/>
                  <p:pic>
                    <p:nvPicPr>
                      <p:cNvPr id="0" name=""/>
                      <p:cNvPicPr>
                        <a:picLocks noChangeAspect="1" noChangeArrowheads="1"/>
                      </p:cNvPicPr>
                      <p:nvPr/>
                    </p:nvPicPr>
                    <p:blipFill>
                      <a:blip r:embed="rId14"/>
                      <a:srcRect/>
                      <a:stretch>
                        <a:fillRect/>
                      </a:stretch>
                    </p:blipFill>
                    <p:spPr bwMode="auto">
                      <a:xfrm>
                        <a:off x="3276600" y="1995488"/>
                        <a:ext cx="682625"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1" name="Object 11"/>
          <p:cNvGraphicFramePr>
            <a:graphicFrameLocks noChangeAspect="1"/>
          </p:cNvGraphicFramePr>
          <p:nvPr>
            <p:extLst/>
          </p:nvPr>
        </p:nvGraphicFramePr>
        <p:xfrm>
          <a:off x="3886200" y="1995488"/>
          <a:ext cx="1084263" cy="358775"/>
        </p:xfrm>
        <a:graphic>
          <a:graphicData uri="http://schemas.openxmlformats.org/presentationml/2006/ole">
            <mc:AlternateContent xmlns:mc="http://schemas.openxmlformats.org/markup-compatibility/2006">
              <mc:Choice xmlns:v="urn:schemas-microsoft-com:vml" Requires="v">
                <p:oleObj spid="_x0000_s75517" name="Equation" r:id="rId15" imgW="444500" imgH="152400" progId="Equation.DSMT4">
                  <p:embed/>
                </p:oleObj>
              </mc:Choice>
              <mc:Fallback>
                <p:oleObj name="Equation" r:id="rId15" imgW="444500" imgH="152400" progId="Equation.DSMT4">
                  <p:embed/>
                  <p:pic>
                    <p:nvPicPr>
                      <p:cNvPr id="0" name=""/>
                      <p:cNvPicPr>
                        <a:picLocks noChangeAspect="1" noChangeArrowheads="1"/>
                      </p:cNvPicPr>
                      <p:nvPr/>
                    </p:nvPicPr>
                    <p:blipFill>
                      <a:blip r:embed="rId16"/>
                      <a:srcRect/>
                      <a:stretch>
                        <a:fillRect/>
                      </a:stretch>
                    </p:blipFill>
                    <p:spPr bwMode="auto">
                      <a:xfrm>
                        <a:off x="3886200" y="1995488"/>
                        <a:ext cx="1084263"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2" name="Object 12"/>
          <p:cNvGraphicFramePr>
            <a:graphicFrameLocks noChangeAspect="1"/>
          </p:cNvGraphicFramePr>
          <p:nvPr>
            <p:extLst/>
          </p:nvPr>
        </p:nvGraphicFramePr>
        <p:xfrm>
          <a:off x="4903788" y="1930400"/>
          <a:ext cx="1208087" cy="538163"/>
        </p:xfrm>
        <a:graphic>
          <a:graphicData uri="http://schemas.openxmlformats.org/presentationml/2006/ole">
            <mc:AlternateContent xmlns:mc="http://schemas.openxmlformats.org/markup-compatibility/2006">
              <mc:Choice xmlns:v="urn:schemas-microsoft-com:vml" Requires="v">
                <p:oleObj spid="_x0000_s75518" name="Equation" r:id="rId17" imgW="495300" imgH="228600" progId="Equation.DSMT4">
                  <p:embed/>
                </p:oleObj>
              </mc:Choice>
              <mc:Fallback>
                <p:oleObj name="Equation" r:id="rId17" imgW="495300" imgH="228600" progId="Equation.DSMT4">
                  <p:embed/>
                  <p:pic>
                    <p:nvPicPr>
                      <p:cNvPr id="0" name=""/>
                      <p:cNvPicPr>
                        <a:picLocks noChangeAspect="1" noChangeArrowheads="1"/>
                      </p:cNvPicPr>
                      <p:nvPr/>
                    </p:nvPicPr>
                    <p:blipFill>
                      <a:blip r:embed="rId18"/>
                      <a:srcRect/>
                      <a:stretch>
                        <a:fillRect/>
                      </a:stretch>
                    </p:blipFill>
                    <p:spPr bwMode="auto">
                      <a:xfrm>
                        <a:off x="4903788" y="1930400"/>
                        <a:ext cx="1208087" cy="538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3" name="Object 13"/>
          <p:cNvGraphicFramePr>
            <a:graphicFrameLocks noChangeAspect="1"/>
          </p:cNvGraphicFramePr>
          <p:nvPr>
            <p:extLst/>
          </p:nvPr>
        </p:nvGraphicFramePr>
        <p:xfrm>
          <a:off x="3109913" y="2343150"/>
          <a:ext cx="5133975" cy="655638"/>
        </p:xfrm>
        <a:graphic>
          <a:graphicData uri="http://schemas.openxmlformats.org/presentationml/2006/ole">
            <mc:AlternateContent xmlns:mc="http://schemas.openxmlformats.org/markup-compatibility/2006">
              <mc:Choice xmlns:v="urn:schemas-microsoft-com:vml" Requires="v">
                <p:oleObj spid="_x0000_s75519" name="Equation" r:id="rId19" imgW="2298700" imgH="304800" progId="Equation.DSMT4">
                  <p:embed/>
                </p:oleObj>
              </mc:Choice>
              <mc:Fallback>
                <p:oleObj name="Equation" r:id="rId19" imgW="2298700" imgH="304800" progId="Equation.DSMT4">
                  <p:embed/>
                  <p:pic>
                    <p:nvPicPr>
                      <p:cNvPr id="0" name=""/>
                      <p:cNvPicPr>
                        <a:picLocks noChangeAspect="1" noChangeArrowheads="1"/>
                      </p:cNvPicPr>
                      <p:nvPr/>
                    </p:nvPicPr>
                    <p:blipFill>
                      <a:blip r:embed="rId20"/>
                      <a:srcRect/>
                      <a:stretch>
                        <a:fillRect/>
                      </a:stretch>
                    </p:blipFill>
                    <p:spPr bwMode="auto">
                      <a:xfrm>
                        <a:off x="3109913" y="2343150"/>
                        <a:ext cx="5133975" cy="655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4" name="Object 14"/>
          <p:cNvGraphicFramePr>
            <a:graphicFrameLocks noChangeAspect="1"/>
          </p:cNvGraphicFramePr>
          <p:nvPr>
            <p:extLst/>
          </p:nvPr>
        </p:nvGraphicFramePr>
        <p:xfrm>
          <a:off x="1357313" y="2976563"/>
          <a:ext cx="1609725" cy="992187"/>
        </p:xfrm>
        <a:graphic>
          <a:graphicData uri="http://schemas.openxmlformats.org/presentationml/2006/ole">
            <mc:AlternateContent xmlns:mc="http://schemas.openxmlformats.org/markup-compatibility/2006">
              <mc:Choice xmlns:v="urn:schemas-microsoft-com:vml" Requires="v">
                <p:oleObj spid="_x0000_s75520" name="Equation" r:id="rId21" imgW="736600" imgH="469900" progId="Equation.DSMT4">
                  <p:embed/>
                </p:oleObj>
              </mc:Choice>
              <mc:Fallback>
                <p:oleObj name="Equation" r:id="rId21" imgW="736600" imgH="469900" progId="Equation.DSMT4">
                  <p:embed/>
                  <p:pic>
                    <p:nvPicPr>
                      <p:cNvPr id="0" name=""/>
                      <p:cNvPicPr>
                        <a:picLocks noChangeAspect="1" noChangeArrowheads="1"/>
                      </p:cNvPicPr>
                      <p:nvPr/>
                    </p:nvPicPr>
                    <p:blipFill>
                      <a:blip r:embed="rId22"/>
                      <a:srcRect/>
                      <a:stretch>
                        <a:fillRect/>
                      </a:stretch>
                    </p:blipFill>
                    <p:spPr bwMode="auto">
                      <a:xfrm>
                        <a:off x="1357313" y="2976563"/>
                        <a:ext cx="1609725" cy="9921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5" name="Object 15"/>
          <p:cNvGraphicFramePr>
            <a:graphicFrameLocks noChangeAspect="1"/>
          </p:cNvGraphicFramePr>
          <p:nvPr>
            <p:extLst/>
          </p:nvPr>
        </p:nvGraphicFramePr>
        <p:xfrm>
          <a:off x="3059113" y="2936875"/>
          <a:ext cx="3992562" cy="963613"/>
        </p:xfrm>
        <a:graphic>
          <a:graphicData uri="http://schemas.openxmlformats.org/presentationml/2006/ole">
            <mc:AlternateContent xmlns:mc="http://schemas.openxmlformats.org/markup-compatibility/2006">
              <mc:Choice xmlns:v="urn:schemas-microsoft-com:vml" Requires="v">
                <p:oleObj spid="_x0000_s75521" name="Equation" r:id="rId23" imgW="1828800" imgH="457200" progId="Equation.DSMT4">
                  <p:embed/>
                </p:oleObj>
              </mc:Choice>
              <mc:Fallback>
                <p:oleObj name="Equation" r:id="rId23" imgW="1828800" imgH="457200" progId="Equation.DSMT4">
                  <p:embed/>
                  <p:pic>
                    <p:nvPicPr>
                      <p:cNvPr id="0" name=""/>
                      <p:cNvPicPr>
                        <a:picLocks noChangeAspect="1" noChangeArrowheads="1"/>
                      </p:cNvPicPr>
                      <p:nvPr/>
                    </p:nvPicPr>
                    <p:blipFill>
                      <a:blip r:embed="rId24"/>
                      <a:srcRect/>
                      <a:stretch>
                        <a:fillRect/>
                      </a:stretch>
                    </p:blipFill>
                    <p:spPr bwMode="auto">
                      <a:xfrm>
                        <a:off x="3059113" y="2936875"/>
                        <a:ext cx="3992562" cy="963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6" name="Object 16"/>
          <p:cNvGraphicFramePr>
            <a:graphicFrameLocks noChangeAspect="1"/>
          </p:cNvGraphicFramePr>
          <p:nvPr>
            <p:extLst/>
          </p:nvPr>
        </p:nvGraphicFramePr>
        <p:xfrm>
          <a:off x="1158875" y="4300538"/>
          <a:ext cx="1827213" cy="896937"/>
        </p:xfrm>
        <a:graphic>
          <a:graphicData uri="http://schemas.openxmlformats.org/presentationml/2006/ole">
            <mc:AlternateContent xmlns:mc="http://schemas.openxmlformats.org/markup-compatibility/2006">
              <mc:Choice xmlns:v="urn:schemas-microsoft-com:vml" Requires="v">
                <p:oleObj spid="_x0000_s75522" name="Equation" r:id="rId25" imgW="749300" imgH="381000" progId="Equation.DSMT4">
                  <p:embed/>
                </p:oleObj>
              </mc:Choice>
              <mc:Fallback>
                <p:oleObj name="Equation" r:id="rId25" imgW="749300" imgH="381000" progId="Equation.DSMT4">
                  <p:embed/>
                  <p:pic>
                    <p:nvPicPr>
                      <p:cNvPr id="0" name=""/>
                      <p:cNvPicPr>
                        <a:picLocks noChangeAspect="1" noChangeArrowheads="1"/>
                      </p:cNvPicPr>
                      <p:nvPr/>
                    </p:nvPicPr>
                    <p:blipFill>
                      <a:blip r:embed="rId26"/>
                      <a:srcRect/>
                      <a:stretch>
                        <a:fillRect/>
                      </a:stretch>
                    </p:blipFill>
                    <p:spPr bwMode="auto">
                      <a:xfrm>
                        <a:off x="1158875" y="4300538"/>
                        <a:ext cx="1827213" cy="896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7" name="Object 17"/>
          <p:cNvGraphicFramePr>
            <a:graphicFrameLocks noChangeAspect="1"/>
          </p:cNvGraphicFramePr>
          <p:nvPr>
            <p:extLst/>
          </p:nvPr>
        </p:nvGraphicFramePr>
        <p:xfrm>
          <a:off x="2971800" y="4572000"/>
          <a:ext cx="598488" cy="315912"/>
        </p:xfrm>
        <a:graphic>
          <a:graphicData uri="http://schemas.openxmlformats.org/presentationml/2006/ole">
            <mc:AlternateContent xmlns:mc="http://schemas.openxmlformats.org/markup-compatibility/2006">
              <mc:Choice xmlns:v="urn:schemas-microsoft-com:vml" Requires="v">
                <p:oleObj spid="_x0000_s75523" name="Equation" r:id="rId27" imgW="279400" imgH="152400" progId="Equation.DSMT4">
                  <p:embed/>
                </p:oleObj>
              </mc:Choice>
              <mc:Fallback>
                <p:oleObj name="Equation" r:id="rId27" imgW="279400" imgH="152400" progId="Equation.DSMT4">
                  <p:embed/>
                  <p:pic>
                    <p:nvPicPr>
                      <p:cNvPr id="0" name=""/>
                      <p:cNvPicPr>
                        <a:picLocks noChangeAspect="1" noChangeArrowheads="1"/>
                      </p:cNvPicPr>
                      <p:nvPr/>
                    </p:nvPicPr>
                    <p:blipFill>
                      <a:blip r:embed="rId28"/>
                      <a:srcRect/>
                      <a:stretch>
                        <a:fillRect/>
                      </a:stretch>
                    </p:blipFill>
                    <p:spPr bwMode="auto">
                      <a:xfrm>
                        <a:off x="2971800" y="4572000"/>
                        <a:ext cx="598488" cy="315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8" name="Object 18"/>
          <p:cNvGraphicFramePr>
            <a:graphicFrameLocks noChangeAspect="1"/>
          </p:cNvGraphicFramePr>
          <p:nvPr>
            <p:extLst/>
          </p:nvPr>
        </p:nvGraphicFramePr>
        <p:xfrm>
          <a:off x="1420813" y="5137150"/>
          <a:ext cx="1795462" cy="1163638"/>
        </p:xfrm>
        <a:graphic>
          <a:graphicData uri="http://schemas.openxmlformats.org/presentationml/2006/ole">
            <mc:AlternateContent xmlns:mc="http://schemas.openxmlformats.org/markup-compatibility/2006">
              <mc:Choice xmlns:v="urn:schemas-microsoft-com:vml" Requires="v">
                <p:oleObj spid="_x0000_s75524" name="Equation" r:id="rId29" imgW="736600" imgH="495300" progId="Equation.DSMT4">
                  <p:embed/>
                </p:oleObj>
              </mc:Choice>
              <mc:Fallback>
                <p:oleObj name="Equation" r:id="rId29" imgW="736600" imgH="495300" progId="Equation.DSMT4">
                  <p:embed/>
                  <p:pic>
                    <p:nvPicPr>
                      <p:cNvPr id="0" name=""/>
                      <p:cNvPicPr>
                        <a:picLocks noChangeAspect="1" noChangeArrowheads="1"/>
                      </p:cNvPicPr>
                      <p:nvPr/>
                    </p:nvPicPr>
                    <p:blipFill>
                      <a:blip r:embed="rId30"/>
                      <a:srcRect/>
                      <a:stretch>
                        <a:fillRect/>
                      </a:stretch>
                    </p:blipFill>
                    <p:spPr bwMode="auto">
                      <a:xfrm>
                        <a:off x="1420813" y="5137150"/>
                        <a:ext cx="1795462" cy="1163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30419" name="Object 19"/>
          <p:cNvGraphicFramePr>
            <a:graphicFrameLocks noChangeAspect="1"/>
          </p:cNvGraphicFramePr>
          <p:nvPr>
            <p:extLst/>
          </p:nvPr>
        </p:nvGraphicFramePr>
        <p:xfrm>
          <a:off x="3086100" y="5091113"/>
          <a:ext cx="4429125" cy="1076325"/>
        </p:xfrm>
        <a:graphic>
          <a:graphicData uri="http://schemas.openxmlformats.org/presentationml/2006/ole">
            <mc:AlternateContent xmlns:mc="http://schemas.openxmlformats.org/markup-compatibility/2006">
              <mc:Choice xmlns:v="urn:schemas-microsoft-com:vml" Requires="v">
                <p:oleObj spid="_x0000_s75525" name="Equation" r:id="rId31" imgW="1816100" imgH="457200" progId="Equation.DSMT4">
                  <p:embed/>
                </p:oleObj>
              </mc:Choice>
              <mc:Fallback>
                <p:oleObj name="Equation" r:id="rId31" imgW="1816100" imgH="457200" progId="Equation.DSMT4">
                  <p:embed/>
                  <p:pic>
                    <p:nvPicPr>
                      <p:cNvPr id="0" name=""/>
                      <p:cNvPicPr>
                        <a:picLocks noChangeAspect="1" noChangeArrowheads="1"/>
                      </p:cNvPicPr>
                      <p:nvPr/>
                    </p:nvPicPr>
                    <p:blipFill>
                      <a:blip r:embed="rId32"/>
                      <a:srcRect/>
                      <a:stretch>
                        <a:fillRect/>
                      </a:stretch>
                    </p:blipFill>
                    <p:spPr bwMode="auto">
                      <a:xfrm>
                        <a:off x="3086100" y="5091113"/>
                        <a:ext cx="4429125" cy="1076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5713" name="Object 17"/>
          <p:cNvGraphicFramePr>
            <a:graphicFrameLocks noChangeAspect="1"/>
          </p:cNvGraphicFramePr>
          <p:nvPr>
            <p:extLst/>
          </p:nvPr>
        </p:nvGraphicFramePr>
        <p:xfrm>
          <a:off x="3581400" y="4572000"/>
          <a:ext cx="954087" cy="314325"/>
        </p:xfrm>
        <a:graphic>
          <a:graphicData uri="http://schemas.openxmlformats.org/presentationml/2006/ole">
            <mc:AlternateContent xmlns:mc="http://schemas.openxmlformats.org/markup-compatibility/2006">
              <mc:Choice xmlns:v="urn:schemas-microsoft-com:vml" Requires="v">
                <p:oleObj spid="_x0000_s75526" name="Equation" r:id="rId33" imgW="444500" imgH="152400" progId="Equation.DSMT4">
                  <p:embed/>
                </p:oleObj>
              </mc:Choice>
              <mc:Fallback>
                <p:oleObj name="Equation" r:id="rId33" imgW="444500" imgH="152400" progId="Equation.DSMT4">
                  <p:embed/>
                  <p:pic>
                    <p:nvPicPr>
                      <p:cNvPr id="0" name=""/>
                      <p:cNvPicPr>
                        <a:picLocks noChangeAspect="1" noChangeArrowheads="1"/>
                      </p:cNvPicPr>
                      <p:nvPr/>
                    </p:nvPicPr>
                    <p:blipFill>
                      <a:blip r:embed="rId34"/>
                      <a:srcRect/>
                      <a:stretch>
                        <a:fillRect/>
                      </a:stretch>
                    </p:blipFill>
                    <p:spPr bwMode="auto">
                      <a:xfrm>
                        <a:off x="3581400" y="4572000"/>
                        <a:ext cx="954087" cy="314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5714" name="Object 18"/>
          <p:cNvGraphicFramePr>
            <a:graphicFrameLocks noChangeAspect="1"/>
          </p:cNvGraphicFramePr>
          <p:nvPr>
            <p:extLst/>
          </p:nvPr>
        </p:nvGraphicFramePr>
        <p:xfrm>
          <a:off x="4489450" y="4495800"/>
          <a:ext cx="2125663" cy="577850"/>
        </p:xfrm>
        <a:graphic>
          <a:graphicData uri="http://schemas.openxmlformats.org/presentationml/2006/ole">
            <mc:AlternateContent xmlns:mc="http://schemas.openxmlformats.org/markup-compatibility/2006">
              <mc:Choice xmlns:v="urn:schemas-microsoft-com:vml" Requires="v">
                <p:oleObj spid="_x0000_s75527" name="Equation" r:id="rId35" imgW="990600" imgH="279400" progId="Equation.DSMT4">
                  <p:embed/>
                </p:oleObj>
              </mc:Choice>
              <mc:Fallback>
                <p:oleObj name="Equation" r:id="rId35" imgW="990600" imgH="279400" progId="Equation.DSMT4">
                  <p:embed/>
                  <p:pic>
                    <p:nvPicPr>
                      <p:cNvPr id="0" name=""/>
                      <p:cNvPicPr>
                        <a:picLocks noChangeAspect="1" noChangeArrowheads="1"/>
                      </p:cNvPicPr>
                      <p:nvPr/>
                    </p:nvPicPr>
                    <p:blipFill>
                      <a:blip r:embed="rId36"/>
                      <a:srcRect/>
                      <a:stretch>
                        <a:fillRect/>
                      </a:stretch>
                    </p:blipFill>
                    <p:spPr bwMode="auto">
                      <a:xfrm>
                        <a:off x="4489450" y="4495800"/>
                        <a:ext cx="2125663" cy="577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5715" name="Object 19"/>
          <p:cNvGraphicFramePr>
            <a:graphicFrameLocks noChangeAspect="1"/>
          </p:cNvGraphicFramePr>
          <p:nvPr>
            <p:extLst/>
          </p:nvPr>
        </p:nvGraphicFramePr>
        <p:xfrm>
          <a:off x="6594475" y="4495800"/>
          <a:ext cx="2535238" cy="525463"/>
        </p:xfrm>
        <a:graphic>
          <a:graphicData uri="http://schemas.openxmlformats.org/presentationml/2006/ole">
            <mc:AlternateContent xmlns:mc="http://schemas.openxmlformats.org/markup-compatibility/2006">
              <mc:Choice xmlns:v="urn:schemas-microsoft-com:vml" Requires="v">
                <p:oleObj spid="_x0000_s75528" name="Equation" r:id="rId37" imgW="1181100" imgH="254000" progId="Equation.DSMT4">
                  <p:embed/>
                </p:oleObj>
              </mc:Choice>
              <mc:Fallback>
                <p:oleObj name="Equation" r:id="rId37" imgW="1181100" imgH="254000" progId="Equation.DSMT4">
                  <p:embed/>
                  <p:pic>
                    <p:nvPicPr>
                      <p:cNvPr id="0" name=""/>
                      <p:cNvPicPr>
                        <a:picLocks noChangeAspect="1" noChangeArrowheads="1"/>
                      </p:cNvPicPr>
                      <p:nvPr/>
                    </p:nvPicPr>
                    <p:blipFill>
                      <a:blip r:embed="rId38"/>
                      <a:srcRect/>
                      <a:stretch>
                        <a:fillRect/>
                      </a:stretch>
                    </p:blipFill>
                    <p:spPr bwMode="auto">
                      <a:xfrm>
                        <a:off x="6594475" y="4495800"/>
                        <a:ext cx="2535238" cy="5254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9247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24,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97832" y="228600"/>
            <a:ext cx="7772400" cy="685800"/>
          </a:xfrm>
        </p:spPr>
        <p:txBody>
          <a:bodyPr/>
          <a:lstStyle/>
          <a:p>
            <a:r>
              <a:rPr lang="en-US" sz="5400" b="1">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1066800"/>
            <a:ext cx="8686800" cy="5105400"/>
          </a:xfrm>
        </p:spPr>
        <p:txBody>
          <a:bodyPr/>
          <a:lstStyle/>
          <a:p>
            <a:pPr>
              <a:lnSpc>
                <a:spcPct val="90000"/>
              </a:lnSpc>
            </a:pPr>
            <a:r>
              <a:rPr lang="en-US" dirty="0" smtClean="0"/>
              <a:t>Reading Assignments: CH23.9</a:t>
            </a:r>
          </a:p>
          <a:p>
            <a:pPr eaLnBrk="1" hangingPunct="1"/>
            <a:r>
              <a:rPr lang="en-US" dirty="0"/>
              <a:t>Bring out the special project #</a:t>
            </a:r>
            <a:r>
              <a:rPr lang="en-US" dirty="0" smtClean="0"/>
              <a:t>2</a:t>
            </a:r>
          </a:p>
          <a:p>
            <a:pPr eaLnBrk="1" hangingPunct="1"/>
            <a:r>
              <a:rPr lang="en-US" sz="2800" dirty="0" smtClean="0"/>
              <a:t>Homework system</a:t>
            </a:r>
          </a:p>
          <a:p>
            <a:pPr lvl="1" eaLnBrk="1" hangingPunct="1"/>
            <a:r>
              <a:rPr lang="en-US" sz="2400" dirty="0" smtClean="0"/>
              <a:t>Please take the necessary actions regarding the homework page access as soon as possible!</a:t>
            </a:r>
          </a:p>
          <a:p>
            <a:pPr lvl="2" eaLnBrk="1" hangingPunct="1"/>
            <a:r>
              <a:rPr lang="en-US" sz="2000" dirty="0" smtClean="0"/>
              <a:t>You and I will lose access to your homework records</a:t>
            </a:r>
            <a:r>
              <a:rPr lang="en-US" sz="2000" dirty="0" smtClean="0"/>
              <a:t>!</a:t>
            </a:r>
          </a:p>
          <a:p>
            <a:pPr eaLnBrk="1" hangingPunct="1"/>
            <a:r>
              <a:rPr lang="en-US" sz="2800" dirty="0" err="1" smtClean="0"/>
              <a:t>fyi</a:t>
            </a:r>
            <a:r>
              <a:rPr lang="en-US" sz="2800" dirty="0" smtClean="0"/>
              <a:t>: To check your voting registration and register to vote </a:t>
            </a:r>
          </a:p>
          <a:p>
            <a:pPr lvl="1" eaLnBrk="1" hangingPunct="1"/>
            <a:r>
              <a:rPr lang="en-US" sz="2400" dirty="0">
                <a:hlinkClick r:id="rId3"/>
              </a:rPr>
              <a:t>https://</a:t>
            </a:r>
            <a:r>
              <a:rPr lang="en-US" sz="2400" dirty="0" smtClean="0">
                <a:hlinkClick r:id="rId3"/>
              </a:rPr>
              <a:t>teamrv-mvp.sos.texas.gov/MVP/mvp.do</a:t>
            </a:r>
            <a:endParaRPr lang="en-US" sz="2400" dirty="0" smtClean="0"/>
          </a:p>
          <a:p>
            <a:pPr lvl="1" eaLnBrk="1" hangingPunct="1"/>
            <a:r>
              <a:rPr lang="en-US" sz="2400" dirty="0" smtClean="0"/>
              <a:t>You can select criteria to check and register</a:t>
            </a:r>
          </a:p>
          <a:p>
            <a:pPr lvl="1" eaLnBrk="1" hangingPunct="1"/>
            <a:r>
              <a:rPr lang="en-US" sz="2400" dirty="0" smtClean="0"/>
              <a:t>Deadline is Oct. 9!</a:t>
            </a:r>
            <a:r>
              <a:rPr lang="en-US" sz="2400" dirty="0" smtClean="0"/>
              <a:t> </a:t>
            </a:r>
            <a:endParaRPr lang="en-US" sz="2400" dirty="0"/>
          </a:p>
          <a:p>
            <a:pPr eaLnBrk="1" hangingPunct="1"/>
            <a:endParaRPr lang="en-US" dirty="0"/>
          </a:p>
        </p:txBody>
      </p:sp>
    </p:spTree>
    <p:extLst>
      <p:ext uri="{BB962C8B-B14F-4D97-AF65-F5344CB8AC3E}">
        <p14:creationId xmlns:p14="http://schemas.microsoft.com/office/powerpoint/2010/main" val="196112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smtClean="0"/>
              <a:t>Special Project #3</a:t>
            </a:r>
            <a:endParaRPr lang="en-US" dirty="0"/>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smtClean="0">
                <a:solidFill>
                  <a:srgbClr val="800000"/>
                </a:solidFill>
              </a:rPr>
              <a:t>Particle Accelerator</a:t>
            </a:r>
            <a:r>
              <a:rPr lang="en-US" sz="2400" dirty="0" smtClean="0">
                <a:solidFill>
                  <a:schemeClr val="hlink"/>
                </a:solidFill>
              </a:rPr>
              <a:t>.  </a:t>
            </a:r>
            <a:r>
              <a:rPr lang="en-US" sz="2400" dirty="0" smtClean="0">
                <a:solidFill>
                  <a:srgbClr val="0000FF"/>
                </a:solidFill>
              </a:rPr>
              <a:t>A charged particle of mass </a:t>
            </a:r>
            <a:r>
              <a:rPr lang="en-US" sz="2400" b="1" dirty="0" smtClean="0">
                <a:solidFill>
                  <a:srgbClr val="0000FF"/>
                </a:solidFill>
              </a:rPr>
              <a:t>M</a:t>
            </a:r>
            <a:r>
              <a:rPr lang="en-US" sz="2400" dirty="0" smtClean="0">
                <a:solidFill>
                  <a:srgbClr val="0000FF"/>
                </a:solidFill>
              </a:rPr>
              <a:t> with charge </a:t>
            </a:r>
            <a:r>
              <a:rPr lang="en-US" sz="2400" b="1" dirty="0" smtClean="0">
                <a:solidFill>
                  <a:srgbClr val="0000FF"/>
                </a:solidFill>
              </a:rPr>
              <a:t>-Q</a:t>
            </a:r>
            <a:r>
              <a:rPr lang="en-US" sz="2400" dirty="0" smtClean="0">
                <a:solidFill>
                  <a:srgbClr val="0000FF"/>
                </a:solidFill>
              </a:rPr>
              <a:t> is accelerated in </a:t>
            </a:r>
            <a:r>
              <a:rPr lang="en-US" sz="2400" dirty="0">
                <a:solidFill>
                  <a:srgbClr val="0000FF"/>
                </a:solidFill>
              </a:rPr>
              <a:t>the uniform field </a:t>
            </a:r>
            <a:r>
              <a:rPr lang="en-US" sz="2400" b="1" dirty="0" smtClean="0">
                <a:solidFill>
                  <a:srgbClr val="0000FF"/>
                </a:solidFill>
              </a:rPr>
              <a:t>E</a:t>
            </a:r>
            <a:r>
              <a:rPr lang="en-US" sz="2400" dirty="0" smtClean="0">
                <a:solidFill>
                  <a:srgbClr val="0000FF"/>
                </a:solidFill>
              </a:rPr>
              <a:t> </a:t>
            </a:r>
            <a:r>
              <a:rPr lang="en-US" sz="2400" dirty="0">
                <a:solidFill>
                  <a:srgbClr val="0000FF"/>
                </a:solidFill>
              </a:rPr>
              <a:t>between two parallel charged </a:t>
            </a:r>
            <a:r>
              <a:rPr lang="en-US" sz="2400" dirty="0" smtClean="0">
                <a:solidFill>
                  <a:srgbClr val="0000FF"/>
                </a:solidFill>
              </a:rPr>
              <a:t>plates whose separation is </a:t>
            </a:r>
            <a:r>
              <a:rPr lang="en-US" sz="2400" b="1" dirty="0" smtClean="0">
                <a:solidFill>
                  <a:srgbClr val="0000FF"/>
                </a:solidFill>
              </a:rPr>
              <a:t>D</a:t>
            </a:r>
            <a:r>
              <a:rPr lang="en-US" sz="2400" dirty="0" smtClean="0">
                <a:solidFill>
                  <a:srgbClr val="0000FF"/>
                </a:solidFill>
              </a:rPr>
              <a:t> as shown in the figure on the right. The charged particle </a:t>
            </a:r>
            <a:r>
              <a:rPr lang="en-US" sz="2400" dirty="0">
                <a:solidFill>
                  <a:srgbClr val="0000FF"/>
                </a:solidFill>
              </a:rPr>
              <a:t>is accelerated</a:t>
            </a:r>
            <a:r>
              <a:rPr lang="en-US" sz="2400" dirty="0" smtClean="0">
                <a:solidFill>
                  <a:srgbClr val="0000FF"/>
                </a:solidFill>
              </a:rPr>
              <a:t> from an initial speed </a:t>
            </a:r>
            <a:r>
              <a:rPr lang="en-US" sz="2400" b="1" dirty="0" smtClean="0">
                <a:solidFill>
                  <a:srgbClr val="0000FF"/>
                </a:solidFill>
              </a:rPr>
              <a:t>v</a:t>
            </a:r>
            <a:r>
              <a:rPr lang="en-US" sz="2400" b="1" baseline="-25000" dirty="0" smtClean="0">
                <a:solidFill>
                  <a:srgbClr val="0000FF"/>
                </a:solidFill>
              </a:rPr>
              <a:t>0</a:t>
            </a:r>
            <a:r>
              <a:rPr lang="en-US" sz="2400" dirty="0" smtClean="0">
                <a:solidFill>
                  <a:srgbClr val="0000FF"/>
                </a:solidFill>
              </a:rPr>
              <a:t> </a:t>
            </a:r>
            <a:r>
              <a:rPr lang="en-US" sz="2400" dirty="0">
                <a:solidFill>
                  <a:srgbClr val="0000FF"/>
                </a:solidFill>
              </a:rPr>
              <a:t>near </a:t>
            </a:r>
            <a:r>
              <a:rPr lang="en-US" sz="2400" dirty="0" smtClean="0">
                <a:solidFill>
                  <a:srgbClr val="0000FF"/>
                </a:solidFill>
              </a:rPr>
              <a:t>the </a:t>
            </a:r>
            <a:r>
              <a:rPr lang="en-US" sz="2400" dirty="0">
                <a:solidFill>
                  <a:srgbClr val="0000FF"/>
                </a:solidFill>
              </a:rPr>
              <a:t>negative plate and passes through a tiny hole in the positive plate. </a:t>
            </a:r>
            <a:r>
              <a:rPr lang="en-US" sz="2400" dirty="0" smtClean="0">
                <a:solidFill>
                  <a:srgbClr val="0000FF"/>
                </a:solidFill>
              </a:rPr>
              <a:t> </a:t>
            </a:r>
          </a:p>
          <a:p>
            <a:pPr lvl="1">
              <a:lnSpc>
                <a:spcPct val="80000"/>
              </a:lnSpc>
            </a:pPr>
            <a:r>
              <a:rPr lang="en-US" sz="2000" dirty="0" smtClean="0">
                <a:solidFill>
                  <a:schemeClr val="hlink"/>
                </a:solidFill>
              </a:rPr>
              <a:t>Derive the formula for the electric field E to accelerate the charged particle to a fraction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dirty="0" smtClean="0">
                <a:solidFill>
                  <a:schemeClr val="hlink"/>
                </a:solidFill>
              </a:rPr>
              <a:t>of the speed of light </a:t>
            </a:r>
            <a:r>
              <a:rPr lang="en-US" sz="2000" b="1" dirty="0" err="1" smtClean="0">
                <a:solidFill>
                  <a:schemeClr val="hlink"/>
                </a:solidFill>
                <a:latin typeface="Monotype Corsiva"/>
                <a:cs typeface="Monotype Corsiva"/>
              </a:rPr>
              <a:t>c</a:t>
            </a:r>
            <a:r>
              <a:rPr lang="en-US" sz="2000" dirty="0" smtClean="0">
                <a:solidFill>
                  <a:schemeClr val="hlink"/>
                </a:solidFill>
              </a:rPr>
              <a:t>.   Express E in terms of </a:t>
            </a:r>
            <a:r>
              <a:rPr lang="en-US" sz="2000" b="1" dirty="0" smtClean="0">
                <a:solidFill>
                  <a:schemeClr val="hlink"/>
                </a:solidFill>
              </a:rPr>
              <a:t>M, Q, D,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b="1" dirty="0" err="1" smtClean="0">
                <a:solidFill>
                  <a:schemeClr val="hlink"/>
                </a:solidFill>
              </a:rPr>
              <a:t>c</a:t>
            </a:r>
            <a:r>
              <a:rPr lang="en-US" sz="2000" b="1" dirty="0" smtClean="0">
                <a:solidFill>
                  <a:schemeClr val="hlink"/>
                </a:solidFill>
              </a:rPr>
              <a:t> </a:t>
            </a:r>
            <a:r>
              <a:rPr lang="en-US" sz="2000" dirty="0" smtClean="0">
                <a:solidFill>
                  <a:schemeClr val="hlink"/>
                </a:solidFill>
              </a:rPr>
              <a:t>and</a:t>
            </a:r>
            <a:r>
              <a:rPr lang="en-US" sz="2000" b="1" dirty="0" smtClean="0">
                <a:solidFill>
                  <a:schemeClr val="hlink"/>
                </a:solidFill>
              </a:rPr>
              <a:t> v</a:t>
            </a:r>
            <a:r>
              <a:rPr lang="en-US" sz="2000" b="1" baseline="-25000" dirty="0" smtClean="0">
                <a:solidFill>
                  <a:schemeClr val="hlink"/>
                </a:solidFill>
              </a:rPr>
              <a:t>0</a:t>
            </a:r>
            <a:r>
              <a:rPr lang="en-US" sz="2000" b="1" dirty="0" smtClean="0">
                <a:solidFill>
                  <a:schemeClr val="hlink"/>
                </a:solidFill>
              </a:rPr>
              <a:t>.  </a:t>
            </a:r>
            <a:endParaRPr lang="en-US" sz="2000" b="1" baseline="-25000" dirty="0" smtClean="0">
              <a:solidFill>
                <a:schemeClr val="hlink"/>
              </a:solidFill>
            </a:endParaRPr>
          </a:p>
          <a:p>
            <a:pPr lvl="1">
              <a:lnSpc>
                <a:spcPct val="80000"/>
              </a:lnSpc>
            </a:pPr>
            <a:r>
              <a:rPr lang="en-US" sz="2000" dirty="0" smtClean="0">
                <a:solidFill>
                  <a:schemeClr val="hlink"/>
                </a:solidFill>
              </a:rPr>
              <a:t>(a) Using the Coulomb force and kinematic equations.  (8 points)</a:t>
            </a:r>
          </a:p>
          <a:p>
            <a:pPr lvl="1">
              <a:lnSpc>
                <a:spcPct val="80000"/>
              </a:lnSpc>
            </a:pPr>
            <a:r>
              <a:rPr lang="en-US" sz="2000" dirty="0" smtClean="0">
                <a:solidFill>
                  <a:schemeClr val="hlink"/>
                </a:solidFill>
              </a:rPr>
              <a:t>(</a:t>
            </a:r>
            <a:r>
              <a:rPr lang="en-US" sz="2000" dirty="0" err="1" smtClean="0">
                <a:solidFill>
                  <a:schemeClr val="hlink"/>
                </a:solidFill>
              </a:rPr>
              <a:t>b</a:t>
            </a:r>
            <a:r>
              <a:rPr lang="en-US" sz="2000" dirty="0" smtClean="0">
                <a:solidFill>
                  <a:schemeClr val="hlink"/>
                </a:solidFill>
              </a:rPr>
              <a:t>) Using the work-kinetic energy theorem. ( 8 points)</a:t>
            </a:r>
          </a:p>
          <a:p>
            <a:pPr lvl="1">
              <a:lnSpc>
                <a:spcPct val="80000"/>
              </a:lnSpc>
            </a:pPr>
            <a:r>
              <a:rPr lang="en-US" sz="2000" dirty="0" smtClean="0">
                <a:solidFill>
                  <a:schemeClr val="hlink"/>
                </a:solidFill>
              </a:rPr>
              <a:t>(</a:t>
            </a:r>
            <a:r>
              <a:rPr lang="en-US" sz="2000" dirty="0" err="1" smtClean="0">
                <a:solidFill>
                  <a:schemeClr val="hlink"/>
                </a:solidFill>
              </a:rPr>
              <a:t>c</a:t>
            </a:r>
            <a:r>
              <a:rPr lang="en-US" sz="2000" dirty="0" smtClean="0">
                <a:solidFill>
                  <a:schemeClr val="hlink"/>
                </a:solidFill>
              </a:rPr>
              <a:t>)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dirty="0" smtClean="0">
                <a:solidFill>
                  <a:srgbClr val="0000FF"/>
                </a:solidFill>
              </a:rPr>
              <a:t>Must be handwritten</a:t>
            </a:r>
            <a:r>
              <a:rPr lang="en-US" sz="2400" dirty="0">
                <a:solidFill>
                  <a:srgbClr val="0000FF"/>
                </a:solidFill>
              </a:rPr>
              <a:t> </a:t>
            </a:r>
            <a:r>
              <a:rPr lang="en-US" sz="2400" dirty="0" smtClean="0">
                <a:solidFill>
                  <a:srgbClr val="0000FF"/>
                </a:solidFill>
              </a:rPr>
              <a:t>and not copied from anyone else!</a:t>
            </a:r>
          </a:p>
          <a:p>
            <a:pPr>
              <a:lnSpc>
                <a:spcPct val="80000"/>
              </a:lnSpc>
            </a:pPr>
            <a:r>
              <a:rPr lang="en-US" sz="2400" dirty="0" smtClean="0">
                <a:solidFill>
                  <a:srgbClr val="0000FF"/>
                </a:solidFill>
              </a:rPr>
              <a:t>Due beginning of the class Monday, Oct. 1</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smtClean="0"/>
              <a:t>Monday, Sept. 24, 2018</a:t>
            </a:r>
            <a:endParaRPr lang="en-US"/>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mr-IN" smtClean="0"/>
              <a:t>PHYS 1444-002, Fall 2018                     Dr. Jaehoon Yu</a:t>
            </a:r>
            <a:endParaRPr lang="en-US"/>
          </a:p>
        </p:txBody>
      </p:sp>
    </p:spTree>
    <p:extLst>
      <p:ext uri="{BB962C8B-B14F-4D97-AF65-F5344CB8AC3E}">
        <p14:creationId xmlns:p14="http://schemas.microsoft.com/office/powerpoint/2010/main" val="147721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24,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8F37B485-5E9E-564F-A145-91C51C919766}" type="slidenum">
              <a:rPr lang="en-US"/>
              <a:pPr/>
              <a:t>4</a:t>
            </a:fld>
            <a:endParaRPr lang="en-US"/>
          </a:p>
        </p:txBody>
      </p:sp>
      <p:sp>
        <p:nvSpPr>
          <p:cNvPr id="206850" name="Rectangle 2"/>
          <p:cNvSpPr>
            <a:spLocks noGrp="1" noChangeArrowheads="1"/>
          </p:cNvSpPr>
          <p:nvPr>
            <p:ph type="title"/>
          </p:nvPr>
        </p:nvSpPr>
        <p:spPr>
          <a:xfrm>
            <a:off x="533400" y="76200"/>
            <a:ext cx="8077200" cy="685800"/>
          </a:xfrm>
        </p:spPr>
        <p:txBody>
          <a:bodyPr/>
          <a:lstStyle/>
          <a:p>
            <a:r>
              <a:rPr lang="en-US" dirty="0"/>
              <a:t>Gauss’ </a:t>
            </a:r>
            <a:r>
              <a:rPr lang="en-US" dirty="0" smtClean="0"/>
              <a:t>Law Summary</a:t>
            </a:r>
            <a:endParaRPr lang="en-US" dirty="0"/>
          </a:p>
        </p:txBody>
      </p:sp>
      <p:sp>
        <p:nvSpPr>
          <p:cNvPr id="206851" name="Rectangle 3"/>
          <p:cNvSpPr>
            <a:spLocks noGrp="1" noChangeArrowheads="1"/>
          </p:cNvSpPr>
          <p:nvPr>
            <p:ph type="body" idx="1"/>
          </p:nvPr>
        </p:nvSpPr>
        <p:spPr>
          <a:xfrm>
            <a:off x="152400" y="685800"/>
            <a:ext cx="8610600" cy="5638800"/>
          </a:xfrm>
        </p:spPr>
        <p:txBody>
          <a:bodyPr/>
          <a:lstStyle/>
          <a:p>
            <a:pPr>
              <a:lnSpc>
                <a:spcPct val="80000"/>
              </a:lnSpc>
            </a:pPr>
            <a:r>
              <a:rPr lang="en-US" sz="2800" dirty="0"/>
              <a:t>The precise relation between flux and the enclosed</a:t>
            </a:r>
            <a:r>
              <a:rPr lang="en-US" sz="2800" dirty="0" smtClean="0"/>
              <a:t> charge is given by Gauss’ Law</a:t>
            </a:r>
          </a:p>
          <a:p>
            <a:pPr lvl="1">
              <a:lnSpc>
                <a:spcPct val="80000"/>
              </a:lnSpc>
            </a:pPr>
            <a:endParaRPr lang="en-US" sz="2400" dirty="0" smtClean="0"/>
          </a:p>
          <a:p>
            <a:pPr lvl="2">
              <a:lnSpc>
                <a:spcPct val="80000"/>
              </a:lnSpc>
            </a:pPr>
            <a:r>
              <a:rPr lang="en-US" sz="2000" dirty="0" smtClean="0">
                <a:sym typeface="Wingdings" charset="2"/>
              </a:rPr>
              <a:t> </a:t>
            </a:r>
            <a:r>
              <a:rPr lang="en-US" sz="2000" dirty="0" smtClean="0">
                <a:latin typeface="Symbol" charset="2"/>
                <a:sym typeface="Wingdings" charset="2"/>
              </a:rPr>
              <a:t>ε</a:t>
            </a:r>
            <a:r>
              <a:rPr lang="en-US" sz="2000" baseline="-25000" dirty="0" smtClean="0">
                <a:sym typeface="Wingdings" charset="2"/>
              </a:rPr>
              <a:t>0</a:t>
            </a:r>
            <a:r>
              <a:rPr lang="en-US" sz="2000" dirty="0" smtClean="0">
                <a:sym typeface="Wingdings" charset="2"/>
              </a:rPr>
              <a:t> is the permittivity of free space in the Coulomb’s law</a:t>
            </a:r>
          </a:p>
          <a:p>
            <a:pPr>
              <a:lnSpc>
                <a:spcPct val="80000"/>
              </a:lnSpc>
            </a:pPr>
            <a:r>
              <a:rPr lang="en-US" sz="2800" dirty="0" smtClean="0">
                <a:sym typeface="Wingdings" charset="2"/>
              </a:rPr>
              <a:t>A </a:t>
            </a:r>
            <a:r>
              <a:rPr lang="en-US" sz="2800" dirty="0">
                <a:sym typeface="Wingdings" charset="2"/>
              </a:rPr>
              <a:t>few important points on Gauss’ Law</a:t>
            </a:r>
          </a:p>
          <a:p>
            <a:pPr lvl="1">
              <a:lnSpc>
                <a:spcPct val="80000"/>
              </a:lnSpc>
            </a:pPr>
            <a:r>
              <a:rPr lang="en-US" sz="2400" dirty="0">
                <a:solidFill>
                  <a:srgbClr val="A50021"/>
                </a:solidFill>
                <a:sym typeface="Wingdings" charset="2"/>
              </a:rPr>
              <a:t>Freedom to choose!!</a:t>
            </a:r>
          </a:p>
          <a:p>
            <a:pPr lvl="2">
              <a:lnSpc>
                <a:spcPct val="80000"/>
              </a:lnSpc>
            </a:pPr>
            <a:r>
              <a:rPr lang="en-US" sz="2000" dirty="0">
                <a:sym typeface="Wingdings" charset="2"/>
              </a:rPr>
              <a:t>The integral is performed over the value of </a:t>
            </a:r>
            <a:r>
              <a:rPr lang="en-US" sz="2000" b="1" dirty="0">
                <a:sym typeface="Wingdings" charset="2"/>
              </a:rPr>
              <a:t>E</a:t>
            </a:r>
            <a:r>
              <a:rPr lang="en-US" sz="2000" dirty="0">
                <a:sym typeface="Wingdings" charset="2"/>
              </a:rPr>
              <a:t> on a closed surface of our choice in any given situation. </a:t>
            </a:r>
          </a:p>
          <a:p>
            <a:pPr lvl="1">
              <a:lnSpc>
                <a:spcPct val="80000"/>
              </a:lnSpc>
            </a:pPr>
            <a:r>
              <a:rPr lang="en-US" sz="2400" dirty="0">
                <a:solidFill>
                  <a:srgbClr val="A50021"/>
                </a:solidFill>
                <a:sym typeface="Wingdings" charset="2"/>
              </a:rPr>
              <a:t>Test of existence of electrical charge!!</a:t>
            </a:r>
            <a:endParaRPr lang="en-US" sz="2400" dirty="0">
              <a:sym typeface="Wingdings" charset="2"/>
            </a:endParaRPr>
          </a:p>
          <a:p>
            <a:pPr lvl="2">
              <a:lnSpc>
                <a:spcPct val="80000"/>
              </a:lnSpc>
            </a:pPr>
            <a:r>
              <a:rPr lang="en-US" sz="2000" dirty="0">
                <a:sym typeface="Wingdings" charset="2"/>
              </a:rPr>
              <a:t>The charge </a:t>
            </a:r>
            <a:r>
              <a:rPr lang="en-US" sz="2000" dirty="0" err="1">
                <a:sym typeface="Wingdings" charset="2"/>
              </a:rPr>
              <a:t>Q</a:t>
            </a:r>
            <a:r>
              <a:rPr lang="en-US" sz="2000" baseline="-25000" dirty="0" err="1">
                <a:sym typeface="Wingdings" charset="2"/>
              </a:rPr>
              <a:t>encl</a:t>
            </a:r>
            <a:r>
              <a:rPr lang="en-US" sz="2000" dirty="0">
                <a:sym typeface="Wingdings" charset="2"/>
              </a:rPr>
              <a:t> is the net charge enclosed by the arbitrary closed surface of our choice. </a:t>
            </a:r>
          </a:p>
          <a:p>
            <a:pPr lvl="1">
              <a:lnSpc>
                <a:spcPct val="80000"/>
              </a:lnSpc>
            </a:pPr>
            <a:r>
              <a:rPr lang="en-US" sz="2400" dirty="0">
                <a:solidFill>
                  <a:srgbClr val="A50021"/>
                </a:solidFill>
                <a:sym typeface="Wingdings" charset="2"/>
              </a:rPr>
              <a:t>Universality of the law!</a:t>
            </a:r>
            <a:r>
              <a:rPr lang="en-US" sz="2400" dirty="0">
                <a:sym typeface="Wingdings" charset="2"/>
              </a:rPr>
              <a:t> </a:t>
            </a:r>
          </a:p>
          <a:p>
            <a:pPr lvl="2">
              <a:lnSpc>
                <a:spcPct val="80000"/>
              </a:lnSpc>
            </a:pPr>
            <a:r>
              <a:rPr lang="en-US" sz="2000" dirty="0">
                <a:sym typeface="Wingdings" charset="2"/>
              </a:rPr>
              <a:t>It does NOT matter where or how much charge is distributed inside the surface.  </a:t>
            </a:r>
          </a:p>
          <a:p>
            <a:pPr lvl="1">
              <a:lnSpc>
                <a:spcPct val="80000"/>
              </a:lnSpc>
            </a:pPr>
            <a:r>
              <a:rPr lang="en-US" sz="2400" dirty="0">
                <a:sym typeface="Wingdings" charset="2"/>
              </a:rPr>
              <a:t>The charge outside the surface does not contribute to </a:t>
            </a:r>
            <a:r>
              <a:rPr lang="en-US" sz="2400" dirty="0" err="1">
                <a:sym typeface="Wingdings" charset="2"/>
              </a:rPr>
              <a:t>Q</a:t>
            </a:r>
            <a:r>
              <a:rPr lang="en-US" sz="2400" baseline="-25000" dirty="0" err="1">
                <a:sym typeface="Wingdings" charset="2"/>
              </a:rPr>
              <a:t>encl</a:t>
            </a:r>
            <a:r>
              <a:rPr lang="en-US" sz="2400" dirty="0">
                <a:sym typeface="Wingdings" charset="2"/>
              </a:rPr>
              <a:t>.  Why?</a:t>
            </a:r>
          </a:p>
          <a:p>
            <a:pPr lvl="2">
              <a:lnSpc>
                <a:spcPct val="80000"/>
              </a:lnSpc>
            </a:pPr>
            <a:r>
              <a:rPr lang="en-US" sz="2000" dirty="0">
                <a:sym typeface="Wingdings" charset="2"/>
              </a:rPr>
              <a:t>The charge outside the surface might impact </a:t>
            </a:r>
            <a:r>
              <a:rPr lang="en-US" sz="2000" dirty="0" smtClean="0">
                <a:sym typeface="Wingdings" charset="2"/>
              </a:rPr>
              <a:t>the number of field </a:t>
            </a:r>
            <a:r>
              <a:rPr lang="en-US" sz="2000" dirty="0">
                <a:sym typeface="Wingdings" charset="2"/>
              </a:rPr>
              <a:t>lines but not the total number of lines entering or leaving the surface</a:t>
            </a:r>
          </a:p>
        </p:txBody>
      </p:sp>
      <p:graphicFrame>
        <p:nvGraphicFramePr>
          <p:cNvPr id="206852" name="Object 4"/>
          <p:cNvGraphicFramePr>
            <a:graphicFrameLocks noChangeAspect="1"/>
          </p:cNvGraphicFramePr>
          <p:nvPr>
            <p:extLst>
              <p:ext uri="{D42A27DB-BD31-4B8C-83A1-F6EECF244321}">
                <p14:modId xmlns:p14="http://schemas.microsoft.com/office/powerpoint/2010/main" val="1030018367"/>
              </p:ext>
            </p:extLst>
          </p:nvPr>
        </p:nvGraphicFramePr>
        <p:xfrm>
          <a:off x="3517900" y="990600"/>
          <a:ext cx="1879600" cy="898525"/>
        </p:xfrm>
        <a:graphic>
          <a:graphicData uri="http://schemas.openxmlformats.org/presentationml/2006/ole">
            <mc:AlternateContent xmlns:mc="http://schemas.openxmlformats.org/markup-compatibility/2006">
              <mc:Choice xmlns:v="urn:schemas-microsoft-com:vml" Requires="v">
                <p:oleObj spid="_x0000_s53299" name="Equation" r:id="rId4" imgW="901700" imgH="431800" progId="Equation.DSMT4">
                  <p:embed/>
                </p:oleObj>
              </mc:Choice>
              <mc:Fallback>
                <p:oleObj name="Equation" r:id="rId4" imgW="901700" imgH="431800" progId="Equation.DSMT4">
                  <p:embed/>
                  <p:pic>
                    <p:nvPicPr>
                      <p:cNvPr id="0" name=""/>
                      <p:cNvPicPr>
                        <a:picLocks noChangeAspect="1" noChangeArrowheads="1"/>
                      </p:cNvPicPr>
                      <p:nvPr/>
                    </p:nvPicPr>
                    <p:blipFill>
                      <a:blip r:embed="rId5"/>
                      <a:srcRect/>
                      <a:stretch>
                        <a:fillRect/>
                      </a:stretch>
                    </p:blipFill>
                    <p:spPr bwMode="auto">
                      <a:xfrm>
                        <a:off x="3517900" y="990600"/>
                        <a:ext cx="1879600" cy="898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6029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Sept. 24,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928EC395-CDC4-5844-904F-BAD13B7EA6D1}" type="slidenum">
              <a:rPr lang="en-US"/>
              <a:pPr/>
              <a:t>5</a:t>
            </a:fld>
            <a:endParaRPr lang="en-US"/>
          </a:p>
        </p:txBody>
      </p:sp>
      <p:pic>
        <p:nvPicPr>
          <p:cNvPr id="216066" name="Picture 2" descr="FG22_014"/>
          <p:cNvPicPr>
            <a:picLocks noChangeAspect="1" noChangeArrowheads="1"/>
          </p:cNvPicPr>
          <p:nvPr/>
        </p:nvPicPr>
        <p:blipFill>
          <a:blip r:embed="rId3"/>
          <a:srcRect/>
          <a:stretch>
            <a:fillRect/>
          </a:stretch>
        </p:blipFill>
        <p:spPr bwMode="auto">
          <a:xfrm>
            <a:off x="5867400" y="152400"/>
            <a:ext cx="3276600" cy="2457450"/>
          </a:xfrm>
          <a:prstGeom prst="rect">
            <a:avLst/>
          </a:prstGeom>
          <a:noFill/>
        </p:spPr>
      </p:pic>
      <p:sp>
        <p:nvSpPr>
          <p:cNvPr id="216067" name="Rectangle 3"/>
          <p:cNvSpPr>
            <a:spLocks noGrp="1" noChangeArrowheads="1"/>
          </p:cNvSpPr>
          <p:nvPr>
            <p:ph type="title"/>
          </p:nvPr>
        </p:nvSpPr>
        <p:spPr>
          <a:xfrm>
            <a:off x="228600" y="0"/>
            <a:ext cx="8686800" cy="762000"/>
          </a:xfrm>
        </p:spPr>
        <p:txBody>
          <a:bodyPr/>
          <a:lstStyle/>
          <a:p>
            <a:r>
              <a:rPr lang="en-US" dirty="0"/>
              <a:t>Example 22 –</a:t>
            </a:r>
            <a:r>
              <a:rPr lang="en-US" dirty="0" smtClean="0"/>
              <a:t> 6 </a:t>
            </a:r>
            <a:endParaRPr lang="en-US" dirty="0"/>
          </a:p>
        </p:txBody>
      </p:sp>
      <p:sp>
        <p:nvSpPr>
          <p:cNvPr id="216068" name="Text Box 4"/>
          <p:cNvSpPr txBox="1">
            <a:spLocks noChangeArrowheads="1"/>
          </p:cNvSpPr>
          <p:nvPr/>
        </p:nvSpPr>
        <p:spPr bwMode="auto">
          <a:xfrm>
            <a:off x="152400" y="762000"/>
            <a:ext cx="57912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Long uniform line of charge</a:t>
            </a:r>
            <a:r>
              <a:rPr lang="en-US" dirty="0">
                <a:solidFill>
                  <a:schemeClr val="accent2"/>
                </a:solidFill>
                <a:latin typeface="Arial Narrow" charset="0"/>
              </a:rPr>
              <a:t>: A very long straight wire possesses a uniform positive charge per unit length, </a:t>
            </a:r>
            <a:r>
              <a:rPr lang="en-US" dirty="0" err="1" smtClean="0">
                <a:solidFill>
                  <a:schemeClr val="accent2"/>
                </a:solidFill>
                <a:latin typeface="Symbol" charset="2"/>
                <a:ea typeface="Lucida Grande"/>
                <a:cs typeface="Symbol" charset="2"/>
              </a:rPr>
              <a:t>λ</a:t>
            </a:r>
            <a:r>
              <a:rPr lang="en-US" dirty="0" smtClean="0">
                <a:solidFill>
                  <a:schemeClr val="accent2"/>
                </a:solidFill>
                <a:latin typeface="Arial Narrow" charset="0"/>
              </a:rPr>
              <a:t>.  </a:t>
            </a:r>
            <a:r>
              <a:rPr lang="en-US" dirty="0">
                <a:solidFill>
                  <a:schemeClr val="accent2"/>
                </a:solidFill>
                <a:latin typeface="Arial Narrow" charset="0"/>
              </a:rPr>
              <a:t>Calculate the electric field at points near but outside the wire, far from the ends.</a:t>
            </a:r>
          </a:p>
        </p:txBody>
      </p:sp>
      <p:sp>
        <p:nvSpPr>
          <p:cNvPr id="216069" name="Rectangle 5"/>
          <p:cNvSpPr>
            <a:spLocks noGrp="1" noChangeArrowheads="1"/>
          </p:cNvSpPr>
          <p:nvPr>
            <p:ph type="body" idx="1"/>
          </p:nvPr>
        </p:nvSpPr>
        <p:spPr>
          <a:xfrm>
            <a:off x="152400" y="2286000"/>
            <a:ext cx="8458200" cy="2895600"/>
          </a:xfrm>
        </p:spPr>
        <p:txBody>
          <a:bodyPr/>
          <a:lstStyle/>
          <a:p>
            <a:pPr>
              <a:lnSpc>
                <a:spcPct val="90000"/>
              </a:lnSpc>
            </a:pPr>
            <a:r>
              <a:rPr lang="en-US" sz="2400" dirty="0"/>
              <a:t>Which direction do you think </a:t>
            </a:r>
            <a:r>
              <a:rPr lang="en-US" sz="2400" dirty="0" smtClean="0"/>
              <a:t>is the </a:t>
            </a:r>
            <a:r>
              <a:rPr lang="en-US" sz="2400" dirty="0"/>
              <a:t>field due to the charge on the </a:t>
            </a:r>
            <a:r>
              <a:rPr lang="en-US" sz="2400" dirty="0" smtClean="0"/>
              <a:t>wire?</a:t>
            </a:r>
            <a:endParaRPr lang="en-US" sz="2400" dirty="0"/>
          </a:p>
          <a:p>
            <a:pPr lvl="1">
              <a:lnSpc>
                <a:spcPct val="90000"/>
              </a:lnSpc>
            </a:pPr>
            <a:r>
              <a:rPr lang="en-US" sz="2000" dirty="0" err="1"/>
              <a:t>Radially</a:t>
            </a:r>
            <a:r>
              <a:rPr lang="en-US" sz="2000" dirty="0"/>
              <a:t> outward from the wire, the direction of radial vector </a:t>
            </a:r>
            <a:r>
              <a:rPr lang="en-US" sz="2000" b="1" dirty="0" err="1"/>
              <a:t>r</a:t>
            </a:r>
            <a:r>
              <a:rPr lang="en-US" sz="2000" dirty="0"/>
              <a:t>.</a:t>
            </a:r>
          </a:p>
          <a:p>
            <a:pPr>
              <a:lnSpc>
                <a:spcPct val="90000"/>
              </a:lnSpc>
            </a:pPr>
            <a:r>
              <a:rPr lang="en-US" sz="2400" dirty="0"/>
              <a:t>Due to cylindrical symmetry, the field is the same on the G</a:t>
            </a:r>
            <a:r>
              <a:rPr lang="en-US" sz="2400" dirty="0" smtClean="0"/>
              <a:t>aussian </a:t>
            </a:r>
            <a:r>
              <a:rPr lang="en-US" sz="2400" dirty="0"/>
              <a:t>surface of a cylinder surrounding the wire.</a:t>
            </a:r>
          </a:p>
          <a:p>
            <a:pPr lvl="1">
              <a:lnSpc>
                <a:spcPct val="90000"/>
              </a:lnSpc>
            </a:pPr>
            <a:r>
              <a:rPr lang="en-US" sz="2000" dirty="0"/>
              <a:t>The end surfaces do not contribute to the flux at all.   Why?</a:t>
            </a:r>
          </a:p>
          <a:p>
            <a:pPr lvl="2">
              <a:lnSpc>
                <a:spcPct val="90000"/>
              </a:lnSpc>
            </a:pPr>
            <a:r>
              <a:rPr lang="en-US" sz="1800" dirty="0"/>
              <a:t>Because the field vector </a:t>
            </a:r>
            <a:r>
              <a:rPr lang="en-US" sz="1800" b="1" dirty="0"/>
              <a:t>E</a:t>
            </a:r>
            <a:r>
              <a:rPr lang="en-US" sz="1800" dirty="0"/>
              <a:t> is perpendicular to the </a:t>
            </a:r>
            <a:r>
              <a:rPr lang="en-US" sz="1800" dirty="0" smtClean="0"/>
              <a:t>area </a:t>
            </a:r>
            <a:r>
              <a:rPr lang="en-US" sz="1800" dirty="0"/>
              <a:t>vector </a:t>
            </a:r>
            <a:r>
              <a:rPr lang="en-US" sz="1800" dirty="0" err="1"/>
              <a:t>d</a:t>
            </a:r>
            <a:r>
              <a:rPr lang="en-US" sz="1800" b="1" dirty="0" err="1"/>
              <a:t>A</a:t>
            </a:r>
            <a:r>
              <a:rPr lang="en-US" sz="1800" dirty="0" err="1"/>
              <a:t>.</a:t>
            </a:r>
            <a:endParaRPr lang="en-US" sz="1800" dirty="0"/>
          </a:p>
          <a:p>
            <a:pPr>
              <a:lnSpc>
                <a:spcPct val="90000"/>
              </a:lnSpc>
            </a:pPr>
            <a:r>
              <a:rPr lang="en-US" sz="2400" dirty="0"/>
              <a:t>From Gauss’ law</a:t>
            </a:r>
          </a:p>
        </p:txBody>
      </p:sp>
      <p:graphicFrame>
        <p:nvGraphicFramePr>
          <p:cNvPr id="216070" name="Object 6"/>
          <p:cNvGraphicFramePr>
            <a:graphicFrameLocks noChangeAspect="1"/>
          </p:cNvGraphicFramePr>
          <p:nvPr>
            <p:extLst/>
          </p:nvPr>
        </p:nvGraphicFramePr>
        <p:xfrm>
          <a:off x="2667000" y="4465638"/>
          <a:ext cx="1466850" cy="722312"/>
        </p:xfrm>
        <a:graphic>
          <a:graphicData uri="http://schemas.openxmlformats.org/presentationml/2006/ole">
            <mc:AlternateContent xmlns:mc="http://schemas.openxmlformats.org/markup-compatibility/2006">
              <mc:Choice xmlns:v="urn:schemas-microsoft-com:vml" Requires="v">
                <p:oleObj spid="_x0000_s52925"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2667000" y="4465638"/>
                        <a:ext cx="1466850" cy="72231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1" name="Object 7"/>
          <p:cNvGraphicFramePr>
            <a:graphicFrameLocks noChangeAspect="1"/>
          </p:cNvGraphicFramePr>
          <p:nvPr>
            <p:extLst/>
          </p:nvPr>
        </p:nvGraphicFramePr>
        <p:xfrm>
          <a:off x="2895600" y="5091113"/>
          <a:ext cx="1600200" cy="1020762"/>
        </p:xfrm>
        <a:graphic>
          <a:graphicData uri="http://schemas.openxmlformats.org/presentationml/2006/ole">
            <mc:AlternateContent xmlns:mc="http://schemas.openxmlformats.org/markup-compatibility/2006">
              <mc:Choice xmlns:v="urn:schemas-microsoft-com:vml" Requires="v">
                <p:oleObj spid="_x0000_s52926" name="Equation" r:id="rId6" imgW="635000" imgH="419100" progId="Equation.DSMT4">
                  <p:embed/>
                </p:oleObj>
              </mc:Choice>
              <mc:Fallback>
                <p:oleObj name="Equation" r:id="rId6" imgW="635000" imgH="419100" progId="Equation.DSMT4">
                  <p:embed/>
                  <p:pic>
                    <p:nvPicPr>
                      <p:cNvPr id="0" name=""/>
                      <p:cNvPicPr>
                        <a:picLocks noChangeAspect="1" noChangeArrowheads="1"/>
                      </p:cNvPicPr>
                      <p:nvPr/>
                    </p:nvPicPr>
                    <p:blipFill>
                      <a:blip r:embed="rId7"/>
                      <a:srcRect/>
                      <a:stretch>
                        <a:fillRect/>
                      </a:stretch>
                    </p:blipFill>
                    <p:spPr bwMode="auto">
                      <a:xfrm>
                        <a:off x="2895600" y="5091113"/>
                        <a:ext cx="1600200" cy="102076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
        <p:nvSpPr>
          <p:cNvPr id="216072" name="AutoShape 8"/>
          <p:cNvSpPr>
            <a:spLocks noChangeArrowheads="1"/>
          </p:cNvSpPr>
          <p:nvPr/>
        </p:nvSpPr>
        <p:spPr bwMode="auto">
          <a:xfrm>
            <a:off x="1357313" y="5334000"/>
            <a:ext cx="1385887" cy="609600"/>
          </a:xfrm>
          <a:prstGeom prst="rightArrow">
            <a:avLst>
              <a:gd name="adj1" fmla="val 50000"/>
              <a:gd name="adj2" fmla="val 56836"/>
            </a:avLst>
          </a:prstGeom>
          <a:solidFill>
            <a:srgbClr val="FFFF66"/>
          </a:solidFill>
          <a:ln w="28575">
            <a:solidFill>
              <a:srgbClr val="800000"/>
            </a:solidFill>
            <a:miter lim="800000"/>
            <a:headEnd/>
            <a:tailEnd/>
          </a:ln>
          <a:effectLst/>
        </p:spPr>
        <p:txBody>
          <a:bodyPr wrap="none" anchor="ctr">
            <a:prstTxWarp prst="textNoShape">
              <a:avLst/>
            </a:prstTxWarp>
            <a:spAutoFit/>
          </a:bodyPr>
          <a:lstStyle/>
          <a:p>
            <a:pPr algn="ctr"/>
            <a:r>
              <a:rPr lang="en-US" sz="1600" b="1">
                <a:solidFill>
                  <a:srgbClr val="800000"/>
                </a:solidFill>
                <a:latin typeface="Arial Narrow" charset="0"/>
              </a:rPr>
              <a:t>Solving for E</a:t>
            </a:r>
          </a:p>
        </p:txBody>
      </p:sp>
      <p:graphicFrame>
        <p:nvGraphicFramePr>
          <p:cNvPr id="216073" name="Object 9"/>
          <p:cNvGraphicFramePr>
            <a:graphicFrameLocks noChangeAspect="1"/>
          </p:cNvGraphicFramePr>
          <p:nvPr>
            <p:extLst/>
          </p:nvPr>
        </p:nvGraphicFramePr>
        <p:xfrm>
          <a:off x="4114800" y="4465638"/>
          <a:ext cx="1311275" cy="722312"/>
        </p:xfrm>
        <a:graphic>
          <a:graphicData uri="http://schemas.openxmlformats.org/presentationml/2006/ole">
            <mc:AlternateContent xmlns:mc="http://schemas.openxmlformats.org/markup-compatibility/2006">
              <mc:Choice xmlns:v="urn:schemas-microsoft-com:vml" Requires="v">
                <p:oleObj spid="_x0000_s52927" name="Equation" r:id="rId8" imgW="533400" imgH="304800" progId="Equation.DSMT4">
                  <p:embed/>
                </p:oleObj>
              </mc:Choice>
              <mc:Fallback>
                <p:oleObj name="Equation" r:id="rId8" imgW="533400" imgH="304800" progId="Equation.DSMT4">
                  <p:embed/>
                  <p:pic>
                    <p:nvPicPr>
                      <p:cNvPr id="0" name=""/>
                      <p:cNvPicPr>
                        <a:picLocks noChangeAspect="1" noChangeArrowheads="1"/>
                      </p:cNvPicPr>
                      <p:nvPr/>
                    </p:nvPicPr>
                    <p:blipFill>
                      <a:blip r:embed="rId9"/>
                      <a:srcRect/>
                      <a:stretch>
                        <a:fillRect/>
                      </a:stretch>
                    </p:blipFill>
                    <p:spPr bwMode="auto">
                      <a:xfrm>
                        <a:off x="4114800" y="4465638"/>
                        <a:ext cx="1311275" cy="722312"/>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5410200" y="4554538"/>
          <a:ext cx="1560513" cy="541337"/>
        </p:xfrm>
        <a:graphic>
          <a:graphicData uri="http://schemas.openxmlformats.org/presentationml/2006/ole">
            <mc:AlternateContent xmlns:mc="http://schemas.openxmlformats.org/markup-compatibility/2006">
              <mc:Choice xmlns:v="urn:schemas-microsoft-com:vml" Requires="v">
                <p:oleObj spid="_x0000_s52928" name="Equation" r:id="rId10" imgW="634680" imgH="228600" progId="Equation.DSMT4">
                  <p:embed/>
                </p:oleObj>
              </mc:Choice>
              <mc:Fallback>
                <p:oleObj name="Equation" r:id="rId10" imgW="6346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554538"/>
                        <a:ext cx="1560513" cy="541337"/>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5" name="Object 11"/>
          <p:cNvGraphicFramePr>
            <a:graphicFrameLocks noChangeAspect="1"/>
          </p:cNvGraphicFramePr>
          <p:nvPr>
            <p:extLst/>
          </p:nvPr>
        </p:nvGraphicFramePr>
        <p:xfrm>
          <a:off x="6908800" y="4313238"/>
          <a:ext cx="1092200" cy="1023937"/>
        </p:xfrm>
        <a:graphic>
          <a:graphicData uri="http://schemas.openxmlformats.org/presentationml/2006/ole">
            <mc:AlternateContent xmlns:mc="http://schemas.openxmlformats.org/markup-compatibility/2006">
              <mc:Choice xmlns:v="urn:schemas-microsoft-com:vml" Requires="v">
                <p:oleObj spid="_x0000_s52929" name="Equation" r:id="rId12" imgW="444500" imgH="431800" progId="Equation.DSMT4">
                  <p:embed/>
                </p:oleObj>
              </mc:Choice>
              <mc:Fallback>
                <p:oleObj name="Equation" r:id="rId12" imgW="444500" imgH="431800" progId="Equation.DSMT4">
                  <p:embed/>
                  <p:pic>
                    <p:nvPicPr>
                      <p:cNvPr id="0" name=""/>
                      <p:cNvPicPr>
                        <a:picLocks noChangeAspect="1" noChangeArrowheads="1"/>
                      </p:cNvPicPr>
                      <p:nvPr/>
                    </p:nvPicPr>
                    <p:blipFill>
                      <a:blip r:embed="rId13"/>
                      <a:srcRect/>
                      <a:stretch>
                        <a:fillRect/>
                      </a:stretch>
                    </p:blipFill>
                    <p:spPr bwMode="auto">
                      <a:xfrm>
                        <a:off x="6908800" y="4313238"/>
                        <a:ext cx="1092200" cy="1023937"/>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graphicFrame>
        <p:nvGraphicFramePr>
          <p:cNvPr id="216076" name="Object 12"/>
          <p:cNvGraphicFramePr>
            <a:graphicFrameLocks noChangeAspect="1"/>
          </p:cNvGraphicFramePr>
          <p:nvPr/>
        </p:nvGraphicFramePr>
        <p:xfrm>
          <a:off x="7959725" y="4343400"/>
          <a:ext cx="498475" cy="963613"/>
        </p:xfrm>
        <a:graphic>
          <a:graphicData uri="http://schemas.openxmlformats.org/presentationml/2006/ole">
            <mc:AlternateContent xmlns:mc="http://schemas.openxmlformats.org/markup-compatibility/2006">
              <mc:Choice xmlns:v="urn:schemas-microsoft-com:vml" Requires="v">
                <p:oleObj spid="_x0000_s52930" name="Equation" r:id="rId14" imgW="203040" imgH="406080" progId="Equation.DSMT4">
                  <p:embed/>
                </p:oleObj>
              </mc:Choice>
              <mc:Fallback>
                <p:oleObj name="Equation" r:id="rId14" imgW="203040" imgH="4060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725" y="4343400"/>
                        <a:ext cx="498475" cy="963613"/>
                      </a:xfrm>
                      <a:prstGeom prst="rect">
                        <a:avLst/>
                      </a:prstGeom>
                      <a:noFill/>
                      <a:extLst>
                        <a:ext uri="{909E8E84-426E-40dd-AFC4-6F175D3DCCD1}">
                          <a14:hiddenFill xmlns=""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873833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Sept. 24,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EA3F989F-0D2D-304A-AC36-910156107F6A}" type="slidenum">
              <a:rPr lang="en-US"/>
              <a:pPr/>
              <a:t>6</a:t>
            </a:fld>
            <a:endParaRPr lang="en-US"/>
          </a:p>
        </p:txBody>
      </p:sp>
      <p:sp>
        <p:nvSpPr>
          <p:cNvPr id="217090" name="Rectangle 2"/>
          <p:cNvSpPr>
            <a:spLocks noGrp="1" noChangeArrowheads="1"/>
          </p:cNvSpPr>
          <p:nvPr>
            <p:ph type="title"/>
          </p:nvPr>
        </p:nvSpPr>
        <p:spPr>
          <a:xfrm>
            <a:off x="914400" y="228600"/>
            <a:ext cx="7239000" cy="685800"/>
          </a:xfrm>
        </p:spPr>
        <p:txBody>
          <a:bodyPr/>
          <a:lstStyle/>
          <a:p>
            <a:r>
              <a:rPr lang="en-US"/>
              <a:t>Electric Potential Energy</a:t>
            </a:r>
          </a:p>
        </p:txBody>
      </p:sp>
      <p:sp>
        <p:nvSpPr>
          <p:cNvPr id="217091" name="Rectangle 3"/>
          <p:cNvSpPr>
            <a:spLocks noGrp="1" noChangeArrowheads="1"/>
          </p:cNvSpPr>
          <p:nvPr>
            <p:ph type="body" idx="1"/>
          </p:nvPr>
        </p:nvSpPr>
        <p:spPr>
          <a:xfrm>
            <a:off x="685800" y="990600"/>
            <a:ext cx="8001000" cy="5029200"/>
          </a:xfrm>
        </p:spPr>
        <p:txBody>
          <a:bodyPr/>
          <a:lstStyle/>
          <a:p>
            <a:pPr>
              <a:lnSpc>
                <a:spcPct val="80000"/>
              </a:lnSpc>
            </a:pPr>
            <a:r>
              <a:rPr lang="en-US" sz="2400" dirty="0"/>
              <a:t>Concept of energy is very useful solving mechanical problems</a:t>
            </a:r>
          </a:p>
          <a:p>
            <a:pPr>
              <a:lnSpc>
                <a:spcPct val="80000"/>
              </a:lnSpc>
            </a:pPr>
            <a:r>
              <a:rPr lang="en-US" sz="2400" dirty="0"/>
              <a:t>Conservation of energy makes solving complex problems easier. </a:t>
            </a:r>
          </a:p>
          <a:p>
            <a:pPr>
              <a:lnSpc>
                <a:spcPct val="80000"/>
              </a:lnSpc>
            </a:pPr>
            <a:r>
              <a:rPr lang="en-US" sz="2400" dirty="0"/>
              <a:t>When can the potential energy be defined?</a:t>
            </a:r>
          </a:p>
          <a:p>
            <a:pPr lvl="1">
              <a:lnSpc>
                <a:spcPct val="80000"/>
              </a:lnSpc>
            </a:pPr>
            <a:r>
              <a:rPr lang="en-US" sz="2000" dirty="0"/>
              <a:t>Only for a conservative force.</a:t>
            </a:r>
          </a:p>
          <a:p>
            <a:pPr lvl="1">
              <a:lnSpc>
                <a:spcPct val="80000"/>
              </a:lnSpc>
            </a:pPr>
            <a:r>
              <a:rPr lang="en-US" sz="2000" dirty="0"/>
              <a:t>The work done by a conservative force is independent of the path.  What does it only depend on?? </a:t>
            </a:r>
          </a:p>
          <a:p>
            <a:pPr lvl="2">
              <a:lnSpc>
                <a:spcPct val="80000"/>
              </a:lnSpc>
            </a:pPr>
            <a:r>
              <a:rPr lang="en-US" sz="2000" dirty="0"/>
              <a:t>The difference between the initial and final positions</a:t>
            </a:r>
          </a:p>
          <a:p>
            <a:pPr lvl="1">
              <a:lnSpc>
                <a:spcPct val="80000"/>
              </a:lnSpc>
            </a:pPr>
            <a:r>
              <a:rPr lang="en-US" sz="2000" dirty="0"/>
              <a:t>Can you give me an example of a conservative force?</a:t>
            </a:r>
          </a:p>
          <a:p>
            <a:pPr lvl="2">
              <a:lnSpc>
                <a:spcPct val="80000"/>
              </a:lnSpc>
            </a:pPr>
            <a:r>
              <a:rPr lang="en-US" sz="2000" dirty="0"/>
              <a:t>Gravitational force</a:t>
            </a:r>
          </a:p>
          <a:p>
            <a:pPr>
              <a:lnSpc>
                <a:spcPct val="80000"/>
              </a:lnSpc>
            </a:pPr>
            <a:r>
              <a:rPr lang="en-US" sz="2400" dirty="0"/>
              <a:t>Is the electrostatic force between two charges a conservative force?</a:t>
            </a:r>
          </a:p>
          <a:p>
            <a:pPr lvl="1">
              <a:lnSpc>
                <a:spcPct val="80000"/>
              </a:lnSpc>
            </a:pPr>
            <a:r>
              <a:rPr lang="en-US" sz="2000" dirty="0"/>
              <a:t>Yes.  Why?</a:t>
            </a:r>
          </a:p>
          <a:p>
            <a:pPr lvl="1">
              <a:lnSpc>
                <a:spcPct val="80000"/>
              </a:lnSpc>
            </a:pPr>
            <a:r>
              <a:rPr lang="en-US" sz="2000" dirty="0"/>
              <a:t>The dependence of the force to the distance is identical to that of the gravitational force.</a:t>
            </a:r>
          </a:p>
          <a:p>
            <a:pPr lvl="2">
              <a:lnSpc>
                <a:spcPct val="80000"/>
              </a:lnSpc>
            </a:pPr>
            <a:r>
              <a:rPr lang="en-US" sz="1800" dirty="0"/>
              <a:t>The only thing matters is the direct linear distance between the </a:t>
            </a:r>
            <a:r>
              <a:rPr lang="en-US" sz="1800" dirty="0" smtClean="0"/>
              <a:t>objects </a:t>
            </a:r>
            <a:r>
              <a:rPr lang="en-US" sz="1800" dirty="0"/>
              <a:t>not the path.</a:t>
            </a:r>
          </a:p>
        </p:txBody>
      </p:sp>
    </p:spTree>
    <p:extLst>
      <p:ext uri="{BB962C8B-B14F-4D97-AF65-F5344CB8AC3E}">
        <p14:creationId xmlns:p14="http://schemas.microsoft.com/office/powerpoint/2010/main" val="193854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Sept. 24,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84DB971F-0596-564E-9E74-C2A42BB1AAC6}" type="slidenum">
              <a:rPr lang="en-US"/>
              <a:pPr/>
              <a:t>7</a:t>
            </a:fld>
            <a:endParaRPr lang="en-US"/>
          </a:p>
        </p:txBody>
      </p:sp>
      <p:pic>
        <p:nvPicPr>
          <p:cNvPr id="220162" name="Picture 2" descr="FG23_001"/>
          <p:cNvPicPr>
            <a:picLocks noChangeAspect="1" noChangeArrowheads="1"/>
          </p:cNvPicPr>
          <p:nvPr/>
        </p:nvPicPr>
        <p:blipFill>
          <a:blip r:embed="rId2"/>
          <a:srcRect/>
          <a:stretch>
            <a:fillRect/>
          </a:stretch>
        </p:blipFill>
        <p:spPr bwMode="auto">
          <a:xfrm>
            <a:off x="6096000" y="2133600"/>
            <a:ext cx="3733800" cy="4038600"/>
          </a:xfrm>
          <a:prstGeom prst="rect">
            <a:avLst/>
          </a:prstGeom>
          <a:noFill/>
        </p:spPr>
      </p:pic>
      <p:sp>
        <p:nvSpPr>
          <p:cNvPr id="220163" name="Rectangle 3"/>
          <p:cNvSpPr>
            <a:spLocks noGrp="1" noChangeArrowheads="1"/>
          </p:cNvSpPr>
          <p:nvPr>
            <p:ph type="title"/>
          </p:nvPr>
        </p:nvSpPr>
        <p:spPr>
          <a:xfrm>
            <a:off x="914400" y="152400"/>
            <a:ext cx="7239000" cy="685800"/>
          </a:xfrm>
        </p:spPr>
        <p:txBody>
          <a:bodyPr/>
          <a:lstStyle/>
          <a:p>
            <a:r>
              <a:rPr lang="en-US"/>
              <a:t>Electric Potential Energy</a:t>
            </a:r>
          </a:p>
        </p:txBody>
      </p:sp>
      <p:sp>
        <p:nvSpPr>
          <p:cNvPr id="220164" name="Rectangle 4"/>
          <p:cNvSpPr>
            <a:spLocks noGrp="1" noChangeArrowheads="1"/>
          </p:cNvSpPr>
          <p:nvPr>
            <p:ph type="body" idx="1"/>
          </p:nvPr>
        </p:nvSpPr>
        <p:spPr>
          <a:xfrm>
            <a:off x="304800" y="914400"/>
            <a:ext cx="8534400" cy="1219200"/>
          </a:xfrm>
        </p:spPr>
        <p:txBody>
          <a:bodyPr/>
          <a:lstStyle/>
          <a:p>
            <a:pPr>
              <a:lnSpc>
                <a:spcPct val="90000"/>
              </a:lnSpc>
            </a:pPr>
            <a:r>
              <a:rPr lang="en-US" sz="2400" dirty="0"/>
              <a:t>How would you define the change in electric potential energy </a:t>
            </a:r>
            <a:r>
              <a:rPr lang="en-US" sz="2400" dirty="0" err="1"/>
              <a:t>U</a:t>
            </a:r>
            <a:r>
              <a:rPr lang="en-US" sz="2400" baseline="-25000" dirty="0" err="1"/>
              <a:t>b</a:t>
            </a:r>
            <a:r>
              <a:rPr lang="en-US" sz="2400" baseline="-25000" dirty="0"/>
              <a:t> </a:t>
            </a:r>
            <a:r>
              <a:rPr lang="en-US" sz="2400" dirty="0"/>
              <a:t>– </a:t>
            </a:r>
            <a:r>
              <a:rPr lang="en-US" sz="2400" dirty="0" err="1"/>
              <a:t>U</a:t>
            </a:r>
            <a:r>
              <a:rPr lang="en-US" sz="2400" baseline="-25000" dirty="0" err="1"/>
              <a:t>a</a:t>
            </a:r>
            <a:r>
              <a:rPr lang="en-US" sz="2400" dirty="0"/>
              <a:t>?</a:t>
            </a:r>
          </a:p>
          <a:p>
            <a:pPr lvl="1">
              <a:lnSpc>
                <a:spcPct val="90000"/>
              </a:lnSpc>
            </a:pPr>
            <a:r>
              <a:rPr lang="en-US" sz="2000" dirty="0"/>
              <a:t>The potential gained by the charge as it moves from point </a:t>
            </a:r>
            <a:r>
              <a:rPr lang="en-US" sz="2000" dirty="0">
                <a:latin typeface="Monotype Corsiva" charset="0"/>
              </a:rPr>
              <a:t>a</a:t>
            </a:r>
            <a:r>
              <a:rPr lang="en-US" sz="2000" dirty="0"/>
              <a:t> to point </a:t>
            </a:r>
            <a:r>
              <a:rPr lang="en-US" sz="2000" dirty="0" err="1">
                <a:latin typeface="Monotype Corsiva" charset="0"/>
              </a:rPr>
              <a:t>b</a:t>
            </a:r>
            <a:r>
              <a:rPr lang="en-US" sz="2000" dirty="0"/>
              <a:t>.</a:t>
            </a:r>
          </a:p>
          <a:p>
            <a:pPr lvl="1">
              <a:lnSpc>
                <a:spcPct val="90000"/>
              </a:lnSpc>
            </a:pPr>
            <a:r>
              <a:rPr lang="en-US" sz="2000" dirty="0"/>
              <a:t>The negative work done on the charge by the electric force to move it from </a:t>
            </a:r>
            <a:r>
              <a:rPr lang="en-US" sz="2000" dirty="0">
                <a:latin typeface="Monotype Corsiva" charset="0"/>
              </a:rPr>
              <a:t>a</a:t>
            </a:r>
            <a:r>
              <a:rPr lang="en-US" sz="2000" dirty="0"/>
              <a:t> to </a:t>
            </a:r>
            <a:r>
              <a:rPr lang="en-US" sz="2000" dirty="0" err="1">
                <a:latin typeface="Monotype Corsiva" charset="0"/>
              </a:rPr>
              <a:t>b</a:t>
            </a:r>
            <a:r>
              <a:rPr lang="en-US" sz="2000" dirty="0"/>
              <a:t>.</a:t>
            </a:r>
          </a:p>
        </p:txBody>
      </p:sp>
      <p:sp>
        <p:nvSpPr>
          <p:cNvPr id="220165" name="Rectangle 5"/>
          <p:cNvSpPr>
            <a:spLocks noChangeArrowheads="1"/>
          </p:cNvSpPr>
          <p:nvPr/>
        </p:nvSpPr>
        <p:spPr bwMode="auto">
          <a:xfrm>
            <a:off x="457200" y="2209800"/>
            <a:ext cx="6400800" cy="3733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Let’s consider an electric field between two parallel plates </a:t>
            </a:r>
            <a:r>
              <a:rPr lang="en-US" dirty="0" err="1">
                <a:solidFill>
                  <a:schemeClr val="accent2"/>
                </a:solidFill>
                <a:latin typeface="Arial Narrow" charset="0"/>
              </a:rPr>
              <a:t>w</a:t>
            </a:r>
            <a:r>
              <a:rPr lang="en-US" dirty="0">
                <a:solidFill>
                  <a:schemeClr val="accent2"/>
                </a:solidFill>
                <a:latin typeface="Arial Narrow" charset="0"/>
              </a:rPr>
              <a:t>/ equal but opposite charges</a:t>
            </a:r>
          </a:p>
          <a:p>
            <a:pPr marL="742950" lvl="1" indent="-285750">
              <a:spcBef>
                <a:spcPct val="20000"/>
              </a:spcBef>
              <a:buFontTx/>
              <a:buChar char="–"/>
            </a:pPr>
            <a:r>
              <a:rPr lang="en-US" sz="2000" dirty="0">
                <a:solidFill>
                  <a:srgbClr val="660066"/>
                </a:solidFill>
                <a:latin typeface="Arial Narrow" charset="0"/>
                <a:ea typeface="ＭＳ Ｐゴシック" charset="-128"/>
              </a:rPr>
              <a:t>The field between the plates is uniform since the gap is small and the plates are infinitely long…</a:t>
            </a:r>
          </a:p>
          <a:p>
            <a:pPr marL="342900" indent="-342900">
              <a:spcBef>
                <a:spcPct val="20000"/>
              </a:spcBef>
              <a:buFontTx/>
              <a:buChar char="•"/>
            </a:pPr>
            <a:r>
              <a:rPr lang="en-US" dirty="0">
                <a:solidFill>
                  <a:schemeClr val="accent2"/>
                </a:solidFill>
                <a:latin typeface="Arial Narrow" charset="0"/>
              </a:rPr>
              <a:t>What happens when we place a small charge, +</a:t>
            </a:r>
            <a:r>
              <a:rPr lang="en-US" dirty="0" err="1">
                <a:solidFill>
                  <a:schemeClr val="accent2"/>
                </a:solidFill>
                <a:latin typeface="Arial Narrow" charset="0"/>
              </a:rPr>
              <a:t>q</a:t>
            </a:r>
            <a:r>
              <a:rPr lang="en-US" dirty="0">
                <a:solidFill>
                  <a:schemeClr val="accent2"/>
                </a:solidFill>
                <a:latin typeface="Arial Narrow" charset="0"/>
              </a:rPr>
              <a:t>, on a point at the positive plate and let go?</a:t>
            </a:r>
          </a:p>
          <a:p>
            <a:pPr marL="742950" lvl="1" indent="-285750">
              <a:spcBef>
                <a:spcPct val="20000"/>
              </a:spcBef>
              <a:buFontTx/>
              <a:buChar char="–"/>
            </a:pPr>
            <a:r>
              <a:rPr lang="en-US" sz="2000" dirty="0">
                <a:solidFill>
                  <a:srgbClr val="660066"/>
                </a:solidFill>
                <a:latin typeface="Arial Narrow" charset="0"/>
                <a:ea typeface="ＭＳ Ｐゴシック" charset="-128"/>
              </a:rPr>
              <a:t>The electric force will accelerate the charge toward negative plate.    </a:t>
            </a:r>
          </a:p>
          <a:p>
            <a:pPr marL="742950" lvl="1" indent="-285750">
              <a:spcBef>
                <a:spcPct val="20000"/>
              </a:spcBef>
              <a:buFontTx/>
              <a:buChar char="–"/>
            </a:pPr>
            <a:r>
              <a:rPr lang="en-US" sz="2000" dirty="0">
                <a:solidFill>
                  <a:srgbClr val="660066"/>
                </a:solidFill>
                <a:latin typeface="Arial Narrow" charset="0"/>
                <a:ea typeface="ＭＳ Ｐゴシック" charset="-128"/>
              </a:rPr>
              <a:t>What kind of energy does the charged particle gain?</a:t>
            </a:r>
          </a:p>
          <a:p>
            <a:pPr marL="1143000" lvl="2" indent="-228600">
              <a:spcBef>
                <a:spcPct val="20000"/>
              </a:spcBef>
              <a:buFontTx/>
              <a:buChar char="•"/>
            </a:pPr>
            <a:r>
              <a:rPr lang="en-US" sz="1800" dirty="0">
                <a:solidFill>
                  <a:srgbClr val="003300"/>
                </a:solidFill>
                <a:latin typeface="Arial Narrow" charset="0"/>
                <a:ea typeface="ＭＳ Ｐゴシック" charset="-128"/>
              </a:rPr>
              <a:t>Kinetic energy</a:t>
            </a:r>
          </a:p>
        </p:txBody>
      </p:sp>
    </p:spTree>
    <p:extLst>
      <p:ext uri="{BB962C8B-B14F-4D97-AF65-F5344CB8AC3E}">
        <p14:creationId xmlns:p14="http://schemas.microsoft.com/office/powerpoint/2010/main" val="380662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Monday, Sept. 24, 2018</a:t>
            </a:r>
            <a:endParaRPr lang="en-US"/>
          </a:p>
        </p:txBody>
      </p:sp>
      <p:sp>
        <p:nvSpPr>
          <p:cNvPr id="22" name="Footer Placeholder 4"/>
          <p:cNvSpPr>
            <a:spLocks noGrp="1"/>
          </p:cNvSpPr>
          <p:nvPr>
            <p:ph type="ftr" sz="quarter" idx="11"/>
          </p:nvPr>
        </p:nvSpPr>
        <p:spPr/>
        <p:txBody>
          <a:bodyPr/>
          <a:lstStyle/>
          <a:p>
            <a:r>
              <a:rPr lang="mr-IN" smtClean="0"/>
              <a:t>PHYS 1444-002, Fall 2018                     Dr. Jaehoon Yu</a:t>
            </a:r>
            <a:endParaRPr lang="en-US"/>
          </a:p>
        </p:txBody>
      </p:sp>
      <p:sp>
        <p:nvSpPr>
          <p:cNvPr id="23" name="Slide Number Placeholder 5"/>
          <p:cNvSpPr>
            <a:spLocks noGrp="1"/>
          </p:cNvSpPr>
          <p:nvPr>
            <p:ph type="sldNum" sz="quarter" idx="12"/>
          </p:nvPr>
        </p:nvSpPr>
        <p:spPr/>
        <p:txBody>
          <a:bodyPr/>
          <a:lstStyle/>
          <a:p>
            <a:fld id="{532CCA07-A523-D047-BCEB-1AE0DEF14C83}" type="slidenum">
              <a:rPr lang="en-US"/>
              <a:pPr/>
              <a:t>8</a:t>
            </a:fld>
            <a:endParaRPr lang="en-US"/>
          </a:p>
        </p:txBody>
      </p:sp>
      <p:pic>
        <p:nvPicPr>
          <p:cNvPr id="221186" name="Picture 2" descr="FG23_001"/>
          <p:cNvPicPr>
            <a:picLocks noChangeAspect="1" noChangeArrowheads="1"/>
          </p:cNvPicPr>
          <p:nvPr/>
        </p:nvPicPr>
        <p:blipFill>
          <a:blip r:embed="rId2"/>
          <a:srcRect/>
          <a:stretch>
            <a:fillRect/>
          </a:stretch>
        </p:blipFill>
        <p:spPr bwMode="auto">
          <a:xfrm>
            <a:off x="5410200" y="1066800"/>
            <a:ext cx="4495800" cy="4038600"/>
          </a:xfrm>
          <a:prstGeom prst="rect">
            <a:avLst/>
          </a:prstGeom>
          <a:noFill/>
        </p:spPr>
      </p:pic>
      <p:sp>
        <p:nvSpPr>
          <p:cNvPr id="221187" name="Rectangle 3"/>
          <p:cNvSpPr>
            <a:spLocks noGrp="1" noChangeArrowheads="1"/>
          </p:cNvSpPr>
          <p:nvPr>
            <p:ph type="title"/>
          </p:nvPr>
        </p:nvSpPr>
        <p:spPr>
          <a:xfrm>
            <a:off x="914400" y="0"/>
            <a:ext cx="7239000" cy="685800"/>
          </a:xfrm>
        </p:spPr>
        <p:txBody>
          <a:bodyPr/>
          <a:lstStyle/>
          <a:p>
            <a:r>
              <a:rPr lang="en-US"/>
              <a:t>Electric Potential Energy</a:t>
            </a:r>
          </a:p>
        </p:txBody>
      </p:sp>
      <p:sp>
        <p:nvSpPr>
          <p:cNvPr id="221188" name="Rectangle 4"/>
          <p:cNvSpPr>
            <a:spLocks noChangeArrowheads="1"/>
          </p:cNvSpPr>
          <p:nvPr/>
        </p:nvSpPr>
        <p:spPr bwMode="auto">
          <a:xfrm>
            <a:off x="152400" y="685800"/>
            <a:ext cx="66294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does this mean in terms of energies?</a:t>
            </a:r>
          </a:p>
          <a:p>
            <a:pPr marL="742950" lvl="1" indent="-285750">
              <a:spcBef>
                <a:spcPct val="20000"/>
              </a:spcBef>
              <a:buFontTx/>
              <a:buChar char="–"/>
            </a:pPr>
            <a:r>
              <a:rPr lang="en-US" dirty="0">
                <a:solidFill>
                  <a:srgbClr val="660066"/>
                </a:solidFill>
                <a:latin typeface="Arial Narrow" charset="0"/>
                <a:ea typeface="ＭＳ Ｐゴシック" charset="-128"/>
              </a:rPr>
              <a:t>The electric force is a conservative force.</a:t>
            </a:r>
          </a:p>
          <a:p>
            <a:pPr marL="742950" lvl="1" indent="-285750">
              <a:spcBef>
                <a:spcPct val="20000"/>
              </a:spcBef>
              <a:buFontTx/>
              <a:buChar char="–"/>
            </a:pPr>
            <a:r>
              <a:rPr lang="en-US" dirty="0">
                <a:solidFill>
                  <a:srgbClr val="660066"/>
                </a:solidFill>
                <a:latin typeface="Arial Narrow" charset="0"/>
                <a:ea typeface="ＭＳ Ｐゴシック" charset="-128"/>
              </a:rPr>
              <a:t>Thus, the mechanical energy (K+U) is conserved under this force.</a:t>
            </a:r>
          </a:p>
          <a:p>
            <a:pPr marL="742950" lvl="1" indent="-285750">
              <a:spcBef>
                <a:spcPct val="20000"/>
              </a:spcBef>
              <a:buFontTx/>
              <a:buChar char="–"/>
            </a:pPr>
            <a:r>
              <a:rPr lang="en-US" dirty="0">
                <a:solidFill>
                  <a:srgbClr val="660066"/>
                </a:solidFill>
                <a:latin typeface="Arial Narrow" charset="0"/>
                <a:ea typeface="ＭＳ Ｐゴシック" charset="-128"/>
              </a:rPr>
              <a:t>The charged object has only the electric potential energy </a:t>
            </a:r>
            <a:r>
              <a:rPr lang="en-US" dirty="0" smtClean="0">
                <a:solidFill>
                  <a:srgbClr val="660066"/>
                </a:solidFill>
                <a:latin typeface="Arial Narrow" charset="0"/>
                <a:ea typeface="ＭＳ Ｐゴシック" charset="-128"/>
              </a:rPr>
              <a:t>(no KE) at </a:t>
            </a:r>
            <a:r>
              <a:rPr lang="en-US" dirty="0">
                <a:solidFill>
                  <a:srgbClr val="660066"/>
                </a:solidFill>
                <a:latin typeface="Arial Narrow" charset="0"/>
                <a:ea typeface="ＭＳ Ｐゴシック" charset="-128"/>
              </a:rPr>
              <a:t>the positive plate.</a:t>
            </a:r>
          </a:p>
          <a:p>
            <a:pPr marL="742950" lvl="1" indent="-285750">
              <a:spcBef>
                <a:spcPct val="20000"/>
              </a:spcBef>
              <a:buFontTx/>
              <a:buChar char="–"/>
            </a:pPr>
            <a:r>
              <a:rPr lang="en-US" dirty="0">
                <a:solidFill>
                  <a:srgbClr val="660066"/>
                </a:solidFill>
                <a:latin typeface="Arial Narrow" charset="0"/>
                <a:ea typeface="ＭＳ Ｐゴシック" charset="-128"/>
              </a:rPr>
              <a:t>The electric potential energy decreases and </a:t>
            </a:r>
          </a:p>
          <a:p>
            <a:pPr marL="742950" lvl="1" indent="-285750">
              <a:spcBef>
                <a:spcPct val="20000"/>
              </a:spcBef>
              <a:buFontTx/>
              <a:buChar char="–"/>
            </a:pPr>
            <a:r>
              <a:rPr lang="en-US" dirty="0">
                <a:solidFill>
                  <a:srgbClr val="660066"/>
                </a:solidFill>
                <a:latin typeface="Arial Narrow" charset="0"/>
                <a:ea typeface="ＭＳ Ｐゴシック" charset="-128"/>
              </a:rPr>
              <a:t>Turns into kinetic energy as the electric force works on the charged </a:t>
            </a:r>
            <a:r>
              <a:rPr lang="en-US" dirty="0" smtClean="0">
                <a:solidFill>
                  <a:srgbClr val="660066"/>
                </a:solidFill>
                <a:latin typeface="Arial Narrow" charset="0"/>
                <a:ea typeface="ＭＳ Ｐゴシック" charset="-128"/>
              </a:rPr>
              <a:t>object, </a:t>
            </a:r>
            <a:r>
              <a:rPr lang="en-US" dirty="0">
                <a:solidFill>
                  <a:srgbClr val="660066"/>
                </a:solidFill>
                <a:latin typeface="Arial Narrow" charset="0"/>
                <a:ea typeface="ＭＳ Ｐゴシック" charset="-128"/>
              </a:rPr>
              <a:t>and the charged object gains speed.</a:t>
            </a:r>
          </a:p>
          <a:p>
            <a:pPr marL="342900" indent="-342900">
              <a:spcBef>
                <a:spcPct val="20000"/>
              </a:spcBef>
              <a:buFontTx/>
              <a:buChar char="•"/>
            </a:pPr>
            <a:r>
              <a:rPr lang="en-US" sz="2800" dirty="0">
                <a:solidFill>
                  <a:schemeClr val="accent2"/>
                </a:solidFill>
                <a:latin typeface="Arial Narrow" charset="0"/>
              </a:rPr>
              <a:t>Point of greatest potential energy for</a:t>
            </a:r>
          </a:p>
          <a:p>
            <a:pPr marL="742950" lvl="1" indent="-285750">
              <a:spcBef>
                <a:spcPct val="20000"/>
              </a:spcBef>
              <a:buFontTx/>
              <a:buChar char="–"/>
            </a:pPr>
            <a:r>
              <a:rPr lang="en-US" dirty="0">
                <a:solidFill>
                  <a:srgbClr val="660066"/>
                </a:solidFill>
                <a:latin typeface="Arial Narrow" charset="0"/>
                <a:ea typeface="ＭＳ Ｐゴシック" charset="-128"/>
              </a:rPr>
              <a:t>Positively charged object</a:t>
            </a:r>
          </a:p>
          <a:p>
            <a:pPr marL="742950" lvl="1" indent="-285750">
              <a:spcBef>
                <a:spcPct val="20000"/>
              </a:spcBef>
              <a:buFontTx/>
              <a:buChar char="–"/>
            </a:pPr>
            <a:r>
              <a:rPr lang="en-US" dirty="0">
                <a:solidFill>
                  <a:srgbClr val="660066"/>
                </a:solidFill>
                <a:latin typeface="Arial Narrow" charset="0"/>
                <a:ea typeface="ＭＳ Ｐゴシック" charset="-128"/>
              </a:rPr>
              <a:t>Negatively charged object</a:t>
            </a:r>
          </a:p>
        </p:txBody>
      </p:sp>
      <p:sp>
        <p:nvSpPr>
          <p:cNvPr id="221189" name="Text Box 5"/>
          <p:cNvSpPr txBox="1">
            <a:spLocks noChangeArrowheads="1"/>
          </p:cNvSpPr>
          <p:nvPr/>
        </p:nvSpPr>
        <p:spPr bwMode="auto">
          <a:xfrm>
            <a:off x="6553200" y="5160963"/>
            <a:ext cx="6635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PE=</a:t>
            </a:r>
          </a:p>
        </p:txBody>
      </p:sp>
      <p:sp>
        <p:nvSpPr>
          <p:cNvPr id="221190" name="Text Box 6"/>
          <p:cNvSpPr txBox="1">
            <a:spLocks noChangeArrowheads="1"/>
          </p:cNvSpPr>
          <p:nvPr/>
        </p:nvSpPr>
        <p:spPr bwMode="auto">
          <a:xfrm>
            <a:off x="6553200" y="5486400"/>
            <a:ext cx="66357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KE=</a:t>
            </a:r>
          </a:p>
        </p:txBody>
      </p:sp>
      <p:sp>
        <p:nvSpPr>
          <p:cNvPr id="221191" name="Text Box 7"/>
          <p:cNvSpPr txBox="1">
            <a:spLocks noChangeArrowheads="1"/>
          </p:cNvSpPr>
          <p:nvPr/>
        </p:nvSpPr>
        <p:spPr bwMode="auto">
          <a:xfrm>
            <a:off x="6553200" y="5867400"/>
            <a:ext cx="7048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ME=</a:t>
            </a:r>
          </a:p>
        </p:txBody>
      </p:sp>
      <p:sp>
        <p:nvSpPr>
          <p:cNvPr id="221192" name="Text Box 8"/>
          <p:cNvSpPr txBox="1">
            <a:spLocks noChangeArrowheads="1"/>
          </p:cNvSpPr>
          <p:nvPr/>
        </p:nvSpPr>
        <p:spPr bwMode="auto">
          <a:xfrm>
            <a:off x="7102475" y="5162550"/>
            <a:ext cx="3651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U</a:t>
            </a:r>
          </a:p>
        </p:txBody>
      </p:sp>
      <p:sp>
        <p:nvSpPr>
          <p:cNvPr id="221193" name="Text Box 9"/>
          <p:cNvSpPr txBox="1">
            <a:spLocks noChangeArrowheads="1"/>
          </p:cNvSpPr>
          <p:nvPr/>
        </p:nvSpPr>
        <p:spPr bwMode="auto">
          <a:xfrm>
            <a:off x="7915275" y="5162550"/>
            <a:ext cx="3238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0</a:t>
            </a:r>
          </a:p>
        </p:txBody>
      </p:sp>
      <p:sp>
        <p:nvSpPr>
          <p:cNvPr id="221194" name="Text Box 10"/>
          <p:cNvSpPr txBox="1">
            <a:spLocks noChangeArrowheads="1"/>
          </p:cNvSpPr>
          <p:nvPr/>
        </p:nvSpPr>
        <p:spPr bwMode="auto">
          <a:xfrm>
            <a:off x="7123113" y="5486400"/>
            <a:ext cx="323850"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0</a:t>
            </a:r>
          </a:p>
        </p:txBody>
      </p:sp>
      <p:sp>
        <p:nvSpPr>
          <p:cNvPr id="221195" name="Text Box 11"/>
          <p:cNvSpPr txBox="1">
            <a:spLocks noChangeArrowheads="1"/>
          </p:cNvSpPr>
          <p:nvPr/>
        </p:nvSpPr>
        <p:spPr bwMode="auto">
          <a:xfrm>
            <a:off x="7900988" y="5486400"/>
            <a:ext cx="350837"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K</a:t>
            </a:r>
          </a:p>
        </p:txBody>
      </p:sp>
      <p:sp>
        <p:nvSpPr>
          <p:cNvPr id="221196" name="Text Box 12"/>
          <p:cNvSpPr txBox="1">
            <a:spLocks noChangeArrowheads="1"/>
          </p:cNvSpPr>
          <p:nvPr/>
        </p:nvSpPr>
        <p:spPr bwMode="auto">
          <a:xfrm>
            <a:off x="7102475" y="5867400"/>
            <a:ext cx="3651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U</a:t>
            </a:r>
          </a:p>
        </p:txBody>
      </p:sp>
      <p:sp>
        <p:nvSpPr>
          <p:cNvPr id="221197" name="Text Box 13"/>
          <p:cNvSpPr txBox="1">
            <a:spLocks noChangeArrowheads="1"/>
          </p:cNvSpPr>
          <p:nvPr/>
        </p:nvSpPr>
        <p:spPr bwMode="auto">
          <a:xfrm>
            <a:off x="7323138" y="6096000"/>
            <a:ext cx="677862"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U+K</a:t>
            </a:r>
          </a:p>
        </p:txBody>
      </p:sp>
      <p:sp>
        <p:nvSpPr>
          <p:cNvPr id="221198" name="Text Box 14"/>
          <p:cNvSpPr txBox="1">
            <a:spLocks noChangeArrowheads="1"/>
          </p:cNvSpPr>
          <p:nvPr/>
        </p:nvSpPr>
        <p:spPr bwMode="auto">
          <a:xfrm>
            <a:off x="7902575" y="5867400"/>
            <a:ext cx="350838" cy="457200"/>
          </a:xfrm>
          <a:prstGeom prst="rect">
            <a:avLst/>
          </a:prstGeom>
          <a:noFill/>
          <a:ln w="9525">
            <a:noFill/>
            <a:miter lim="800000"/>
            <a:headEnd/>
            <a:tailEnd/>
          </a:ln>
          <a:effectLst/>
        </p:spPr>
        <p:txBody>
          <a:bodyPr wrap="none">
            <a:prstTxWarp prst="textNoShape">
              <a:avLst/>
            </a:prstTxWarp>
            <a:spAutoFit/>
          </a:bodyPr>
          <a:lstStyle/>
          <a:p>
            <a:r>
              <a:rPr lang="en-US">
                <a:solidFill>
                  <a:srgbClr val="800000"/>
                </a:solidFill>
                <a:latin typeface="Arial Narrow" charset="0"/>
              </a:rPr>
              <a:t>K</a:t>
            </a:r>
          </a:p>
        </p:txBody>
      </p:sp>
      <p:sp>
        <p:nvSpPr>
          <p:cNvPr id="221199" name="Oval 15"/>
          <p:cNvSpPr>
            <a:spLocks noChangeArrowheads="1"/>
          </p:cNvSpPr>
          <p:nvPr/>
        </p:nvSpPr>
        <p:spPr bwMode="auto">
          <a:xfrm>
            <a:off x="7315200" y="2971800"/>
            <a:ext cx="228600" cy="228600"/>
          </a:xfrm>
          <a:prstGeom prst="ellipse">
            <a:avLst/>
          </a:prstGeom>
          <a:noFill/>
          <a:ln w="38100">
            <a:solidFill>
              <a:srgbClr val="800000"/>
            </a:solidFill>
            <a:round/>
            <a:headEnd/>
            <a:tailEnd/>
          </a:ln>
          <a:effectLst/>
        </p:spPr>
        <p:txBody>
          <a:bodyPr anchor="ctr">
            <a:prstTxWarp prst="textNoShape">
              <a:avLst/>
            </a:prstTxWarp>
            <a:spAutoFit/>
          </a:bodyPr>
          <a:lstStyle/>
          <a:p>
            <a:endParaRPr lang="en-US"/>
          </a:p>
        </p:txBody>
      </p:sp>
      <p:sp>
        <p:nvSpPr>
          <p:cNvPr id="221200" name="Oval 16"/>
          <p:cNvSpPr>
            <a:spLocks noChangeArrowheads="1"/>
          </p:cNvSpPr>
          <p:nvPr/>
        </p:nvSpPr>
        <p:spPr bwMode="auto">
          <a:xfrm>
            <a:off x="7772400" y="2971800"/>
            <a:ext cx="228600" cy="228600"/>
          </a:xfrm>
          <a:prstGeom prst="ellipse">
            <a:avLst/>
          </a:prstGeom>
          <a:noFill/>
          <a:ln w="38100">
            <a:solidFill>
              <a:schemeClr val="accent2"/>
            </a:solidFill>
            <a:round/>
            <a:headEnd/>
            <a:tailEnd/>
          </a:ln>
          <a:effectLst/>
        </p:spPr>
        <p:txBody>
          <a:bodyPr anchor="ctr">
            <a:prstTxWarp prst="textNoShape">
              <a:avLst/>
            </a:prstTxWarp>
            <a:spAutoFit/>
          </a:bodyPr>
          <a:lstStyle/>
          <a:p>
            <a:endParaRPr lang="en-US"/>
          </a:p>
        </p:txBody>
      </p:sp>
      <p:sp>
        <p:nvSpPr>
          <p:cNvPr id="221201" name="Rectangle 17"/>
          <p:cNvSpPr>
            <a:spLocks noChangeArrowheads="1"/>
          </p:cNvSpPr>
          <p:nvPr/>
        </p:nvSpPr>
        <p:spPr bwMode="auto">
          <a:xfrm>
            <a:off x="914400" y="5334000"/>
            <a:ext cx="2971800" cy="457200"/>
          </a:xfrm>
          <a:prstGeom prst="rect">
            <a:avLst/>
          </a:prstGeom>
          <a:noFill/>
          <a:ln w="38100">
            <a:solidFill>
              <a:srgbClr val="800000"/>
            </a:solidFill>
            <a:miter lim="800000"/>
            <a:headEnd/>
            <a:tailEnd/>
          </a:ln>
          <a:effectLst/>
        </p:spPr>
        <p:txBody>
          <a:bodyPr anchor="ctr">
            <a:prstTxWarp prst="textNoShape">
              <a:avLst/>
            </a:prstTxWarp>
            <a:spAutoFit/>
          </a:bodyPr>
          <a:lstStyle/>
          <a:p>
            <a:endParaRPr lang="en-US"/>
          </a:p>
        </p:txBody>
      </p:sp>
      <p:cxnSp>
        <p:nvCxnSpPr>
          <p:cNvPr id="221202" name="AutoShape 18"/>
          <p:cNvCxnSpPr>
            <a:cxnSpLocks noChangeShapeType="1"/>
            <a:stCxn id="221201" idx="3"/>
            <a:endCxn id="221199" idx="4"/>
          </p:cNvCxnSpPr>
          <p:nvPr/>
        </p:nvCxnSpPr>
        <p:spPr bwMode="auto">
          <a:xfrm flipV="1">
            <a:off x="3905250" y="3219450"/>
            <a:ext cx="3524250" cy="2343150"/>
          </a:xfrm>
          <a:prstGeom prst="curvedConnector2">
            <a:avLst/>
          </a:prstGeom>
          <a:noFill/>
          <a:ln w="28575">
            <a:solidFill>
              <a:srgbClr val="800000"/>
            </a:solidFill>
            <a:round/>
            <a:headEnd/>
            <a:tailEnd type="triangle" w="med" len="med"/>
          </a:ln>
          <a:effectLst/>
        </p:spPr>
      </p:cxnSp>
      <p:sp>
        <p:nvSpPr>
          <p:cNvPr id="221203" name="Rectangle 19"/>
          <p:cNvSpPr>
            <a:spLocks noChangeArrowheads="1"/>
          </p:cNvSpPr>
          <p:nvPr/>
        </p:nvSpPr>
        <p:spPr bwMode="auto">
          <a:xfrm>
            <a:off x="914400" y="5867400"/>
            <a:ext cx="3048000" cy="381000"/>
          </a:xfrm>
          <a:prstGeom prst="rect">
            <a:avLst/>
          </a:prstGeom>
          <a:noFill/>
          <a:ln w="38100">
            <a:solidFill>
              <a:schemeClr val="accent2"/>
            </a:solidFill>
            <a:miter lim="800000"/>
            <a:headEnd/>
            <a:tailEnd/>
          </a:ln>
          <a:effectLst/>
        </p:spPr>
        <p:txBody>
          <a:bodyPr anchor="ctr">
            <a:prstTxWarp prst="textNoShape">
              <a:avLst/>
            </a:prstTxWarp>
            <a:spAutoFit/>
          </a:bodyPr>
          <a:lstStyle/>
          <a:p>
            <a:endParaRPr lang="en-US"/>
          </a:p>
        </p:txBody>
      </p:sp>
      <p:cxnSp>
        <p:nvCxnSpPr>
          <p:cNvPr id="221204" name="AutoShape 20"/>
          <p:cNvCxnSpPr>
            <a:cxnSpLocks noChangeShapeType="1"/>
            <a:stCxn id="221203" idx="3"/>
            <a:endCxn id="221200" idx="4"/>
          </p:cNvCxnSpPr>
          <p:nvPr/>
        </p:nvCxnSpPr>
        <p:spPr bwMode="auto">
          <a:xfrm flipV="1">
            <a:off x="3981450" y="3219450"/>
            <a:ext cx="3905250" cy="2838450"/>
          </a:xfrm>
          <a:prstGeom prst="curvedConnector2">
            <a:avLst/>
          </a:prstGeom>
          <a:noFill/>
          <a:ln w="38100">
            <a:solidFill>
              <a:schemeClr val="accent2"/>
            </a:solidFill>
            <a:round/>
            <a:headEnd/>
            <a:tailEnd type="triangle" w="med" len="med"/>
          </a:ln>
          <a:effectLst/>
        </p:spPr>
      </p:cxnSp>
    </p:spTree>
    <p:extLst>
      <p:ext uri="{BB962C8B-B14F-4D97-AF65-F5344CB8AC3E}">
        <p14:creationId xmlns:p14="http://schemas.microsoft.com/office/powerpoint/2010/main" val="434516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24,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9</a:t>
            </a:fld>
            <a:endParaRPr lang="en-US"/>
          </a:p>
        </p:txBody>
      </p:sp>
      <p:sp>
        <p:nvSpPr>
          <p:cNvPr id="222210" name="Rectangle 2"/>
          <p:cNvSpPr>
            <a:spLocks noGrp="1" noChangeArrowheads="1"/>
          </p:cNvSpPr>
          <p:nvPr>
            <p:ph type="title"/>
          </p:nvPr>
        </p:nvSpPr>
        <p:spPr>
          <a:xfrm>
            <a:off x="914400" y="0"/>
            <a:ext cx="7239000" cy="685800"/>
          </a:xfrm>
        </p:spPr>
        <p:txBody>
          <a:bodyPr/>
          <a:lstStyle/>
          <a:p>
            <a:r>
              <a:rPr lang="en-US"/>
              <a:t>Electric Potential</a:t>
            </a:r>
          </a:p>
        </p:txBody>
      </p:sp>
      <p:sp>
        <p:nvSpPr>
          <p:cNvPr id="222211" name="Rectangle 3"/>
          <p:cNvSpPr>
            <a:spLocks noChangeArrowheads="1"/>
          </p:cNvSpPr>
          <p:nvPr/>
        </p:nvSpPr>
        <p:spPr bwMode="auto">
          <a:xfrm>
            <a:off x="762000" y="685800"/>
            <a:ext cx="7696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is the electric field defined?</a:t>
            </a:r>
          </a:p>
          <a:p>
            <a:pPr marL="742950" lvl="1" indent="-285750">
              <a:spcBef>
                <a:spcPct val="20000"/>
              </a:spcBef>
              <a:buFontTx/>
              <a:buChar char="–"/>
            </a:pPr>
            <a:r>
              <a:rPr lang="en-US" sz="2800" dirty="0">
                <a:solidFill>
                  <a:srgbClr val="660066"/>
                </a:solidFill>
                <a:latin typeface="Arial Narrow" charset="0"/>
                <a:ea typeface="ＭＳ Ｐゴシック" charset="-128"/>
              </a:rPr>
              <a:t>Electric force per unit charge: F/q</a:t>
            </a:r>
          </a:p>
          <a:p>
            <a:pPr marL="342900" indent="-342900">
              <a:spcBef>
                <a:spcPct val="20000"/>
              </a:spcBef>
              <a:buFontTx/>
              <a:buChar char="•"/>
            </a:pPr>
            <a:r>
              <a:rPr lang="en-US" sz="3200" dirty="0">
                <a:solidFill>
                  <a:schemeClr val="accent2"/>
                </a:solidFill>
                <a:latin typeface="Arial Narrow" charset="0"/>
              </a:rPr>
              <a:t>We can define electric potential (potential) as </a:t>
            </a:r>
          </a:p>
          <a:p>
            <a:pPr marL="742950" lvl="1" indent="-285750">
              <a:spcBef>
                <a:spcPct val="20000"/>
              </a:spcBef>
              <a:buFontTx/>
              <a:buChar char="–"/>
            </a:pPr>
            <a:r>
              <a:rPr lang="en-US" sz="2800" dirty="0">
                <a:solidFill>
                  <a:srgbClr val="660066"/>
                </a:solidFill>
                <a:latin typeface="Arial Narrow" charset="0"/>
                <a:ea typeface="ＭＳ Ｐゴシック" charset="-128"/>
              </a:rPr>
              <a:t>The electric potential energy per unit charge</a:t>
            </a:r>
          </a:p>
          <a:p>
            <a:pPr marL="742950" lvl="1" indent="-285750">
              <a:spcBef>
                <a:spcPct val="20000"/>
              </a:spcBef>
              <a:buFontTx/>
              <a:buChar char="–"/>
            </a:pPr>
            <a:r>
              <a:rPr lang="en-US" sz="2800" dirty="0">
                <a:solidFill>
                  <a:srgbClr val="660066"/>
                </a:solidFill>
                <a:latin typeface="Arial Narrow" charset="0"/>
                <a:ea typeface="ＭＳ Ｐゴシック" charset="-128"/>
              </a:rPr>
              <a:t>This is like the voltage of a battery…</a:t>
            </a:r>
          </a:p>
          <a:p>
            <a:pPr marL="342900" indent="-342900">
              <a:spcBef>
                <a:spcPct val="20000"/>
              </a:spcBef>
              <a:buFontTx/>
              <a:buChar char="•"/>
            </a:pPr>
            <a:r>
              <a:rPr lang="en-US" sz="3200" dirty="0">
                <a:solidFill>
                  <a:schemeClr val="accent2"/>
                </a:solidFill>
                <a:latin typeface="Arial Narrow" charset="0"/>
              </a:rPr>
              <a:t>Electric potential is written with </a:t>
            </a:r>
            <a:r>
              <a:rPr lang="en-US" sz="3200" dirty="0" smtClean="0">
                <a:solidFill>
                  <a:schemeClr val="accent2"/>
                </a:solidFill>
                <a:latin typeface="Arial Narrow" charset="0"/>
              </a:rPr>
              <a:t>the </a:t>
            </a:r>
            <a:r>
              <a:rPr lang="en-US" sz="3200" dirty="0">
                <a:solidFill>
                  <a:schemeClr val="accent2"/>
                </a:solidFill>
                <a:latin typeface="Arial Narrow" charset="0"/>
              </a:rPr>
              <a:t>symbol V</a:t>
            </a:r>
          </a:p>
          <a:p>
            <a:pPr marL="742950" lvl="1" indent="-285750">
              <a:spcBef>
                <a:spcPct val="20000"/>
              </a:spcBef>
              <a:buFontTx/>
              <a:buChar char="–"/>
            </a:pPr>
            <a:r>
              <a:rPr lang="en-US" sz="2800" dirty="0">
                <a:solidFill>
                  <a:srgbClr val="660066"/>
                </a:solidFill>
                <a:latin typeface="Arial Narrow" charset="0"/>
                <a:ea typeface="ＭＳ Ｐゴシック" charset="-128"/>
              </a:rPr>
              <a:t>If a positive test charge q has potential energy </a:t>
            </a:r>
            <a:r>
              <a:rPr lang="en-US" sz="2800" dirty="0" err="1">
                <a:solidFill>
                  <a:srgbClr val="660066"/>
                </a:solidFill>
                <a:latin typeface="Arial Narrow" charset="0"/>
                <a:ea typeface="ＭＳ Ｐゴシック" charset="-128"/>
              </a:rPr>
              <a:t>U</a:t>
            </a:r>
            <a:r>
              <a:rPr lang="en-US" sz="2800" baseline="-25000" dirty="0" err="1">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at </a:t>
            </a:r>
            <a:r>
              <a:rPr lang="en-US" sz="2800" dirty="0" smtClean="0">
                <a:solidFill>
                  <a:srgbClr val="660066"/>
                </a:solidFill>
                <a:latin typeface="Arial Narrow" charset="0"/>
                <a:ea typeface="ＭＳ Ｐゴシック" charset="-128"/>
              </a:rPr>
              <a:t> </a:t>
            </a:r>
            <a:r>
              <a:rPr lang="en-US" sz="2800" dirty="0">
                <a:solidFill>
                  <a:srgbClr val="660066"/>
                </a:solidFill>
                <a:latin typeface="Arial Narrow" charset="0"/>
                <a:ea typeface="ＭＳ Ｐゴシック" charset="-128"/>
              </a:rPr>
              <a:t>point </a:t>
            </a:r>
            <a:r>
              <a:rPr lang="en-US" sz="2800" i="1" dirty="0">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the electric potential of the charge at that point is</a:t>
            </a: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22212" name="Object 4"/>
          <p:cNvGraphicFramePr>
            <a:graphicFrameLocks noChangeAspect="1"/>
          </p:cNvGraphicFramePr>
          <p:nvPr>
            <p:extLst>
              <p:ext uri="{D42A27DB-BD31-4B8C-83A1-F6EECF244321}">
                <p14:modId xmlns:p14="http://schemas.microsoft.com/office/powerpoint/2010/main" val="378262428"/>
              </p:ext>
            </p:extLst>
          </p:nvPr>
        </p:nvGraphicFramePr>
        <p:xfrm>
          <a:off x="3124200" y="5183188"/>
          <a:ext cx="760413" cy="595312"/>
        </p:xfrm>
        <a:graphic>
          <a:graphicData uri="http://schemas.openxmlformats.org/presentationml/2006/ole">
            <mc:AlternateContent xmlns:mc="http://schemas.openxmlformats.org/markup-compatibility/2006">
              <mc:Choice xmlns:v="urn:schemas-microsoft-com:vml" Requires="v">
                <p:oleObj spid="_x0000_s70743" name="Equation" r:id="rId3" imgW="292100" imgH="228600" progId="Equation.DSMT4">
                  <p:embed/>
                </p:oleObj>
              </mc:Choice>
              <mc:Fallback>
                <p:oleObj name="Equation" r:id="rId3" imgW="292100" imgH="228600" progId="Equation.DSMT4">
                  <p:embed/>
                  <p:pic>
                    <p:nvPicPr>
                      <p:cNvPr id="0" name=""/>
                      <p:cNvPicPr>
                        <a:picLocks noChangeAspect="1" noChangeArrowheads="1"/>
                      </p:cNvPicPr>
                      <p:nvPr/>
                    </p:nvPicPr>
                    <p:blipFill>
                      <a:blip r:embed="rId4"/>
                      <a:srcRect/>
                      <a:stretch>
                        <a:fillRect/>
                      </a:stretch>
                    </p:blipFill>
                    <p:spPr bwMode="auto">
                      <a:xfrm>
                        <a:off x="3124200" y="5183188"/>
                        <a:ext cx="760413" cy="595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905032276"/>
              </p:ext>
            </p:extLst>
          </p:nvPr>
        </p:nvGraphicFramePr>
        <p:xfrm>
          <a:off x="3825875" y="4930775"/>
          <a:ext cx="593725" cy="1089025"/>
        </p:xfrm>
        <a:graphic>
          <a:graphicData uri="http://schemas.openxmlformats.org/presentationml/2006/ole">
            <mc:AlternateContent xmlns:mc="http://schemas.openxmlformats.org/markup-compatibility/2006">
              <mc:Choice xmlns:v="urn:schemas-microsoft-com:vml" Requires="v">
                <p:oleObj spid="_x0000_s70744" name="Equation" r:id="rId5" imgW="228600" imgH="419100" progId="Equation.DSMT4">
                  <p:embed/>
                </p:oleObj>
              </mc:Choice>
              <mc:Fallback>
                <p:oleObj name="Equation" r:id="rId5" imgW="228600" imgH="419100" progId="Equation.DSMT4">
                  <p:embed/>
                  <p:pic>
                    <p:nvPicPr>
                      <p:cNvPr id="0" name=""/>
                      <p:cNvPicPr>
                        <a:picLocks noChangeAspect="1" noChangeArrowheads="1"/>
                      </p:cNvPicPr>
                      <p:nvPr/>
                    </p:nvPicPr>
                    <p:blipFill>
                      <a:blip r:embed="rId6"/>
                      <a:srcRect/>
                      <a:stretch>
                        <a:fillRect/>
                      </a:stretch>
                    </p:blipFill>
                    <p:spPr bwMode="auto">
                      <a:xfrm>
                        <a:off x="3825875" y="4930775"/>
                        <a:ext cx="593725" cy="1089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80264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36504</TotalTime>
  <Words>2353</Words>
  <Application>Microsoft Macintosh PowerPoint</Application>
  <PresentationFormat>On-screen Show (4:3)</PresentationFormat>
  <Paragraphs>262</Paragraphs>
  <Slides>18</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 Narrow</vt:lpstr>
      <vt:lpstr>Lucida Grande</vt:lpstr>
      <vt:lpstr>Monotype Corsiva</vt:lpstr>
      <vt:lpstr>ＭＳ Ｐゴシック</vt:lpstr>
      <vt:lpstr>Symbol</vt:lpstr>
      <vt:lpstr>Times New Roman</vt:lpstr>
      <vt:lpstr>Wingdings</vt:lpstr>
      <vt:lpstr>phys1443-spring02</vt:lpstr>
      <vt:lpstr>Equation</vt:lpstr>
      <vt:lpstr>PHYS 1441 – Section 002 Lecture #7</vt:lpstr>
      <vt:lpstr>Announcements</vt:lpstr>
      <vt:lpstr>Special Project #3</vt:lpstr>
      <vt:lpstr>Gauss’ Law Summary</vt:lpstr>
      <vt:lpstr>Example 22 – 6 </vt:lpstr>
      <vt:lpstr>Electric Potential Energy</vt:lpstr>
      <vt:lpstr>Electric Potential Energy</vt:lpstr>
      <vt:lpstr>Electric Potential Energy</vt:lpstr>
      <vt:lpstr>Electric Potential</vt:lpstr>
      <vt:lpstr>Electric Potential</vt:lpstr>
      <vt:lpstr>A Few Things about Electric Potential</vt:lpstr>
      <vt:lpstr>Example 23 – 1 </vt:lpstr>
      <vt:lpstr>Electric Potential and Potential Energy </vt:lpstr>
      <vt:lpstr>Comparisons of Potential Energies </vt:lpstr>
      <vt:lpstr>Electric Potential and Potential Energy </vt:lpstr>
      <vt:lpstr>Some Typical Voltages </vt:lpstr>
      <vt:lpstr>Example 23 – 2 </vt:lpstr>
      <vt:lpstr>Example 23 – 2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544</cp:revision>
  <dcterms:created xsi:type="dcterms:W3CDTF">2012-01-19T04:21:20Z</dcterms:created>
  <dcterms:modified xsi:type="dcterms:W3CDTF">2018-09-24T19:45:54Z</dcterms:modified>
</cp:coreProperties>
</file>