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82" r:id="rId3"/>
    <p:sldId id="589" r:id="rId4"/>
    <p:sldId id="581" r:id="rId5"/>
    <p:sldId id="573" r:id="rId6"/>
    <p:sldId id="574" r:id="rId7"/>
    <p:sldId id="575" r:id="rId8"/>
    <p:sldId id="576" r:id="rId9"/>
    <p:sldId id="577" r:id="rId10"/>
    <p:sldId id="578" r:id="rId11"/>
    <p:sldId id="579" r:id="rId12"/>
    <p:sldId id="580" r:id="rId13"/>
    <p:sldId id="583" r:id="rId14"/>
    <p:sldId id="584" r:id="rId15"/>
    <p:sldId id="59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3"/>
    <p:restoredTop sz="94660"/>
  </p:normalViewPr>
  <p:slideViewPr>
    <p:cSldViewPr>
      <p:cViewPr varScale="1">
        <p:scale>
          <a:sx n="106" d="100"/>
          <a:sy n="106" d="100"/>
        </p:scale>
        <p:origin x="3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image" Target="../media/image15.emf"/><Relationship Id="rId13" Type="http://schemas.openxmlformats.org/officeDocument/2006/relationships/image" Target="../media/image16.emf"/><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0"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68.wmf"/><Relationship Id="rId5" Type="http://schemas.openxmlformats.org/officeDocument/2006/relationships/image" Target="../media/image69.wmf"/><Relationship Id="rId6" Type="http://schemas.openxmlformats.org/officeDocument/2006/relationships/image" Target="../media/image70.wmf"/><Relationship Id="rId1" Type="http://schemas.openxmlformats.org/officeDocument/2006/relationships/image" Target="../media/image66.wmf"/><Relationship Id="rId2"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e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image" Target="../media/image25.w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emf"/><Relationship Id="rId1" Type="http://schemas.openxmlformats.org/officeDocument/2006/relationships/image" Target="../media/image34.wmf"/><Relationship Id="rId2"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1" Type="http://schemas.openxmlformats.org/officeDocument/2006/relationships/image" Target="../media/image44.wmf"/><Relationship Id="rId2"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7" Type="http://schemas.openxmlformats.org/officeDocument/2006/relationships/image" Target="../media/image58.wmf"/><Relationship Id="rId1" Type="http://schemas.openxmlformats.org/officeDocument/2006/relationships/image" Target="../media/image52.wmf"/><Relationship Id="rId2"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1" Type="http://schemas.openxmlformats.org/officeDocument/2006/relationships/image" Target="../media/image59.emf"/><Relationship Id="rId2"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134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06321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26,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26,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26,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8.emf"/><Relationship Id="rId5" Type="http://schemas.openxmlformats.org/officeDocument/2006/relationships/oleObject" Target="../embeddings/oleObject33.bin"/><Relationship Id="rId6" Type="http://schemas.openxmlformats.org/officeDocument/2006/relationships/image" Target="../media/image39.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oleObject" Target="../embeddings/oleObject34.bin"/><Relationship Id="rId6" Type="http://schemas.openxmlformats.org/officeDocument/2006/relationships/image" Target="../media/image40.emf"/><Relationship Id="rId7" Type="http://schemas.openxmlformats.org/officeDocument/2006/relationships/oleObject" Target="../embeddings/oleObject35.bin"/><Relationship Id="rId8"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48.emf"/><Relationship Id="rId13" Type="http://schemas.openxmlformats.org/officeDocument/2006/relationships/oleObject" Target="../embeddings/oleObject41.bin"/><Relationship Id="rId14" Type="http://schemas.openxmlformats.org/officeDocument/2006/relationships/image" Target="../media/image49.emf"/><Relationship Id="rId15" Type="http://schemas.openxmlformats.org/officeDocument/2006/relationships/oleObject" Target="../embeddings/oleObject42.bin"/><Relationship Id="rId16" Type="http://schemas.openxmlformats.org/officeDocument/2006/relationships/image" Target="../media/image50.emf"/><Relationship Id="rId17" Type="http://schemas.openxmlformats.org/officeDocument/2006/relationships/oleObject" Target="../embeddings/oleObject43.bin"/><Relationship Id="rId18" Type="http://schemas.openxmlformats.org/officeDocument/2006/relationships/image" Target="../media/image51.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44.wmf"/><Relationship Id="rId5" Type="http://schemas.openxmlformats.org/officeDocument/2006/relationships/oleObject" Target="../embeddings/oleObject37.bin"/><Relationship Id="rId6" Type="http://schemas.openxmlformats.org/officeDocument/2006/relationships/image" Target="../media/image45.wmf"/><Relationship Id="rId7" Type="http://schemas.openxmlformats.org/officeDocument/2006/relationships/oleObject" Target="../embeddings/oleObject38.bin"/><Relationship Id="rId8" Type="http://schemas.openxmlformats.org/officeDocument/2006/relationships/image" Target="../media/image46.wmf"/><Relationship Id="rId9" Type="http://schemas.openxmlformats.org/officeDocument/2006/relationships/oleObject" Target="../embeddings/oleObject39.bin"/><Relationship Id="rId10" Type="http://schemas.openxmlformats.org/officeDocument/2006/relationships/image" Target="../media/image47.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8.bin"/><Relationship Id="rId12" Type="http://schemas.openxmlformats.org/officeDocument/2006/relationships/image" Target="../media/image56.wmf"/><Relationship Id="rId13" Type="http://schemas.openxmlformats.org/officeDocument/2006/relationships/oleObject" Target="../embeddings/oleObject49.bin"/><Relationship Id="rId14" Type="http://schemas.openxmlformats.org/officeDocument/2006/relationships/image" Target="../media/image57.wmf"/><Relationship Id="rId15" Type="http://schemas.openxmlformats.org/officeDocument/2006/relationships/oleObject" Target="../embeddings/oleObject50.bin"/><Relationship Id="rId16" Type="http://schemas.openxmlformats.org/officeDocument/2006/relationships/image" Target="../media/image58.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52.wmf"/><Relationship Id="rId5" Type="http://schemas.openxmlformats.org/officeDocument/2006/relationships/oleObject" Target="../embeddings/oleObject45.bin"/><Relationship Id="rId6" Type="http://schemas.openxmlformats.org/officeDocument/2006/relationships/image" Target="../media/image53.wmf"/><Relationship Id="rId7" Type="http://schemas.openxmlformats.org/officeDocument/2006/relationships/oleObject" Target="../embeddings/oleObject46.bin"/><Relationship Id="rId8" Type="http://schemas.openxmlformats.org/officeDocument/2006/relationships/image" Target="../media/image54.wmf"/><Relationship Id="rId9" Type="http://schemas.openxmlformats.org/officeDocument/2006/relationships/oleObject" Target="../embeddings/oleObject47.bin"/><Relationship Id="rId10" Type="http://schemas.openxmlformats.org/officeDocument/2006/relationships/image" Target="../media/image55.wmf"/></Relationships>
</file>

<file path=ppt/slides/_rels/slide14.xml.rels><?xml version="1.0" encoding="UTF-8" standalone="yes"?>
<Relationships xmlns="http://schemas.openxmlformats.org/package/2006/relationships"><Relationship Id="rId11" Type="http://schemas.openxmlformats.org/officeDocument/2006/relationships/image" Target="../media/image62.emf"/><Relationship Id="rId12" Type="http://schemas.openxmlformats.org/officeDocument/2006/relationships/oleObject" Target="../embeddings/oleObject55.bin"/><Relationship Id="rId13" Type="http://schemas.openxmlformats.org/officeDocument/2006/relationships/image" Target="../media/image63.emf"/><Relationship Id="rId14" Type="http://schemas.openxmlformats.org/officeDocument/2006/relationships/oleObject" Target="../embeddings/oleObject56.bin"/><Relationship Id="rId15" Type="http://schemas.openxmlformats.org/officeDocument/2006/relationships/image" Target="../media/image64.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65.jpeg"/><Relationship Id="rId4" Type="http://schemas.openxmlformats.org/officeDocument/2006/relationships/oleObject" Target="../embeddings/oleObject51.bin"/><Relationship Id="rId5" Type="http://schemas.openxmlformats.org/officeDocument/2006/relationships/image" Target="../media/image59.emf"/><Relationship Id="rId6" Type="http://schemas.openxmlformats.org/officeDocument/2006/relationships/oleObject" Target="../embeddings/oleObject52.bin"/><Relationship Id="rId7" Type="http://schemas.openxmlformats.org/officeDocument/2006/relationships/image" Target="../media/image60.emf"/><Relationship Id="rId8" Type="http://schemas.openxmlformats.org/officeDocument/2006/relationships/oleObject" Target="../embeddings/oleObject53.bin"/><Relationship Id="rId9" Type="http://schemas.openxmlformats.org/officeDocument/2006/relationships/image" Target="../media/image61.emf"/><Relationship Id="rId10"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11" Type="http://schemas.openxmlformats.org/officeDocument/2006/relationships/image" Target="../media/image68.wmf"/><Relationship Id="rId12" Type="http://schemas.openxmlformats.org/officeDocument/2006/relationships/oleObject" Target="../embeddings/oleObject61.bin"/><Relationship Id="rId13" Type="http://schemas.openxmlformats.org/officeDocument/2006/relationships/image" Target="../media/image69.wmf"/><Relationship Id="rId14" Type="http://schemas.openxmlformats.org/officeDocument/2006/relationships/oleObject" Target="../embeddings/oleObject62.bin"/><Relationship Id="rId15" Type="http://schemas.openxmlformats.org/officeDocument/2006/relationships/image" Target="../media/image70.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71.jpeg"/><Relationship Id="rId4" Type="http://schemas.openxmlformats.org/officeDocument/2006/relationships/oleObject" Target="../embeddings/oleObject57.bin"/><Relationship Id="rId5" Type="http://schemas.openxmlformats.org/officeDocument/2006/relationships/image" Target="../media/image66.wmf"/><Relationship Id="rId6" Type="http://schemas.openxmlformats.org/officeDocument/2006/relationships/oleObject" Target="../embeddings/oleObject58.bin"/><Relationship Id="rId7" Type="http://schemas.openxmlformats.org/officeDocument/2006/relationships/image" Target="../media/image67.wmf"/><Relationship Id="rId8" Type="http://schemas.openxmlformats.org/officeDocument/2006/relationships/oleObject" Target="../embeddings/oleObject59.bin"/><Relationship Id="rId9" Type="http://schemas.openxmlformats.org/officeDocument/2006/relationships/image" Target="../media/image58.wmf"/><Relationship Id="rId10"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9" Type="http://schemas.openxmlformats.org/officeDocument/2006/relationships/image" Target="../media/image6.wmf"/><Relationship Id="rId20" Type="http://schemas.openxmlformats.org/officeDocument/2006/relationships/oleObject" Target="../embeddings/oleObject9.bin"/><Relationship Id="rId21" Type="http://schemas.openxmlformats.org/officeDocument/2006/relationships/image" Target="../media/image12.emf"/><Relationship Id="rId22" Type="http://schemas.openxmlformats.org/officeDocument/2006/relationships/oleObject" Target="../embeddings/oleObject10.bin"/><Relationship Id="rId23" Type="http://schemas.openxmlformats.org/officeDocument/2006/relationships/image" Target="../media/image13.emf"/><Relationship Id="rId24" Type="http://schemas.openxmlformats.org/officeDocument/2006/relationships/oleObject" Target="../embeddings/oleObject11.bin"/><Relationship Id="rId25" Type="http://schemas.openxmlformats.org/officeDocument/2006/relationships/image" Target="../media/image14.emf"/><Relationship Id="rId26" Type="http://schemas.openxmlformats.org/officeDocument/2006/relationships/oleObject" Target="../embeddings/oleObject12.bin"/><Relationship Id="rId27" Type="http://schemas.openxmlformats.org/officeDocument/2006/relationships/image" Target="../media/image15.emf"/><Relationship Id="rId28" Type="http://schemas.openxmlformats.org/officeDocument/2006/relationships/oleObject" Target="../embeddings/oleObject13.bin"/><Relationship Id="rId29" Type="http://schemas.openxmlformats.org/officeDocument/2006/relationships/image" Target="../media/image16.emf"/><Relationship Id="rId10" Type="http://schemas.openxmlformats.org/officeDocument/2006/relationships/oleObject" Target="../embeddings/oleObject4.bin"/><Relationship Id="rId11" Type="http://schemas.openxmlformats.org/officeDocument/2006/relationships/image" Target="../media/image7.wmf"/><Relationship Id="rId12" Type="http://schemas.openxmlformats.org/officeDocument/2006/relationships/oleObject" Target="../embeddings/oleObject5.bin"/><Relationship Id="rId13" Type="http://schemas.openxmlformats.org/officeDocument/2006/relationships/image" Target="../media/image8.wmf"/><Relationship Id="rId14" Type="http://schemas.openxmlformats.org/officeDocument/2006/relationships/oleObject" Target="../embeddings/oleObject6.bin"/><Relationship Id="rId15" Type="http://schemas.openxmlformats.org/officeDocument/2006/relationships/image" Target="../media/image9.emf"/><Relationship Id="rId16" Type="http://schemas.openxmlformats.org/officeDocument/2006/relationships/oleObject" Target="../embeddings/oleObject7.bin"/><Relationship Id="rId17" Type="http://schemas.openxmlformats.org/officeDocument/2006/relationships/image" Target="../media/image10.emf"/><Relationship Id="rId18" Type="http://schemas.openxmlformats.org/officeDocument/2006/relationships/oleObject" Target="../embeddings/oleObject8.bin"/><Relationship Id="rId19"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7.jpeg"/><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8"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wmf"/><Relationship Id="rId14" Type="http://schemas.openxmlformats.org/officeDocument/2006/relationships/oleObject" Target="../embeddings/oleObject19.bin"/><Relationship Id="rId15"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4.jpeg"/><Relationship Id="rId4" Type="http://schemas.openxmlformats.org/officeDocument/2006/relationships/oleObject" Target="../embeddings/oleObject14.bin"/><Relationship Id="rId5"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9.wmf"/><Relationship Id="rId8" Type="http://schemas.openxmlformats.org/officeDocument/2006/relationships/oleObject" Target="../embeddings/oleObject16.bin"/><Relationship Id="rId9" Type="http://schemas.openxmlformats.org/officeDocument/2006/relationships/image" Target="../media/image20.wmf"/><Relationship Id="rId10"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oleObject" Target="../embeddings/oleObject24.bin"/><Relationship Id="rId13" Type="http://schemas.openxmlformats.org/officeDocument/2006/relationships/image" Target="../media/image29.w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33.jpeg"/><Relationship Id="rId4" Type="http://schemas.openxmlformats.org/officeDocument/2006/relationships/oleObject" Target="../embeddings/oleObject20.bin"/><Relationship Id="rId5" Type="http://schemas.openxmlformats.org/officeDocument/2006/relationships/image" Target="../media/image25.wmf"/><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 Id="rId9" Type="http://schemas.openxmlformats.org/officeDocument/2006/relationships/image" Target="../media/image27.wmf"/><Relationship Id="rId10"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4.wmf"/><Relationship Id="rId5" Type="http://schemas.openxmlformats.org/officeDocument/2006/relationships/oleObject" Target="../embeddings/oleObject29.bin"/><Relationship Id="rId6" Type="http://schemas.openxmlformats.org/officeDocument/2006/relationships/image" Target="../media/image35.emf"/><Relationship Id="rId7" Type="http://schemas.openxmlformats.org/officeDocument/2006/relationships/oleObject" Target="../embeddings/oleObject30.bin"/><Relationship Id="rId8" Type="http://schemas.openxmlformats.org/officeDocument/2006/relationships/image" Target="../media/image36.wmf"/><Relationship Id="rId9" Type="http://schemas.openxmlformats.org/officeDocument/2006/relationships/oleObject" Target="../embeddings/oleObject31.bin"/><Relationship Id="rId10" Type="http://schemas.openxmlformats.org/officeDocument/2006/relationships/image" Target="../media/image37.emf"/><Relationship Id="rId11" Type="http://schemas.openxmlformats.org/officeDocument/2006/relationships/image" Target="../media/image33.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26,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26,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133600"/>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23 Electric Potential</a:t>
            </a:r>
            <a:endParaRPr lang="en-US" dirty="0">
              <a:solidFill>
                <a:srgbClr val="003300"/>
              </a:solidFill>
              <a:latin typeface="Arial Narrow" charset="0"/>
            </a:endParaRPr>
          </a:p>
          <a:p>
            <a:pPr marL="990600" lvl="1" indent="-533400"/>
            <a:r>
              <a:rPr lang="en-US" dirty="0" smtClean="0">
                <a:latin typeface="Arial Narrow" charset="0"/>
              </a:rPr>
              <a:t>Electric </a:t>
            </a:r>
            <a:r>
              <a:rPr lang="en-US" dirty="0">
                <a:latin typeface="Arial Narrow" charset="0"/>
              </a:rPr>
              <a:t>Potential due to Point Charges</a:t>
            </a:r>
          </a:p>
          <a:p>
            <a:pPr marL="990600" lvl="1" indent="-533400"/>
            <a:r>
              <a:rPr lang="en-US" dirty="0">
                <a:latin typeface="Arial Narrow" charset="0"/>
              </a:rPr>
              <a:t>Shape of the Electric </a:t>
            </a:r>
            <a:r>
              <a:rPr lang="en-US" dirty="0" smtClean="0">
                <a:latin typeface="Arial Narrow" charset="0"/>
              </a:rPr>
              <a:t>Potential</a:t>
            </a:r>
          </a:p>
          <a:p>
            <a:pPr marL="990600" lvl="1" indent="-533400"/>
            <a:r>
              <a:rPr lang="en-US" dirty="0">
                <a:latin typeface="Arial Narrow" charset="0"/>
              </a:rPr>
              <a:t>V due to Charge </a:t>
            </a:r>
            <a:r>
              <a:rPr lang="en-US" dirty="0" smtClean="0">
                <a:latin typeface="Arial Narrow" charset="0"/>
              </a:rPr>
              <a:t>Distributions</a:t>
            </a:r>
          </a:p>
          <a:p>
            <a:pPr marL="990600" lvl="1" indent="-533400"/>
            <a:r>
              <a:rPr lang="en-US" dirty="0" err="1">
                <a:latin typeface="Arial Narrow" charset="0"/>
              </a:rPr>
              <a:t>Equi</a:t>
            </a:r>
            <a:r>
              <a:rPr lang="en-US" dirty="0">
                <a:latin typeface="Arial Narrow" charset="0"/>
              </a:rPr>
              <a:t>-potential Lines and Surfaces</a:t>
            </a:r>
          </a:p>
          <a:p>
            <a:pPr marL="990600" lvl="1" indent="-533400"/>
            <a:r>
              <a:rPr lang="en-US" dirty="0">
                <a:latin typeface="Arial Narrow" charset="0"/>
              </a:rPr>
              <a:t>Electric Potential Due to Electric Dipole</a:t>
            </a:r>
          </a:p>
          <a:p>
            <a:pPr marL="990600" lvl="1" indent="-533400"/>
            <a:r>
              <a:rPr lang="en-US" dirty="0">
                <a:latin typeface="Arial Narrow" charset="0"/>
              </a:rPr>
              <a:t>Electrostatic Potential </a:t>
            </a:r>
            <a:r>
              <a:rPr lang="en-US" dirty="0" smtClean="0">
                <a:latin typeface="Arial Narrow" charset="0"/>
              </a:rPr>
              <a:t>Energy</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a:t>
            </a:r>
            <a:r>
              <a:rPr lang="en-US" sz="2000" u="sng" dirty="0" smtClean="0">
                <a:solidFill>
                  <a:srgbClr val="CC0000"/>
                </a:solidFill>
                <a:latin typeface="Arial Narrow" charset="0"/>
              </a:rPr>
              <a:t>due to </a:t>
            </a:r>
            <a:r>
              <a:rPr lang="en-US" sz="2000" u="sng" dirty="0">
                <a:solidFill>
                  <a:srgbClr val="CC0000"/>
                </a:solidFill>
                <a:latin typeface="Arial Narrow" charset="0"/>
              </a:rPr>
              <a:t>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a:t>
            </a:r>
            <a:r>
              <a:rPr lang="en-US" sz="2000" u="sng" dirty="0" smtClean="0">
                <a:solidFill>
                  <a:srgbClr val="CC0000"/>
                </a:solidFill>
                <a:latin typeface="Arial Narrow" charset="0"/>
              </a:rPr>
              <a:t>due to </a:t>
            </a:r>
            <a:r>
              <a:rPr lang="en-US" sz="2000" u="sng" dirty="0">
                <a:solidFill>
                  <a:srgbClr val="CC0000"/>
                </a:solidFill>
                <a:latin typeface="Arial Narrow" charset="0"/>
              </a:rPr>
              <a:t>multiple source charges</a:t>
            </a:r>
          </a:p>
          <a:p>
            <a:pPr marL="342900" indent="-342900">
              <a:spcBef>
                <a:spcPct val="20000"/>
              </a:spcBef>
              <a:buFontTx/>
              <a:buChar char="•"/>
            </a:pPr>
            <a:r>
              <a:rPr lang="en-US" sz="2800" dirty="0">
                <a:solidFill>
                  <a:schemeClr val="accent2"/>
                </a:solidFill>
                <a:latin typeface="Arial Narrow" charset="0"/>
              </a:rPr>
              <a:t>Potential </a:t>
            </a:r>
            <a:r>
              <a:rPr lang="en-US" sz="2800" dirty="0" smtClean="0">
                <a:solidFill>
                  <a:schemeClr val="accent2"/>
                </a:solidFill>
                <a:latin typeface="Arial Narrow" charset="0"/>
              </a:rPr>
              <a:t>due to </a:t>
            </a:r>
            <a:r>
              <a:rPr lang="en-US" sz="2800" dirty="0">
                <a:solidFill>
                  <a:schemeClr val="accent2"/>
                </a:solidFill>
                <a:latin typeface="Arial Narrow" charset="0"/>
              </a:rPr>
              <a:t>a</a:t>
            </a:r>
            <a:r>
              <a:rPr lang="en-US" sz="2800" dirty="0" smtClean="0">
                <a:solidFill>
                  <a:schemeClr val="accent2"/>
                </a:solidFill>
                <a:latin typeface="Arial Narrow" charset="0"/>
              </a:rPr>
              <a:t> </a:t>
            </a:r>
            <a:r>
              <a:rPr lang="en-US" sz="2800" dirty="0">
                <a:solidFill>
                  <a:schemeClr val="accent2"/>
                </a:solidFill>
                <a:latin typeface="Arial Narrow" charset="0"/>
              </a:rPr>
              <a:t>positive charge </a:t>
            </a:r>
            <a:r>
              <a:rPr lang="en-US" sz="2800" dirty="0" smtClean="0">
                <a:solidFill>
                  <a:schemeClr val="accent2"/>
                </a:solidFill>
                <a:latin typeface="Arial Narrow" charset="0"/>
              </a:rPr>
              <a:t>is a large </a:t>
            </a:r>
            <a:r>
              <a:rPr lang="en-US" sz="2800" dirty="0">
                <a:solidFill>
                  <a:schemeClr val="accent2"/>
                </a:solidFill>
                <a:latin typeface="Arial Narrow" charset="0"/>
              </a:rPr>
              <a:t>positive near the charge and decreases towards 0 </a:t>
            </a:r>
            <a:r>
              <a:rPr lang="en-US" sz="2800" dirty="0" smtClean="0">
                <a:solidFill>
                  <a:schemeClr val="accent2"/>
                </a:solidFill>
                <a:latin typeface="Arial Narrow" charset="0"/>
              </a:rPr>
              <a:t>at </a:t>
            </a:r>
            <a:r>
              <a:rPr lang="en-US" sz="2800" dirty="0">
                <a:solidFill>
                  <a:schemeClr val="accent2"/>
                </a:solidFill>
                <a:latin typeface="Arial Narrow" charset="0"/>
              </a:rPr>
              <a:t>large distance.</a:t>
            </a:r>
          </a:p>
          <a:p>
            <a:pPr marL="342900" indent="-342900">
              <a:spcBef>
                <a:spcPct val="20000"/>
              </a:spcBef>
              <a:buFontTx/>
              <a:buChar char="•"/>
            </a:pPr>
            <a:r>
              <a:rPr lang="en-US" sz="2800" dirty="0">
                <a:solidFill>
                  <a:schemeClr val="accent2"/>
                </a:solidFill>
                <a:latin typeface="Arial Narrow" charset="0"/>
              </a:rPr>
              <a:t>Potential </a:t>
            </a:r>
            <a:r>
              <a:rPr lang="en-US" sz="2800" dirty="0" smtClean="0">
                <a:solidFill>
                  <a:schemeClr val="accent2"/>
                </a:solidFill>
                <a:latin typeface="Arial Narrow" charset="0"/>
              </a:rPr>
              <a:t>due to </a:t>
            </a:r>
            <a:r>
              <a:rPr lang="en-US" sz="2800" dirty="0">
                <a:solidFill>
                  <a:schemeClr val="accent2"/>
                </a:solidFill>
                <a:latin typeface="Arial Narrow" charset="0"/>
              </a:rPr>
              <a:t>a</a:t>
            </a:r>
            <a:r>
              <a:rPr lang="en-US" sz="2800" dirty="0" smtClean="0">
                <a:solidFill>
                  <a:schemeClr val="accent2"/>
                </a:solidFill>
                <a:latin typeface="Arial Narrow" charset="0"/>
              </a:rPr>
              <a:t> </a:t>
            </a:r>
            <a:r>
              <a:rPr lang="en-US" sz="2800" dirty="0">
                <a:solidFill>
                  <a:schemeClr val="accent2"/>
                </a:solidFill>
                <a:latin typeface="Arial Narrow" charset="0"/>
              </a:rPr>
              <a:t>negative charge is </a:t>
            </a:r>
            <a:r>
              <a:rPr lang="en-US" sz="2800" dirty="0" smtClean="0">
                <a:solidFill>
                  <a:schemeClr val="accent2"/>
                </a:solidFill>
                <a:latin typeface="Arial Narrow" charset="0"/>
              </a:rPr>
              <a:t>a large </a:t>
            </a:r>
            <a:r>
              <a:rPr lang="en-US" sz="2800" dirty="0">
                <a:solidFill>
                  <a:schemeClr val="accent2"/>
                </a:solidFill>
                <a:latin typeface="Arial Narrow" charset="0"/>
              </a:rPr>
              <a:t>negative near the charge and increases towards 0 </a:t>
            </a:r>
            <a:r>
              <a:rPr lang="en-US" sz="2800" dirty="0" smtClean="0">
                <a:solidFill>
                  <a:schemeClr val="accent2"/>
                </a:solidFill>
                <a:latin typeface="Arial Narrow" charset="0"/>
              </a:rPr>
              <a:t>at </a:t>
            </a:r>
            <a:r>
              <a:rPr lang="en-US" sz="2800" dirty="0">
                <a:solidFill>
                  <a:schemeClr val="accent2"/>
                </a:solidFill>
                <a:latin typeface="Arial Narrow" charset="0"/>
              </a:rPr>
              <a:t>large distance.</a:t>
            </a:r>
          </a:p>
        </p:txBody>
      </p:sp>
      <p:sp>
        <p:nvSpPr>
          <p:cNvPr id="24584" name="Rectangle 3"/>
          <p:cNvSpPr>
            <a:spLocks noGrp="1" noChangeArrowheads="1"/>
          </p:cNvSpPr>
          <p:nvPr>
            <p:ph type="title"/>
          </p:nvPr>
        </p:nvSpPr>
        <p:spPr>
          <a:xfrm>
            <a:off x="685800" y="0"/>
            <a:ext cx="7772400" cy="685800"/>
          </a:xfrm>
        </p:spPr>
        <p:txBody>
          <a:bodyPr/>
          <a:lstStyle/>
          <a:p>
            <a:r>
              <a:rPr lang="en-US" sz="4000" b="1">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extLst/>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80029" name="Equation" r:id="rId3" imgW="838200" imgH="457200" progId="Equation.DSMT4">
                  <p:embed/>
                </p:oleObj>
              </mc:Choice>
              <mc:Fallback>
                <p:oleObj name="Equation" r:id="rId3" imgW="838200" imgH="457200" progId="Equation.DSMT4">
                  <p:embed/>
                  <p:pic>
                    <p:nvPicPr>
                      <p:cNvPr id="0" name=""/>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80030" name="Equation" r:id="rId5" imgW="761760" imgH="431640" progId="Equation.DSMT4">
                  <p:embed/>
                </p:oleObj>
              </mc:Choice>
              <mc:Fallback>
                <p:oleObj name="Equation" r:id="rId5" imgW="7617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65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Wednesday, Sept. 26,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11</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extLst/>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81053" name="Equation" r:id="rId5" imgW="254000" imgH="152400" progId="Equation.DSMT4">
                  <p:embed/>
                </p:oleObj>
              </mc:Choice>
              <mc:Fallback>
                <p:oleObj name="Equation" r:id="rId5" imgW="254000" imgH="152400" progId="Equation.DSMT4">
                  <p:embed/>
                  <p:pic>
                    <p:nvPicPr>
                      <p:cNvPr id="0" name=""/>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extLst/>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81054" name="Equation" r:id="rId7" imgW="482600" imgH="419100" progId="Equation.DSMT4">
                  <p:embed/>
                </p:oleObj>
              </mc:Choice>
              <mc:Fallback>
                <p:oleObj name="Equation" r:id="rId7" imgW="482600" imgH="419100" progId="Equation.DSMT4">
                  <p:embed/>
                  <p:pic>
                    <p:nvPicPr>
                      <p:cNvPr id="0" name=""/>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772734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26,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12</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a:t>
            </a:r>
            <a:r>
              <a:rPr lang="en-US" sz="2800" dirty="0" smtClean="0">
                <a:solidFill>
                  <a:schemeClr val="accent2"/>
                </a:solidFill>
                <a:latin typeface="Arial Narrow" charset="0"/>
              </a:rPr>
              <a:t>is minimum </a:t>
            </a:r>
            <a:r>
              <a:rPr lang="en-US" sz="2800" dirty="0">
                <a:solidFill>
                  <a:schemeClr val="accent2"/>
                </a:solidFill>
                <a:latin typeface="Arial Narrow" charset="0"/>
              </a:rPr>
              <a:t>work </a:t>
            </a:r>
            <a:r>
              <a:rPr lang="en-US" sz="2800" dirty="0" smtClean="0">
                <a:solidFill>
                  <a:schemeClr val="accent2"/>
                </a:solidFill>
                <a:latin typeface="Arial Narrow" charset="0"/>
              </a:rPr>
              <a:t>required </a:t>
            </a:r>
            <a:r>
              <a:rPr lang="en-US" sz="2800" dirty="0">
                <a:solidFill>
                  <a:schemeClr val="accent2"/>
                </a:solidFill>
                <a:latin typeface="Arial Narrow" charset="0"/>
              </a:rPr>
              <a:t>by an external force to bring </a:t>
            </a:r>
            <a:r>
              <a:rPr lang="en-US" sz="2800" dirty="0" smtClean="0">
                <a:solidFill>
                  <a:schemeClr val="accent2"/>
                </a:solidFill>
                <a:latin typeface="Arial Narrow" charset="0"/>
              </a:rPr>
              <a:t>the </a:t>
            </a:r>
            <a:r>
              <a:rPr lang="en-US" sz="2800" dirty="0">
                <a:solidFill>
                  <a:schemeClr val="accent2"/>
                </a:solidFill>
                <a:latin typeface="Arial Narrow" charset="0"/>
              </a:rPr>
              <a:t>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smtClean="0">
                <a:solidFill>
                  <a:schemeClr val="accent2"/>
                </a:solidFill>
                <a:latin typeface="Arial Narrow" charset="0"/>
              </a:rPr>
              <a:t>=∞) </a:t>
            </a:r>
            <a:r>
              <a:rPr lang="en-US" sz="2800" dirty="0">
                <a:solidFill>
                  <a:schemeClr val="accent2"/>
                </a:solidFill>
                <a:latin typeface="Arial Narrow" charset="0"/>
              </a:rPr>
              <a:t>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82539"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82540" name="Equation" r:id="rId5" imgW="1091880" imgH="203040" progId="Equation.DSMT4">
                  <p:embed/>
                </p:oleObj>
              </mc:Choice>
              <mc:Fallback>
                <p:oleObj name="Equation" r:id="rId5" imgW="10918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82541"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534400" cy="707886"/>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b="1" dirty="0">
                <a:solidFill>
                  <a:srgbClr val="CC0000"/>
                </a:solidFill>
                <a:latin typeface="Arial Narrow" charset="0"/>
              </a:rPr>
              <a:t>Electric force does negative work.  In other words, the external force </a:t>
            </a:r>
            <a:r>
              <a:rPr lang="en-US" sz="2000" b="1" dirty="0" smtClean="0">
                <a:solidFill>
                  <a:srgbClr val="CC0000"/>
                </a:solidFill>
                <a:latin typeface="Arial Narrow" charset="0"/>
              </a:rPr>
              <a:t>must </a:t>
            </a:r>
            <a:r>
              <a:rPr lang="en-US" sz="2000" b="1" dirty="0">
                <a:solidFill>
                  <a:srgbClr val="CC0000"/>
                </a:solidFill>
                <a:latin typeface="Arial Narrow" charset="0"/>
              </a:rPr>
              <a:t>do +</a:t>
            </a:r>
            <a:r>
              <a:rPr lang="en-US" sz="2000" b="1" dirty="0" smtClean="0">
                <a:solidFill>
                  <a:srgbClr val="CC0000"/>
                </a:solidFill>
                <a:latin typeface="Arial Narrow" charset="0"/>
              </a:rPr>
              <a:t>1.08J of </a:t>
            </a:r>
            <a:r>
              <a:rPr lang="en-US" sz="2000" b="1" dirty="0">
                <a:solidFill>
                  <a:srgbClr val="CC0000"/>
                </a:solidFill>
                <a:latin typeface="Arial Narrow" charset="0"/>
              </a:rPr>
              <a:t>work </a:t>
            </a:r>
            <a:r>
              <a:rPr lang="en-US" sz="2000" b="1" dirty="0" smtClean="0">
                <a:solidFill>
                  <a:srgbClr val="CC0000"/>
                </a:solidFill>
                <a:latin typeface="Arial Narrow" charset="0"/>
              </a:rPr>
              <a:t>to </a:t>
            </a:r>
            <a:r>
              <a:rPr lang="en-US" sz="2000" b="1" dirty="0">
                <a:solidFill>
                  <a:srgbClr val="CC0000"/>
                </a:solidFill>
                <a:latin typeface="Arial Narrow" charset="0"/>
              </a:rPr>
              <a:t>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a:t>
            </a:r>
            <a:r>
              <a:rPr lang="en-US" sz="2000" b="1" dirty="0" smtClean="0">
                <a:solidFill>
                  <a:srgbClr val="CC0000"/>
                </a:solidFill>
                <a:latin typeface="Arial Narrow" charset="0"/>
              </a:rPr>
              <a:t>20.0</a:t>
            </a:r>
            <a:r>
              <a:rPr lang="en-US" sz="2000" b="1" dirty="0" smtClean="0">
                <a:solidFill>
                  <a:srgbClr val="CC0000"/>
                </a:solidFill>
                <a:latin typeface="Symbol" charset="2"/>
              </a:rPr>
              <a:t>μ</a:t>
            </a:r>
            <a:r>
              <a:rPr lang="en-US" sz="2000" b="1" dirty="0" smtClean="0">
                <a:solidFill>
                  <a:srgbClr val="CC0000"/>
                </a:solidFill>
                <a:latin typeface="Arial Narrow" charset="0"/>
              </a:rPr>
              <a:t>C</a:t>
            </a:r>
            <a:r>
              <a:rPr lang="en-US" sz="2000" b="1" dirty="0">
                <a:solidFill>
                  <a:srgbClr val="CC0000"/>
                </a:solidFill>
                <a:latin typeface="Arial Narrow" charset="0"/>
              </a:rPr>
              <a:t>.</a:t>
            </a:r>
          </a:p>
        </p:txBody>
      </p:sp>
      <p:graphicFrame>
        <p:nvGraphicFramePr>
          <p:cNvPr id="240650" name="Object 10"/>
          <p:cNvGraphicFramePr>
            <a:graphicFrameLocks noChangeAspect="1"/>
          </p:cNvGraphicFramePr>
          <p:nvPr>
            <p:extLst/>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82542" name="Equation" r:id="rId9" imgW="495300" imgH="228600" progId="Equation.DSMT4">
                  <p:embed/>
                </p:oleObj>
              </mc:Choice>
              <mc:Fallback>
                <p:oleObj name="Equation" r:id="rId9" imgW="495300" imgH="228600" progId="Equation.DSMT4">
                  <p:embed/>
                  <p:pic>
                    <p:nvPicPr>
                      <p:cNvPr id="0" name=""/>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nvPr>
        </p:nvGraphicFramePr>
        <p:xfrm>
          <a:off x="3978275" y="3124200"/>
          <a:ext cx="2346325" cy="1100138"/>
        </p:xfrm>
        <a:graphic>
          <a:graphicData uri="http://schemas.openxmlformats.org/presentationml/2006/ole">
            <mc:AlternateContent xmlns:mc="http://schemas.openxmlformats.org/markup-compatibility/2006">
              <mc:Choice xmlns:v="urn:schemas-microsoft-com:vml" Requires="v">
                <p:oleObj spid="_x0000_s82543" name="Equation" r:id="rId11" imgW="977900" imgH="457200" progId="Equation.DSMT4">
                  <p:embed/>
                </p:oleObj>
              </mc:Choice>
              <mc:Fallback>
                <p:oleObj name="Equation" r:id="rId11" imgW="977900" imgH="457200" progId="Equation.DSMT4">
                  <p:embed/>
                  <p:pic>
                    <p:nvPicPr>
                      <p:cNvPr id="0" name=""/>
                      <p:cNvPicPr>
                        <a:picLocks noChangeAspect="1" noChangeArrowheads="1"/>
                      </p:cNvPicPr>
                      <p:nvPr/>
                    </p:nvPicPr>
                    <p:blipFill>
                      <a:blip r:embed="rId12"/>
                      <a:srcRect/>
                      <a:stretch>
                        <a:fillRect/>
                      </a:stretch>
                    </p:blipFill>
                    <p:spPr bwMode="auto">
                      <a:xfrm>
                        <a:off x="39782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extLst/>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82544" name="Equation" r:id="rId13" imgW="914400" imgH="457200" progId="Equation.DSMT4">
                  <p:embed/>
                </p:oleObj>
              </mc:Choice>
              <mc:Fallback>
                <p:oleObj name="Equation" r:id="rId13" imgW="914400" imgH="457200" progId="Equation.DSMT4">
                  <p:embed/>
                  <p:pic>
                    <p:nvPicPr>
                      <p:cNvPr id="0" name=""/>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extLst/>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82545" name="Equation" r:id="rId15" imgW="685800" imgH="419100" progId="Equation.DSMT4">
                  <p:embed/>
                </p:oleObj>
              </mc:Choice>
              <mc:Fallback>
                <p:oleObj name="Equation" r:id="rId15" imgW="685800" imgH="419100" progId="Equation.DSMT4">
                  <p:embed/>
                  <p:pic>
                    <p:nvPicPr>
                      <p:cNvPr id="0" name=""/>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extLst/>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82546" name="Equation" r:id="rId17" imgW="3810000" imgH="457200" progId="Equation.DSMT4">
                  <p:embed/>
                </p:oleObj>
              </mc:Choice>
              <mc:Fallback>
                <p:oleObj name="Equation" r:id="rId17" imgW="3810000" imgH="457200" progId="Equation.DSMT4">
                  <p:embed/>
                  <p:pic>
                    <p:nvPicPr>
                      <p:cNvPr id="0" name=""/>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5296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Sept. 26,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13</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a:t>
            </a:r>
            <a:r>
              <a:rPr lang="en-US" sz="3200" dirty="0" smtClean="0">
                <a:solidFill>
                  <a:schemeClr val="accent2"/>
                </a:solidFill>
                <a:latin typeface="Arial Narrow" charset="0"/>
              </a:rPr>
              <a:t> a case of </a:t>
            </a:r>
            <a:r>
              <a:rPr lang="en-US" sz="3200" dirty="0" err="1" smtClean="0">
                <a:solidFill>
                  <a:schemeClr val="accent2"/>
                </a:solidFill>
                <a:latin typeface="Arial Narrow" charset="0"/>
              </a:rPr>
              <a:t>n</a:t>
            </a:r>
            <a:r>
              <a:rPr lang="en-US" sz="3200" dirty="0" smtClean="0">
                <a:solidFill>
                  <a:schemeClr val="accent2"/>
                </a:solidFill>
                <a:latin typeface="Arial Narrow" charset="0"/>
              </a:rPr>
              <a:t> </a:t>
            </a:r>
            <a:r>
              <a:rPr lang="en-US" sz="3200" dirty="0">
                <a:solidFill>
                  <a:schemeClr val="accent2"/>
                </a:solidFill>
                <a:latin typeface="Arial Narrow" charset="0"/>
              </a:rPr>
              <a:t>individual point charges in a given space and V=0 at </a:t>
            </a:r>
            <a:r>
              <a:rPr lang="en-US" sz="3200" dirty="0" err="1">
                <a:solidFill>
                  <a:schemeClr val="accent2"/>
                </a:solidFill>
                <a:latin typeface="Arial Narrow" charset="0"/>
              </a:rPr>
              <a:t>r</a:t>
            </a:r>
            <a:r>
              <a:rPr lang="en-US" sz="3200" dirty="0" smtClean="0">
                <a:solidFill>
                  <a:schemeClr val="accent2"/>
                </a:solidFill>
                <a:latin typeface="Arial Narrow" charset="0"/>
              </a:rPr>
              <a:t>=∞.</a:t>
            </a: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Then the potential</a:t>
            </a:r>
            <a:r>
              <a:rPr lang="en-US" sz="3200" dirty="0" smtClean="0">
                <a:solidFill>
                  <a:schemeClr val="accent2"/>
                </a:solidFill>
                <a:latin typeface="Arial Narrow" charset="0"/>
              </a:rPr>
              <a:t> V</a:t>
            </a:r>
            <a:r>
              <a:rPr lang="en-US" sz="3200" baseline="-25000" dirty="0" smtClean="0">
                <a:solidFill>
                  <a:schemeClr val="accent2"/>
                </a:solidFill>
                <a:latin typeface="Monotype Corsiva"/>
                <a:cs typeface="Monotype Corsiva"/>
              </a:rPr>
              <a:t>ia</a:t>
            </a:r>
            <a:r>
              <a:rPr lang="en-US" sz="3200" dirty="0" smtClean="0">
                <a:solidFill>
                  <a:schemeClr val="accent2"/>
                </a:solidFill>
                <a:latin typeface="Arial Narrow" charset="0"/>
              </a:rPr>
              <a:t> due </a:t>
            </a:r>
            <a:r>
              <a:rPr lang="en-US" sz="3200" dirty="0">
                <a:solidFill>
                  <a:schemeClr val="accent2"/>
                </a:solidFill>
                <a:latin typeface="Arial Narrow" charset="0"/>
              </a:rPr>
              <a:t>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a:r>
            <a:r>
              <a:rPr lang="en-US" sz="3200" dirty="0" smtClean="0">
                <a:solidFill>
                  <a:schemeClr val="accent2"/>
                </a:solidFill>
                <a:latin typeface="Arial Narrow" charset="0"/>
              </a:rPr>
              <a:t>at </a:t>
            </a:r>
            <a:r>
              <a:rPr lang="en-US" sz="3200" dirty="0">
                <a:solidFill>
                  <a:schemeClr val="accent2"/>
                </a:solidFill>
                <a:latin typeface="Arial Narrow" charset="0"/>
              </a:rPr>
              <a:t>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1250"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1251" name="Equation" r:id="rId5" imgW="507960" imgH="406080" progId="Equation.DSMT4">
                  <p:embed/>
                </p:oleObj>
              </mc:Choice>
              <mc:Fallback>
                <p:oleObj name="Equation" r:id="rId5" imgW="50796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1252" name="Equation" r:id="rId7" imgW="482400" imgH="431640" progId="Equation.DSMT4">
                  <p:embed/>
                </p:oleObj>
              </mc:Choice>
              <mc:Fallback>
                <p:oleObj name="Equation" r:id="rId7" imgW="4824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1253" name="Equation" r:id="rId9" imgW="685800" imgH="431640" progId="Equation.DSMT4">
                  <p:embed/>
                </p:oleObj>
              </mc:Choice>
              <mc:Fallback>
                <p:oleObj name="Equation" r:id="rId9" imgW="6858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1254"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1255" name="Equation" r:id="rId13" imgW="609480" imgH="406080" progId="Equation.DSMT4">
                  <p:embed/>
                </p:oleObj>
              </mc:Choice>
              <mc:Fallback>
                <p:oleObj name="Equation" r:id="rId13" imgW="60948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1256" name="Equation" r:id="rId15" imgW="253800" imgH="164880" progId="Equation.DSMT4">
                  <p:embed/>
                </p:oleObj>
              </mc:Choice>
              <mc:Fallback>
                <p:oleObj name="Equation" r:id="rId15" imgW="25380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19181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9706"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smtClean="0">
                <a:latin typeface="Arial Narrow" charset="0"/>
                <a:ea typeface="ＭＳ Ｐゴシック" charset="0"/>
                <a:cs typeface="ＭＳ Ｐゴシック" charset="0"/>
              </a:rPr>
              <a:t>Example </a:t>
            </a:r>
            <a:endParaRPr lang="en-US" dirty="0">
              <a:latin typeface="Arial Narrow" charset="0"/>
              <a:ea typeface="ＭＳ Ｐゴシック" charset="0"/>
              <a:cs typeface="ＭＳ Ｐゴシック" charset="0"/>
            </a:endParaRP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smtClean="0">
                <a:solidFill>
                  <a:srgbClr val="660066"/>
                </a:solidFill>
                <a:latin typeface="Arial Narrow" charset="0"/>
              </a:rPr>
              <a:t>Electric potential </a:t>
            </a:r>
            <a:r>
              <a:rPr lang="en-US" dirty="0">
                <a:solidFill>
                  <a:srgbClr val="660066"/>
                </a:solidFill>
                <a:latin typeface="Arial Narrow" charset="0"/>
              </a:rPr>
              <a:t>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83138" name="Equation" r:id="rId4" imgW="304800" imgH="228600" progId="Equation.DSMT4">
                  <p:embed/>
                </p:oleObj>
              </mc:Choice>
              <mc:Fallback>
                <p:oleObj name="Equation" r:id="rId4" imgW="3048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83139" name="Equation" r:id="rId6" imgW="800100" imgH="444500" progId="Equation.DSMT4">
                  <p:embed/>
                </p:oleObj>
              </mc:Choice>
              <mc:Fallback>
                <p:oleObj name="Equation" r:id="rId6" imgW="8001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83140" name="Equation" r:id="rId8" imgW="660400" imgH="228600" progId="Equation.DSMT4">
                  <p:embed/>
                </p:oleObj>
              </mc:Choice>
              <mc:Fallback>
                <p:oleObj name="Equation" r:id="rId8" imgW="660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83141" name="Equation" r:id="rId10" imgW="1282700" imgH="444500" progId="Equation.DSMT4">
                  <p:embed/>
                </p:oleObj>
              </mc:Choice>
              <mc:Fallback>
                <p:oleObj name="Equation" r:id="rId10" imgW="12827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83142" name="Equation" r:id="rId12" imgW="1117600" imgH="469900" progId="Equation.DSMT4">
                  <p:embed/>
                </p:oleObj>
              </mc:Choice>
              <mc:Fallback>
                <p:oleObj name="Equation" r:id="rId12" imgW="11176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83143" name="Equation" r:id="rId14" imgW="2857500" imgH="482600" progId="Equation.DSMT4">
                  <p:embed/>
                </p:oleObj>
              </mc:Choice>
              <mc:Fallback>
                <p:oleObj name="Equation" r:id="rId14" imgW="2857500" imgH="482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44359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Wednesday, Sept. 26,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15</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86048" name="Equation" r:id="rId4" imgW="774360" imgH="241200" progId="Equation.DSMT4">
                  <p:embed/>
                </p:oleObj>
              </mc:Choice>
              <mc:Fallback>
                <p:oleObj name="Equation" r:id="rId4" imgW="7743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86049" name="Equation" r:id="rId6" imgW="723600" imgH="406080" progId="Equation.DSMT4">
                  <p:embed/>
                </p:oleObj>
              </mc:Choice>
              <mc:Fallback>
                <p:oleObj name="Equation" r:id="rId6" imgW="72360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86050"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86051" name="Equation" r:id="rId10" imgW="749160" imgH="406080" progId="Equation.DSMT4">
                  <p:embed/>
                </p:oleObj>
              </mc:Choice>
              <mc:Fallback>
                <p:oleObj name="Equation" r:id="rId10" imgW="74916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86052" name="Equation" r:id="rId12" imgW="1231560" imgH="444240" progId="Equation.DSMT4">
                  <p:embed/>
                </p:oleObj>
              </mc:Choice>
              <mc:Fallback>
                <p:oleObj name="Equation" r:id="rId12" imgW="1231560" imgH="4442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86053" name="Equation" r:id="rId14" imgW="876240" imgH="444240" progId="Equation.DSMT4">
                  <p:embed/>
                </p:oleObj>
              </mc:Choice>
              <mc:Fallback>
                <p:oleObj name="Equation" r:id="rId14" imgW="87624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99614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1524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838200"/>
            <a:ext cx="8229600" cy="5410200"/>
          </a:xfrm>
        </p:spPr>
        <p:txBody>
          <a:bodyPr/>
          <a:lstStyle/>
          <a:p>
            <a:pPr eaLnBrk="1" hangingPunct="1"/>
            <a:r>
              <a:rPr lang="en-US" sz="2400" dirty="0" smtClean="0"/>
              <a:t>Quiz #2</a:t>
            </a:r>
          </a:p>
          <a:p>
            <a:pPr lvl="1" eaLnBrk="1" hangingPunct="1"/>
            <a:r>
              <a:rPr lang="en-US" sz="2000" dirty="0" smtClean="0"/>
              <a:t>Coming Monday, Oct. 1, at the beginning of the class </a:t>
            </a:r>
          </a:p>
          <a:p>
            <a:pPr lvl="1" eaLnBrk="1" hangingPunct="1"/>
            <a:r>
              <a:rPr lang="en-US" sz="2000" dirty="0" smtClean="0"/>
              <a:t>Covers </a:t>
            </a:r>
            <a:r>
              <a:rPr lang="en-US" sz="2000" dirty="0"/>
              <a:t>CH22.1 through what we cover in class </a:t>
            </a:r>
            <a:r>
              <a:rPr lang="en-US" sz="2000" dirty="0" smtClean="0"/>
              <a:t>today </a:t>
            </a:r>
            <a:r>
              <a:rPr lang="en-US" sz="1800" dirty="0"/>
              <a:t>(CH23.8</a:t>
            </a:r>
            <a:r>
              <a:rPr lang="en-US" sz="1800" dirty="0" smtClean="0"/>
              <a:t>?)</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r>
              <a:rPr lang="en-US" sz="2000" dirty="0" smtClean="0"/>
              <a:t>!</a:t>
            </a:r>
            <a:endParaRPr lang="en-US" sz="2000" dirty="0"/>
          </a:p>
          <a:p>
            <a:pPr eaLnBrk="1" hangingPunct="1"/>
            <a:r>
              <a:rPr lang="en-US" sz="2000" dirty="0" smtClean="0"/>
              <a:t>Mid-term results</a:t>
            </a:r>
          </a:p>
          <a:p>
            <a:pPr lvl="1" eaLnBrk="1" hangingPunct="1"/>
            <a:r>
              <a:rPr lang="en-US" sz="1800" dirty="0" smtClean="0"/>
              <a:t>Class average: 59.3/98</a:t>
            </a:r>
          </a:p>
          <a:p>
            <a:pPr lvl="2" eaLnBrk="1" hangingPunct="1"/>
            <a:r>
              <a:rPr lang="en-US" sz="1400" dirty="0" smtClean="0"/>
              <a:t>Equivalent to 60/100</a:t>
            </a:r>
          </a:p>
          <a:p>
            <a:pPr lvl="1" eaLnBrk="1" hangingPunct="1"/>
            <a:r>
              <a:rPr lang="en-US" sz="1800" dirty="0" smtClean="0"/>
              <a:t>Top score: </a:t>
            </a:r>
            <a:r>
              <a:rPr lang="en-US" sz="1800" dirty="0"/>
              <a:t>9</a:t>
            </a:r>
            <a:r>
              <a:rPr lang="en-US" sz="1800" dirty="0" smtClean="0"/>
              <a:t>6/98</a:t>
            </a:r>
          </a:p>
          <a:p>
            <a:pPr eaLnBrk="1" hangingPunct="1"/>
            <a:r>
              <a:rPr lang="en-US" sz="2000" dirty="0" smtClean="0"/>
              <a:t>Colloquium today</a:t>
            </a:r>
          </a:p>
          <a:p>
            <a:pPr lvl="1" eaLnBrk="1" hangingPunct="1"/>
            <a:r>
              <a:rPr lang="en-US" sz="1800" dirty="0" smtClean="0"/>
              <a:t>Dr. Amir </a:t>
            </a:r>
            <a:r>
              <a:rPr lang="en-US" sz="1800" dirty="0" err="1" smtClean="0"/>
              <a:t>Shamoradi</a:t>
            </a:r>
            <a:r>
              <a:rPr lang="en-US" sz="1800" dirty="0" smtClean="0"/>
              <a:t> of UTA Physics</a:t>
            </a:r>
            <a:endParaRPr lang="en-US" sz="1800" dirty="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714"/>
            <a:ext cx="9169982" cy="6851286"/>
          </a:xfrm>
          <a:prstGeom prst="rect">
            <a:avLst/>
          </a:prstGeom>
        </p:spPr>
      </p:pic>
      <p:sp>
        <p:nvSpPr>
          <p:cNvPr id="8" name="Date Placeholder 7"/>
          <p:cNvSpPr>
            <a:spLocks noGrp="1"/>
          </p:cNvSpPr>
          <p:nvPr>
            <p:ph type="dt" sz="half" idx="10"/>
          </p:nvPr>
        </p:nvSpPr>
        <p:spPr/>
        <p:txBody>
          <a:bodyPr/>
          <a:lstStyle/>
          <a:p>
            <a:pPr>
              <a:defRPr/>
            </a:pPr>
            <a:r>
              <a:rPr lang="en-US" smtClean="0"/>
              <a:t>Wednesday, Sept. 26, 2018</a:t>
            </a:r>
            <a:endParaRPr lang="en-US"/>
          </a:p>
        </p:txBody>
      </p:sp>
      <p:sp>
        <p:nvSpPr>
          <p:cNvPr id="9" name="Footer Placeholder 8"/>
          <p:cNvSpPr>
            <a:spLocks noGrp="1"/>
          </p:cNvSpPr>
          <p:nvPr>
            <p:ph type="ftr" sz="quarter" idx="11"/>
          </p:nvPr>
        </p:nvSpPr>
        <p:spPr/>
        <p:txBody>
          <a:bodyPr/>
          <a:lstStyle/>
          <a:p>
            <a:pPr>
              <a:defRPr/>
            </a:pPr>
            <a:r>
              <a:rPr lang="mr-IN" smtClean="0"/>
              <a:t>PHYS 1444-002, Fall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031105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smtClean="0"/>
              <a:t>Reminder: Special Project #3</a:t>
            </a:r>
            <a:endParaRPr lang="en-US" dirty="0"/>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a:t>
            </a:r>
            <a:r>
              <a:rPr lang="en-US" sz="2400" dirty="0" smtClean="0">
                <a:solidFill>
                  <a:srgbClr val="0000FF"/>
                </a:solidFill>
              </a:rPr>
              <a:t>the </a:t>
            </a:r>
            <a:r>
              <a:rPr lang="en-US" sz="2400" dirty="0">
                <a:solidFill>
                  <a:srgbClr val="0000FF"/>
                </a:solidFill>
              </a:rPr>
              <a:t>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a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t>
            </a:r>
            <a:r>
              <a:rPr lang="en-US" sz="2000" dirty="0" smtClean="0">
                <a:solidFill>
                  <a:schemeClr val="hlink"/>
                </a:solidFill>
              </a:rPr>
              <a:t>and</a:t>
            </a:r>
            <a:r>
              <a:rPr lang="en-US" sz="2000" b="1" dirty="0" smtClean="0">
                <a:solidFill>
                  <a:schemeClr val="hlink"/>
                </a:solidFill>
              </a:rPr>
              <a:t>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smtClean="0">
                <a:solidFill>
                  <a:srgbClr val="0000FF"/>
                </a:solidFill>
              </a:rPr>
              <a:t>Must be handwritten</a:t>
            </a:r>
            <a:r>
              <a:rPr lang="en-US" sz="2400" dirty="0">
                <a:solidFill>
                  <a:srgbClr val="0000FF"/>
                </a:solidFill>
              </a:rPr>
              <a:t> </a:t>
            </a:r>
            <a:r>
              <a:rPr lang="en-US" sz="2400" dirty="0" smtClean="0">
                <a:solidFill>
                  <a:srgbClr val="0000FF"/>
                </a:solidFill>
              </a:rPr>
              <a:t>and not copied from anyone else!</a:t>
            </a:r>
          </a:p>
          <a:p>
            <a:pPr>
              <a:lnSpc>
                <a:spcPct val="80000"/>
              </a:lnSpc>
            </a:pPr>
            <a:r>
              <a:rPr lang="en-US" sz="2400" dirty="0" smtClean="0">
                <a:solidFill>
                  <a:srgbClr val="0000FF"/>
                </a:solidFill>
              </a:rPr>
              <a:t>Due beginning of the class Monday, Oct. 1</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Wednesday, Sept. 26, 2018</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mr-IN" smtClean="0"/>
              <a:t>PHYS 1444-002, Fall 2018                     Dr. Jaehoon Yu</a:t>
            </a:r>
            <a:endParaRPr lang="en-US"/>
          </a:p>
        </p:txBody>
      </p:sp>
    </p:spTree>
    <p:extLst>
      <p:ext uri="{BB962C8B-B14F-4D97-AF65-F5344CB8AC3E}">
        <p14:creationId xmlns:p14="http://schemas.microsoft.com/office/powerpoint/2010/main" val="147721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t>
            </a:r>
            <a:r>
              <a:rPr lang="en-US" sz="3200" dirty="0" smtClean="0">
                <a:solidFill>
                  <a:schemeClr val="accent2"/>
                </a:solidFill>
                <a:latin typeface="Arial Narrow" charset="0"/>
              </a:rPr>
              <a:t>the </a:t>
            </a:r>
            <a:r>
              <a:rPr lang="en-US" sz="3200" dirty="0">
                <a:solidFill>
                  <a:schemeClr val="accent2"/>
                </a:solidFill>
                <a:latin typeface="Arial Narrow" charset="0"/>
              </a:rPr>
              <a:t>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a:t>
            </a:r>
            <a:r>
              <a:rPr lang="en-US" sz="3200" dirty="0" smtClean="0">
                <a:solidFill>
                  <a:schemeClr val="accent2"/>
                </a:solidFill>
                <a:latin typeface="Arial Narrow" charset="0"/>
              </a:rPr>
              <a:t>how </a:t>
            </a:r>
            <a:r>
              <a:rPr lang="en-US" sz="3200" dirty="0">
                <a:solidFill>
                  <a:schemeClr val="accent2"/>
                </a:solidFill>
                <a:latin typeface="Arial Narrow" charset="0"/>
              </a:rPr>
              <a:t>are these two quantities </a:t>
            </a:r>
            <a:r>
              <a:rPr lang="en-US" sz="3200" dirty="0" smtClean="0">
                <a:solidFill>
                  <a:schemeClr val="accent2"/>
                </a:solidFill>
                <a:latin typeface="Arial Narrow" charset="0"/>
              </a:rPr>
              <a:t>related?</a:t>
            </a:r>
            <a:endParaRPr lang="en-US" sz="3200" dirty="0">
              <a:solidFill>
                <a:schemeClr val="accent2"/>
              </a:solidFill>
              <a:latin typeface="Arial Narrow" charset="0"/>
            </a:endParaRP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2125953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a:t>
            </a:r>
            <a:r>
              <a:rPr lang="en-US" sz="3200" b="1" u="sng" dirty="0" smtClean="0">
                <a:solidFill>
                  <a:srgbClr val="FF0000"/>
                </a:solidFill>
                <a:latin typeface="Arial Narrow" charset="0"/>
              </a:rPr>
              <a:t>otential energy</a:t>
            </a:r>
            <a:r>
              <a:rPr lang="en-US" sz="3200" dirty="0" smtClean="0">
                <a:solidFill>
                  <a:schemeClr val="accent2"/>
                </a:solidFill>
                <a:latin typeface="Arial Narrow" charset="0"/>
              </a:rPr>
              <a:t> change </a:t>
            </a:r>
            <a:r>
              <a:rPr lang="en-US" sz="3200" dirty="0">
                <a:solidFill>
                  <a:schemeClr val="accent2"/>
                </a:solidFill>
                <a:latin typeface="Arial Narrow" charset="0"/>
              </a:rPr>
              <a:t>is expressed in terms of a conservative </a:t>
            </a:r>
            <a:r>
              <a:rPr lang="en-US" sz="3200" dirty="0" smtClean="0">
                <a:solidFill>
                  <a:schemeClr val="accent2"/>
                </a:solidFill>
                <a:latin typeface="Arial Narrow" charset="0"/>
              </a:rPr>
              <a:t>force (point </a:t>
            </a:r>
            <a:r>
              <a:rPr lang="en-US" sz="3200" b="1" i="1" dirty="0" smtClean="0">
                <a:solidFill>
                  <a:schemeClr val="accent2"/>
                </a:solidFill>
                <a:latin typeface="Arial Narrow" charset="0"/>
              </a:rPr>
              <a:t>a</a:t>
            </a:r>
            <a:r>
              <a:rPr lang="en-US" sz="3200" dirty="0" smtClean="0">
                <a:solidFill>
                  <a:schemeClr val="accent2"/>
                </a:solidFill>
                <a:latin typeface="Arial Narrow" charset="0"/>
              </a:rPr>
              <a:t> </a:t>
            </a:r>
            <a:r>
              <a:rPr lang="en-US" sz="3200" smtClean="0">
                <a:solidFill>
                  <a:schemeClr val="accent2"/>
                </a:solidFill>
                <a:latin typeface="Arial Narrow" charset="0"/>
              </a:rPr>
              <a:t>at the </a:t>
            </a:r>
            <a:r>
              <a:rPr lang="en-US" sz="3200" dirty="0" smtClean="0">
                <a:solidFill>
                  <a:schemeClr val="accent2"/>
                </a:solidFill>
                <a:latin typeface="Arial Narrow" charset="0"/>
              </a:rPr>
              <a:t>higher potential)</a:t>
            </a: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extLst>
              <p:ext uri="{D42A27DB-BD31-4B8C-83A1-F6EECF244321}">
                <p14:modId xmlns:p14="http://schemas.microsoft.com/office/powerpoint/2010/main" val="457394311"/>
              </p:ext>
            </p:extLst>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76780" name="Equation" r:id="rId4" imgW="596880" imgH="203040" progId="Equation.DSMT4">
                  <p:embed/>
                </p:oleObj>
              </mc:Choice>
              <mc:Fallback>
                <p:oleObj name="Equation" r:id="rId4" imgW="5968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76781"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76782"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76783" name="Equation" r:id="rId10" imgW="533160" imgH="203040" progId="Equation.DSMT4">
                  <p:embed/>
                </p:oleObj>
              </mc:Choice>
              <mc:Fallback>
                <p:oleObj name="Equation" r:id="rId10" imgW="533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76784" name="Equation" r:id="rId12" imgW="622080" imgH="393480" progId="Equation.DSMT4">
                  <p:embed/>
                </p:oleObj>
              </mc:Choice>
              <mc:Fallback>
                <p:oleObj name="Equation" r:id="rId12" imgW="62208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extLst/>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76785" name="Equation" r:id="rId14" imgW="571500" imgH="406400" progId="Equation.DSMT4">
                  <p:embed/>
                </p:oleObj>
              </mc:Choice>
              <mc:Fallback>
                <p:oleObj name="Equation" r:id="rId14" imgW="571500" imgH="406400" progId="Equation.DSMT4">
                  <p:embed/>
                  <p:pic>
                    <p:nvPicPr>
                      <p:cNvPr id="0" name=""/>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extLst/>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76786" name="Equation" r:id="rId16" imgW="1117600" imgH="190500" progId="Equation.DSMT4">
                  <p:embed/>
                </p:oleObj>
              </mc:Choice>
              <mc:Fallback>
                <p:oleObj name="Equation" r:id="rId16" imgW="1117600" imgH="190500" progId="Equation.DSMT4">
                  <p:embed/>
                  <p:pic>
                    <p:nvPicPr>
                      <p:cNvPr id="0" name=""/>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76787" name="Equation" r:id="rId18" imgW="304800" imgH="152400" progId="Equation.DSMT4">
                  <p:embed/>
                </p:oleObj>
              </mc:Choice>
              <mc:Fallback>
                <p:oleObj name="Equation" r:id="rId18" imgW="304800" imgH="152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extLst>
              <p:ext uri="{D42A27DB-BD31-4B8C-83A1-F6EECF244321}">
                <p14:modId xmlns:p14="http://schemas.microsoft.com/office/powerpoint/2010/main" val="1582212364"/>
              </p:ext>
            </p:extLst>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76788" name="Equation" r:id="rId20" imgW="419100" imgH="177800" progId="Equation.DSMT4">
                  <p:embed/>
                </p:oleObj>
              </mc:Choice>
              <mc:Fallback>
                <p:oleObj name="Equation" r:id="rId20" imgW="419100" imgH="177800" progId="Equation.DSMT4">
                  <p:embed/>
                  <p:pic>
                    <p:nvPicPr>
                      <p:cNvPr id="0" name=""/>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76789" name="Equation" r:id="rId22" imgW="520700" imgH="177800" progId="Equation.DSMT4">
                  <p:embed/>
                </p:oleObj>
              </mc:Choice>
              <mc:Fallback>
                <p:oleObj name="Equation" r:id="rId22" imgW="520700" imgH="177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76790" name="Equation" r:id="rId24" imgW="723900" imgH="165100" progId="Equation.DSMT4">
                  <p:embed/>
                </p:oleObj>
              </mc:Choice>
              <mc:Fallback>
                <p:oleObj name="Equation" r:id="rId24" imgW="723900" imgH="1651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76791" name="Equation" r:id="rId26" imgW="711200" imgH="228600" progId="Equation.DSMT4">
                  <p:embed/>
                </p:oleObj>
              </mc:Choice>
              <mc:Fallback>
                <p:oleObj name="Equation" r:id="rId26" imgW="7112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extLst>
              <p:ext uri="{D42A27DB-BD31-4B8C-83A1-F6EECF244321}">
                <p14:modId xmlns:p14="http://schemas.microsoft.com/office/powerpoint/2010/main" val="2100684594"/>
              </p:ext>
            </p:extLst>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76792" name="Equation" r:id="rId28" imgW="406400" imgH="228600" progId="Equation.DSMT4">
                  <p:embed/>
                </p:oleObj>
              </mc:Choice>
              <mc:Fallback>
                <p:oleObj name="Equation" r:id="rId28" imgW="406400" imgH="228600" progId="Equation.DSMT4">
                  <p:embed/>
                  <p:pic>
                    <p:nvPicPr>
                      <p:cNvPr id="0" name=""/>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8844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26, 2018</a:t>
            </a:r>
            <a:endParaRPr lang="en-US" sz="1400">
              <a:solidFill>
                <a:srgbClr val="FF0066"/>
              </a:solidFill>
              <a:latin typeface="Arial Narrow" charset="0"/>
            </a:endParaRP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smtClean="0">
                <a:latin typeface="Arial Narrow" charset="0"/>
                <a:ea typeface="ＭＳ Ｐゴシック" charset="0"/>
                <a:cs typeface="ＭＳ Ｐゴシック" charset="0"/>
              </a:rPr>
              <a:t>Example</a:t>
            </a:r>
            <a:endParaRPr lang="en-US" dirty="0">
              <a:latin typeface="Arial Narrow" charset="0"/>
              <a:ea typeface="ＭＳ Ｐゴシック" charset="0"/>
              <a:cs typeface="ＭＳ Ｐゴシック" charset="0"/>
            </a:endParaRP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77265"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77266" name="Equation" r:id="rId6" imgW="279360" imgH="368280" progId="Equation.DSMT4">
                  <p:embed/>
                </p:oleObj>
              </mc:Choice>
              <mc:Fallback>
                <p:oleObj name="Equation" r:id="rId6" imgW="2793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77267" name="Equation" r:id="rId8" imgW="520560" imgH="368280" progId="Equation.DSMT4">
                  <p:embed/>
                </p:oleObj>
              </mc:Choice>
              <mc:Fallback>
                <p:oleObj name="Equation" r:id="rId8" imgW="5205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extLst>
              <p:ext uri="{D42A27DB-BD31-4B8C-83A1-F6EECF244321}">
                <p14:modId xmlns:p14="http://schemas.microsoft.com/office/powerpoint/2010/main" val="2039984825"/>
              </p:ext>
            </p:extLst>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77268" name="Equation" r:id="rId10" imgW="457200" imgH="152400" progId="Equation.DSMT4">
                  <p:embed/>
                </p:oleObj>
              </mc:Choice>
              <mc:Fallback>
                <p:oleObj name="Equation" r:id="rId10" imgW="4572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77269" name="Equation" r:id="rId12" imgW="698400" imgH="380880" progId="Equation.DSMT4">
                  <p:embed/>
                </p:oleObj>
              </mc:Choice>
              <mc:Fallback>
                <p:oleObj name="Equation" r:id="rId12" imgW="698400" imgH="380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extLst/>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77270" name="Equation" r:id="rId14" imgW="583920" imgH="164880" progId="Equation.DSMT4">
                  <p:embed/>
                </p:oleObj>
              </mc:Choice>
              <mc:Fallback>
                <p:oleObj name="Equation" r:id="rId14" imgW="5839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84392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Sept. 26,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8</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a:t>
            </a:r>
            <a:r>
              <a:rPr lang="en-US" sz="3200" dirty="0" err="1">
                <a:solidFill>
                  <a:schemeClr val="accent2"/>
                </a:solidFill>
                <a:latin typeface="Arial Narrow" charset="0"/>
              </a:rPr>
              <a:t>r</a:t>
            </a:r>
            <a:r>
              <a:rPr lang="en-US" sz="3200" dirty="0">
                <a:solidFill>
                  <a:schemeClr val="accent2"/>
                </a:solidFill>
                <a:latin typeface="Arial Narrow" charset="0"/>
              </a:rPr>
              <a:t>? </a:t>
            </a:r>
            <a:endParaRPr lang="en-US" sz="3200">
              <a:solidFill>
                <a:schemeClr val="accent2"/>
              </a:solidFill>
              <a:latin typeface="Arial Narrow" charset="0"/>
            </a:endParaRPr>
          </a:p>
          <a:p>
            <a:pPr marL="342900" indent="-342900">
              <a:spcBef>
                <a:spcPct val="20000"/>
              </a:spcBef>
              <a:buFontTx/>
              <a:buChar char="•"/>
            </a:pPr>
            <a:endParaRPr lang="en-US" sz="320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a:t>
            </a:r>
            <a:r>
              <a:rPr lang="en-US" sz="3200" dirty="0" err="1">
                <a:solidFill>
                  <a:schemeClr val="accent2"/>
                </a:solidFill>
                <a:latin typeface="Arial Narrow" charset="0"/>
              </a:rPr>
              <a:t>r</a:t>
            </a:r>
            <a:r>
              <a:rPr lang="en-US" sz="3200" baseline="-25000" dirty="0" err="1">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78443" name="Equation" r:id="rId4" imgW="533160" imgH="203040" progId="Equation.DSMT4">
                  <p:embed/>
                </p:oleObj>
              </mc:Choice>
              <mc:Fallback>
                <p:oleObj name="Equation" r:id="rId4" imgW="5331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extLst/>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78444" name="Equation" r:id="rId6" imgW="723900" imgH="381000" progId="Equation.DSMT4">
                  <p:embed/>
                </p:oleObj>
              </mc:Choice>
              <mc:Fallback>
                <p:oleObj name="Equation" r:id="rId6" imgW="723900" imgH="381000" progId="Equation.DSMT4">
                  <p:embed/>
                  <p:pic>
                    <p:nvPicPr>
                      <p:cNvPr id="0" name=""/>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7844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78446" name="Equation" r:id="rId10" imgW="622080" imgH="406080" progId="Equation.DSMT4">
                  <p:embed/>
                </p:oleObj>
              </mc:Choice>
              <mc:Fallback>
                <p:oleObj name="Equation" r:id="rId10" imgW="62208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78447" name="Equation" r:id="rId12" imgW="291960" imgH="380880" progId="Equation.DSMT4">
                  <p:embed/>
                </p:oleObj>
              </mc:Choice>
              <mc:Fallback>
                <p:oleObj name="Equation" r:id="rId12" imgW="291960" imgH="380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extLst/>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78448" name="Equation" r:id="rId14" imgW="1168400" imgH="419100" progId="Equation.DSMT4">
                  <p:embed/>
                </p:oleObj>
              </mc:Choice>
              <mc:Fallback>
                <p:oleObj name="Equation" r:id="rId14" imgW="1168400" imgH="419100" progId="Equation.DSMT4">
                  <p:embed/>
                  <p:pic>
                    <p:nvPicPr>
                      <p:cNvPr id="0" name=""/>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extLst/>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78449" name="Equation" r:id="rId16" imgW="1143000" imgH="419100" progId="Equation.DSMT4">
                  <p:embed/>
                </p:oleObj>
              </mc:Choice>
              <mc:Fallback>
                <p:oleObj name="Equation" r:id="rId16" imgW="1143000" imgH="419100" progId="Equation.DSMT4">
                  <p:embed/>
                  <p:pic>
                    <p:nvPicPr>
                      <p:cNvPr id="0" name=""/>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extLst/>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78450" name="Equation" r:id="rId18" imgW="876300" imgH="457200" progId="Equation.DSMT4">
                  <p:embed/>
                </p:oleObj>
              </mc:Choice>
              <mc:Fallback>
                <p:oleObj name="Equation" r:id="rId18" imgW="876300" imgH="457200" progId="Equation.DSMT4">
                  <p:embed/>
                  <p:pic>
                    <p:nvPicPr>
                      <p:cNvPr id="0" name=""/>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644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26,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9</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a:t>
            </a:r>
            <a:r>
              <a:rPr lang="en-US" sz="3200" dirty="0" smtClean="0">
                <a:solidFill>
                  <a:schemeClr val="accent2"/>
                </a:solidFill>
                <a:latin typeface="Arial Narrow" charset="0"/>
              </a:rPr>
              <a:t> Q is</a:t>
            </a: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a:t>
            </a:r>
            <a:r>
              <a:rPr lang="en-US" sz="3200" dirty="0" smtClean="0">
                <a:solidFill>
                  <a:schemeClr val="accent2"/>
                </a:solidFill>
                <a:latin typeface="Arial Narrow" charset="0"/>
              </a:rPr>
              <a:t> </a:t>
            </a:r>
            <a:r>
              <a:rPr lang="en-US" sz="3200" b="1" u="sng" dirty="0" smtClean="0">
                <a:solidFill>
                  <a:srgbClr val="CC0000"/>
                </a:solidFill>
                <a:latin typeface="Arial Narrow" charset="0"/>
              </a:rPr>
              <a:t>the </a:t>
            </a:r>
            <a:r>
              <a:rPr lang="en-US" sz="3200" b="1" u="sng" dirty="0">
                <a:solidFill>
                  <a:srgbClr val="CC0000"/>
                </a:solidFill>
                <a:latin typeface="Arial Narrow" charset="0"/>
              </a:rPr>
              <a:t>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79159"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extLst/>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79160" name="Equation" r:id="rId5" imgW="482600" imgH="419100" progId="Equation.DSMT4">
                  <p:embed/>
                </p:oleObj>
              </mc:Choice>
              <mc:Fallback>
                <p:oleObj name="Equation" r:id="rId5" imgW="482600" imgH="419100" progId="Equation.DSMT4">
                  <p:embed/>
                  <p:pic>
                    <p:nvPicPr>
                      <p:cNvPr id="0" name=""/>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79161" name="Equation" r:id="rId7" imgW="380880" imgH="203040" progId="Equation.DSMT4">
                  <p:embed/>
                </p:oleObj>
              </mc:Choice>
              <mc:Fallback>
                <p:oleObj name="Equation" r:id="rId7" imgW="3808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extLst/>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79162"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130520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39381</TotalTime>
  <Words>1517</Words>
  <Application>Microsoft Macintosh PowerPoint</Application>
  <PresentationFormat>On-screen Show (4:3)</PresentationFormat>
  <Paragraphs>165</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 Narrow</vt:lpstr>
      <vt:lpstr>Monotype Corsiva</vt:lpstr>
      <vt:lpstr>ＭＳ Ｐゴシック</vt:lpstr>
      <vt:lpstr>Symbol</vt:lpstr>
      <vt:lpstr>Times New Roman</vt:lpstr>
      <vt:lpstr>phys1443-spring02</vt:lpstr>
      <vt:lpstr>Equation</vt:lpstr>
      <vt:lpstr>PHYS 1441 – Section 002 Lecture #8</vt:lpstr>
      <vt:lpstr>Announcements</vt:lpstr>
      <vt:lpstr>PowerPoint Presentation</vt:lpstr>
      <vt:lpstr>Reminder: Special Project #3</vt:lpstr>
      <vt:lpstr>Electric Potential and Electric Field</vt:lpstr>
      <vt:lpstr>Electric Potential and Electric Field</vt:lpstr>
      <vt:lpstr>Example</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571</cp:revision>
  <dcterms:created xsi:type="dcterms:W3CDTF">2012-01-19T04:21:20Z</dcterms:created>
  <dcterms:modified xsi:type="dcterms:W3CDTF">2018-09-26T19:37:25Z</dcterms:modified>
</cp:coreProperties>
</file>