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582" r:id="rId3"/>
    <p:sldId id="589" r:id="rId4"/>
    <p:sldId id="581" r:id="rId5"/>
    <p:sldId id="573" r:id="rId6"/>
    <p:sldId id="574" r:id="rId7"/>
    <p:sldId id="575" r:id="rId8"/>
    <p:sldId id="576" r:id="rId9"/>
    <p:sldId id="577" r:id="rId10"/>
    <p:sldId id="578" r:id="rId11"/>
    <p:sldId id="579" r:id="rId12"/>
    <p:sldId id="580" r:id="rId13"/>
    <p:sldId id="583" r:id="rId14"/>
    <p:sldId id="584" r:id="rId15"/>
    <p:sldId id="59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p:restoredTop sz="94660"/>
  </p:normalViewPr>
  <p:slideViewPr>
    <p:cSldViewPr>
      <p:cViewPr varScale="1">
        <p:scale>
          <a:sx n="106" d="100"/>
          <a:sy n="106" d="100"/>
        </p:scale>
        <p:origin x="12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4.emf"/><Relationship Id="rId12" Type="http://schemas.openxmlformats.org/officeDocument/2006/relationships/image" Target="../media/image15.emf"/><Relationship Id="rId13" Type="http://schemas.openxmlformats.org/officeDocument/2006/relationships/image" Target="../media/image16.emf"/><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9" Type="http://schemas.openxmlformats.org/officeDocument/2006/relationships/image" Target="../media/image12.emf"/><Relationship Id="rId10"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68.wmf"/><Relationship Id="rId5" Type="http://schemas.openxmlformats.org/officeDocument/2006/relationships/image" Target="../media/image69.wmf"/><Relationship Id="rId6" Type="http://schemas.openxmlformats.org/officeDocument/2006/relationships/image" Target="../media/image70.wmf"/><Relationship Id="rId1" Type="http://schemas.openxmlformats.org/officeDocument/2006/relationships/image" Target="../media/image66.wmf"/><Relationship Id="rId2"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emf"/><Relationship Id="rId5" Type="http://schemas.openxmlformats.org/officeDocument/2006/relationships/image" Target="../media/image22.wmf"/><Relationship Id="rId6" Type="http://schemas.openxmlformats.org/officeDocument/2006/relationships/image" Target="../media/image23.wmf"/><Relationship Id="rId1" Type="http://schemas.openxmlformats.org/officeDocument/2006/relationships/image" Target="../media/image18.wmf"/><Relationship Id="rId2"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1" Type="http://schemas.openxmlformats.org/officeDocument/2006/relationships/image" Target="../media/image25.wmf"/><Relationship Id="rId2"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emf"/><Relationship Id="rId1" Type="http://schemas.openxmlformats.org/officeDocument/2006/relationships/image" Target="../media/image34.wmf"/><Relationship Id="rId2"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7" Type="http://schemas.openxmlformats.org/officeDocument/2006/relationships/image" Target="../media/image50.emf"/><Relationship Id="rId8" Type="http://schemas.openxmlformats.org/officeDocument/2006/relationships/image" Target="../media/image51.emf"/><Relationship Id="rId1" Type="http://schemas.openxmlformats.org/officeDocument/2006/relationships/image" Target="../media/image44.wmf"/><Relationship Id="rId2"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wmf"/><Relationship Id="rId5" Type="http://schemas.openxmlformats.org/officeDocument/2006/relationships/image" Target="../media/image56.wmf"/><Relationship Id="rId6" Type="http://schemas.openxmlformats.org/officeDocument/2006/relationships/image" Target="../media/image57.wmf"/><Relationship Id="rId7" Type="http://schemas.openxmlformats.org/officeDocument/2006/relationships/image" Target="../media/image58.wmf"/><Relationship Id="rId1" Type="http://schemas.openxmlformats.org/officeDocument/2006/relationships/image" Target="../media/image52.wmf"/><Relationship Id="rId2"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1" Type="http://schemas.openxmlformats.org/officeDocument/2006/relationships/image" Target="../media/image59.emf"/><Relationship Id="rId2"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41342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06321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Sept. 26,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Sept. 26,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38.emf"/><Relationship Id="rId5" Type="http://schemas.openxmlformats.org/officeDocument/2006/relationships/oleObject" Target="../embeddings/oleObject33.bin"/><Relationship Id="rId6" Type="http://schemas.openxmlformats.org/officeDocument/2006/relationships/image" Target="../media/image39.w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oleObject" Target="../embeddings/oleObject34.bin"/><Relationship Id="rId6" Type="http://schemas.openxmlformats.org/officeDocument/2006/relationships/image" Target="../media/image40.emf"/><Relationship Id="rId7" Type="http://schemas.openxmlformats.org/officeDocument/2006/relationships/oleObject" Target="../embeddings/oleObject35.bin"/><Relationship Id="rId8" Type="http://schemas.openxmlformats.org/officeDocument/2006/relationships/image" Target="../media/image4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40.bin"/><Relationship Id="rId12" Type="http://schemas.openxmlformats.org/officeDocument/2006/relationships/image" Target="../media/image48.emf"/><Relationship Id="rId13" Type="http://schemas.openxmlformats.org/officeDocument/2006/relationships/oleObject" Target="../embeddings/oleObject41.bin"/><Relationship Id="rId14" Type="http://schemas.openxmlformats.org/officeDocument/2006/relationships/image" Target="../media/image49.emf"/><Relationship Id="rId15" Type="http://schemas.openxmlformats.org/officeDocument/2006/relationships/oleObject" Target="../embeddings/oleObject42.bin"/><Relationship Id="rId16" Type="http://schemas.openxmlformats.org/officeDocument/2006/relationships/image" Target="../media/image50.emf"/><Relationship Id="rId17" Type="http://schemas.openxmlformats.org/officeDocument/2006/relationships/oleObject" Target="../embeddings/oleObject43.bin"/><Relationship Id="rId18" Type="http://schemas.openxmlformats.org/officeDocument/2006/relationships/image" Target="../media/image51.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6.bin"/><Relationship Id="rId4" Type="http://schemas.openxmlformats.org/officeDocument/2006/relationships/image" Target="../media/image44.wmf"/><Relationship Id="rId5" Type="http://schemas.openxmlformats.org/officeDocument/2006/relationships/oleObject" Target="../embeddings/oleObject37.bin"/><Relationship Id="rId6" Type="http://schemas.openxmlformats.org/officeDocument/2006/relationships/image" Target="../media/image45.wmf"/><Relationship Id="rId7" Type="http://schemas.openxmlformats.org/officeDocument/2006/relationships/oleObject" Target="../embeddings/oleObject38.bin"/><Relationship Id="rId8" Type="http://schemas.openxmlformats.org/officeDocument/2006/relationships/image" Target="../media/image46.wmf"/><Relationship Id="rId9" Type="http://schemas.openxmlformats.org/officeDocument/2006/relationships/oleObject" Target="../embeddings/oleObject39.bin"/><Relationship Id="rId10" Type="http://schemas.openxmlformats.org/officeDocument/2006/relationships/image" Target="../media/image47.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48.bin"/><Relationship Id="rId12" Type="http://schemas.openxmlformats.org/officeDocument/2006/relationships/image" Target="../media/image56.wmf"/><Relationship Id="rId13" Type="http://schemas.openxmlformats.org/officeDocument/2006/relationships/oleObject" Target="../embeddings/oleObject49.bin"/><Relationship Id="rId14" Type="http://schemas.openxmlformats.org/officeDocument/2006/relationships/image" Target="../media/image57.wmf"/><Relationship Id="rId15" Type="http://schemas.openxmlformats.org/officeDocument/2006/relationships/oleObject" Target="../embeddings/oleObject50.bin"/><Relationship Id="rId16" Type="http://schemas.openxmlformats.org/officeDocument/2006/relationships/image" Target="../media/image58.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44.bin"/><Relationship Id="rId4" Type="http://schemas.openxmlformats.org/officeDocument/2006/relationships/image" Target="../media/image52.wmf"/><Relationship Id="rId5" Type="http://schemas.openxmlformats.org/officeDocument/2006/relationships/oleObject" Target="../embeddings/oleObject45.bin"/><Relationship Id="rId6" Type="http://schemas.openxmlformats.org/officeDocument/2006/relationships/image" Target="../media/image53.wmf"/><Relationship Id="rId7" Type="http://schemas.openxmlformats.org/officeDocument/2006/relationships/oleObject" Target="../embeddings/oleObject46.bin"/><Relationship Id="rId8" Type="http://schemas.openxmlformats.org/officeDocument/2006/relationships/image" Target="../media/image54.wmf"/><Relationship Id="rId9" Type="http://schemas.openxmlformats.org/officeDocument/2006/relationships/oleObject" Target="../embeddings/oleObject47.bin"/><Relationship Id="rId10" Type="http://schemas.openxmlformats.org/officeDocument/2006/relationships/image" Target="../media/image55.wmf"/></Relationships>
</file>

<file path=ppt/slides/_rels/slide14.xml.rels><?xml version="1.0" encoding="UTF-8" standalone="yes"?>
<Relationships xmlns="http://schemas.openxmlformats.org/package/2006/relationships"><Relationship Id="rId11" Type="http://schemas.openxmlformats.org/officeDocument/2006/relationships/image" Target="../media/image62.emf"/><Relationship Id="rId12" Type="http://schemas.openxmlformats.org/officeDocument/2006/relationships/oleObject" Target="../embeddings/oleObject55.bin"/><Relationship Id="rId13" Type="http://schemas.openxmlformats.org/officeDocument/2006/relationships/image" Target="../media/image63.emf"/><Relationship Id="rId14" Type="http://schemas.openxmlformats.org/officeDocument/2006/relationships/oleObject" Target="../embeddings/oleObject56.bin"/><Relationship Id="rId15" Type="http://schemas.openxmlformats.org/officeDocument/2006/relationships/image" Target="../media/image64.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65.jpeg"/><Relationship Id="rId4" Type="http://schemas.openxmlformats.org/officeDocument/2006/relationships/oleObject" Target="../embeddings/oleObject51.bin"/><Relationship Id="rId5" Type="http://schemas.openxmlformats.org/officeDocument/2006/relationships/image" Target="../media/image59.emf"/><Relationship Id="rId6" Type="http://schemas.openxmlformats.org/officeDocument/2006/relationships/oleObject" Target="../embeddings/oleObject52.bin"/><Relationship Id="rId7" Type="http://schemas.openxmlformats.org/officeDocument/2006/relationships/image" Target="../media/image60.emf"/><Relationship Id="rId8" Type="http://schemas.openxmlformats.org/officeDocument/2006/relationships/oleObject" Target="../embeddings/oleObject53.bin"/><Relationship Id="rId9" Type="http://schemas.openxmlformats.org/officeDocument/2006/relationships/image" Target="../media/image61.emf"/><Relationship Id="rId10" Type="http://schemas.openxmlformats.org/officeDocument/2006/relationships/oleObject" Target="../embeddings/oleObject54.bin"/></Relationships>
</file>

<file path=ppt/slides/_rels/slide15.xml.rels><?xml version="1.0" encoding="UTF-8" standalone="yes"?>
<Relationships xmlns="http://schemas.openxmlformats.org/package/2006/relationships"><Relationship Id="rId11" Type="http://schemas.openxmlformats.org/officeDocument/2006/relationships/image" Target="../media/image68.wmf"/><Relationship Id="rId12" Type="http://schemas.openxmlformats.org/officeDocument/2006/relationships/oleObject" Target="../embeddings/oleObject61.bin"/><Relationship Id="rId13" Type="http://schemas.openxmlformats.org/officeDocument/2006/relationships/image" Target="../media/image69.wmf"/><Relationship Id="rId14" Type="http://schemas.openxmlformats.org/officeDocument/2006/relationships/oleObject" Target="../embeddings/oleObject62.bin"/><Relationship Id="rId15" Type="http://schemas.openxmlformats.org/officeDocument/2006/relationships/image" Target="../media/image70.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71.jpeg"/><Relationship Id="rId4" Type="http://schemas.openxmlformats.org/officeDocument/2006/relationships/oleObject" Target="../embeddings/oleObject57.bin"/><Relationship Id="rId5" Type="http://schemas.openxmlformats.org/officeDocument/2006/relationships/image" Target="../media/image66.wmf"/><Relationship Id="rId6" Type="http://schemas.openxmlformats.org/officeDocument/2006/relationships/oleObject" Target="../embeddings/oleObject58.bin"/><Relationship Id="rId7" Type="http://schemas.openxmlformats.org/officeDocument/2006/relationships/image" Target="../media/image67.wmf"/><Relationship Id="rId8" Type="http://schemas.openxmlformats.org/officeDocument/2006/relationships/oleObject" Target="../embeddings/oleObject59.bin"/><Relationship Id="rId9" Type="http://schemas.openxmlformats.org/officeDocument/2006/relationships/image" Target="../media/image58.wmf"/><Relationship Id="rId10" Type="http://schemas.openxmlformats.org/officeDocument/2006/relationships/oleObject" Target="../embeddings/oleObject6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9" Type="http://schemas.openxmlformats.org/officeDocument/2006/relationships/image" Target="../media/image6.wmf"/><Relationship Id="rId20" Type="http://schemas.openxmlformats.org/officeDocument/2006/relationships/oleObject" Target="../embeddings/oleObject9.bin"/><Relationship Id="rId21" Type="http://schemas.openxmlformats.org/officeDocument/2006/relationships/image" Target="../media/image12.emf"/><Relationship Id="rId22" Type="http://schemas.openxmlformats.org/officeDocument/2006/relationships/oleObject" Target="../embeddings/oleObject10.bin"/><Relationship Id="rId23" Type="http://schemas.openxmlformats.org/officeDocument/2006/relationships/image" Target="../media/image13.emf"/><Relationship Id="rId24" Type="http://schemas.openxmlformats.org/officeDocument/2006/relationships/oleObject" Target="../embeddings/oleObject11.bin"/><Relationship Id="rId25" Type="http://schemas.openxmlformats.org/officeDocument/2006/relationships/image" Target="../media/image14.emf"/><Relationship Id="rId26" Type="http://schemas.openxmlformats.org/officeDocument/2006/relationships/oleObject" Target="../embeddings/oleObject12.bin"/><Relationship Id="rId27" Type="http://schemas.openxmlformats.org/officeDocument/2006/relationships/image" Target="../media/image15.emf"/><Relationship Id="rId28" Type="http://schemas.openxmlformats.org/officeDocument/2006/relationships/oleObject" Target="../embeddings/oleObject13.bin"/><Relationship Id="rId29" Type="http://schemas.openxmlformats.org/officeDocument/2006/relationships/image" Target="../media/image16.emf"/><Relationship Id="rId10" Type="http://schemas.openxmlformats.org/officeDocument/2006/relationships/oleObject" Target="../embeddings/oleObject4.bin"/><Relationship Id="rId11" Type="http://schemas.openxmlformats.org/officeDocument/2006/relationships/image" Target="../media/image7.wmf"/><Relationship Id="rId12" Type="http://schemas.openxmlformats.org/officeDocument/2006/relationships/oleObject" Target="../embeddings/oleObject5.bin"/><Relationship Id="rId13" Type="http://schemas.openxmlformats.org/officeDocument/2006/relationships/image" Target="../media/image8.wmf"/><Relationship Id="rId14" Type="http://schemas.openxmlformats.org/officeDocument/2006/relationships/oleObject" Target="../embeddings/oleObject6.bin"/><Relationship Id="rId15" Type="http://schemas.openxmlformats.org/officeDocument/2006/relationships/image" Target="../media/image9.emf"/><Relationship Id="rId16" Type="http://schemas.openxmlformats.org/officeDocument/2006/relationships/oleObject" Target="../embeddings/oleObject7.bin"/><Relationship Id="rId17" Type="http://schemas.openxmlformats.org/officeDocument/2006/relationships/image" Target="../media/image10.emf"/><Relationship Id="rId18" Type="http://schemas.openxmlformats.org/officeDocument/2006/relationships/oleObject" Target="../embeddings/oleObject8.bin"/><Relationship Id="rId19"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7.jpeg"/><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oleObject" Target="../embeddings/oleObject2.bin"/><Relationship Id="rId7" Type="http://schemas.openxmlformats.org/officeDocument/2006/relationships/image" Target="../media/image5.wmf"/><Relationship Id="rId8"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18.bin"/><Relationship Id="rId13" Type="http://schemas.openxmlformats.org/officeDocument/2006/relationships/image" Target="../media/image22.wmf"/><Relationship Id="rId14" Type="http://schemas.openxmlformats.org/officeDocument/2006/relationships/oleObject" Target="../embeddings/oleObject19.bin"/><Relationship Id="rId15" Type="http://schemas.openxmlformats.org/officeDocument/2006/relationships/image" Target="../media/image23.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4.jpeg"/><Relationship Id="rId4" Type="http://schemas.openxmlformats.org/officeDocument/2006/relationships/oleObject" Target="../embeddings/oleObject14.bin"/><Relationship Id="rId5" Type="http://schemas.openxmlformats.org/officeDocument/2006/relationships/image" Target="../media/image18.wmf"/><Relationship Id="rId6" Type="http://schemas.openxmlformats.org/officeDocument/2006/relationships/oleObject" Target="../embeddings/oleObject15.bin"/><Relationship Id="rId7" Type="http://schemas.openxmlformats.org/officeDocument/2006/relationships/image" Target="../media/image19.wmf"/><Relationship Id="rId8" Type="http://schemas.openxmlformats.org/officeDocument/2006/relationships/oleObject" Target="../embeddings/oleObject16.bin"/><Relationship Id="rId9" Type="http://schemas.openxmlformats.org/officeDocument/2006/relationships/image" Target="../media/image20.wmf"/><Relationship Id="rId10"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11" Type="http://schemas.openxmlformats.org/officeDocument/2006/relationships/image" Target="../media/image28.wmf"/><Relationship Id="rId12" Type="http://schemas.openxmlformats.org/officeDocument/2006/relationships/oleObject" Target="../embeddings/oleObject24.bin"/><Relationship Id="rId13" Type="http://schemas.openxmlformats.org/officeDocument/2006/relationships/image" Target="../media/image29.wmf"/><Relationship Id="rId14" Type="http://schemas.openxmlformats.org/officeDocument/2006/relationships/oleObject" Target="../embeddings/oleObject25.bin"/><Relationship Id="rId15" Type="http://schemas.openxmlformats.org/officeDocument/2006/relationships/image" Target="../media/image30.emf"/><Relationship Id="rId16" Type="http://schemas.openxmlformats.org/officeDocument/2006/relationships/oleObject" Target="../embeddings/oleObject26.bin"/><Relationship Id="rId17" Type="http://schemas.openxmlformats.org/officeDocument/2006/relationships/image" Target="../media/image31.emf"/><Relationship Id="rId18" Type="http://schemas.openxmlformats.org/officeDocument/2006/relationships/oleObject" Target="../embeddings/oleObject27.bin"/><Relationship Id="rId19" Type="http://schemas.openxmlformats.org/officeDocument/2006/relationships/image" Target="../media/image32.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33.jpeg"/><Relationship Id="rId4" Type="http://schemas.openxmlformats.org/officeDocument/2006/relationships/oleObject" Target="../embeddings/oleObject20.bin"/><Relationship Id="rId5" Type="http://schemas.openxmlformats.org/officeDocument/2006/relationships/image" Target="../media/image25.wmf"/><Relationship Id="rId6" Type="http://schemas.openxmlformats.org/officeDocument/2006/relationships/oleObject" Target="../embeddings/oleObject21.bin"/><Relationship Id="rId7" Type="http://schemas.openxmlformats.org/officeDocument/2006/relationships/image" Target="../media/image26.emf"/><Relationship Id="rId8" Type="http://schemas.openxmlformats.org/officeDocument/2006/relationships/oleObject" Target="../embeddings/oleObject22.bin"/><Relationship Id="rId9" Type="http://schemas.openxmlformats.org/officeDocument/2006/relationships/image" Target="../media/image27.wmf"/><Relationship Id="rId10"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4.wmf"/><Relationship Id="rId5" Type="http://schemas.openxmlformats.org/officeDocument/2006/relationships/oleObject" Target="../embeddings/oleObject29.bin"/><Relationship Id="rId6" Type="http://schemas.openxmlformats.org/officeDocument/2006/relationships/image" Target="../media/image35.emf"/><Relationship Id="rId7" Type="http://schemas.openxmlformats.org/officeDocument/2006/relationships/oleObject" Target="../embeddings/oleObject30.bin"/><Relationship Id="rId8" Type="http://schemas.openxmlformats.org/officeDocument/2006/relationships/image" Target="../media/image36.wmf"/><Relationship Id="rId9" Type="http://schemas.openxmlformats.org/officeDocument/2006/relationships/oleObject" Target="../embeddings/oleObject31.bin"/><Relationship Id="rId10" Type="http://schemas.openxmlformats.org/officeDocument/2006/relationships/image" Target="../media/image37.emf"/><Relationship Id="rId11" Type="http://schemas.openxmlformats.org/officeDocument/2006/relationships/image" Target="../media/image33.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Sept. 26,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#8</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60536" y="1447800"/>
            <a:ext cx="311495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26,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638300" y="2133600"/>
            <a:ext cx="65532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latin typeface="Arial Narrow" charset="0"/>
              </a:rPr>
              <a:t>Chapter </a:t>
            </a:r>
            <a:r>
              <a:rPr lang="en-US" dirty="0">
                <a:latin typeface="Arial Narrow" charset="0"/>
              </a:rPr>
              <a:t>23 Electric Potential</a:t>
            </a:r>
            <a:endParaRPr lang="en-US" dirty="0">
              <a:solidFill>
                <a:srgbClr val="003300"/>
              </a:solidFill>
              <a:latin typeface="Arial Narrow" charset="0"/>
            </a:endParaRPr>
          </a:p>
          <a:p>
            <a:pPr marL="990600" lvl="1" indent="-533400"/>
            <a:r>
              <a:rPr lang="en-US" dirty="0" smtClean="0">
                <a:latin typeface="Arial Narrow" charset="0"/>
              </a:rPr>
              <a:t>Electric </a:t>
            </a:r>
            <a:r>
              <a:rPr lang="en-US" dirty="0">
                <a:latin typeface="Arial Narrow" charset="0"/>
              </a:rPr>
              <a:t>Potential due to Point Charges</a:t>
            </a:r>
          </a:p>
          <a:p>
            <a:pPr marL="990600" lvl="1" indent="-533400"/>
            <a:r>
              <a:rPr lang="en-US" dirty="0">
                <a:latin typeface="Arial Narrow" charset="0"/>
              </a:rPr>
              <a:t>Shape of the Electric </a:t>
            </a:r>
            <a:r>
              <a:rPr lang="en-US" dirty="0" smtClean="0">
                <a:latin typeface="Arial Narrow" charset="0"/>
              </a:rPr>
              <a:t>Potential</a:t>
            </a:r>
          </a:p>
          <a:p>
            <a:pPr marL="990600" lvl="1" indent="-533400"/>
            <a:r>
              <a:rPr lang="en-US" dirty="0">
                <a:latin typeface="Arial Narrow" charset="0"/>
              </a:rPr>
              <a:t>V due to Charge </a:t>
            </a:r>
            <a:r>
              <a:rPr lang="en-US" dirty="0" smtClean="0">
                <a:latin typeface="Arial Narrow" charset="0"/>
              </a:rPr>
              <a:t>Distributions</a:t>
            </a:r>
          </a:p>
          <a:p>
            <a:pPr marL="990600" lvl="1" indent="-533400"/>
            <a:r>
              <a:rPr lang="en-US" dirty="0" err="1">
                <a:latin typeface="Arial Narrow" charset="0"/>
              </a:rPr>
              <a:t>Equi</a:t>
            </a:r>
            <a:r>
              <a:rPr lang="en-US" dirty="0">
                <a:latin typeface="Arial Narrow" charset="0"/>
              </a:rPr>
              <a:t>-potential Lines and Surfaces</a:t>
            </a:r>
          </a:p>
          <a:p>
            <a:pPr marL="990600" lvl="1" indent="-533400"/>
            <a:r>
              <a:rPr lang="en-US" dirty="0">
                <a:latin typeface="Arial Narrow" charset="0"/>
              </a:rPr>
              <a:t>Electric Potential Due to Electric Dipole</a:t>
            </a:r>
          </a:p>
          <a:p>
            <a:pPr marL="990600" lvl="1" indent="-533400"/>
            <a:r>
              <a:rPr lang="en-US" dirty="0">
                <a:latin typeface="Arial Narrow" charset="0"/>
              </a:rPr>
              <a:t>Electrostatic Potential </a:t>
            </a:r>
            <a:r>
              <a:rPr lang="en-US" dirty="0" smtClean="0">
                <a:latin typeface="Arial Narrow" charset="0"/>
              </a:rPr>
              <a:t>Energy</a:t>
            </a:r>
            <a:endParaRPr lang="en-US"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2458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609600"/>
            <a:ext cx="85344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a:t>
            </a:r>
            <a:r>
              <a:rPr lang="en-US" sz="2000" u="sng" dirty="0" smtClean="0">
                <a:solidFill>
                  <a:srgbClr val="CC0000"/>
                </a:solidFill>
                <a:latin typeface="Arial Narrow" charset="0"/>
              </a:rPr>
              <a:t>due to </a:t>
            </a:r>
            <a:r>
              <a:rPr lang="en-US" sz="2000" u="sng" dirty="0">
                <a:solidFill>
                  <a:srgbClr val="CC0000"/>
                </a:solidFill>
                <a:latin typeface="Arial Narrow" charset="0"/>
              </a:rPr>
              <a:t>multiple charges, since potential is a scalar quantity</a:t>
            </a:r>
          </a:p>
          <a:p>
            <a:pPr marL="742950" lvl="1" indent="-285750">
              <a:spcBef>
                <a:spcPct val="20000"/>
              </a:spcBef>
              <a:buFontTx/>
              <a:buChar char="–"/>
            </a:pPr>
            <a:r>
              <a:rPr lang="en-US" dirty="0">
                <a:solidFill>
                  <a:srgbClr val="660066"/>
                </a:solidFill>
                <a:latin typeface="Arial Narrow" charset="0"/>
              </a:rPr>
              <a:t>Electric field</a:t>
            </a: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vector sums to obtain the total field </a:t>
            </a:r>
            <a:r>
              <a:rPr lang="en-US" sz="2000" u="sng" dirty="0" smtClean="0">
                <a:solidFill>
                  <a:srgbClr val="CC0000"/>
                </a:solidFill>
                <a:latin typeface="Arial Narrow" charset="0"/>
              </a:rPr>
              <a:t>due to </a:t>
            </a:r>
            <a:r>
              <a:rPr lang="en-US" sz="2000" u="sng" dirty="0">
                <a:solidFill>
                  <a:srgbClr val="CC0000"/>
                </a:solidFill>
                <a:latin typeface="Arial Narrow" charset="0"/>
              </a:rPr>
              <a:t>multiple source charges</a:t>
            </a:r>
          </a:p>
          <a:p>
            <a:pPr marL="342900" indent="-342900">
              <a:spcBef>
                <a:spcPct val="20000"/>
              </a:spcBef>
              <a:buFontTx/>
              <a:buChar char="•"/>
            </a:pPr>
            <a:r>
              <a:rPr lang="en-US" sz="2800" dirty="0">
                <a:solidFill>
                  <a:schemeClr val="accent2"/>
                </a:solidFill>
                <a:latin typeface="Arial Narrow" charset="0"/>
              </a:rPr>
              <a:t>Potential </a:t>
            </a:r>
            <a:r>
              <a:rPr lang="en-US" sz="2800" dirty="0" smtClean="0">
                <a:solidFill>
                  <a:schemeClr val="accent2"/>
                </a:solidFill>
                <a:latin typeface="Arial Narrow" charset="0"/>
              </a:rPr>
              <a:t>due to </a:t>
            </a:r>
            <a:r>
              <a:rPr lang="en-US" sz="2800" dirty="0">
                <a:solidFill>
                  <a:schemeClr val="accent2"/>
                </a:solidFill>
                <a:latin typeface="Arial Narrow" charset="0"/>
              </a:rPr>
              <a:t>a</a:t>
            </a:r>
            <a:r>
              <a:rPr lang="en-US" sz="2800" dirty="0" smtClean="0">
                <a:solidFill>
                  <a:schemeClr val="accent2"/>
                </a:solidFill>
                <a:latin typeface="Arial Narrow" charset="0"/>
              </a:rPr>
              <a:t> </a:t>
            </a:r>
            <a:r>
              <a:rPr lang="en-US" sz="2800" dirty="0">
                <a:solidFill>
                  <a:schemeClr val="accent2"/>
                </a:solidFill>
                <a:latin typeface="Arial Narrow" charset="0"/>
              </a:rPr>
              <a:t>positive charge </a:t>
            </a:r>
            <a:r>
              <a:rPr lang="en-US" sz="2800" dirty="0" smtClean="0">
                <a:solidFill>
                  <a:schemeClr val="accent2"/>
                </a:solidFill>
                <a:latin typeface="Arial Narrow" charset="0"/>
              </a:rPr>
              <a:t>is a large </a:t>
            </a:r>
            <a:r>
              <a:rPr lang="en-US" sz="2800" dirty="0">
                <a:solidFill>
                  <a:schemeClr val="accent2"/>
                </a:solidFill>
                <a:latin typeface="Arial Narrow" charset="0"/>
              </a:rPr>
              <a:t>positive near the charge and decreases towards 0 </a:t>
            </a:r>
            <a:r>
              <a:rPr lang="en-US" sz="2800" dirty="0" smtClean="0">
                <a:solidFill>
                  <a:schemeClr val="accent2"/>
                </a:solidFill>
                <a:latin typeface="Arial Narrow" charset="0"/>
              </a:rPr>
              <a:t>at </a:t>
            </a:r>
            <a:r>
              <a:rPr lang="en-US" sz="2800" dirty="0">
                <a:solidFill>
                  <a:schemeClr val="accent2"/>
                </a:solidFill>
                <a:latin typeface="Arial Narrow" charset="0"/>
              </a:rPr>
              <a:t>large distance.</a:t>
            </a:r>
          </a:p>
          <a:p>
            <a:pPr marL="342900" indent="-342900">
              <a:spcBef>
                <a:spcPct val="20000"/>
              </a:spcBef>
              <a:buFontTx/>
              <a:buChar char="•"/>
            </a:pPr>
            <a:r>
              <a:rPr lang="en-US" sz="2800" dirty="0">
                <a:solidFill>
                  <a:schemeClr val="accent2"/>
                </a:solidFill>
                <a:latin typeface="Arial Narrow" charset="0"/>
              </a:rPr>
              <a:t>Potential </a:t>
            </a:r>
            <a:r>
              <a:rPr lang="en-US" sz="2800" dirty="0" smtClean="0">
                <a:solidFill>
                  <a:schemeClr val="accent2"/>
                </a:solidFill>
                <a:latin typeface="Arial Narrow" charset="0"/>
              </a:rPr>
              <a:t>due to </a:t>
            </a:r>
            <a:r>
              <a:rPr lang="en-US" sz="2800" dirty="0">
                <a:solidFill>
                  <a:schemeClr val="accent2"/>
                </a:solidFill>
                <a:latin typeface="Arial Narrow" charset="0"/>
              </a:rPr>
              <a:t>a</a:t>
            </a:r>
            <a:r>
              <a:rPr lang="en-US" sz="2800" dirty="0" smtClean="0">
                <a:solidFill>
                  <a:schemeClr val="accent2"/>
                </a:solidFill>
                <a:latin typeface="Arial Narrow" charset="0"/>
              </a:rPr>
              <a:t> </a:t>
            </a:r>
            <a:r>
              <a:rPr lang="en-US" sz="2800" dirty="0">
                <a:solidFill>
                  <a:schemeClr val="accent2"/>
                </a:solidFill>
                <a:latin typeface="Arial Narrow" charset="0"/>
              </a:rPr>
              <a:t>negative charge is </a:t>
            </a:r>
            <a:r>
              <a:rPr lang="en-US" sz="2800" dirty="0" smtClean="0">
                <a:solidFill>
                  <a:schemeClr val="accent2"/>
                </a:solidFill>
                <a:latin typeface="Arial Narrow" charset="0"/>
              </a:rPr>
              <a:t>a large </a:t>
            </a:r>
            <a:r>
              <a:rPr lang="en-US" sz="2800" dirty="0">
                <a:solidFill>
                  <a:schemeClr val="accent2"/>
                </a:solidFill>
                <a:latin typeface="Arial Narrow" charset="0"/>
              </a:rPr>
              <a:t>negative near the charge and increases towards 0 </a:t>
            </a:r>
            <a:r>
              <a:rPr lang="en-US" sz="2800" dirty="0" smtClean="0">
                <a:solidFill>
                  <a:schemeClr val="accent2"/>
                </a:solidFill>
                <a:latin typeface="Arial Narrow" charset="0"/>
              </a:rPr>
              <a:t>at </a:t>
            </a:r>
            <a:r>
              <a:rPr lang="en-US" sz="2800" dirty="0">
                <a:solidFill>
                  <a:schemeClr val="accent2"/>
                </a:solidFill>
                <a:latin typeface="Arial Narrow" charset="0"/>
              </a:rPr>
              <a:t>large distance.</a:t>
            </a:r>
          </a:p>
        </p:txBody>
      </p:sp>
      <p:sp>
        <p:nvSpPr>
          <p:cNvPr id="24584" name="Rectangle 3"/>
          <p:cNvSpPr>
            <a:spLocks noGrp="1" noChangeArrowheads="1"/>
          </p:cNvSpPr>
          <p:nvPr>
            <p:ph type="title"/>
          </p:nvPr>
        </p:nvSpPr>
        <p:spPr>
          <a:xfrm>
            <a:off x="685800" y="0"/>
            <a:ext cx="7772400" cy="685800"/>
          </a:xfrm>
        </p:spPr>
        <p:txBody>
          <a:bodyPr/>
          <a:lstStyle/>
          <a:p>
            <a:r>
              <a:rPr lang="en-US" sz="4000" b="1">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extLst/>
          </p:nvPr>
        </p:nvGraphicFramePr>
        <p:xfrm>
          <a:off x="5686425" y="3429000"/>
          <a:ext cx="1274763" cy="695325"/>
        </p:xfrm>
        <a:graphic>
          <a:graphicData uri="http://schemas.openxmlformats.org/presentationml/2006/ole">
            <mc:AlternateContent xmlns:mc="http://schemas.openxmlformats.org/markup-compatibility/2006">
              <mc:Choice xmlns:v="urn:schemas-microsoft-com:vml" Requires="v">
                <p:oleObj spid="_x0000_s80025" name="Equation" r:id="rId3" imgW="838200" imgH="457200" progId="Equation.DSMT4">
                  <p:embed/>
                </p:oleObj>
              </mc:Choice>
              <mc:Fallback>
                <p:oleObj name="Equation" r:id="rId3" imgW="838200" imgH="457200" progId="Equation.DSMT4">
                  <p:embed/>
                  <p:pic>
                    <p:nvPicPr>
                      <p:cNvPr id="0" name=""/>
                      <p:cNvPicPr>
                        <a:picLocks noChangeAspect="1" noChangeArrowheads="1"/>
                      </p:cNvPicPr>
                      <p:nvPr/>
                    </p:nvPicPr>
                    <p:blipFill>
                      <a:blip r:embed="rId4"/>
                      <a:srcRect/>
                      <a:stretch>
                        <a:fillRect/>
                      </a:stretch>
                    </p:blipFill>
                    <p:spPr bwMode="auto">
                      <a:xfrm>
                        <a:off x="5686425" y="3429000"/>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nvPr>
        </p:nvGraphicFramePr>
        <p:xfrm>
          <a:off x="5638800" y="1389063"/>
          <a:ext cx="1447800" cy="820737"/>
        </p:xfrm>
        <a:graphic>
          <a:graphicData uri="http://schemas.openxmlformats.org/presentationml/2006/ole">
            <mc:AlternateContent xmlns:mc="http://schemas.openxmlformats.org/markup-compatibility/2006">
              <mc:Choice xmlns:v="urn:schemas-microsoft-com:vml" Requires="v">
                <p:oleObj spid="_x0000_s80026" name="Equation" r:id="rId5" imgW="761760" imgH="431640" progId="Equation.DSMT4">
                  <p:embed/>
                </p:oleObj>
              </mc:Choice>
              <mc:Fallback>
                <p:oleObj name="Equation" r:id="rId5" imgW="76176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389063"/>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565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8594">
                                            <p:txEl>
                                              <p:pRg st="0" end="0"/>
                                            </p:txEl>
                                          </p:spTgt>
                                        </p:tgtEl>
                                        <p:attrNameLst>
                                          <p:attrName>style.visibility</p:attrName>
                                        </p:attrNameLst>
                                      </p:cBhvr>
                                      <p:to>
                                        <p:strVal val="visible"/>
                                      </p:to>
                                    </p:set>
                                    <p:animEffect transition="in" filter="wipe(left)">
                                      <p:cBhvr>
                                        <p:cTn id="7" dur="500"/>
                                        <p:tgtEl>
                                          <p:spTgt spid="2385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8594">
                                            <p:txEl>
                                              <p:pRg st="1" end="1"/>
                                            </p:txEl>
                                          </p:spTgt>
                                        </p:tgtEl>
                                        <p:attrNameLst>
                                          <p:attrName>style.visibility</p:attrName>
                                        </p:attrNameLst>
                                      </p:cBhvr>
                                      <p:to>
                                        <p:strVal val="visible"/>
                                      </p:to>
                                    </p:set>
                                    <p:animEffect transition="in" filter="wipe(left)">
                                      <p:cBhvr>
                                        <p:cTn id="12" dur="500"/>
                                        <p:tgtEl>
                                          <p:spTgt spid="2385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8594">
                                            <p:txEl>
                                              <p:pRg st="2" end="2"/>
                                            </p:txEl>
                                          </p:spTgt>
                                        </p:tgtEl>
                                        <p:attrNameLst>
                                          <p:attrName>style.visibility</p:attrName>
                                        </p:attrNameLst>
                                      </p:cBhvr>
                                      <p:to>
                                        <p:strVal val="visible"/>
                                      </p:to>
                                    </p:set>
                                    <p:animEffect transition="in" filter="wipe(left)">
                                      <p:cBhvr>
                                        <p:cTn id="17" dur="500"/>
                                        <p:tgtEl>
                                          <p:spTgt spid="2385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38598"/>
                                        </p:tgtEl>
                                        <p:attrNameLst>
                                          <p:attrName>style.visibility</p:attrName>
                                        </p:attrNameLst>
                                      </p:cBhvr>
                                      <p:to>
                                        <p:strVal val="visible"/>
                                      </p:to>
                                    </p:set>
                                    <p:anim calcmode="lin" valueType="num">
                                      <p:cBhvr>
                                        <p:cTn id="22" dur="1000" fill="hold"/>
                                        <p:tgtEl>
                                          <p:spTgt spid="238598"/>
                                        </p:tgtEl>
                                        <p:attrNameLst>
                                          <p:attrName>ppt_w</p:attrName>
                                        </p:attrNameLst>
                                      </p:cBhvr>
                                      <p:tavLst>
                                        <p:tav tm="0">
                                          <p:val>
                                            <p:fltVal val="0"/>
                                          </p:val>
                                        </p:tav>
                                        <p:tav tm="100000">
                                          <p:val>
                                            <p:strVal val="#ppt_w"/>
                                          </p:val>
                                        </p:tav>
                                      </p:tavLst>
                                    </p:anim>
                                    <p:anim calcmode="lin" valueType="num">
                                      <p:cBhvr>
                                        <p:cTn id="23" dur="1000" fill="hold"/>
                                        <p:tgtEl>
                                          <p:spTgt spid="238598"/>
                                        </p:tgtEl>
                                        <p:attrNameLst>
                                          <p:attrName>ppt_h</p:attrName>
                                        </p:attrNameLst>
                                      </p:cBhvr>
                                      <p:tavLst>
                                        <p:tav tm="0">
                                          <p:val>
                                            <p:fltVal val="0"/>
                                          </p:val>
                                        </p:tav>
                                        <p:tav tm="100000">
                                          <p:val>
                                            <p:strVal val="#ppt_h"/>
                                          </p:val>
                                        </p:tav>
                                      </p:tavLst>
                                    </p:anim>
                                    <p:anim calcmode="lin" valueType="num">
                                      <p:cBhvr>
                                        <p:cTn id="24" dur="1000" fill="hold"/>
                                        <p:tgtEl>
                                          <p:spTgt spid="238598"/>
                                        </p:tgtEl>
                                        <p:attrNameLst>
                                          <p:attrName>style.rotation</p:attrName>
                                        </p:attrNameLst>
                                      </p:cBhvr>
                                      <p:tavLst>
                                        <p:tav tm="0">
                                          <p:val>
                                            <p:fltVal val="90"/>
                                          </p:val>
                                        </p:tav>
                                        <p:tav tm="100000">
                                          <p:val>
                                            <p:fltVal val="0"/>
                                          </p:val>
                                        </p:tav>
                                      </p:tavLst>
                                    </p:anim>
                                    <p:animEffect transition="in" filter="fade">
                                      <p:cBhvr>
                                        <p:cTn id="25" dur="1000"/>
                                        <p:tgtEl>
                                          <p:spTgt spid="238598"/>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38596"/>
                                        </p:tgtEl>
                                        <p:attrNameLst>
                                          <p:attrName>style.visibility</p:attrName>
                                        </p:attrNameLst>
                                      </p:cBhvr>
                                      <p:to>
                                        <p:strVal val="visible"/>
                                      </p:to>
                                    </p:set>
                                    <p:anim to="" calcmode="lin" valueType="num">
                                      <p:cBhvr>
                                        <p:cTn id="30" dur="1" fill="hold"/>
                                        <p:tgtEl>
                                          <p:spTgt spid="238596"/>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38594">
                                            <p:txEl>
                                              <p:pRg st="3" end="3"/>
                                            </p:txEl>
                                          </p:spTgt>
                                        </p:tgtEl>
                                        <p:attrNameLst>
                                          <p:attrName>style.visibility</p:attrName>
                                        </p:attrNameLst>
                                      </p:cBhvr>
                                      <p:to>
                                        <p:strVal val="visible"/>
                                      </p:to>
                                    </p:set>
                                    <p:animEffect transition="in" filter="wipe(left)">
                                      <p:cBhvr>
                                        <p:cTn id="35" dur="500"/>
                                        <p:tgtEl>
                                          <p:spTgt spid="23859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38594">
                                            <p:txEl>
                                              <p:pRg st="4" end="4"/>
                                            </p:txEl>
                                          </p:spTgt>
                                        </p:tgtEl>
                                        <p:attrNameLst>
                                          <p:attrName>style.visibility</p:attrName>
                                        </p:attrNameLst>
                                      </p:cBhvr>
                                      <p:to>
                                        <p:strVal val="visible"/>
                                      </p:to>
                                    </p:set>
                                    <p:animEffect transition="in" filter="wipe(left)">
                                      <p:cBhvr>
                                        <p:cTn id="40" dur="500"/>
                                        <p:tgtEl>
                                          <p:spTgt spid="23859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38594">
                                            <p:txEl>
                                              <p:pRg st="5" end="5"/>
                                            </p:txEl>
                                          </p:spTgt>
                                        </p:tgtEl>
                                        <p:attrNameLst>
                                          <p:attrName>style.visibility</p:attrName>
                                        </p:attrNameLst>
                                      </p:cBhvr>
                                      <p:to>
                                        <p:strVal val="visible"/>
                                      </p:to>
                                    </p:set>
                                    <p:animEffect transition="in" filter="wipe(left)">
                                      <p:cBhvr>
                                        <p:cTn id="45" dur="500"/>
                                        <p:tgtEl>
                                          <p:spTgt spid="23859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38594">
                                            <p:txEl>
                                              <p:pRg st="6" end="6"/>
                                            </p:txEl>
                                          </p:spTgt>
                                        </p:tgtEl>
                                        <p:attrNameLst>
                                          <p:attrName>style.visibility</p:attrName>
                                        </p:attrNameLst>
                                      </p:cBhvr>
                                      <p:to>
                                        <p:strVal val="visible"/>
                                      </p:to>
                                    </p:set>
                                    <p:animEffect transition="in" filter="wipe(left)">
                                      <p:cBhvr>
                                        <p:cTn id="50" dur="500"/>
                                        <p:tgtEl>
                                          <p:spTgt spid="23859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38594">
                                            <p:txEl>
                                              <p:pRg st="7" end="7"/>
                                            </p:txEl>
                                          </p:spTgt>
                                        </p:tgtEl>
                                        <p:attrNameLst>
                                          <p:attrName>style.visibility</p:attrName>
                                        </p:attrNameLst>
                                      </p:cBhvr>
                                      <p:to>
                                        <p:strVal val="visible"/>
                                      </p:to>
                                    </p:set>
                                    <p:animEffect transition="in" filter="wipe(left)">
                                      <p:cBhvr>
                                        <p:cTn id="55" dur="500"/>
                                        <p:tgtEl>
                                          <p:spTgt spid="238594">
                                            <p:txEl>
                                              <p:pRg st="7" end="7"/>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38594">
                                            <p:txEl>
                                              <p:pRg st="8" end="8"/>
                                            </p:txEl>
                                          </p:spTgt>
                                        </p:tgtEl>
                                        <p:attrNameLst>
                                          <p:attrName>style.visibility</p:attrName>
                                        </p:attrNameLst>
                                      </p:cBhvr>
                                      <p:to>
                                        <p:strVal val="visible"/>
                                      </p:to>
                                    </p:set>
                                    <p:animEffect transition="in" filter="wipe(left)">
                                      <p:cBhvr>
                                        <p:cTn id="60" dur="500"/>
                                        <p:tgtEl>
                                          <p:spTgt spid="238594">
                                            <p:txEl>
                                              <p:pRg st="8" end="8"/>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38594">
                                            <p:txEl>
                                              <p:pRg st="9" end="9"/>
                                            </p:txEl>
                                          </p:spTgt>
                                        </p:tgtEl>
                                        <p:attrNameLst>
                                          <p:attrName>style.visibility</p:attrName>
                                        </p:attrNameLst>
                                      </p:cBhvr>
                                      <p:to>
                                        <p:strVal val="visible"/>
                                      </p:to>
                                    </p:set>
                                    <p:animEffect transition="in" filter="wipe(left)">
                                      <p:cBhvr>
                                        <p:cTn id="65" dur="500"/>
                                        <p:tgtEl>
                                          <p:spTgt spid="238594">
                                            <p:txEl>
                                              <p:pRg st="9" end="9"/>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38594">
                                            <p:txEl>
                                              <p:pRg st="10" end="10"/>
                                            </p:txEl>
                                          </p:spTgt>
                                        </p:tgtEl>
                                        <p:attrNameLst>
                                          <p:attrName>style.visibility</p:attrName>
                                        </p:attrNameLst>
                                      </p:cBhvr>
                                      <p:to>
                                        <p:strVal val="visible"/>
                                      </p:to>
                                    </p:set>
                                    <p:animEffect transition="in" filter="wipe(left)">
                                      <p:cBhvr>
                                        <p:cTn id="70" dur="500"/>
                                        <p:tgtEl>
                                          <p:spTgt spid="2385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Wednesday, Sept. 26,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41C37844-1117-D24C-94E4-09DADD25529D}" type="slidenum">
              <a:rPr lang="en-US"/>
              <a:pPr/>
              <a:t>11</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So, how does the electric potential look like as a function of distance?</a:t>
            </a:r>
          </a:p>
          <a:p>
            <a:pPr marL="742950" lvl="1" indent="-285750">
              <a:spcBef>
                <a:spcPct val="20000"/>
              </a:spcBef>
              <a:buFontTx/>
              <a:buChar char="–"/>
            </a:pPr>
            <a:r>
              <a:rPr lang="en-US">
                <a:solidFill>
                  <a:srgbClr val="660066"/>
                </a:solidFill>
                <a:latin typeface="Arial Narrow" charset="0"/>
                <a:ea typeface="ＭＳ Ｐゴシック" charset="-128"/>
              </a:rPr>
              <a:t>What is the formula for the potential by a single charge?</a:t>
            </a:r>
          </a:p>
        </p:txBody>
      </p:sp>
      <p:graphicFrame>
        <p:nvGraphicFramePr>
          <p:cNvPr id="239626" name="Object 10"/>
          <p:cNvGraphicFramePr>
            <a:graphicFrameLocks noChangeAspect="1"/>
          </p:cNvGraphicFramePr>
          <p:nvPr>
            <p:extLst/>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81049" name="Equation" r:id="rId5" imgW="254000" imgH="152400" progId="Equation.DSMT4">
                  <p:embed/>
                </p:oleObj>
              </mc:Choice>
              <mc:Fallback>
                <p:oleObj name="Equation" r:id="rId5" imgW="254000" imgH="152400" progId="Equation.DSMT4">
                  <p:embed/>
                  <p:pic>
                    <p:nvPicPr>
                      <p:cNvPr id="0" name=""/>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extLst/>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81050" name="Equation" r:id="rId7" imgW="482600" imgH="419100" progId="Equation.DSMT4">
                  <p:embed/>
                </p:oleObj>
              </mc:Choice>
              <mc:Fallback>
                <p:oleObj name="Equation" r:id="rId7" imgW="482600" imgH="419100" progId="Equation.DSMT4">
                  <p:embed/>
                  <p:pic>
                    <p:nvPicPr>
                      <p:cNvPr id="0" name=""/>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992313"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Positive Charge</a:t>
            </a:r>
          </a:p>
        </p:txBody>
      </p:sp>
      <p:sp>
        <p:nvSpPr>
          <p:cNvPr id="239629" name="Text Box 13"/>
          <p:cNvSpPr txBox="1">
            <a:spLocks noChangeArrowheads="1"/>
          </p:cNvSpPr>
          <p:nvPr/>
        </p:nvSpPr>
        <p:spPr bwMode="auto">
          <a:xfrm>
            <a:off x="5475288" y="3048000"/>
            <a:ext cx="2105025"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Negative Charge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812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Tree>
    <p:extLst>
      <p:ext uri="{BB962C8B-B14F-4D97-AF65-F5344CB8AC3E}">
        <p14:creationId xmlns:p14="http://schemas.microsoft.com/office/powerpoint/2010/main" val="7727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9625">
                                            <p:txEl>
                                              <p:pRg st="0" end="0"/>
                                            </p:txEl>
                                          </p:spTgt>
                                        </p:tgtEl>
                                        <p:attrNameLst>
                                          <p:attrName>style.visibility</p:attrName>
                                        </p:attrNameLst>
                                      </p:cBhvr>
                                      <p:to>
                                        <p:strVal val="visible"/>
                                      </p:to>
                                    </p:set>
                                    <p:animEffect transition="in" filter="wipe(left)">
                                      <p:cBhvr>
                                        <p:cTn id="7" dur="500"/>
                                        <p:tgtEl>
                                          <p:spTgt spid="2396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9625">
                                            <p:txEl>
                                              <p:pRg st="1" end="1"/>
                                            </p:txEl>
                                          </p:spTgt>
                                        </p:tgtEl>
                                        <p:attrNameLst>
                                          <p:attrName>style.visibility</p:attrName>
                                        </p:attrNameLst>
                                      </p:cBhvr>
                                      <p:to>
                                        <p:strVal val="visible"/>
                                      </p:to>
                                    </p:set>
                                    <p:animEffect transition="in" filter="wipe(left)">
                                      <p:cBhvr>
                                        <p:cTn id="12" dur="500"/>
                                        <p:tgtEl>
                                          <p:spTgt spid="2396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9626"/>
                                        </p:tgtEl>
                                        <p:attrNameLst>
                                          <p:attrName>style.visibility</p:attrName>
                                        </p:attrNameLst>
                                      </p:cBhvr>
                                      <p:to>
                                        <p:strVal val="visible"/>
                                      </p:to>
                                    </p:set>
                                    <p:animEffect transition="in" filter="wipe(left)">
                                      <p:cBhvr>
                                        <p:cTn id="17" dur="500"/>
                                        <p:tgtEl>
                                          <p:spTgt spid="2396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9627"/>
                                        </p:tgtEl>
                                        <p:attrNameLst>
                                          <p:attrName>style.visibility</p:attrName>
                                        </p:attrNameLst>
                                      </p:cBhvr>
                                      <p:to>
                                        <p:strVal val="visible"/>
                                      </p:to>
                                    </p:set>
                                    <p:animEffect transition="in" filter="wipe(left)">
                                      <p:cBhvr>
                                        <p:cTn id="22" dur="500"/>
                                        <p:tgtEl>
                                          <p:spTgt spid="2396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9628"/>
                                        </p:tgtEl>
                                        <p:attrNameLst>
                                          <p:attrName>style.visibility</p:attrName>
                                        </p:attrNameLst>
                                      </p:cBhvr>
                                      <p:to>
                                        <p:strVal val="visible"/>
                                      </p:to>
                                    </p:set>
                                    <p:animEffect transition="in" filter="wipe(left)">
                                      <p:cBhvr>
                                        <p:cTn id="27" dur="500"/>
                                        <p:tgtEl>
                                          <p:spTgt spid="2396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wd">
                                    <p:tmPct val="10000"/>
                                  </p:iterate>
                                  <p:childTnLst>
                                    <p:set>
                                      <p:cBhvr>
                                        <p:cTn id="31" dur="1" fill="hold">
                                          <p:stCondLst>
                                            <p:cond delay="0"/>
                                          </p:stCondLst>
                                        </p:cTn>
                                        <p:tgtEl>
                                          <p:spTgt spid="239629"/>
                                        </p:tgtEl>
                                        <p:attrNameLst>
                                          <p:attrName>style.visibility</p:attrName>
                                        </p:attrNameLst>
                                      </p:cBhvr>
                                      <p:to>
                                        <p:strVal val="visible"/>
                                      </p:to>
                                    </p:set>
                                    <p:animEffect transition="in" filter="wipe(down)">
                                      <p:cBhvr>
                                        <p:cTn id="32" dur="500"/>
                                        <p:tgtEl>
                                          <p:spTgt spid="2396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39630"/>
                                        </p:tgtEl>
                                        <p:attrNameLst>
                                          <p:attrName>style.visibility</p:attrName>
                                        </p:attrNameLst>
                                      </p:cBhvr>
                                      <p:to>
                                        <p:strVal val="visible"/>
                                      </p:to>
                                    </p:set>
                                    <p:animEffect transition="in" filter="wipe(left)">
                                      <p:cBhvr>
                                        <p:cTn id="47" dur="500"/>
                                        <p:tgtEl>
                                          <p:spTgt spid="2396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9631"/>
                                        </p:tgtEl>
                                        <p:attrNameLst>
                                          <p:attrName>style.visibility</p:attrName>
                                        </p:attrNameLst>
                                      </p:cBhvr>
                                      <p:to>
                                        <p:strVal val="visible"/>
                                      </p:to>
                                    </p:set>
                                    <p:animEffect transition="in" filter="wipe(left)">
                                      <p:cBhvr>
                                        <p:cTn id="52" dur="500"/>
                                        <p:tgtEl>
                                          <p:spTgt spid="2396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39632"/>
                                        </p:tgtEl>
                                        <p:attrNameLst>
                                          <p:attrName>style.visibility</p:attrName>
                                        </p:attrNameLst>
                                      </p:cBhvr>
                                      <p:to>
                                        <p:strVal val="visible"/>
                                      </p:to>
                                    </p:set>
                                    <p:animEffect transition="in" filter="wipe(left)">
                                      <p:cBhvr>
                                        <p:cTn id="57" dur="500"/>
                                        <p:tgtEl>
                                          <p:spTgt spid="239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5" grpId="0" uiExpand="1" build="p"/>
      <p:bldP spid="239628" grpId="0" animBg="1"/>
      <p:bldP spid="239629" grpId="0" animBg="1"/>
      <p:bldP spid="239630" grpId="0" animBg="1"/>
      <p:bldP spid="239631" grpId="0" animBg="1"/>
      <p:bldP spid="2396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26,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9275A1FD-4BA5-894D-8323-047C68310548}" type="slidenum">
              <a:rPr lang="en-US"/>
              <a:pPr/>
              <a:t>12</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382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a:t>
            </a:r>
            <a:r>
              <a:rPr lang="en-US" sz="2800" dirty="0" smtClean="0">
                <a:solidFill>
                  <a:schemeClr val="accent2"/>
                </a:solidFill>
                <a:latin typeface="Arial Narrow" charset="0"/>
              </a:rPr>
              <a:t>is minimum </a:t>
            </a:r>
            <a:r>
              <a:rPr lang="en-US" sz="2800" dirty="0">
                <a:solidFill>
                  <a:schemeClr val="accent2"/>
                </a:solidFill>
                <a:latin typeface="Arial Narrow" charset="0"/>
              </a:rPr>
              <a:t>work </a:t>
            </a:r>
            <a:r>
              <a:rPr lang="en-US" sz="2800" dirty="0" smtClean="0">
                <a:solidFill>
                  <a:schemeClr val="accent2"/>
                </a:solidFill>
                <a:latin typeface="Arial Narrow" charset="0"/>
              </a:rPr>
              <a:t>required </a:t>
            </a:r>
            <a:r>
              <a:rPr lang="en-US" sz="2800" dirty="0">
                <a:solidFill>
                  <a:schemeClr val="accent2"/>
                </a:solidFill>
                <a:latin typeface="Arial Narrow" charset="0"/>
              </a:rPr>
              <a:t>by an external force to bring </a:t>
            </a:r>
            <a:r>
              <a:rPr lang="en-US" sz="2800" dirty="0" smtClean="0">
                <a:solidFill>
                  <a:schemeClr val="accent2"/>
                </a:solidFill>
                <a:latin typeface="Arial Narrow" charset="0"/>
              </a:rPr>
              <a:t>the </a:t>
            </a:r>
            <a:r>
              <a:rPr lang="en-US" sz="2800" dirty="0">
                <a:solidFill>
                  <a:schemeClr val="accent2"/>
                </a:solidFill>
                <a:latin typeface="Arial Narrow" charset="0"/>
              </a:rPr>
              <a:t>charge q=3.00</a:t>
            </a:r>
            <a:r>
              <a:rPr lang="el-GR" sz="2800" dirty="0">
                <a:solidFill>
                  <a:schemeClr val="accent2"/>
                </a:solidFill>
              </a:rPr>
              <a:t>μ</a:t>
            </a:r>
            <a:r>
              <a:rPr lang="en-US" sz="2800" dirty="0">
                <a:solidFill>
                  <a:schemeClr val="accent2"/>
                </a:solidFill>
                <a:latin typeface="Arial Narrow" charset="0"/>
              </a:rPr>
              <a:t>C from a great distance away (</a:t>
            </a:r>
            <a:r>
              <a:rPr lang="en-US" sz="2800" dirty="0" err="1">
                <a:solidFill>
                  <a:schemeClr val="accent2"/>
                </a:solidFill>
                <a:latin typeface="Arial Narrow" charset="0"/>
              </a:rPr>
              <a:t>r</a:t>
            </a:r>
            <a:r>
              <a:rPr lang="en-US" sz="2800" dirty="0" smtClean="0">
                <a:solidFill>
                  <a:schemeClr val="accent2"/>
                </a:solidFill>
                <a:latin typeface="Arial Narrow" charset="0"/>
              </a:rPr>
              <a:t>=∞) </a:t>
            </a:r>
            <a:r>
              <a:rPr lang="en-US" sz="2800" dirty="0">
                <a:solidFill>
                  <a:schemeClr val="accent2"/>
                </a:solidFill>
                <a:latin typeface="Arial Narrow" charset="0"/>
              </a:rPr>
              <a:t>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82523"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82524" name="Equation" r:id="rId5" imgW="1091880" imgH="203040" progId="Equation.DSMT4">
                  <p:embed/>
                </p:oleObj>
              </mc:Choice>
              <mc:Fallback>
                <p:oleObj name="Equation" r:id="rId5" imgW="109188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82525"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457200" y="5638800"/>
            <a:ext cx="8534400" cy="707886"/>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2000" b="1" dirty="0">
                <a:solidFill>
                  <a:srgbClr val="CC0000"/>
                </a:solidFill>
                <a:latin typeface="Arial Narrow" charset="0"/>
              </a:rPr>
              <a:t>Electric force does negative work.  In other words, the external force </a:t>
            </a:r>
            <a:r>
              <a:rPr lang="en-US" sz="2000" b="1" dirty="0" smtClean="0">
                <a:solidFill>
                  <a:srgbClr val="CC0000"/>
                </a:solidFill>
                <a:latin typeface="Arial Narrow" charset="0"/>
              </a:rPr>
              <a:t>must </a:t>
            </a:r>
            <a:r>
              <a:rPr lang="en-US" sz="2000" b="1" dirty="0">
                <a:solidFill>
                  <a:srgbClr val="CC0000"/>
                </a:solidFill>
                <a:latin typeface="Arial Narrow" charset="0"/>
              </a:rPr>
              <a:t>do +</a:t>
            </a:r>
            <a:r>
              <a:rPr lang="en-US" sz="2000" b="1" dirty="0" smtClean="0">
                <a:solidFill>
                  <a:srgbClr val="CC0000"/>
                </a:solidFill>
                <a:latin typeface="Arial Narrow" charset="0"/>
              </a:rPr>
              <a:t>1.08J of </a:t>
            </a:r>
            <a:r>
              <a:rPr lang="en-US" sz="2000" b="1" dirty="0">
                <a:solidFill>
                  <a:srgbClr val="CC0000"/>
                </a:solidFill>
                <a:latin typeface="Arial Narrow" charset="0"/>
              </a:rPr>
              <a:t>work </a:t>
            </a:r>
            <a:r>
              <a:rPr lang="en-US" sz="2000" b="1" dirty="0" smtClean="0">
                <a:solidFill>
                  <a:srgbClr val="CC0000"/>
                </a:solidFill>
                <a:latin typeface="Arial Narrow" charset="0"/>
              </a:rPr>
              <a:t>to </a:t>
            </a:r>
            <a:r>
              <a:rPr lang="en-US" sz="2000" b="1" dirty="0">
                <a:solidFill>
                  <a:srgbClr val="CC0000"/>
                </a:solidFill>
                <a:latin typeface="Arial Narrow" charset="0"/>
              </a:rPr>
              <a:t>bring the 3.00</a:t>
            </a:r>
            <a:r>
              <a:rPr lang="en-US" sz="2000" b="1" dirty="0">
                <a:solidFill>
                  <a:srgbClr val="CC0000"/>
                </a:solidFill>
                <a:latin typeface="Symbol" charset="2"/>
              </a:rPr>
              <a:t>μ</a:t>
            </a:r>
            <a:r>
              <a:rPr lang="en-US" sz="2000" b="1" dirty="0">
                <a:solidFill>
                  <a:srgbClr val="CC0000"/>
                </a:solidFill>
                <a:latin typeface="Arial Narrow" charset="0"/>
              </a:rPr>
              <a:t>C charge from infinity to 0.500m to the charge </a:t>
            </a:r>
            <a:r>
              <a:rPr lang="en-US" sz="2000" b="1" dirty="0" smtClean="0">
                <a:solidFill>
                  <a:srgbClr val="CC0000"/>
                </a:solidFill>
                <a:latin typeface="Arial Narrow" charset="0"/>
              </a:rPr>
              <a:t>20.0</a:t>
            </a:r>
            <a:r>
              <a:rPr lang="en-US" sz="2000" b="1" dirty="0" smtClean="0">
                <a:solidFill>
                  <a:srgbClr val="CC0000"/>
                </a:solidFill>
                <a:latin typeface="Symbol" charset="2"/>
              </a:rPr>
              <a:t>μ</a:t>
            </a:r>
            <a:r>
              <a:rPr lang="en-US" sz="2000" b="1" dirty="0" smtClean="0">
                <a:solidFill>
                  <a:srgbClr val="CC0000"/>
                </a:solidFill>
                <a:latin typeface="Arial Narrow" charset="0"/>
              </a:rPr>
              <a:t>C</a:t>
            </a:r>
            <a:r>
              <a:rPr lang="en-US" sz="2000" b="1" dirty="0">
                <a:solidFill>
                  <a:srgbClr val="CC0000"/>
                </a:solidFill>
                <a:latin typeface="Arial Narrow" charset="0"/>
              </a:rPr>
              <a:t>.</a:t>
            </a:r>
          </a:p>
        </p:txBody>
      </p:sp>
      <p:graphicFrame>
        <p:nvGraphicFramePr>
          <p:cNvPr id="240650" name="Object 10"/>
          <p:cNvGraphicFramePr>
            <a:graphicFrameLocks noChangeAspect="1"/>
          </p:cNvGraphicFramePr>
          <p:nvPr>
            <p:extLst/>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82526" name="Equation" r:id="rId9" imgW="495300" imgH="228600" progId="Equation.DSMT4">
                  <p:embed/>
                </p:oleObj>
              </mc:Choice>
              <mc:Fallback>
                <p:oleObj name="Equation" r:id="rId9" imgW="495300" imgH="228600" progId="Equation.DSMT4">
                  <p:embed/>
                  <p:pic>
                    <p:nvPicPr>
                      <p:cNvPr id="0" name=""/>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extLst/>
          </p:nvPr>
        </p:nvGraphicFramePr>
        <p:xfrm>
          <a:off x="3978275" y="3124200"/>
          <a:ext cx="2346325" cy="1100138"/>
        </p:xfrm>
        <a:graphic>
          <a:graphicData uri="http://schemas.openxmlformats.org/presentationml/2006/ole">
            <mc:AlternateContent xmlns:mc="http://schemas.openxmlformats.org/markup-compatibility/2006">
              <mc:Choice xmlns:v="urn:schemas-microsoft-com:vml" Requires="v">
                <p:oleObj spid="_x0000_s82527" name="Equation" r:id="rId11" imgW="977900" imgH="457200" progId="Equation.DSMT4">
                  <p:embed/>
                </p:oleObj>
              </mc:Choice>
              <mc:Fallback>
                <p:oleObj name="Equation" r:id="rId11" imgW="977900" imgH="457200" progId="Equation.DSMT4">
                  <p:embed/>
                  <p:pic>
                    <p:nvPicPr>
                      <p:cNvPr id="0" name=""/>
                      <p:cNvPicPr>
                        <a:picLocks noChangeAspect="1" noChangeArrowheads="1"/>
                      </p:cNvPicPr>
                      <p:nvPr/>
                    </p:nvPicPr>
                    <p:blipFill>
                      <a:blip r:embed="rId12"/>
                      <a:srcRect/>
                      <a:stretch>
                        <a:fillRect/>
                      </a:stretch>
                    </p:blipFill>
                    <p:spPr bwMode="auto">
                      <a:xfrm>
                        <a:off x="3978275" y="3124200"/>
                        <a:ext cx="23463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extLst/>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82528" name="Equation" r:id="rId13" imgW="914400" imgH="457200" progId="Equation.DSMT4">
                  <p:embed/>
                </p:oleObj>
              </mc:Choice>
              <mc:Fallback>
                <p:oleObj name="Equation" r:id="rId13" imgW="914400" imgH="457200" progId="Equation.DSMT4">
                  <p:embed/>
                  <p:pic>
                    <p:nvPicPr>
                      <p:cNvPr id="0" name=""/>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extLst/>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82529" name="Equation" r:id="rId15" imgW="685800" imgH="419100" progId="Equation.DSMT4">
                  <p:embed/>
                </p:oleObj>
              </mc:Choice>
              <mc:Fallback>
                <p:oleObj name="Equation" r:id="rId15" imgW="685800" imgH="419100" progId="Equation.DSMT4">
                  <p:embed/>
                  <p:pic>
                    <p:nvPicPr>
                      <p:cNvPr id="0" name=""/>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extLst/>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82530" name="Equation" r:id="rId17" imgW="3810000" imgH="457200" progId="Equation.DSMT4">
                  <p:embed/>
                </p:oleObj>
              </mc:Choice>
              <mc:Fallback>
                <p:oleObj name="Equation" r:id="rId17" imgW="3810000" imgH="457200" progId="Equation.DSMT4">
                  <p:embed/>
                  <p:pic>
                    <p:nvPicPr>
                      <p:cNvPr id="0" name=""/>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52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0644"/>
                                        </p:tgtEl>
                                        <p:attrNameLst>
                                          <p:attrName>style.visibility</p:attrName>
                                        </p:attrNameLst>
                                      </p:cBhvr>
                                      <p:to>
                                        <p:strVal val="visible"/>
                                      </p:to>
                                    </p:set>
                                    <p:animEffect transition="in" filter="wipe(left)">
                                      <p:cBhvr>
                                        <p:cTn id="7" dur="500"/>
                                        <p:tgtEl>
                                          <p:spTgt spid="240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0645"/>
                                        </p:tgtEl>
                                        <p:attrNameLst>
                                          <p:attrName>style.visibility</p:attrName>
                                        </p:attrNameLst>
                                      </p:cBhvr>
                                      <p:to>
                                        <p:strVal val="visible"/>
                                      </p:to>
                                    </p:set>
                                    <p:animEffect transition="in" filter="wipe(left)">
                                      <p:cBhvr>
                                        <p:cTn id="12" dur="500"/>
                                        <p:tgtEl>
                                          <p:spTgt spid="2406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0646"/>
                                        </p:tgtEl>
                                        <p:attrNameLst>
                                          <p:attrName>style.visibility</p:attrName>
                                        </p:attrNameLst>
                                      </p:cBhvr>
                                      <p:to>
                                        <p:strVal val="visible"/>
                                      </p:to>
                                    </p:set>
                                    <p:animEffect transition="in" filter="wipe(left)">
                                      <p:cBhvr>
                                        <p:cTn id="17" dur="500"/>
                                        <p:tgtEl>
                                          <p:spTgt spid="2406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0650"/>
                                        </p:tgtEl>
                                        <p:attrNameLst>
                                          <p:attrName>style.visibility</p:attrName>
                                        </p:attrNameLst>
                                      </p:cBhvr>
                                      <p:to>
                                        <p:strVal val="visible"/>
                                      </p:to>
                                    </p:set>
                                    <p:animEffect transition="in" filter="wipe(left)">
                                      <p:cBhvr>
                                        <p:cTn id="22" dur="500"/>
                                        <p:tgtEl>
                                          <p:spTgt spid="2406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0651"/>
                                        </p:tgtEl>
                                        <p:attrNameLst>
                                          <p:attrName>style.visibility</p:attrName>
                                        </p:attrNameLst>
                                      </p:cBhvr>
                                      <p:to>
                                        <p:strVal val="visible"/>
                                      </p:to>
                                    </p:set>
                                    <p:animEffect transition="in" filter="wipe(left)">
                                      <p:cBhvr>
                                        <p:cTn id="27" dur="500"/>
                                        <p:tgtEl>
                                          <p:spTgt spid="2406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40642"/>
                                        </p:tgtEl>
                                        <p:attrNameLst>
                                          <p:attrName>style.visibility</p:attrName>
                                        </p:attrNameLst>
                                      </p:cBhvr>
                                      <p:to>
                                        <p:strVal val="visible"/>
                                      </p:to>
                                    </p:set>
                                    <p:animEffect transition="in" filter="wipe(left)">
                                      <p:cBhvr>
                                        <p:cTn id="32" dur="500"/>
                                        <p:tgtEl>
                                          <p:spTgt spid="240642"/>
                                        </p:tgtEl>
                                      </p:cBhvr>
                                    </p:animEffect>
                                  </p:childTnLst>
                                </p:cTn>
                              </p:par>
                              <p:par>
                                <p:cTn id="33" presetID="22" presetClass="entr" presetSubtype="8" fill="hold" nodeType="withEffect">
                                  <p:stCondLst>
                                    <p:cond delay="0"/>
                                  </p:stCondLst>
                                  <p:childTnLst>
                                    <p:set>
                                      <p:cBhvr>
                                        <p:cTn id="34" dur="1" fill="hold">
                                          <p:stCondLst>
                                            <p:cond delay="0"/>
                                          </p:stCondLst>
                                        </p:cTn>
                                        <p:tgtEl>
                                          <p:spTgt spid="240647"/>
                                        </p:tgtEl>
                                        <p:attrNameLst>
                                          <p:attrName>style.visibility</p:attrName>
                                        </p:attrNameLst>
                                      </p:cBhvr>
                                      <p:to>
                                        <p:strVal val="visible"/>
                                      </p:to>
                                    </p:set>
                                    <p:animEffect transition="in" filter="wipe(left)">
                                      <p:cBhvr>
                                        <p:cTn id="35" dur="500"/>
                                        <p:tgtEl>
                                          <p:spTgt spid="2406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0648"/>
                                        </p:tgtEl>
                                        <p:attrNameLst>
                                          <p:attrName>style.visibility</p:attrName>
                                        </p:attrNameLst>
                                      </p:cBhvr>
                                      <p:to>
                                        <p:strVal val="visible"/>
                                      </p:to>
                                    </p:set>
                                    <p:animEffect transition="in" filter="wipe(left)">
                                      <p:cBhvr>
                                        <p:cTn id="40" dur="500"/>
                                        <p:tgtEl>
                                          <p:spTgt spid="24064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0652"/>
                                        </p:tgtEl>
                                        <p:attrNameLst>
                                          <p:attrName>style.visibility</p:attrName>
                                        </p:attrNameLst>
                                      </p:cBhvr>
                                      <p:to>
                                        <p:strVal val="visible"/>
                                      </p:to>
                                    </p:set>
                                    <p:animEffect transition="in" filter="wipe(left)">
                                      <p:cBhvr>
                                        <p:cTn id="45" dur="500"/>
                                        <p:tgtEl>
                                          <p:spTgt spid="2406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0653"/>
                                        </p:tgtEl>
                                        <p:attrNameLst>
                                          <p:attrName>style.visibility</p:attrName>
                                        </p:attrNameLst>
                                      </p:cBhvr>
                                      <p:to>
                                        <p:strVal val="visible"/>
                                      </p:to>
                                    </p:set>
                                    <p:animEffect transition="in" filter="wipe(left)">
                                      <p:cBhvr>
                                        <p:cTn id="50" dur="500"/>
                                        <p:tgtEl>
                                          <p:spTgt spid="2406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40654"/>
                                        </p:tgtEl>
                                        <p:attrNameLst>
                                          <p:attrName>style.visibility</p:attrName>
                                        </p:attrNameLst>
                                      </p:cBhvr>
                                      <p:to>
                                        <p:strVal val="visible"/>
                                      </p:to>
                                    </p:set>
                                    <p:animEffect transition="in" filter="wipe(left)">
                                      <p:cBhvr>
                                        <p:cTn id="55" dur="500"/>
                                        <p:tgtEl>
                                          <p:spTgt spid="24065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40649"/>
                                        </p:tgtEl>
                                        <p:attrNameLst>
                                          <p:attrName>style.visibility</p:attrName>
                                        </p:attrNameLst>
                                      </p:cBhvr>
                                      <p:to>
                                        <p:strVal val="visible"/>
                                      </p:to>
                                    </p:set>
                                    <p:animEffect transition="in" filter="wipe(left)">
                                      <p:cBhvr>
                                        <p:cTn id="60" dur="500"/>
                                        <p:tgtEl>
                                          <p:spTgt spid="24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4" grpId="0"/>
      <p:bldP spid="240645" grpId="0"/>
      <p:bldP spid="2406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Sept. 26,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13</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a:t>
            </a:r>
            <a:r>
              <a:rPr lang="en-US" sz="3200" dirty="0" smtClean="0">
                <a:solidFill>
                  <a:schemeClr val="accent2"/>
                </a:solidFill>
                <a:latin typeface="Arial Narrow" charset="0"/>
              </a:rPr>
              <a:t> a case of </a:t>
            </a:r>
            <a:r>
              <a:rPr lang="en-US" sz="3200" dirty="0" err="1" smtClean="0">
                <a:solidFill>
                  <a:schemeClr val="accent2"/>
                </a:solidFill>
                <a:latin typeface="Arial Narrow" charset="0"/>
              </a:rPr>
              <a:t>n</a:t>
            </a:r>
            <a:r>
              <a:rPr lang="en-US" sz="3200" dirty="0" smtClean="0">
                <a:solidFill>
                  <a:schemeClr val="accent2"/>
                </a:solidFill>
                <a:latin typeface="Arial Narrow" charset="0"/>
              </a:rPr>
              <a:t> </a:t>
            </a:r>
            <a:r>
              <a:rPr lang="en-US" sz="3200" dirty="0">
                <a:solidFill>
                  <a:schemeClr val="accent2"/>
                </a:solidFill>
                <a:latin typeface="Arial Narrow" charset="0"/>
              </a:rPr>
              <a:t>individual point charges in a given space and V=0 at </a:t>
            </a:r>
            <a:r>
              <a:rPr lang="en-US" sz="3200" dirty="0" err="1">
                <a:solidFill>
                  <a:schemeClr val="accent2"/>
                </a:solidFill>
                <a:latin typeface="Arial Narrow" charset="0"/>
              </a:rPr>
              <a:t>r</a:t>
            </a:r>
            <a:r>
              <a:rPr lang="en-US" sz="3200" dirty="0" smtClean="0">
                <a:solidFill>
                  <a:schemeClr val="accent2"/>
                </a:solidFill>
                <a:latin typeface="Arial Narrow" charset="0"/>
              </a:rPr>
              <a:t>=∞.</a:t>
            </a: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Then the potential</a:t>
            </a:r>
            <a:r>
              <a:rPr lang="en-US" sz="3200" dirty="0" smtClean="0">
                <a:solidFill>
                  <a:schemeClr val="accent2"/>
                </a:solidFill>
                <a:latin typeface="Arial Narrow" charset="0"/>
              </a:rPr>
              <a:t> V</a:t>
            </a:r>
            <a:r>
              <a:rPr lang="en-US" sz="3200" baseline="-25000" dirty="0" smtClean="0">
                <a:solidFill>
                  <a:schemeClr val="accent2"/>
                </a:solidFill>
                <a:latin typeface="Monotype Corsiva"/>
                <a:cs typeface="Monotype Corsiva"/>
              </a:rPr>
              <a:t>ia</a:t>
            </a:r>
            <a:r>
              <a:rPr lang="en-US" sz="3200" dirty="0" smtClean="0">
                <a:solidFill>
                  <a:schemeClr val="accent2"/>
                </a:solidFill>
                <a:latin typeface="Arial Narrow" charset="0"/>
              </a:rPr>
              <a:t> due </a:t>
            </a:r>
            <a:r>
              <a:rPr lang="en-US" sz="3200" dirty="0">
                <a:solidFill>
                  <a:schemeClr val="accent2"/>
                </a:solidFill>
                <a:latin typeface="Arial Narrow" charset="0"/>
              </a:rPr>
              <a:t>to the charge Q</a:t>
            </a:r>
            <a:r>
              <a:rPr lang="en-US" sz="3200" baseline="-25000" dirty="0">
                <a:solidFill>
                  <a:schemeClr val="accent2"/>
                </a:solidFill>
                <a:latin typeface="Monotype Corsiva" charset="0"/>
              </a:rPr>
              <a:t>i</a:t>
            </a:r>
            <a:r>
              <a:rPr lang="en-US" sz="3200" dirty="0">
                <a:solidFill>
                  <a:schemeClr val="accent2"/>
                </a:solidFill>
                <a:latin typeface="Arial Narrow" charset="0"/>
              </a:rPr>
              <a:t> </a:t>
            </a:r>
            <a:r>
              <a:rPr lang="en-US" sz="3200" dirty="0" smtClean="0">
                <a:solidFill>
                  <a:schemeClr val="accent2"/>
                </a:solidFill>
                <a:latin typeface="Arial Narrow" charset="0"/>
              </a:rPr>
              <a:t>at </a:t>
            </a:r>
            <a:r>
              <a:rPr lang="en-US" sz="3200" dirty="0">
                <a:solidFill>
                  <a:schemeClr val="accent2"/>
                </a:solidFill>
                <a:latin typeface="Arial Narrow" charset="0"/>
              </a:rPr>
              <a:t>point </a:t>
            </a:r>
            <a:r>
              <a:rPr lang="en-US" sz="3200" dirty="0">
                <a:solidFill>
                  <a:schemeClr val="accent2"/>
                </a:solidFill>
                <a:latin typeface="Monotype Corsiva" charset="0"/>
              </a:rPr>
              <a:t>a</a:t>
            </a:r>
            <a:r>
              <a:rPr lang="en-US" sz="3200" dirty="0">
                <a:solidFill>
                  <a:schemeClr val="accent2"/>
                </a:solidFill>
                <a:latin typeface="Arial Narrow" charset="0"/>
              </a:rPr>
              <a:t>, distance </a:t>
            </a:r>
            <a:r>
              <a:rPr lang="en-US" sz="3200" dirty="0" err="1">
                <a:solidFill>
                  <a:schemeClr val="accent2"/>
                </a:solidFill>
                <a:latin typeface="Arial Narrow" charset="0"/>
              </a:rPr>
              <a:t>r</a:t>
            </a:r>
            <a:r>
              <a:rPr lang="en-US" sz="3200" i="1" baseline="-25000" dirty="0" err="1">
                <a:solidFill>
                  <a:schemeClr val="accent2"/>
                </a:solidFill>
                <a:latin typeface="Arial Narrow" charset="0"/>
              </a:rPr>
              <a:t>ia</a:t>
            </a:r>
            <a:r>
              <a:rPr lang="en-US" sz="3200" dirty="0">
                <a:solidFill>
                  <a:schemeClr val="accent2"/>
                </a:solidFill>
                <a:latin typeface="Arial Narrow" charset="0"/>
              </a:rPr>
              <a:t> from Q</a:t>
            </a:r>
            <a:r>
              <a:rPr lang="en-US" sz="3200" baseline="-25000" dirty="0">
                <a:solidFill>
                  <a:schemeClr val="accent2"/>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chemeClr val="accent2"/>
                </a:solidFill>
                <a:latin typeface="Arial Narrow" charset="0"/>
              </a:rPr>
              <a:t>V</a:t>
            </a:r>
            <a:r>
              <a:rPr lang="en-US" sz="3200" baseline="-25000" dirty="0" err="1">
                <a:solidFill>
                  <a:schemeClr val="accent2"/>
                </a:solidFill>
                <a:latin typeface="Arial Narrow" charset="0"/>
              </a:rPr>
              <a:t>a</a:t>
            </a:r>
            <a:r>
              <a:rPr lang="en-US" sz="3200" dirty="0">
                <a:solidFill>
                  <a:schemeClr val="accent2"/>
                </a:solidFill>
                <a:latin typeface="Arial Narrow" charset="0"/>
              </a:rPr>
              <a:t> by all </a:t>
            </a:r>
            <a:r>
              <a:rPr lang="en-US" sz="3200" dirty="0" err="1">
                <a:solidFill>
                  <a:schemeClr val="accent2"/>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724400" y="2514600"/>
          <a:ext cx="869950" cy="582613"/>
        </p:xfrm>
        <a:graphic>
          <a:graphicData uri="http://schemas.openxmlformats.org/presentationml/2006/ole">
            <mc:AlternateContent xmlns:mc="http://schemas.openxmlformats.org/markup-compatibility/2006">
              <mc:Choice xmlns:v="urn:schemas-microsoft-com:vml" Requires="v">
                <p:oleObj spid="_x0000_s1236"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869950" cy="582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588000" y="2286000"/>
          <a:ext cx="1455738" cy="1168400"/>
        </p:xfrm>
        <a:graphic>
          <a:graphicData uri="http://schemas.openxmlformats.org/presentationml/2006/ole">
            <mc:AlternateContent xmlns:mc="http://schemas.openxmlformats.org/markup-compatibility/2006">
              <mc:Choice xmlns:v="urn:schemas-microsoft-com:vml" Requires="v">
                <p:oleObj spid="_x0000_s1237" name="Equation" r:id="rId5" imgW="507960" imgH="406080" progId="Equation.DSMT4">
                  <p:embed/>
                </p:oleObj>
              </mc:Choice>
              <mc:Fallback>
                <p:oleObj name="Equation" r:id="rId5" imgW="50796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2286000"/>
                        <a:ext cx="1455738" cy="1168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1238" name="Equation" r:id="rId7" imgW="482400" imgH="431640" progId="Equation.DSMT4">
                  <p:embed/>
                </p:oleObj>
              </mc:Choice>
              <mc:Fallback>
                <p:oleObj name="Equation" r:id="rId7" imgW="48240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1239" name="Equation" r:id="rId9" imgW="685800" imgH="431640" progId="Equation.DSMT4">
                  <p:embed/>
                </p:oleObj>
              </mc:Choice>
              <mc:Fallback>
                <p:oleObj name="Equation" r:id="rId9" imgW="68580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1240"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1241" name="Equation" r:id="rId13" imgW="609480" imgH="406080" progId="Equation.DSMT4">
                  <p:embed/>
                </p:oleObj>
              </mc:Choice>
              <mc:Fallback>
                <p:oleObj name="Equation" r:id="rId13" imgW="60948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1242" name="Equation" r:id="rId15" imgW="253800" imgH="164880" progId="Equation.DSMT4">
                  <p:embed/>
                </p:oleObj>
              </mc:Choice>
              <mc:Fallback>
                <p:oleObj name="Equation" r:id="rId15" imgW="25380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19181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2970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297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smtClean="0">
                <a:latin typeface="Arial Narrow" charset="0"/>
                <a:ea typeface="ＭＳ Ｐゴシック" charset="0"/>
                <a:cs typeface="ＭＳ Ｐゴシック" charset="0"/>
              </a:rPr>
              <a:t>Example </a:t>
            </a:r>
            <a:endParaRPr lang="en-US" dirty="0">
              <a:latin typeface="Arial Narrow" charset="0"/>
              <a:ea typeface="ＭＳ Ｐゴシック" charset="0"/>
              <a:cs typeface="ＭＳ Ｐゴシック" charset="0"/>
            </a:endParaRP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dirty="0" smtClean="0">
                <a:solidFill>
                  <a:srgbClr val="660066"/>
                </a:solidFill>
                <a:latin typeface="Arial Narrow" charset="0"/>
              </a:rPr>
              <a:t>Electric potential </a:t>
            </a:r>
            <a:r>
              <a:rPr lang="en-US" dirty="0">
                <a:solidFill>
                  <a:srgbClr val="660066"/>
                </a:solidFill>
                <a:latin typeface="Arial Narrow" charset="0"/>
              </a:rPr>
              <a:t>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83126" name="Equation" r:id="rId4" imgW="304800" imgH="228600" progId="Equation.DSMT4">
                  <p:embed/>
                </p:oleObj>
              </mc:Choice>
              <mc:Fallback>
                <p:oleObj name="Equation" r:id="rId4" imgW="3048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83127" name="Equation" r:id="rId6" imgW="800100" imgH="444500" progId="Equation.DSMT4">
                  <p:embed/>
                </p:oleObj>
              </mc:Choice>
              <mc:Fallback>
                <p:oleObj name="Equation" r:id="rId6" imgW="8001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83128" name="Equation" r:id="rId8" imgW="660400" imgH="228600" progId="Equation.DSMT4">
                  <p:embed/>
                </p:oleObj>
              </mc:Choice>
              <mc:Fallback>
                <p:oleObj name="Equation" r:id="rId8" imgW="6604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83129" name="Equation" r:id="rId10" imgW="1282700" imgH="444500" progId="Equation.DSMT4">
                  <p:embed/>
                </p:oleObj>
              </mc:Choice>
              <mc:Fallback>
                <p:oleObj name="Equation" r:id="rId10" imgW="12827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83130" name="Equation" r:id="rId12" imgW="1117600" imgH="469900" progId="Equation.DSMT4">
                  <p:embed/>
                </p:oleObj>
              </mc:Choice>
              <mc:Fallback>
                <p:oleObj name="Equation" r:id="rId12" imgW="1117600" imgH="469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83131" name="Equation" r:id="rId14" imgW="2857500" imgH="482600" progId="Equation.DSMT4">
                  <p:embed/>
                </p:oleObj>
              </mc:Choice>
              <mc:Fallback>
                <p:oleObj name="Equation" r:id="rId14" imgW="2857500" imgH="482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44359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42693"/>
                                        </p:tgtEl>
                                        <p:attrNameLst>
                                          <p:attrName>style.visibility</p:attrName>
                                        </p:attrNameLst>
                                      </p:cBhvr>
                                      <p:to>
                                        <p:strVal val="visible"/>
                                      </p:to>
                                    </p:set>
                                    <p:animEffect transition="in" filter="wipe(left)">
                                      <p:cBhvr>
                                        <p:cTn id="19" dur="500"/>
                                        <p:tgtEl>
                                          <p:spTgt spid="2426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2695"/>
                                        </p:tgtEl>
                                        <p:attrNameLst>
                                          <p:attrName>style.visibility</p:attrName>
                                        </p:attrNameLst>
                                      </p:cBhvr>
                                      <p:to>
                                        <p:strVal val="visible"/>
                                      </p:to>
                                    </p:set>
                                    <p:animEffect transition="in" filter="wipe(left)">
                                      <p:cBhvr>
                                        <p:cTn id="24" dur="500"/>
                                        <p:tgtEl>
                                          <p:spTgt spid="24269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2694"/>
                                        </p:tgtEl>
                                        <p:attrNameLst>
                                          <p:attrName>style.visibility</p:attrName>
                                        </p:attrNameLst>
                                      </p:cBhvr>
                                      <p:to>
                                        <p:strVal val="visible"/>
                                      </p:to>
                                    </p:set>
                                    <p:animEffect transition="in" filter="wipe(left)">
                                      <p:cBhvr>
                                        <p:cTn id="29" dur="500"/>
                                        <p:tgtEl>
                                          <p:spTgt spid="24269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7833"/>
                                        </p:tgtEl>
                                        <p:attrNameLst>
                                          <p:attrName>style.visibility</p:attrName>
                                        </p:attrNameLst>
                                      </p:cBhvr>
                                      <p:to>
                                        <p:strVal val="visible"/>
                                      </p:to>
                                    </p:set>
                                    <p:animEffect transition="in" filter="wipe(left)">
                                      <p:cBhvr>
                                        <p:cTn id="34" dur="500"/>
                                        <p:tgtEl>
                                          <p:spTgt spid="778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7832"/>
                                        </p:tgtEl>
                                        <p:attrNameLst>
                                          <p:attrName>style.visibility</p:attrName>
                                        </p:attrNameLst>
                                      </p:cBhvr>
                                      <p:to>
                                        <p:strVal val="visible"/>
                                      </p:to>
                                    </p:set>
                                    <p:animEffect transition="in" filter="wipe(left)">
                                      <p:cBhvr>
                                        <p:cTn id="39" dur="500"/>
                                        <p:tgtEl>
                                          <p:spTgt spid="778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7834"/>
                                        </p:tgtEl>
                                        <p:attrNameLst>
                                          <p:attrName>style.visibility</p:attrName>
                                        </p:attrNameLst>
                                      </p:cBhvr>
                                      <p:to>
                                        <p:strVal val="visible"/>
                                      </p:to>
                                    </p:set>
                                    <p:animEffect transition="in" filter="wipe(left)">
                                      <p:cBhvr>
                                        <p:cTn id="44" dur="500"/>
                                        <p:tgtEl>
                                          <p:spTgt spid="778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7835"/>
                                        </p:tgtEl>
                                        <p:attrNameLst>
                                          <p:attrName>style.visibility</p:attrName>
                                        </p:attrNameLst>
                                      </p:cBhvr>
                                      <p:to>
                                        <p:strVal val="visible"/>
                                      </p:to>
                                    </p:set>
                                    <p:animEffect transition="in" filter="wipe(left)">
                                      <p:cBhvr>
                                        <p:cTn id="49" dur="500"/>
                                        <p:tgtEl>
                                          <p:spTgt spid="778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7836"/>
                                        </p:tgtEl>
                                        <p:attrNameLst>
                                          <p:attrName>style.visibility</p:attrName>
                                        </p:attrNameLst>
                                      </p:cBhvr>
                                      <p:to>
                                        <p:strVal val="visible"/>
                                      </p:to>
                                    </p:set>
                                    <p:animEffect transition="in" filter="wipe(left)">
                                      <p:cBhvr>
                                        <p:cTn id="54" dur="500"/>
                                        <p:tgtEl>
                                          <p:spTgt spid="778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p:bldP spid="24269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Wednesday, Sept. 26,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8FFDE5C8-869A-8C42-897B-94DBA17EB52A}" type="slidenum">
              <a:rPr lang="en-US"/>
              <a:pPr/>
              <a:t>15</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3246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 distance </a:t>
            </a:r>
            <a:r>
              <a:rPr lang="en-US" sz="2800" dirty="0" err="1"/>
              <a:t>x</a:t>
            </a:r>
            <a:r>
              <a:rPr lang="en-US" sz="2800" dirty="0"/>
              <a:t>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86036" name="Equation" r:id="rId4" imgW="774360" imgH="241200" progId="Equation.DSMT4">
                  <p:embed/>
                </p:oleObj>
              </mc:Choice>
              <mc:Fallback>
                <p:oleObj name="Equation" r:id="rId4" imgW="7743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86037" name="Equation" r:id="rId6" imgW="723600" imgH="406080" progId="Equation.DSMT4">
                  <p:embed/>
                </p:oleObj>
              </mc:Choice>
              <mc:Fallback>
                <p:oleObj name="Equation" r:id="rId6" imgW="72360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86038" name="Equation" r:id="rId8" imgW="253800" imgH="164880" progId="Equation.DSMT4">
                  <p:embed/>
                </p:oleObj>
              </mc:Choice>
              <mc:Fallback>
                <p:oleObj name="Equation" r:id="rId8" imgW="253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86039" name="Equation" r:id="rId10" imgW="749160" imgH="406080" progId="Equation.DSMT4">
                  <p:embed/>
                </p:oleObj>
              </mc:Choice>
              <mc:Fallback>
                <p:oleObj name="Equation" r:id="rId10" imgW="74916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86040" name="Equation" r:id="rId12" imgW="1231560" imgH="444240" progId="Equation.DSMT4">
                  <p:embed/>
                </p:oleObj>
              </mc:Choice>
              <mc:Fallback>
                <p:oleObj name="Equation" r:id="rId12" imgW="1231560" imgH="4442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86041" name="Equation" r:id="rId14" imgW="876240" imgH="444240" progId="Equation.DSMT4">
                  <p:embed/>
                </p:oleObj>
              </mc:Choice>
              <mc:Fallback>
                <p:oleObj name="Equation" r:id="rId14" imgW="876240" imgH="4442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
        <p:nvSpPr>
          <p:cNvPr id="3" name="Rectangle 2"/>
          <p:cNvSpPr/>
          <p:nvPr/>
        </p:nvSpPr>
        <p:spPr bwMode="auto">
          <a:xfrm>
            <a:off x="7315200" y="990600"/>
            <a:ext cx="1524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9961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2690"/>
                                        </p:tgtEl>
                                        <p:attrNameLst>
                                          <p:attrName>style.visibility</p:attrName>
                                        </p:attrNameLst>
                                      </p:cBhvr>
                                      <p:to>
                                        <p:strVal val="visible"/>
                                      </p:to>
                                    </p:set>
                                    <p:anim calcmode="lin" valueType="num">
                                      <p:cBhvr>
                                        <p:cTn id="12" dur="500" fill="hold"/>
                                        <p:tgtEl>
                                          <p:spTgt spid="242690"/>
                                        </p:tgtEl>
                                        <p:attrNameLst>
                                          <p:attrName>ppt_w</p:attrName>
                                        </p:attrNameLst>
                                      </p:cBhvr>
                                      <p:tavLst>
                                        <p:tav tm="0">
                                          <p:val>
                                            <p:fltVal val="0"/>
                                          </p:val>
                                        </p:tav>
                                        <p:tav tm="100000">
                                          <p:val>
                                            <p:strVal val="#ppt_w"/>
                                          </p:val>
                                        </p:tav>
                                      </p:tavLst>
                                    </p:anim>
                                    <p:anim calcmode="lin" valueType="num">
                                      <p:cBhvr>
                                        <p:cTn id="13" dur="500" fill="hold"/>
                                        <p:tgtEl>
                                          <p:spTgt spid="242690"/>
                                        </p:tgtEl>
                                        <p:attrNameLst>
                                          <p:attrName>ppt_h</p:attrName>
                                        </p:attrNameLst>
                                      </p:cBhvr>
                                      <p:tavLst>
                                        <p:tav tm="0">
                                          <p:val>
                                            <p:fltVal val="0"/>
                                          </p:val>
                                        </p:tav>
                                        <p:tav tm="100000">
                                          <p:val>
                                            <p:strVal val="#ppt_h"/>
                                          </p:val>
                                        </p:tav>
                                      </p:tavLst>
                                    </p:anim>
                                    <p:animEffect transition="in" filter="fade">
                                      <p:cBhvr>
                                        <p:cTn id="14" dur="500"/>
                                        <p:tgtEl>
                                          <p:spTgt spid="2426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42693">
                                            <p:txEl>
                                              <p:pRg st="0" end="0"/>
                                            </p:txEl>
                                          </p:spTgt>
                                        </p:tgtEl>
                                        <p:attrNameLst>
                                          <p:attrName>style.visibility</p:attrName>
                                        </p:attrNameLst>
                                      </p:cBhvr>
                                      <p:to>
                                        <p:strVal val="visible"/>
                                      </p:to>
                                    </p:set>
                                    <p:animEffect transition="in" filter="wipe(left)">
                                      <p:cBhvr>
                                        <p:cTn id="19" dur="500"/>
                                        <p:tgtEl>
                                          <p:spTgt spid="24269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2694"/>
                                        </p:tgtEl>
                                        <p:attrNameLst>
                                          <p:attrName>style.visibility</p:attrName>
                                        </p:attrNameLst>
                                      </p:cBhvr>
                                      <p:to>
                                        <p:strVal val="visible"/>
                                      </p:to>
                                    </p:set>
                                    <p:animEffect transition="in" filter="wipe(left)">
                                      <p:cBhvr>
                                        <p:cTn id="24" dur="500"/>
                                        <p:tgtEl>
                                          <p:spTgt spid="24269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42695">
                                            <p:txEl>
                                              <p:pRg st="0" end="0"/>
                                            </p:txEl>
                                          </p:spTgt>
                                        </p:tgtEl>
                                        <p:attrNameLst>
                                          <p:attrName>style.visibility</p:attrName>
                                        </p:attrNameLst>
                                      </p:cBhvr>
                                      <p:to>
                                        <p:strVal val="visible"/>
                                      </p:to>
                                    </p:set>
                                    <p:animEffect transition="in" filter="wipe(left)">
                                      <p:cBhvr>
                                        <p:cTn id="34" dur="500"/>
                                        <p:tgtEl>
                                          <p:spTgt spid="24269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2697"/>
                                        </p:tgtEl>
                                        <p:attrNameLst>
                                          <p:attrName>style.visibility</p:attrName>
                                        </p:attrNameLst>
                                      </p:cBhvr>
                                      <p:to>
                                        <p:strVal val="visible"/>
                                      </p:to>
                                    </p:set>
                                    <p:animEffect transition="in" filter="wipe(left)">
                                      <p:cBhvr>
                                        <p:cTn id="39" dur="500"/>
                                        <p:tgtEl>
                                          <p:spTgt spid="2426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2696"/>
                                        </p:tgtEl>
                                        <p:attrNameLst>
                                          <p:attrName>style.visibility</p:attrName>
                                        </p:attrNameLst>
                                      </p:cBhvr>
                                      <p:to>
                                        <p:strVal val="visible"/>
                                      </p:to>
                                    </p:set>
                                    <p:animEffect transition="in" filter="wipe(left)">
                                      <p:cBhvr>
                                        <p:cTn id="44" dur="500"/>
                                        <p:tgtEl>
                                          <p:spTgt spid="24269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2698"/>
                                        </p:tgtEl>
                                        <p:attrNameLst>
                                          <p:attrName>style.visibility</p:attrName>
                                        </p:attrNameLst>
                                      </p:cBhvr>
                                      <p:to>
                                        <p:strVal val="visible"/>
                                      </p:to>
                                    </p:set>
                                    <p:animEffect transition="in" filter="wipe(left)">
                                      <p:cBhvr>
                                        <p:cTn id="49" dur="500"/>
                                        <p:tgtEl>
                                          <p:spTgt spid="24269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2699"/>
                                        </p:tgtEl>
                                        <p:attrNameLst>
                                          <p:attrName>style.visibility</p:attrName>
                                        </p:attrNameLst>
                                      </p:cBhvr>
                                      <p:to>
                                        <p:strVal val="visible"/>
                                      </p:to>
                                    </p:set>
                                    <p:animEffect transition="in" filter="wipe(left)">
                                      <p:cBhvr>
                                        <p:cTn id="54" dur="500"/>
                                        <p:tgtEl>
                                          <p:spTgt spid="24269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42700"/>
                                        </p:tgtEl>
                                        <p:attrNameLst>
                                          <p:attrName>style.visibility</p:attrName>
                                        </p:attrNameLst>
                                      </p:cBhvr>
                                      <p:to>
                                        <p:strVal val="visible"/>
                                      </p:to>
                                    </p:set>
                                    <p:animEffect transition="in" filter="wipe(left)">
                                      <p:cBhvr>
                                        <p:cTn id="64" dur="500"/>
                                        <p:tgtEl>
                                          <p:spTgt spid="242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build="p"/>
      <p:bldP spid="242695" grpId="0" build="p"/>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1524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86888" y="838200"/>
            <a:ext cx="8229600" cy="5410200"/>
          </a:xfrm>
        </p:spPr>
        <p:txBody>
          <a:bodyPr/>
          <a:lstStyle/>
          <a:p>
            <a:pPr eaLnBrk="1" hangingPunct="1"/>
            <a:r>
              <a:rPr lang="en-US" sz="2400" dirty="0" smtClean="0"/>
              <a:t>Quiz #2</a:t>
            </a:r>
          </a:p>
          <a:p>
            <a:pPr lvl="1" eaLnBrk="1" hangingPunct="1"/>
            <a:r>
              <a:rPr lang="en-US" sz="2000" dirty="0" smtClean="0"/>
              <a:t>Coming Monday, Oct. 1, at the beginning of the class </a:t>
            </a:r>
          </a:p>
          <a:p>
            <a:pPr lvl="1" eaLnBrk="1" hangingPunct="1"/>
            <a:r>
              <a:rPr lang="en-US" sz="2000" dirty="0" smtClean="0"/>
              <a:t>Covers </a:t>
            </a:r>
            <a:r>
              <a:rPr lang="en-US" sz="2000" dirty="0"/>
              <a:t>CH22.1 through what we cover in class </a:t>
            </a:r>
            <a:r>
              <a:rPr lang="en-US" sz="2000" dirty="0" smtClean="0"/>
              <a:t>today </a:t>
            </a:r>
            <a:r>
              <a:rPr lang="en-US" sz="1800" dirty="0"/>
              <a:t>(CH23.8</a:t>
            </a:r>
            <a:r>
              <a:rPr lang="en-US" sz="1800" dirty="0" smtClean="0"/>
              <a:t>?)</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or solutions of any problems!</a:t>
            </a:r>
          </a:p>
          <a:p>
            <a:pPr lvl="1" eaLnBrk="1" hangingPunct="1"/>
            <a:r>
              <a:rPr lang="en-US" sz="2000" dirty="0"/>
              <a:t>No additional formulae or values of constants will be provided</a:t>
            </a:r>
            <a:r>
              <a:rPr lang="en-US" sz="2000" dirty="0" smtClean="0"/>
              <a:t>!</a:t>
            </a:r>
            <a:endParaRPr lang="en-US" sz="2000" dirty="0"/>
          </a:p>
          <a:p>
            <a:pPr eaLnBrk="1" hangingPunct="1"/>
            <a:r>
              <a:rPr lang="en-US" sz="2000" dirty="0" smtClean="0"/>
              <a:t>Mid-term results</a:t>
            </a:r>
          </a:p>
          <a:p>
            <a:pPr lvl="1" eaLnBrk="1" hangingPunct="1"/>
            <a:r>
              <a:rPr lang="en-US" sz="1800" dirty="0" smtClean="0"/>
              <a:t>Class average: 59.3/98</a:t>
            </a:r>
          </a:p>
          <a:p>
            <a:pPr lvl="2" eaLnBrk="1" hangingPunct="1"/>
            <a:r>
              <a:rPr lang="en-US" sz="1400" dirty="0" smtClean="0"/>
              <a:t>Equivalent to 60/100</a:t>
            </a:r>
          </a:p>
          <a:p>
            <a:pPr lvl="1" eaLnBrk="1" hangingPunct="1"/>
            <a:r>
              <a:rPr lang="en-US" sz="1800" dirty="0" smtClean="0"/>
              <a:t>Top score: </a:t>
            </a:r>
            <a:r>
              <a:rPr lang="en-US" sz="1800" dirty="0"/>
              <a:t>9</a:t>
            </a:r>
            <a:r>
              <a:rPr lang="en-US" sz="1800" dirty="0" smtClean="0"/>
              <a:t>6/98</a:t>
            </a:r>
          </a:p>
          <a:p>
            <a:pPr eaLnBrk="1" hangingPunct="1"/>
            <a:r>
              <a:rPr lang="en-US" sz="2000" dirty="0" smtClean="0"/>
              <a:t>Colloquium today</a:t>
            </a:r>
          </a:p>
          <a:p>
            <a:pPr lvl="1" eaLnBrk="1" hangingPunct="1"/>
            <a:r>
              <a:rPr lang="en-US" sz="1800" dirty="0" smtClean="0"/>
              <a:t>Dr. Amir </a:t>
            </a:r>
            <a:r>
              <a:rPr lang="en-US" sz="1800" dirty="0" err="1" smtClean="0"/>
              <a:t>Shamoradi</a:t>
            </a:r>
            <a:r>
              <a:rPr lang="en-US" sz="1800" dirty="0" smtClean="0"/>
              <a:t> of UTA Physics</a:t>
            </a:r>
            <a:endParaRPr lang="en-US" sz="1800" dirty="0"/>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111619">
                                            <p:txEl>
                                              <p:pRg st="4" end="4"/>
                                            </p:txEl>
                                          </p:spTgt>
                                        </p:tgtEl>
                                        <p:attrNameLst>
                                          <p:attrName>style.visibility</p:attrName>
                                        </p:attrNameLst>
                                      </p:cBhvr>
                                      <p:to>
                                        <p:strVal val="visible"/>
                                      </p:to>
                                    </p:set>
                                    <p:animEffect transition="in" filter="wipe(left)">
                                      <p:cBhvr>
                                        <p:cTn id="25" dur="500"/>
                                        <p:tgtEl>
                                          <p:spTgt spid="1116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wipe(left)">
                                      <p:cBhvr>
                                        <p:cTn id="30" dur="500"/>
                                        <p:tgtEl>
                                          <p:spTgt spid="1116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11619">
                                            <p:txEl>
                                              <p:pRg st="7" end="7"/>
                                            </p:txEl>
                                          </p:spTgt>
                                        </p:tgtEl>
                                        <p:attrNameLst>
                                          <p:attrName>style.visibility</p:attrName>
                                        </p:attrNameLst>
                                      </p:cBhvr>
                                      <p:to>
                                        <p:strVal val="visible"/>
                                      </p:to>
                                    </p:set>
                                    <p:animEffect transition="in" filter="wipe(left)">
                                      <p:cBhvr>
                                        <p:cTn id="40" dur="500"/>
                                        <p:tgtEl>
                                          <p:spTgt spid="11161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11619">
                                            <p:txEl>
                                              <p:pRg st="8" end="8"/>
                                            </p:txEl>
                                          </p:spTgt>
                                        </p:tgtEl>
                                        <p:attrNameLst>
                                          <p:attrName>style.visibility</p:attrName>
                                        </p:attrNameLst>
                                      </p:cBhvr>
                                      <p:to>
                                        <p:strVal val="visible"/>
                                      </p:to>
                                    </p:set>
                                    <p:animEffect transition="in" filter="wipe(left)">
                                      <p:cBhvr>
                                        <p:cTn id="45" dur="500"/>
                                        <p:tgtEl>
                                          <p:spTgt spid="11161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11619">
                                            <p:txEl>
                                              <p:pRg st="9" end="9"/>
                                            </p:txEl>
                                          </p:spTgt>
                                        </p:tgtEl>
                                        <p:attrNameLst>
                                          <p:attrName>style.visibility</p:attrName>
                                        </p:attrNameLst>
                                      </p:cBhvr>
                                      <p:to>
                                        <p:strVal val="visible"/>
                                      </p:to>
                                    </p:set>
                                    <p:animEffect transition="in" filter="wipe(left)">
                                      <p:cBhvr>
                                        <p:cTn id="50" dur="500"/>
                                        <p:tgtEl>
                                          <p:spTgt spid="111619">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111619">
                                            <p:txEl>
                                              <p:pRg st="10" end="10"/>
                                            </p:txEl>
                                          </p:spTgt>
                                        </p:tgtEl>
                                        <p:attrNameLst>
                                          <p:attrName>style.visibility</p:attrName>
                                        </p:attrNameLst>
                                      </p:cBhvr>
                                      <p:to>
                                        <p:strVal val="visible"/>
                                      </p:to>
                                    </p:set>
                                    <p:animEffect transition="in" filter="wipe(left)">
                                      <p:cBhvr>
                                        <p:cTn id="55" dur="500"/>
                                        <p:tgtEl>
                                          <p:spTgt spid="111619">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11619">
                                            <p:txEl>
                                              <p:pRg st="11" end="11"/>
                                            </p:txEl>
                                          </p:spTgt>
                                        </p:tgtEl>
                                        <p:attrNameLst>
                                          <p:attrName>style.visibility</p:attrName>
                                        </p:attrNameLst>
                                      </p:cBhvr>
                                      <p:to>
                                        <p:strVal val="visible"/>
                                      </p:to>
                                    </p:set>
                                    <p:animEffect transition="in" filter="wipe(left)">
                                      <p:cBhvr>
                                        <p:cTn id="60" dur="500"/>
                                        <p:tgtEl>
                                          <p:spTgt spid="111619">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111619">
                                            <p:txEl>
                                              <p:pRg st="12" end="12"/>
                                            </p:txEl>
                                          </p:spTgt>
                                        </p:tgtEl>
                                        <p:attrNameLst>
                                          <p:attrName>style.visibility</p:attrName>
                                        </p:attrNameLst>
                                      </p:cBhvr>
                                      <p:to>
                                        <p:strVal val="visible"/>
                                      </p:to>
                                    </p:set>
                                    <p:animEffect transition="in" filter="wipe(left)">
                                      <p:cBhvr>
                                        <p:cTn id="65" dur="500"/>
                                        <p:tgtEl>
                                          <p:spTgt spid="111619">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111619">
                                            <p:txEl>
                                              <p:pRg st="13" end="13"/>
                                            </p:txEl>
                                          </p:spTgt>
                                        </p:tgtEl>
                                        <p:attrNameLst>
                                          <p:attrName>style.visibility</p:attrName>
                                        </p:attrNameLst>
                                      </p:cBhvr>
                                      <p:to>
                                        <p:strVal val="visible"/>
                                      </p:to>
                                    </p:set>
                                    <p:animEffect transition="in" filter="wipe(left)">
                                      <p:cBhvr>
                                        <p:cTn id="70"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714"/>
            <a:ext cx="9169982" cy="6851286"/>
          </a:xfrm>
          <a:prstGeom prst="rect">
            <a:avLst/>
          </a:prstGeom>
        </p:spPr>
      </p:pic>
      <p:sp>
        <p:nvSpPr>
          <p:cNvPr id="8" name="Date Placeholder 7"/>
          <p:cNvSpPr>
            <a:spLocks noGrp="1"/>
          </p:cNvSpPr>
          <p:nvPr>
            <p:ph type="dt" sz="half" idx="10"/>
          </p:nvPr>
        </p:nvSpPr>
        <p:spPr/>
        <p:txBody>
          <a:bodyPr/>
          <a:lstStyle/>
          <a:p>
            <a:pPr>
              <a:defRPr/>
            </a:pPr>
            <a:r>
              <a:rPr lang="en-US" smtClean="0"/>
              <a:t>Wednesday, Sept. 26, 2018</a:t>
            </a:r>
            <a:endParaRPr lang="en-US"/>
          </a:p>
        </p:txBody>
      </p:sp>
      <p:sp>
        <p:nvSpPr>
          <p:cNvPr id="9" name="Footer Placeholder 8"/>
          <p:cNvSpPr>
            <a:spLocks noGrp="1"/>
          </p:cNvSpPr>
          <p:nvPr>
            <p:ph type="ftr" sz="quarter" idx="11"/>
          </p:nvPr>
        </p:nvSpPr>
        <p:spPr/>
        <p:txBody>
          <a:bodyPr/>
          <a:lstStyle/>
          <a:p>
            <a:pPr>
              <a:defRPr/>
            </a:pPr>
            <a:r>
              <a:rPr lang="mr-IN" smtClean="0"/>
              <a:t>PHYS 1444-002, Fall 2018                     Dr. Jaehoon Yu</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103110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smtClean="0"/>
              <a:t>Reminder: Special Project #3</a:t>
            </a:r>
            <a:endParaRPr lang="en-US" dirty="0"/>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smtClean="0">
                <a:solidFill>
                  <a:srgbClr val="800000"/>
                </a:solidFill>
              </a:rPr>
              <a:t>Particle Accelerator</a:t>
            </a:r>
            <a:r>
              <a:rPr lang="en-US" sz="2400" dirty="0" smtClean="0">
                <a:solidFill>
                  <a:schemeClr val="hlink"/>
                </a:solidFill>
              </a:rPr>
              <a:t>.  </a:t>
            </a:r>
            <a:r>
              <a:rPr lang="en-US" sz="2400" dirty="0" smtClean="0">
                <a:solidFill>
                  <a:srgbClr val="0000FF"/>
                </a:solidFill>
              </a:rPr>
              <a:t>A charged particle of mass </a:t>
            </a:r>
            <a:r>
              <a:rPr lang="en-US" sz="2400" b="1" dirty="0" smtClean="0">
                <a:solidFill>
                  <a:srgbClr val="0000FF"/>
                </a:solidFill>
              </a:rPr>
              <a:t>M</a:t>
            </a:r>
            <a:r>
              <a:rPr lang="en-US" sz="2400" dirty="0" smtClean="0">
                <a:solidFill>
                  <a:srgbClr val="0000FF"/>
                </a:solidFill>
              </a:rPr>
              <a:t> with charge </a:t>
            </a:r>
            <a:r>
              <a:rPr lang="en-US" sz="2400" b="1" dirty="0" smtClean="0">
                <a:solidFill>
                  <a:srgbClr val="0000FF"/>
                </a:solidFill>
              </a:rPr>
              <a:t>-Q</a:t>
            </a:r>
            <a:r>
              <a:rPr lang="en-US" sz="2400" dirty="0" smtClean="0">
                <a:solidFill>
                  <a:srgbClr val="0000FF"/>
                </a:solidFill>
              </a:rPr>
              <a:t> is accelerated in </a:t>
            </a:r>
            <a:r>
              <a:rPr lang="en-US" sz="2400" dirty="0">
                <a:solidFill>
                  <a:srgbClr val="0000FF"/>
                </a:solidFill>
              </a:rPr>
              <a:t>the uniform field </a:t>
            </a:r>
            <a:r>
              <a:rPr lang="en-US" sz="2400" b="1" dirty="0" smtClean="0">
                <a:solidFill>
                  <a:srgbClr val="0000FF"/>
                </a:solidFill>
              </a:rPr>
              <a:t>E</a:t>
            </a:r>
            <a:r>
              <a:rPr lang="en-US" sz="2400" dirty="0" smtClean="0">
                <a:solidFill>
                  <a:srgbClr val="0000FF"/>
                </a:solidFill>
              </a:rPr>
              <a:t> </a:t>
            </a:r>
            <a:r>
              <a:rPr lang="en-US" sz="2400" dirty="0">
                <a:solidFill>
                  <a:srgbClr val="0000FF"/>
                </a:solidFill>
              </a:rPr>
              <a:t>between two parallel charged </a:t>
            </a:r>
            <a:r>
              <a:rPr lang="en-US" sz="2400" dirty="0" smtClean="0">
                <a:solidFill>
                  <a:srgbClr val="0000FF"/>
                </a:solidFill>
              </a:rPr>
              <a:t>plates whose separation is </a:t>
            </a:r>
            <a:r>
              <a:rPr lang="en-US" sz="2400" b="1" dirty="0" smtClean="0">
                <a:solidFill>
                  <a:srgbClr val="0000FF"/>
                </a:solidFill>
              </a:rPr>
              <a:t>D</a:t>
            </a:r>
            <a:r>
              <a:rPr lang="en-US" sz="2400" dirty="0" smtClean="0">
                <a:solidFill>
                  <a:srgbClr val="0000FF"/>
                </a:solidFill>
              </a:rPr>
              <a:t> as shown in the figure on the right. The charged particle </a:t>
            </a:r>
            <a:r>
              <a:rPr lang="en-US" sz="2400" dirty="0">
                <a:solidFill>
                  <a:srgbClr val="0000FF"/>
                </a:solidFill>
              </a:rPr>
              <a:t>is accelerated</a:t>
            </a:r>
            <a:r>
              <a:rPr lang="en-US" sz="2400" dirty="0" smtClean="0">
                <a:solidFill>
                  <a:srgbClr val="0000FF"/>
                </a:solidFill>
              </a:rPr>
              <a:t> from an initial speed </a:t>
            </a:r>
            <a:r>
              <a:rPr lang="en-US" sz="2400" b="1" dirty="0" smtClean="0">
                <a:solidFill>
                  <a:srgbClr val="0000FF"/>
                </a:solidFill>
              </a:rPr>
              <a:t>v</a:t>
            </a:r>
            <a:r>
              <a:rPr lang="en-US" sz="2400" b="1" baseline="-25000" dirty="0" smtClean="0">
                <a:solidFill>
                  <a:srgbClr val="0000FF"/>
                </a:solidFill>
              </a:rPr>
              <a:t>0</a:t>
            </a:r>
            <a:r>
              <a:rPr lang="en-US" sz="2400" dirty="0" smtClean="0">
                <a:solidFill>
                  <a:srgbClr val="0000FF"/>
                </a:solidFill>
              </a:rPr>
              <a:t> </a:t>
            </a:r>
            <a:r>
              <a:rPr lang="en-US" sz="2400" dirty="0">
                <a:solidFill>
                  <a:srgbClr val="0000FF"/>
                </a:solidFill>
              </a:rPr>
              <a:t>near </a:t>
            </a:r>
            <a:r>
              <a:rPr lang="en-US" sz="2400" dirty="0" smtClean="0">
                <a:solidFill>
                  <a:srgbClr val="0000FF"/>
                </a:solidFill>
              </a:rPr>
              <a:t>the </a:t>
            </a:r>
            <a:r>
              <a:rPr lang="en-US" sz="2400" dirty="0">
                <a:solidFill>
                  <a:srgbClr val="0000FF"/>
                </a:solidFill>
              </a:rPr>
              <a:t>negative plate and passes through a tiny hole in the positive plate. </a:t>
            </a:r>
            <a:r>
              <a:rPr lang="en-US" sz="2400" dirty="0" smtClean="0">
                <a:solidFill>
                  <a:srgbClr val="0000FF"/>
                </a:solidFill>
              </a:rPr>
              <a:t> </a:t>
            </a:r>
          </a:p>
          <a:p>
            <a:pPr lvl="1">
              <a:lnSpc>
                <a:spcPct val="80000"/>
              </a:lnSpc>
            </a:pPr>
            <a:r>
              <a:rPr lang="en-US" sz="2000" dirty="0" smtClean="0">
                <a:solidFill>
                  <a:schemeClr val="hlink"/>
                </a:solidFill>
              </a:rPr>
              <a:t>Derive the formula for the electric field E to accelerate the charged particle to a fraction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dirty="0" smtClean="0">
                <a:solidFill>
                  <a:schemeClr val="hlink"/>
                </a:solidFill>
              </a:rPr>
              <a:t>of the speed of light </a:t>
            </a:r>
            <a:r>
              <a:rPr lang="en-US" sz="2000" b="1" dirty="0" err="1" smtClean="0">
                <a:solidFill>
                  <a:schemeClr val="hlink"/>
                </a:solidFill>
                <a:latin typeface="Monotype Corsiva"/>
                <a:cs typeface="Monotype Corsiva"/>
              </a:rPr>
              <a:t>c</a:t>
            </a:r>
            <a:r>
              <a:rPr lang="en-US" sz="2000" dirty="0" smtClean="0">
                <a:solidFill>
                  <a:schemeClr val="hlink"/>
                </a:solidFill>
              </a:rPr>
              <a:t>.   Express E in terms of </a:t>
            </a:r>
            <a:r>
              <a:rPr lang="en-US" sz="2000" b="1" dirty="0" smtClean="0">
                <a:solidFill>
                  <a:schemeClr val="hlink"/>
                </a:solidFill>
              </a:rPr>
              <a:t>M, Q, D,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b="1" dirty="0" err="1" smtClean="0">
                <a:solidFill>
                  <a:schemeClr val="hlink"/>
                </a:solidFill>
              </a:rPr>
              <a:t>c</a:t>
            </a:r>
            <a:r>
              <a:rPr lang="en-US" sz="2000" b="1" dirty="0" smtClean="0">
                <a:solidFill>
                  <a:schemeClr val="hlink"/>
                </a:solidFill>
              </a:rPr>
              <a:t> </a:t>
            </a:r>
            <a:r>
              <a:rPr lang="en-US" sz="2000" dirty="0" smtClean="0">
                <a:solidFill>
                  <a:schemeClr val="hlink"/>
                </a:solidFill>
              </a:rPr>
              <a:t>and</a:t>
            </a:r>
            <a:r>
              <a:rPr lang="en-US" sz="2000" b="1" dirty="0" smtClean="0">
                <a:solidFill>
                  <a:schemeClr val="hlink"/>
                </a:solidFill>
              </a:rPr>
              <a:t> v</a:t>
            </a:r>
            <a:r>
              <a:rPr lang="en-US" sz="2000" b="1" baseline="-25000" dirty="0" smtClean="0">
                <a:solidFill>
                  <a:schemeClr val="hlink"/>
                </a:solidFill>
              </a:rPr>
              <a:t>0</a:t>
            </a:r>
            <a:r>
              <a:rPr lang="en-US" sz="2000" b="1" dirty="0" smtClean="0">
                <a:solidFill>
                  <a:schemeClr val="hlink"/>
                </a:solidFill>
              </a:rPr>
              <a:t>.  </a:t>
            </a:r>
            <a:endParaRPr lang="en-US" sz="2000" b="1" baseline="-25000" dirty="0" smtClean="0">
              <a:solidFill>
                <a:schemeClr val="hlink"/>
              </a:solidFill>
            </a:endParaRPr>
          </a:p>
          <a:p>
            <a:pPr lvl="1">
              <a:lnSpc>
                <a:spcPct val="80000"/>
              </a:lnSpc>
            </a:pPr>
            <a:r>
              <a:rPr lang="en-US" sz="2000" dirty="0" smtClean="0">
                <a:solidFill>
                  <a:schemeClr val="hlink"/>
                </a:solidFill>
              </a:rPr>
              <a:t>(a) Using the Coulomb force and kinematic equations.  (8 points)</a:t>
            </a:r>
          </a:p>
          <a:p>
            <a:pPr lvl="1">
              <a:lnSpc>
                <a:spcPct val="80000"/>
              </a:lnSpc>
            </a:pPr>
            <a:r>
              <a:rPr lang="en-US" sz="2000" dirty="0" smtClean="0">
                <a:solidFill>
                  <a:schemeClr val="hlink"/>
                </a:solidFill>
              </a:rPr>
              <a:t>(</a:t>
            </a:r>
            <a:r>
              <a:rPr lang="en-US" sz="2000" dirty="0" err="1" smtClean="0">
                <a:solidFill>
                  <a:schemeClr val="hlink"/>
                </a:solidFill>
              </a:rPr>
              <a:t>b</a:t>
            </a:r>
            <a:r>
              <a:rPr lang="en-US" sz="2000" dirty="0" smtClean="0">
                <a:solidFill>
                  <a:schemeClr val="hlink"/>
                </a:solidFill>
              </a:rPr>
              <a:t>) Using the work-kinetic energy theorem. ( 8 points)</a:t>
            </a:r>
          </a:p>
          <a:p>
            <a:pPr lvl="1">
              <a:lnSpc>
                <a:spcPct val="80000"/>
              </a:lnSpc>
            </a:pPr>
            <a:r>
              <a:rPr lang="en-US" sz="2000" dirty="0" smtClean="0">
                <a:solidFill>
                  <a:schemeClr val="hlink"/>
                </a:solidFill>
              </a:rPr>
              <a:t>(</a:t>
            </a:r>
            <a:r>
              <a:rPr lang="en-US" sz="2000" dirty="0" err="1" smtClean="0">
                <a:solidFill>
                  <a:schemeClr val="hlink"/>
                </a:solidFill>
              </a:rPr>
              <a:t>c</a:t>
            </a:r>
            <a:r>
              <a:rPr lang="en-US" sz="2000" dirty="0" smtClean="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smtClean="0">
                <a:solidFill>
                  <a:srgbClr val="0000FF"/>
                </a:solidFill>
              </a:rPr>
              <a:t>Must be handwritten</a:t>
            </a:r>
            <a:r>
              <a:rPr lang="en-US" sz="2400" dirty="0">
                <a:solidFill>
                  <a:srgbClr val="0000FF"/>
                </a:solidFill>
              </a:rPr>
              <a:t> </a:t>
            </a:r>
            <a:r>
              <a:rPr lang="en-US" sz="2400" dirty="0" smtClean="0">
                <a:solidFill>
                  <a:srgbClr val="0000FF"/>
                </a:solidFill>
              </a:rPr>
              <a:t>and not copied from anyone else!</a:t>
            </a:r>
          </a:p>
          <a:p>
            <a:pPr>
              <a:lnSpc>
                <a:spcPct val="80000"/>
              </a:lnSpc>
            </a:pPr>
            <a:r>
              <a:rPr lang="en-US" sz="2400" dirty="0" smtClean="0">
                <a:solidFill>
                  <a:srgbClr val="0000FF"/>
                </a:solidFill>
              </a:rPr>
              <a:t>Due beginning of the class Monday, Oct. 1</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smtClean="0"/>
              <a:t>Wednesday, Sept. 26, 2018</a:t>
            </a:r>
            <a:endParaRPr lang="en-US"/>
          </a:p>
        </p:txBody>
      </p:sp>
      <p:sp>
        <p:nvSpPr>
          <p:cNvPr id="6" name="Slide Number Placeholder 5"/>
          <p:cNvSpPr>
            <a:spLocks noGrp="1"/>
          </p:cNvSpPr>
          <p:nvPr>
            <p:ph type="sldNum" sz="quarter" idx="12"/>
          </p:nvPr>
        </p:nvSpPr>
        <p:spPr/>
        <p:txBody>
          <a:bodyPr/>
          <a:lstStyle/>
          <a:p>
            <a:fld id="{F0DE1E33-2C54-CB4D-ABDF-3A454B18D2F1}" type="slidenum">
              <a:rPr lang="en-US" smtClean="0"/>
              <a:pPr/>
              <a:t>4</a:t>
            </a:fld>
            <a:endParaRPr lang="en-US"/>
          </a:p>
        </p:txBody>
      </p:sp>
      <p:sp>
        <p:nvSpPr>
          <p:cNvPr id="7" name="Footer Placeholder 6"/>
          <p:cNvSpPr>
            <a:spLocks noGrp="1"/>
          </p:cNvSpPr>
          <p:nvPr>
            <p:ph type="ftr" sz="quarter" idx="11"/>
          </p:nvPr>
        </p:nvSpPr>
        <p:spPr/>
        <p:txBody>
          <a:bodyPr/>
          <a:lstStyle/>
          <a:p>
            <a:r>
              <a:rPr lang="mr-IN" smtClean="0"/>
              <a:t>PHYS 1444-002, Fall 2018                     Dr. Jaehoon Yu</a:t>
            </a:r>
            <a:endParaRPr lang="en-US"/>
          </a:p>
        </p:txBody>
      </p:sp>
    </p:spTree>
    <p:extLst>
      <p:ext uri="{BB962C8B-B14F-4D97-AF65-F5344CB8AC3E}">
        <p14:creationId xmlns:p14="http://schemas.microsoft.com/office/powerpoint/2010/main" val="147721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a:t>
            </a:r>
            <a:r>
              <a:rPr lang="en-US" sz="3200" dirty="0" smtClean="0">
                <a:solidFill>
                  <a:schemeClr val="accent2"/>
                </a:solidFill>
                <a:latin typeface="Arial Narrow" charset="0"/>
              </a:rPr>
              <a:t>the </a:t>
            </a:r>
            <a:r>
              <a:rPr lang="en-US" sz="3200" dirty="0">
                <a:solidFill>
                  <a:schemeClr val="accent2"/>
                </a:solidFill>
                <a:latin typeface="Arial Narrow" charset="0"/>
              </a:rPr>
              <a:t>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a:t>
            </a:r>
          </a:p>
          <a:p>
            <a:pPr marL="1143000" lvl="2" indent="-228600">
              <a:spcBef>
                <a:spcPct val="20000"/>
              </a:spcBef>
              <a:buFontTx/>
              <a:buChar char="•"/>
            </a:pPr>
            <a:r>
              <a:rPr lang="en-US" dirty="0">
                <a:solidFill>
                  <a:srgbClr val="003300"/>
                </a:solidFill>
                <a:latin typeface="Arial Narrow" charset="0"/>
              </a:rPr>
              <a:t>Electric Potential: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a:t>
            </a:r>
            <a:r>
              <a:rPr lang="en-US" sz="3200" dirty="0" smtClean="0">
                <a:solidFill>
                  <a:schemeClr val="accent2"/>
                </a:solidFill>
                <a:latin typeface="Arial Narrow" charset="0"/>
              </a:rPr>
              <a:t>how </a:t>
            </a:r>
            <a:r>
              <a:rPr lang="en-US" sz="3200" dirty="0">
                <a:solidFill>
                  <a:schemeClr val="accent2"/>
                </a:solidFill>
                <a:latin typeface="Arial Narrow" charset="0"/>
              </a:rPr>
              <a:t>are these two quantities </a:t>
            </a:r>
            <a:r>
              <a:rPr lang="en-US" sz="3200" dirty="0" smtClean="0">
                <a:solidFill>
                  <a:schemeClr val="accent2"/>
                </a:solidFill>
                <a:latin typeface="Arial Narrow" charset="0"/>
              </a:rPr>
              <a:t>related?</a:t>
            </a:r>
            <a:endParaRPr lang="en-US" sz="3200" dirty="0">
              <a:solidFill>
                <a:schemeClr val="accent2"/>
              </a:solidFill>
              <a:latin typeface="Arial Narrow" charset="0"/>
            </a:endParaRPr>
          </a:p>
        </p:txBody>
      </p:sp>
      <p:sp>
        <p:nvSpPr>
          <p:cNvPr id="231428" name="Text Box 4"/>
          <p:cNvSpPr txBox="1">
            <a:spLocks noChangeArrowheads="1"/>
          </p:cNvSpPr>
          <p:nvPr/>
        </p:nvSpPr>
        <p:spPr bwMode="auto">
          <a:xfrm>
            <a:off x="3587750" y="3124200"/>
            <a:ext cx="908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Arial Narrow" charset="0"/>
              </a:rPr>
              <a:t>Vector</a:t>
            </a:r>
          </a:p>
        </p:txBody>
      </p:sp>
      <p:sp>
        <p:nvSpPr>
          <p:cNvPr id="231429" name="Text Box 5"/>
          <p:cNvSpPr txBox="1">
            <a:spLocks noChangeArrowheads="1"/>
          </p:cNvSpPr>
          <p:nvPr/>
        </p:nvSpPr>
        <p:spPr bwMode="auto">
          <a:xfrm>
            <a:off x="3962400" y="3581400"/>
            <a:ext cx="893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Arial Narrow" charset="0"/>
              </a:rPr>
              <a:t>Scalar</a:t>
            </a:r>
          </a:p>
        </p:txBody>
      </p:sp>
    </p:spTree>
    <p:extLst>
      <p:ext uri="{BB962C8B-B14F-4D97-AF65-F5344CB8AC3E}">
        <p14:creationId xmlns:p14="http://schemas.microsoft.com/office/powerpoint/2010/main" val="2125953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cTn>
                              </p:par>
                            </p:childTnLst>
                          </p:cTn>
                        </p:par>
                        <p:par>
                          <p:cTn id="18" fill="hold" nodeType="afterGroup">
                            <p:stCondLst>
                              <p:cond delay="60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231427">
                                            <p:txEl>
                                              <p:pRg st="3" end="3"/>
                                            </p:txEl>
                                          </p:spTgt>
                                        </p:tgtEl>
                                        <p:attrNameLst>
                                          <p:attrName>style.visibility</p:attrName>
                                        </p:attrNameLst>
                                      </p:cBhvr>
                                      <p:to>
                                        <p:strVal val="visible"/>
                                      </p:to>
                                    </p:set>
                                    <p:animEffect transition="in" filter="wipe(left)">
                                      <p:cBhvr>
                                        <p:cTn id="21" dur="500"/>
                                        <p:tgtEl>
                                          <p:spTgt spid="23142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lt">
                                    <p:tmPct val="10000"/>
                                  </p:iterate>
                                  <p:childTnLst>
                                    <p:set>
                                      <p:cBhvr>
                                        <p:cTn id="25" dur="1" fill="hold">
                                          <p:stCondLst>
                                            <p:cond delay="0"/>
                                          </p:stCondLst>
                                        </p:cTn>
                                        <p:tgtEl>
                                          <p:spTgt spid="231428"/>
                                        </p:tgtEl>
                                        <p:attrNameLst>
                                          <p:attrName>style.visibility</p:attrName>
                                        </p:attrNameLst>
                                      </p:cBhvr>
                                      <p:to>
                                        <p:strVal val="visible"/>
                                      </p:to>
                                    </p:set>
                                    <p:animEffect transition="in" filter="wipe(left)">
                                      <p:cBhvr>
                                        <p:cTn id="26" dur="500"/>
                                        <p:tgtEl>
                                          <p:spTgt spid="2314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231429"/>
                                        </p:tgtEl>
                                        <p:attrNameLst>
                                          <p:attrName>style.visibility</p:attrName>
                                        </p:attrNameLst>
                                      </p:cBhvr>
                                      <p:to>
                                        <p:strVal val="visible"/>
                                      </p:to>
                                    </p:set>
                                    <p:animEffect transition="in" filter="wipe(left)">
                                      <p:cBhvr>
                                        <p:cTn id="31" dur="500"/>
                                        <p:tgtEl>
                                          <p:spTgt spid="2314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31427">
                                            <p:txEl>
                                              <p:pRg st="4" end="4"/>
                                            </p:txEl>
                                          </p:spTgt>
                                        </p:tgtEl>
                                        <p:attrNameLst>
                                          <p:attrName>style.visibility</p:attrName>
                                        </p:attrNameLst>
                                      </p:cBhvr>
                                      <p:to>
                                        <p:strVal val="visible"/>
                                      </p:to>
                                    </p:set>
                                    <p:animEffect transition="in" filter="wipe(left)">
                                      <p:cBhvr>
                                        <p:cTn id="36" dur="500"/>
                                        <p:tgtEl>
                                          <p:spTgt spid="23142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31427">
                                            <p:txEl>
                                              <p:pRg st="5" end="5"/>
                                            </p:txEl>
                                          </p:spTgt>
                                        </p:tgtEl>
                                        <p:attrNameLst>
                                          <p:attrName>style.visibility</p:attrName>
                                        </p:attrNameLst>
                                      </p:cBhvr>
                                      <p:to>
                                        <p:strVal val="visible"/>
                                      </p:to>
                                    </p:set>
                                    <p:animEffect transition="in" filter="wipe(left)">
                                      <p:cBhvr>
                                        <p:cTn id="41" dur="500"/>
                                        <p:tgtEl>
                                          <p:spTgt spid="231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8" grpId="0"/>
      <p:bldP spid="2314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2049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2049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381000" y="685800"/>
            <a:ext cx="8218488"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a:t>
            </a:r>
            <a:r>
              <a:rPr lang="en-US" sz="3200" b="1" u="sng" dirty="0" smtClean="0">
                <a:solidFill>
                  <a:srgbClr val="FF0000"/>
                </a:solidFill>
                <a:latin typeface="Arial Narrow" charset="0"/>
              </a:rPr>
              <a:t>otential energy</a:t>
            </a:r>
            <a:r>
              <a:rPr lang="en-US" sz="3200" dirty="0" smtClean="0">
                <a:solidFill>
                  <a:schemeClr val="accent2"/>
                </a:solidFill>
                <a:latin typeface="Arial Narrow" charset="0"/>
              </a:rPr>
              <a:t> change </a:t>
            </a:r>
            <a:r>
              <a:rPr lang="en-US" sz="3200" dirty="0">
                <a:solidFill>
                  <a:schemeClr val="accent2"/>
                </a:solidFill>
                <a:latin typeface="Arial Narrow" charset="0"/>
              </a:rPr>
              <a:t>is expressed in terms of a conservative </a:t>
            </a:r>
            <a:r>
              <a:rPr lang="en-US" sz="3200" dirty="0" smtClean="0">
                <a:solidFill>
                  <a:schemeClr val="accent2"/>
                </a:solidFill>
                <a:latin typeface="Arial Narrow" charset="0"/>
              </a:rPr>
              <a:t>force (point </a:t>
            </a:r>
            <a:r>
              <a:rPr lang="en-US" sz="3200" b="1" i="1" dirty="0" smtClean="0">
                <a:solidFill>
                  <a:schemeClr val="accent2"/>
                </a:solidFill>
                <a:latin typeface="Arial Narrow" charset="0"/>
              </a:rPr>
              <a:t>a</a:t>
            </a:r>
            <a:r>
              <a:rPr lang="en-US" sz="3200" dirty="0" smtClean="0">
                <a:solidFill>
                  <a:schemeClr val="accent2"/>
                </a:solidFill>
                <a:latin typeface="Arial Narrow" charset="0"/>
              </a:rPr>
              <a:t> </a:t>
            </a:r>
            <a:r>
              <a:rPr lang="en-US" sz="3200" smtClean="0">
                <a:solidFill>
                  <a:schemeClr val="accent2"/>
                </a:solidFill>
                <a:latin typeface="Arial Narrow" charset="0"/>
              </a:rPr>
              <a:t>at the </a:t>
            </a:r>
            <a:r>
              <a:rPr lang="en-US" sz="3200" dirty="0" smtClean="0">
                <a:solidFill>
                  <a:schemeClr val="accent2"/>
                </a:solidFill>
                <a:latin typeface="Arial Narrow" charset="0"/>
              </a:rPr>
              <a:t>higher potential)</a:t>
            </a: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extLst>
              <p:ext uri="{D42A27DB-BD31-4B8C-83A1-F6EECF244321}">
                <p14:modId xmlns:p14="http://schemas.microsoft.com/office/powerpoint/2010/main" val="457394311"/>
              </p:ext>
            </p:extLst>
          </p:nvPr>
        </p:nvGraphicFramePr>
        <p:xfrm>
          <a:off x="2105025" y="1793081"/>
          <a:ext cx="1552575" cy="528638"/>
        </p:xfrm>
        <a:graphic>
          <a:graphicData uri="http://schemas.openxmlformats.org/presentationml/2006/ole">
            <mc:AlternateContent xmlns:mc="http://schemas.openxmlformats.org/markup-compatibility/2006">
              <mc:Choice xmlns:v="urn:schemas-microsoft-com:vml" Requires="v">
                <p:oleObj spid="_x0000_s76754" name="Equation" r:id="rId4" imgW="596880" imgH="203040" progId="Equation.DSMT4">
                  <p:embed/>
                </p:oleObj>
              </mc:Choice>
              <mc:Fallback>
                <p:oleObj name="Equation" r:id="rId4" imgW="5968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93081"/>
                        <a:ext cx="1552575" cy="528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76755" name="Equation" r:id="rId6" imgW="330120" imgH="203040" progId="Equation.DSMT4">
                  <p:embed/>
                </p:oleObj>
              </mc:Choice>
              <mc:Fallback>
                <p:oleObj name="Equation" r:id="rId6" imgW="330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76756"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4271963"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Unit of the electric field in terms of potential?</a:t>
            </a:r>
          </a:p>
        </p:txBody>
      </p:sp>
      <p:sp>
        <p:nvSpPr>
          <p:cNvPr id="232459" name="Text Box 11"/>
          <p:cNvSpPr txBox="1">
            <a:spLocks noChangeArrowheads="1"/>
          </p:cNvSpPr>
          <p:nvPr/>
        </p:nvSpPr>
        <p:spPr bwMode="auto">
          <a:xfrm>
            <a:off x="4911725" y="6324600"/>
            <a:ext cx="554038"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V/m</a:t>
            </a:r>
          </a:p>
        </p:txBody>
      </p:sp>
      <p:sp>
        <p:nvSpPr>
          <p:cNvPr id="232460" name="Text Box 12"/>
          <p:cNvSpPr txBox="1">
            <a:spLocks noChangeArrowheads="1"/>
          </p:cNvSpPr>
          <p:nvPr/>
        </p:nvSpPr>
        <p:spPr bwMode="auto">
          <a:xfrm>
            <a:off x="5638800" y="6324600"/>
            <a:ext cx="2971800"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76757" name="Equation" r:id="rId10" imgW="533160" imgH="203040" progId="Equation.DSMT4">
                  <p:embed/>
                </p:oleObj>
              </mc:Choice>
              <mc:Fallback>
                <p:oleObj name="Equation" r:id="rId10" imgW="533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76758" name="Equation" r:id="rId12" imgW="622080" imgH="393480" progId="Equation.DSMT4">
                  <p:embed/>
                </p:oleObj>
              </mc:Choice>
              <mc:Fallback>
                <p:oleObj name="Equation" r:id="rId12" imgW="62208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extLst/>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76759" name="Equation" r:id="rId14" imgW="571500" imgH="406400" progId="Equation.DSMT4">
                  <p:embed/>
                </p:oleObj>
              </mc:Choice>
              <mc:Fallback>
                <p:oleObj name="Equation" r:id="rId14" imgW="571500" imgH="406400" progId="Equation.DSMT4">
                  <p:embed/>
                  <p:pic>
                    <p:nvPicPr>
                      <p:cNvPr id="0" name=""/>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extLst/>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76760" name="Equation" r:id="rId16" imgW="1117600" imgH="190500" progId="Equation.DSMT4">
                  <p:embed/>
                </p:oleObj>
              </mc:Choice>
              <mc:Fallback>
                <p:oleObj name="Equation" r:id="rId16" imgW="1117600" imgH="190500" progId="Equation.DSMT4">
                  <p:embed/>
                  <p:pic>
                    <p:nvPicPr>
                      <p:cNvPr id="0" name=""/>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76761" name="Equation" r:id="rId18" imgW="304800" imgH="152400" progId="Equation.DSMT4">
                  <p:embed/>
                </p:oleObj>
              </mc:Choice>
              <mc:Fallback>
                <p:oleObj name="Equation" r:id="rId18" imgW="304800" imgH="1524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extLst>
              <p:ext uri="{D42A27DB-BD31-4B8C-83A1-F6EECF244321}">
                <p14:modId xmlns:p14="http://schemas.microsoft.com/office/powerpoint/2010/main" val="1582212364"/>
              </p:ext>
            </p:extLst>
          </p:nvPr>
        </p:nvGraphicFramePr>
        <p:xfrm>
          <a:off x="3702050" y="1826419"/>
          <a:ext cx="1089025" cy="461963"/>
        </p:xfrm>
        <a:graphic>
          <a:graphicData uri="http://schemas.openxmlformats.org/presentationml/2006/ole">
            <mc:AlternateContent xmlns:mc="http://schemas.openxmlformats.org/markup-compatibility/2006">
              <mc:Choice xmlns:v="urn:schemas-microsoft-com:vml" Requires="v">
                <p:oleObj spid="_x0000_s76762" name="Equation" r:id="rId20" imgW="419100" imgH="177800" progId="Equation.DSMT4">
                  <p:embed/>
                </p:oleObj>
              </mc:Choice>
              <mc:Fallback>
                <p:oleObj name="Equation" r:id="rId20" imgW="419100" imgH="177800" progId="Equation.DSMT4">
                  <p:embed/>
                  <p:pic>
                    <p:nvPicPr>
                      <p:cNvPr id="0" name=""/>
                      <p:cNvPicPr>
                        <a:picLocks noChangeAspect="1" noChangeArrowheads="1"/>
                      </p:cNvPicPr>
                      <p:nvPr/>
                    </p:nvPicPr>
                    <p:blipFill>
                      <a:blip r:embed="rId21"/>
                      <a:srcRect/>
                      <a:stretch>
                        <a:fillRect/>
                      </a:stretch>
                    </p:blipFill>
                    <p:spPr bwMode="auto">
                      <a:xfrm>
                        <a:off x="3702050" y="1826419"/>
                        <a:ext cx="1089025"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76763" name="Equation" r:id="rId22" imgW="520700" imgH="177800" progId="Equation.DSMT4">
                  <p:embed/>
                </p:oleObj>
              </mc:Choice>
              <mc:Fallback>
                <p:oleObj name="Equation" r:id="rId22" imgW="520700" imgH="177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76764" name="Equation" r:id="rId24" imgW="723900" imgH="165100" progId="Equation.DSMT4">
                  <p:embed/>
                </p:oleObj>
              </mc:Choice>
              <mc:Fallback>
                <p:oleObj name="Equation" r:id="rId24" imgW="723900" imgH="1651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76765" name="Equation" r:id="rId26" imgW="711200" imgH="228600" progId="Equation.DSMT4">
                  <p:embed/>
                </p:oleObj>
              </mc:Choice>
              <mc:Fallback>
                <p:oleObj name="Equation" r:id="rId26" imgW="7112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extLst>
              <p:ext uri="{D42A27DB-BD31-4B8C-83A1-F6EECF244321}">
                <p14:modId xmlns:p14="http://schemas.microsoft.com/office/powerpoint/2010/main" val="2100684594"/>
              </p:ext>
            </p:extLst>
          </p:nvPr>
        </p:nvGraphicFramePr>
        <p:xfrm>
          <a:off x="4903788" y="1759744"/>
          <a:ext cx="1054100" cy="595313"/>
        </p:xfrm>
        <a:graphic>
          <a:graphicData uri="http://schemas.openxmlformats.org/presentationml/2006/ole">
            <mc:AlternateContent xmlns:mc="http://schemas.openxmlformats.org/markup-compatibility/2006">
              <mc:Choice xmlns:v="urn:schemas-microsoft-com:vml" Requires="v">
                <p:oleObj spid="_x0000_s76766" name="Equation" r:id="rId28" imgW="406400" imgH="228600" progId="Equation.DSMT4">
                  <p:embed/>
                </p:oleObj>
              </mc:Choice>
              <mc:Fallback>
                <p:oleObj name="Equation" r:id="rId28" imgW="406400" imgH="228600" progId="Equation.DSMT4">
                  <p:embed/>
                  <p:pic>
                    <p:nvPicPr>
                      <p:cNvPr id="0" name=""/>
                      <p:cNvPicPr>
                        <a:picLocks noChangeAspect="1" noChangeArrowheads="1"/>
                      </p:cNvPicPr>
                      <p:nvPr/>
                    </p:nvPicPr>
                    <p:blipFill>
                      <a:blip r:embed="rId29"/>
                      <a:srcRect/>
                      <a:stretch>
                        <a:fillRect/>
                      </a:stretch>
                    </p:blipFill>
                    <p:spPr bwMode="auto">
                      <a:xfrm>
                        <a:off x="4903788" y="1759744"/>
                        <a:ext cx="1054100" cy="595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88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2">
                                            <p:txEl>
                                              <p:pRg st="0" end="0"/>
                                            </p:txEl>
                                          </p:spTgt>
                                        </p:tgtEl>
                                        <p:attrNameLst>
                                          <p:attrName>style.visibility</p:attrName>
                                        </p:attrNameLst>
                                      </p:cBhvr>
                                      <p:to>
                                        <p:strVal val="visible"/>
                                      </p:to>
                                    </p:set>
                                    <p:animEffect transition="in" filter="wipe(left)">
                                      <p:cBhvr>
                                        <p:cTn id="7" dur="500"/>
                                        <p:tgtEl>
                                          <p:spTgt spid="2324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2453"/>
                                        </p:tgtEl>
                                        <p:attrNameLst>
                                          <p:attrName>style.visibility</p:attrName>
                                        </p:attrNameLst>
                                      </p:cBhvr>
                                      <p:to>
                                        <p:strVal val="visible"/>
                                      </p:to>
                                    </p:set>
                                    <p:animEffect transition="in" filter="wipe(left)">
                                      <p:cBhvr>
                                        <p:cTn id="12" dur="500"/>
                                        <p:tgtEl>
                                          <p:spTgt spid="232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2468"/>
                                        </p:tgtEl>
                                        <p:attrNameLst>
                                          <p:attrName>style.visibility</p:attrName>
                                        </p:attrNameLst>
                                      </p:cBhvr>
                                      <p:to>
                                        <p:strVal val="visible"/>
                                      </p:to>
                                    </p:set>
                                    <p:animEffect transition="in" filter="wipe(left)">
                                      <p:cBhvr>
                                        <p:cTn id="17" dur="500"/>
                                        <p:tgtEl>
                                          <p:spTgt spid="232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2452">
                                            <p:txEl>
                                              <p:pRg st="2" end="2"/>
                                            </p:txEl>
                                          </p:spTgt>
                                        </p:tgtEl>
                                        <p:attrNameLst>
                                          <p:attrName>style.visibility</p:attrName>
                                        </p:attrNameLst>
                                      </p:cBhvr>
                                      <p:to>
                                        <p:strVal val="visible"/>
                                      </p:to>
                                    </p:set>
                                    <p:animEffect transition="in" filter="wipe(left)">
                                      <p:cBhvr>
                                        <p:cTn id="27" dur="500"/>
                                        <p:tgtEl>
                                          <p:spTgt spid="23245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2454"/>
                                        </p:tgtEl>
                                        <p:attrNameLst>
                                          <p:attrName>style.visibility</p:attrName>
                                        </p:attrNameLst>
                                      </p:cBhvr>
                                      <p:to>
                                        <p:strVal val="visible"/>
                                      </p:to>
                                    </p:set>
                                    <p:animEffect transition="in" filter="wipe(left)">
                                      <p:cBhvr>
                                        <p:cTn id="32" dur="500"/>
                                        <p:tgtEl>
                                          <p:spTgt spid="2324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2461"/>
                                        </p:tgtEl>
                                        <p:attrNameLst>
                                          <p:attrName>style.visibility</p:attrName>
                                        </p:attrNameLst>
                                      </p:cBhvr>
                                      <p:to>
                                        <p:strVal val="visible"/>
                                      </p:to>
                                    </p:set>
                                    <p:animEffect transition="in" filter="wipe(left)">
                                      <p:cBhvr>
                                        <p:cTn id="37" dur="500"/>
                                        <p:tgtEl>
                                          <p:spTgt spid="2324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2462"/>
                                        </p:tgtEl>
                                        <p:attrNameLst>
                                          <p:attrName>style.visibility</p:attrName>
                                        </p:attrNameLst>
                                      </p:cBhvr>
                                      <p:to>
                                        <p:strVal val="visible"/>
                                      </p:to>
                                    </p:set>
                                    <p:animEffect transition="in" filter="wipe(left)">
                                      <p:cBhvr>
                                        <p:cTn id="42" dur="500"/>
                                        <p:tgtEl>
                                          <p:spTgt spid="2324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2463"/>
                                        </p:tgtEl>
                                        <p:attrNameLst>
                                          <p:attrName>style.visibility</p:attrName>
                                        </p:attrNameLst>
                                      </p:cBhvr>
                                      <p:to>
                                        <p:strVal val="visible"/>
                                      </p:to>
                                    </p:set>
                                    <p:animEffect transition="in" filter="wipe(left)">
                                      <p:cBhvr>
                                        <p:cTn id="47" dur="500"/>
                                        <p:tgtEl>
                                          <p:spTgt spid="23246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64"/>
                                        </p:tgtEl>
                                        <p:attrNameLst>
                                          <p:attrName>style.visibility</p:attrName>
                                        </p:attrNameLst>
                                      </p:cBhvr>
                                      <p:to>
                                        <p:strVal val="visible"/>
                                      </p:to>
                                    </p:set>
                                    <p:animEffect transition="in" filter="wipe(left)">
                                      <p:cBhvr>
                                        <p:cTn id="59" dur="500"/>
                                        <p:tgtEl>
                                          <p:spTgt spid="23246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32452">
                                            <p:txEl>
                                              <p:pRg st="4" end="4"/>
                                            </p:txEl>
                                          </p:spTgt>
                                        </p:tgtEl>
                                        <p:attrNameLst>
                                          <p:attrName>style.visibility</p:attrName>
                                        </p:attrNameLst>
                                      </p:cBhvr>
                                      <p:to>
                                        <p:strVal val="visible"/>
                                      </p:to>
                                    </p:set>
                                    <p:animEffect transition="in" filter="wipe(left)">
                                      <p:cBhvr>
                                        <p:cTn id="64" dur="500"/>
                                        <p:tgtEl>
                                          <p:spTgt spid="232452">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232450"/>
                                        </p:tgtEl>
                                        <p:attrNameLst>
                                          <p:attrName>style.visibility</p:attrName>
                                        </p:attrNameLst>
                                      </p:cBhvr>
                                      <p:to>
                                        <p:strVal val="visible"/>
                                      </p:to>
                                    </p:set>
                                    <p:anim calcmode="lin" valueType="num">
                                      <p:cBhvr>
                                        <p:cTn id="69" dur="500" fill="hold"/>
                                        <p:tgtEl>
                                          <p:spTgt spid="232450"/>
                                        </p:tgtEl>
                                        <p:attrNameLst>
                                          <p:attrName>ppt_w</p:attrName>
                                        </p:attrNameLst>
                                      </p:cBhvr>
                                      <p:tavLst>
                                        <p:tav tm="0">
                                          <p:val>
                                            <p:fltVal val="0"/>
                                          </p:val>
                                        </p:tav>
                                        <p:tav tm="100000">
                                          <p:val>
                                            <p:strVal val="#ppt_w"/>
                                          </p:val>
                                        </p:tav>
                                      </p:tavLst>
                                    </p:anim>
                                    <p:anim calcmode="lin" valueType="num">
                                      <p:cBhvr>
                                        <p:cTn id="70" dur="500" fill="hold"/>
                                        <p:tgtEl>
                                          <p:spTgt spid="232450"/>
                                        </p:tgtEl>
                                        <p:attrNameLst>
                                          <p:attrName>ppt_h</p:attrName>
                                        </p:attrNameLst>
                                      </p:cBhvr>
                                      <p:tavLst>
                                        <p:tav tm="0">
                                          <p:val>
                                            <p:fltVal val="0"/>
                                          </p:val>
                                        </p:tav>
                                        <p:tav tm="100000">
                                          <p:val>
                                            <p:strVal val="#ppt_h"/>
                                          </p:val>
                                        </p:tav>
                                      </p:tavLst>
                                    </p:anim>
                                    <p:animEffect transition="in" filter="fade">
                                      <p:cBhvr>
                                        <p:cTn id="71" dur="500"/>
                                        <p:tgtEl>
                                          <p:spTgt spid="23245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32452">
                                            <p:txEl>
                                              <p:pRg st="5" end="5"/>
                                            </p:txEl>
                                          </p:spTgt>
                                        </p:tgtEl>
                                        <p:attrNameLst>
                                          <p:attrName>style.visibility</p:attrName>
                                        </p:attrNameLst>
                                      </p:cBhvr>
                                      <p:to>
                                        <p:strVal val="visible"/>
                                      </p:to>
                                    </p:set>
                                    <p:animEffect transition="in" filter="wipe(left)">
                                      <p:cBhvr>
                                        <p:cTn id="76" dur="500"/>
                                        <p:tgtEl>
                                          <p:spTgt spid="232452">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32455"/>
                                        </p:tgtEl>
                                        <p:attrNameLst>
                                          <p:attrName>style.visibility</p:attrName>
                                        </p:attrNameLst>
                                      </p:cBhvr>
                                      <p:to>
                                        <p:strVal val="visible"/>
                                      </p:to>
                                    </p:set>
                                    <p:animEffect transition="in" filter="wipe(left)">
                                      <p:cBhvr>
                                        <p:cTn id="81" dur="500"/>
                                        <p:tgtEl>
                                          <p:spTgt spid="23245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left)">
                                      <p:cBhvr>
                                        <p:cTn id="86" dur="5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232467"/>
                                        </p:tgtEl>
                                        <p:attrNameLst>
                                          <p:attrName>style.visibility</p:attrName>
                                        </p:attrNameLst>
                                      </p:cBhvr>
                                      <p:to>
                                        <p:strVal val="visible"/>
                                      </p:to>
                                    </p:set>
                                    <p:animEffect transition="in" filter="wipe(left)">
                                      <p:cBhvr>
                                        <p:cTn id="96" dur="500"/>
                                        <p:tgtEl>
                                          <p:spTgt spid="232467"/>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32457"/>
                                        </p:tgtEl>
                                        <p:attrNameLst>
                                          <p:attrName>style.visibility</p:attrName>
                                        </p:attrNameLst>
                                      </p:cBhvr>
                                      <p:to>
                                        <p:strVal val="visible"/>
                                      </p:to>
                                    </p:set>
                                    <p:animEffect transition="in" filter="wipe(left)">
                                      <p:cBhvr>
                                        <p:cTn id="100" dur="500"/>
                                        <p:tgtEl>
                                          <p:spTgt spid="23245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left)">
                                      <p:cBhvr>
                                        <p:cTn id="105" dur="500"/>
                                        <p:tgtEl>
                                          <p:spTgt spid="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30"/>
                                        </p:tgtEl>
                                        <p:attrNameLst>
                                          <p:attrName>style.visibility</p:attrName>
                                        </p:attrNameLst>
                                      </p:cBhvr>
                                      <p:to>
                                        <p:strVal val="visible"/>
                                      </p:to>
                                    </p:set>
                                    <p:animEffect transition="in" filter="wipe(left)">
                                      <p:cBhvr>
                                        <p:cTn id="115" dur="500"/>
                                        <p:tgtEl>
                                          <p:spTgt spid="3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232458"/>
                                        </p:tgtEl>
                                        <p:attrNameLst>
                                          <p:attrName>style.visibility</p:attrName>
                                        </p:attrNameLst>
                                      </p:cBhvr>
                                      <p:to>
                                        <p:strVal val="visible"/>
                                      </p:to>
                                    </p:set>
                                    <p:animEffect transition="in" filter="wipe(left)">
                                      <p:cBhvr>
                                        <p:cTn id="120" dur="500"/>
                                        <p:tgtEl>
                                          <p:spTgt spid="23245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iterate type="wd">
                                    <p:tmPct val="10000"/>
                                  </p:iterate>
                                  <p:childTnLst>
                                    <p:set>
                                      <p:cBhvr>
                                        <p:cTn id="124" dur="1" fill="hold">
                                          <p:stCondLst>
                                            <p:cond delay="0"/>
                                          </p:stCondLst>
                                        </p:cTn>
                                        <p:tgtEl>
                                          <p:spTgt spid="232459"/>
                                        </p:tgtEl>
                                        <p:attrNameLst>
                                          <p:attrName>style.visibility</p:attrName>
                                        </p:attrNameLst>
                                      </p:cBhvr>
                                      <p:to>
                                        <p:strVal val="visible"/>
                                      </p:to>
                                    </p:set>
                                    <p:animEffect transition="in" filter="wipe(left)">
                                      <p:cBhvr>
                                        <p:cTn id="125" dur="500"/>
                                        <p:tgtEl>
                                          <p:spTgt spid="23245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232460"/>
                                        </p:tgtEl>
                                        <p:attrNameLst>
                                          <p:attrName>style.visibility</p:attrName>
                                        </p:attrNameLst>
                                      </p:cBhvr>
                                      <p:to>
                                        <p:strVal val="visible"/>
                                      </p:to>
                                    </p:set>
                                    <p:animEffect transition="in" filter="wipe(left)">
                                      <p:cBhvr>
                                        <p:cTn id="130" dur="500"/>
                                        <p:tgtEl>
                                          <p:spTgt spid="232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uiExpand="1" build="p"/>
      <p:bldP spid="232457" grpId="0"/>
      <p:bldP spid="232458" grpId="0" animBg="1"/>
      <p:bldP spid="232459" grpId="0" animBg="1"/>
      <p:bldP spid="232460" grpId="0" animBg="1"/>
      <p:bldP spid="28" grpId="0" animBg="1"/>
      <p:bldP spid="3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2151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215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smtClean="0">
                <a:latin typeface="Arial Narrow" charset="0"/>
                <a:ea typeface="ＭＳ Ｐゴシック" charset="0"/>
                <a:cs typeface="ＭＳ Ｐゴシック" charset="0"/>
              </a:rPr>
              <a:t>Example</a:t>
            </a:r>
            <a:endParaRPr lang="en-US" dirty="0">
              <a:latin typeface="Arial Narrow" charset="0"/>
              <a:ea typeface="ＭＳ Ｐゴシック" charset="0"/>
              <a:cs typeface="ＭＳ Ｐゴシック" charset="0"/>
            </a:endParaRPr>
          </a:p>
        </p:txBody>
      </p:sp>
      <p:sp>
        <p:nvSpPr>
          <p:cNvPr id="235533" name="Text Box 13"/>
          <p:cNvSpPr txBox="1">
            <a:spLocks noChangeArrowheads="1"/>
          </p:cNvSpPr>
          <p:nvPr/>
        </p:nvSpPr>
        <p:spPr bwMode="auto">
          <a:xfrm>
            <a:off x="609600" y="777875"/>
            <a:ext cx="72390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a:solidFill>
                  <a:schemeClr val="accent2"/>
                </a:solidFill>
                <a:latin typeface="Arial Narrow" charset="0"/>
              </a:rPr>
              <a:t>Uniform electric field obtained from voltage: </a:t>
            </a:r>
            <a:r>
              <a:rPr lang="en-US" sz="320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77253"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77254" name="Equation" r:id="rId6" imgW="279360" imgH="368280" progId="Equation.DSMT4">
                  <p:embed/>
                </p:oleObj>
              </mc:Choice>
              <mc:Fallback>
                <p:oleObj name="Equation" r:id="rId6" imgW="27936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77255" name="Equation" r:id="rId8" imgW="520560" imgH="368280" progId="Equation.DSMT4">
                  <p:embed/>
                </p:oleObj>
              </mc:Choice>
              <mc:Fallback>
                <p:oleObj name="Equation" r:id="rId8" imgW="5205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extLst>
              <p:ext uri="{D42A27DB-BD31-4B8C-83A1-F6EECF244321}">
                <p14:modId xmlns:p14="http://schemas.microsoft.com/office/powerpoint/2010/main" val="2039984825"/>
              </p:ext>
            </p:extLst>
          </p:nvPr>
        </p:nvGraphicFramePr>
        <p:xfrm>
          <a:off x="4660900" y="4057650"/>
          <a:ext cx="1465263" cy="490538"/>
        </p:xfrm>
        <a:graphic>
          <a:graphicData uri="http://schemas.openxmlformats.org/presentationml/2006/ole">
            <mc:AlternateContent xmlns:mc="http://schemas.openxmlformats.org/markup-compatibility/2006">
              <mc:Choice xmlns:v="urn:schemas-microsoft-com:vml" Requires="v">
                <p:oleObj spid="_x0000_s77256" name="Equation" r:id="rId10" imgW="457200" imgH="152400" progId="Equation.DSMT4">
                  <p:embed/>
                </p:oleObj>
              </mc:Choice>
              <mc:Fallback>
                <p:oleObj name="Equation" r:id="rId10" imgW="457200" imgH="15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0900" y="4057650"/>
                        <a:ext cx="1465263" cy="490538"/>
                      </a:xfrm>
                      <a:prstGeom prst="rect">
                        <a:avLst/>
                      </a:prstGeom>
                      <a:solidFill>
                        <a:srgbClr val="FFFF00"/>
                      </a:solidFill>
                      <a:ln w="38100">
                        <a:solidFill>
                          <a:srgbClr val="C00000"/>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77257" name="Equation" r:id="rId12" imgW="698400" imgH="380880" progId="Equation.DSMT4">
                  <p:embed/>
                </p:oleObj>
              </mc:Choice>
              <mc:Fallback>
                <p:oleObj name="Equation" r:id="rId12" imgW="698400" imgH="380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extLst/>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77258" name="Equation" r:id="rId14" imgW="583920" imgH="164880" progId="Equation.DSMT4">
                  <p:embed/>
                </p:oleObj>
              </mc:Choice>
              <mc:Fallback>
                <p:oleObj name="Equation" r:id="rId14" imgW="58392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Direction of decreasing potential!</a:t>
            </a:r>
          </a:p>
        </p:txBody>
      </p:sp>
    </p:spTree>
    <p:extLst>
      <p:ext uri="{BB962C8B-B14F-4D97-AF65-F5344CB8AC3E}">
        <p14:creationId xmlns:p14="http://schemas.microsoft.com/office/powerpoint/2010/main" val="843929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5533"/>
                                        </p:tgtEl>
                                        <p:attrNameLst>
                                          <p:attrName>style.visibility</p:attrName>
                                        </p:attrNameLst>
                                      </p:cBhvr>
                                      <p:to>
                                        <p:strVal val="visible"/>
                                      </p:to>
                                    </p:set>
                                    <p:animEffect transition="in" filter="wipe(left)">
                                      <p:cBhvr>
                                        <p:cTn id="7" dur="500"/>
                                        <p:tgtEl>
                                          <p:spTgt spid="235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35537"/>
                                        </p:tgtEl>
                                        <p:attrNameLst>
                                          <p:attrName>style.visibility</p:attrName>
                                        </p:attrNameLst>
                                      </p:cBhvr>
                                      <p:to>
                                        <p:strVal val="visible"/>
                                      </p:to>
                                    </p:set>
                                    <p:animEffect transition="in" filter="wipe(left)">
                                      <p:cBhvr>
                                        <p:cTn id="19" dur="500"/>
                                        <p:tgtEl>
                                          <p:spTgt spid="2355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35538"/>
                                        </p:tgtEl>
                                        <p:attrNameLst>
                                          <p:attrName>style.visibility</p:attrName>
                                        </p:attrNameLst>
                                      </p:cBhvr>
                                      <p:to>
                                        <p:strVal val="visible"/>
                                      </p:to>
                                    </p:set>
                                    <p:animEffect transition="in" filter="wipe(left)">
                                      <p:cBhvr>
                                        <p:cTn id="24" dur="500"/>
                                        <p:tgtEl>
                                          <p:spTgt spid="2355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5539"/>
                                        </p:tgtEl>
                                        <p:attrNameLst>
                                          <p:attrName>style.visibility</p:attrName>
                                        </p:attrNameLst>
                                      </p:cBhvr>
                                      <p:to>
                                        <p:strVal val="visible"/>
                                      </p:to>
                                    </p:set>
                                    <p:animEffect transition="in" filter="wipe(left)">
                                      <p:cBhvr>
                                        <p:cTn id="29" dur="500"/>
                                        <p:tgtEl>
                                          <p:spTgt spid="2355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35534"/>
                                        </p:tgtEl>
                                        <p:attrNameLst>
                                          <p:attrName>style.visibility</p:attrName>
                                        </p:attrNameLst>
                                      </p:cBhvr>
                                      <p:to>
                                        <p:strVal val="visible"/>
                                      </p:to>
                                    </p:set>
                                    <p:animEffect transition="in" filter="wipe(left)">
                                      <p:cBhvr>
                                        <p:cTn id="34" dur="500"/>
                                        <p:tgtEl>
                                          <p:spTgt spid="2355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35535"/>
                                        </p:tgtEl>
                                        <p:attrNameLst>
                                          <p:attrName>style.visibility</p:attrName>
                                        </p:attrNameLst>
                                      </p:cBhvr>
                                      <p:to>
                                        <p:strVal val="visible"/>
                                      </p:to>
                                    </p:set>
                                    <p:animEffect transition="in" filter="wipe(left)">
                                      <p:cBhvr>
                                        <p:cTn id="39" dur="500"/>
                                        <p:tgtEl>
                                          <p:spTgt spid="2355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35536"/>
                                        </p:tgtEl>
                                        <p:attrNameLst>
                                          <p:attrName>style.visibility</p:attrName>
                                        </p:attrNameLst>
                                      </p:cBhvr>
                                      <p:to>
                                        <p:strVal val="visible"/>
                                      </p:to>
                                    </p:set>
                                    <p:animEffect transition="in" filter="wipe(left)">
                                      <p:cBhvr>
                                        <p:cTn id="44" dur="500"/>
                                        <p:tgtEl>
                                          <p:spTgt spid="2355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35540"/>
                                        </p:tgtEl>
                                        <p:attrNameLst>
                                          <p:attrName>style.visibility</p:attrName>
                                        </p:attrNameLst>
                                      </p:cBhvr>
                                      <p:to>
                                        <p:strVal val="visible"/>
                                      </p:to>
                                    </p:set>
                                    <p:animEffect transition="in" filter="wipe(left)">
                                      <p:cBhvr>
                                        <p:cTn id="49" dur="500"/>
                                        <p:tgtEl>
                                          <p:spTgt spid="23554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35541"/>
                                        </p:tgtEl>
                                        <p:attrNameLst>
                                          <p:attrName>style.visibility</p:attrName>
                                        </p:attrNameLst>
                                      </p:cBhvr>
                                      <p:to>
                                        <p:strVal val="visible"/>
                                      </p:to>
                                    </p:set>
                                    <p:animEffect transition="in" filter="wipe(left)">
                                      <p:cBhvr>
                                        <p:cTn id="54" dur="500"/>
                                        <p:tgtEl>
                                          <p:spTgt spid="2355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3" grpId="0"/>
      <p:bldP spid="235537" grpId="0"/>
      <p:bldP spid="235539" grpId="0" animBg="1"/>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Wednesday, Sept. 26,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9FFE2F27-53D0-BC4B-B3E6-4D8E0651FEC5}" type="slidenum">
              <a:rPr lang="en-US"/>
              <a:pPr/>
              <a:t>8</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a:t>
            </a:r>
            <a:r>
              <a:rPr lang="en-US" sz="3200" dirty="0" err="1">
                <a:solidFill>
                  <a:schemeClr val="accent2"/>
                </a:solidFill>
                <a:latin typeface="Arial Narrow" charset="0"/>
              </a:rPr>
              <a:t>r</a:t>
            </a:r>
            <a:r>
              <a:rPr lang="en-US" sz="3200" dirty="0">
                <a:solidFill>
                  <a:schemeClr val="accent2"/>
                </a:solidFill>
                <a:latin typeface="Arial Narrow" charset="0"/>
              </a:rPr>
              <a:t>? </a:t>
            </a:r>
            <a:endParaRPr lang="en-US" sz="3200">
              <a:solidFill>
                <a:schemeClr val="accent2"/>
              </a:solidFill>
              <a:latin typeface="Arial Narrow" charset="0"/>
            </a:endParaRPr>
          </a:p>
          <a:p>
            <a:pPr marL="342900" indent="-342900">
              <a:spcBef>
                <a:spcPct val="20000"/>
              </a:spcBef>
              <a:buFontTx/>
              <a:buChar char="•"/>
            </a:pPr>
            <a:endParaRPr lang="en-US" sz="320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a:t>
            </a:r>
            <a:r>
              <a:rPr lang="en-US" sz="3200" dirty="0" err="1">
                <a:solidFill>
                  <a:schemeClr val="accent2"/>
                </a:solidFill>
                <a:latin typeface="Arial Narrow" charset="0"/>
              </a:rPr>
              <a:t>r</a:t>
            </a:r>
            <a:r>
              <a:rPr lang="en-US" sz="3200" baseline="-25000" dirty="0" err="1">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radial direction away from the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78427" name="Equation" r:id="rId4" imgW="533160" imgH="203040" progId="Equation.DSMT4">
                  <p:embed/>
                </p:oleObj>
              </mc:Choice>
              <mc:Fallback>
                <p:oleObj name="Equation" r:id="rId4" imgW="5331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extLst/>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78428" name="Equation" r:id="rId6" imgW="723900" imgH="381000" progId="Equation.DSMT4">
                  <p:embed/>
                </p:oleObj>
              </mc:Choice>
              <mc:Fallback>
                <p:oleObj name="Equation" r:id="rId6" imgW="723900" imgH="381000" progId="Equation.DSMT4">
                  <p:embed/>
                  <p:pic>
                    <p:nvPicPr>
                      <p:cNvPr id="0" name=""/>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78429"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78430" name="Equation" r:id="rId10" imgW="622080" imgH="406080" progId="Equation.DSMT4">
                  <p:embed/>
                </p:oleObj>
              </mc:Choice>
              <mc:Fallback>
                <p:oleObj name="Equation" r:id="rId10" imgW="62208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78431" name="Equation" r:id="rId12" imgW="291960" imgH="380880" progId="Equation.DSMT4">
                  <p:embed/>
                </p:oleObj>
              </mc:Choice>
              <mc:Fallback>
                <p:oleObj name="Equation" r:id="rId12" imgW="291960" imgH="380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extLst/>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78432" name="Equation" r:id="rId14" imgW="1168400" imgH="419100" progId="Equation.DSMT4">
                  <p:embed/>
                </p:oleObj>
              </mc:Choice>
              <mc:Fallback>
                <p:oleObj name="Equation" r:id="rId14" imgW="1168400" imgH="419100" progId="Equation.DSMT4">
                  <p:embed/>
                  <p:pic>
                    <p:nvPicPr>
                      <p:cNvPr id="0" name=""/>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extLst/>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78433" name="Equation" r:id="rId16" imgW="1143000" imgH="419100" progId="Equation.DSMT4">
                  <p:embed/>
                </p:oleObj>
              </mc:Choice>
              <mc:Fallback>
                <p:oleObj name="Equation" r:id="rId16" imgW="1143000" imgH="419100" progId="Equation.DSMT4">
                  <p:embed/>
                  <p:pic>
                    <p:nvPicPr>
                      <p:cNvPr id="0" name=""/>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extLst/>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78434" name="Equation" r:id="rId18" imgW="876300" imgH="457200" progId="Equation.DSMT4">
                  <p:embed/>
                </p:oleObj>
              </mc:Choice>
              <mc:Fallback>
                <p:oleObj name="Equation" r:id="rId18" imgW="876300" imgH="457200" progId="Equation.DSMT4">
                  <p:embed/>
                  <p:pic>
                    <p:nvPicPr>
                      <p:cNvPr id="0" name=""/>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644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6548">
                                            <p:txEl>
                                              <p:pRg st="0" end="0"/>
                                            </p:txEl>
                                          </p:spTgt>
                                        </p:tgtEl>
                                        <p:attrNameLst>
                                          <p:attrName>style.visibility</p:attrName>
                                        </p:attrNameLst>
                                      </p:cBhvr>
                                      <p:to>
                                        <p:strVal val="visible"/>
                                      </p:to>
                                    </p:set>
                                    <p:animEffect transition="in" filter="wipe(left)">
                                      <p:cBhvr>
                                        <p:cTn id="7" dur="500"/>
                                        <p:tgtEl>
                                          <p:spTgt spid="236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6551"/>
                                        </p:tgtEl>
                                        <p:attrNameLst>
                                          <p:attrName>style.visibility</p:attrName>
                                        </p:attrNameLst>
                                      </p:cBhvr>
                                      <p:to>
                                        <p:strVal val="visible"/>
                                      </p:to>
                                    </p:set>
                                    <p:animEffect transition="in" filter="wipe(left)">
                                      <p:cBhvr>
                                        <p:cTn id="12" dur="500"/>
                                        <p:tgtEl>
                                          <p:spTgt spid="2365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6552"/>
                                        </p:tgtEl>
                                        <p:attrNameLst>
                                          <p:attrName>style.visibility</p:attrName>
                                        </p:attrNameLst>
                                      </p:cBhvr>
                                      <p:to>
                                        <p:strVal val="visible"/>
                                      </p:to>
                                    </p:set>
                                    <p:animEffect transition="in" filter="wipe(left)">
                                      <p:cBhvr>
                                        <p:cTn id="17" dur="500"/>
                                        <p:tgtEl>
                                          <p:spTgt spid="2365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6553"/>
                                        </p:tgtEl>
                                        <p:attrNameLst>
                                          <p:attrName>style.visibility</p:attrName>
                                        </p:attrNameLst>
                                      </p:cBhvr>
                                      <p:to>
                                        <p:strVal val="visible"/>
                                      </p:to>
                                    </p:set>
                                    <p:animEffect transition="in" filter="wipe(left)">
                                      <p:cBhvr>
                                        <p:cTn id="22" dur="500"/>
                                        <p:tgtEl>
                                          <p:spTgt spid="2365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6548">
                                            <p:txEl>
                                              <p:pRg st="2" end="2"/>
                                            </p:txEl>
                                          </p:spTgt>
                                        </p:tgtEl>
                                        <p:attrNameLst>
                                          <p:attrName>style.visibility</p:attrName>
                                        </p:attrNameLst>
                                      </p:cBhvr>
                                      <p:to>
                                        <p:strVal val="visible"/>
                                      </p:to>
                                    </p:set>
                                    <p:animEffect transition="in" filter="wipe(left)">
                                      <p:cBhvr>
                                        <p:cTn id="27" dur="500"/>
                                        <p:tgtEl>
                                          <p:spTgt spid="23654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36546"/>
                                        </p:tgtEl>
                                        <p:attrNameLst>
                                          <p:attrName>style.visibility</p:attrName>
                                        </p:attrNameLst>
                                      </p:cBhvr>
                                      <p:to>
                                        <p:strVal val="visible"/>
                                      </p:to>
                                    </p:set>
                                    <p:anim calcmode="lin" valueType="num">
                                      <p:cBhvr>
                                        <p:cTn id="32" dur="500" fill="hold"/>
                                        <p:tgtEl>
                                          <p:spTgt spid="236546"/>
                                        </p:tgtEl>
                                        <p:attrNameLst>
                                          <p:attrName>ppt_w</p:attrName>
                                        </p:attrNameLst>
                                      </p:cBhvr>
                                      <p:tavLst>
                                        <p:tav tm="0">
                                          <p:val>
                                            <p:fltVal val="0"/>
                                          </p:val>
                                        </p:tav>
                                        <p:tav tm="100000">
                                          <p:val>
                                            <p:strVal val="#ppt_w"/>
                                          </p:val>
                                        </p:tav>
                                      </p:tavLst>
                                    </p:anim>
                                    <p:anim calcmode="lin" valueType="num">
                                      <p:cBhvr>
                                        <p:cTn id="33" dur="500" fill="hold"/>
                                        <p:tgtEl>
                                          <p:spTgt spid="236546"/>
                                        </p:tgtEl>
                                        <p:attrNameLst>
                                          <p:attrName>ppt_h</p:attrName>
                                        </p:attrNameLst>
                                      </p:cBhvr>
                                      <p:tavLst>
                                        <p:tav tm="0">
                                          <p:val>
                                            <p:fltVal val="0"/>
                                          </p:val>
                                        </p:tav>
                                        <p:tav tm="100000">
                                          <p:val>
                                            <p:strVal val="#ppt_h"/>
                                          </p:val>
                                        </p:tav>
                                      </p:tavLst>
                                    </p:anim>
                                    <p:animEffect transition="in" filter="fade">
                                      <p:cBhvr>
                                        <p:cTn id="34" dur="500"/>
                                        <p:tgtEl>
                                          <p:spTgt spid="2365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6549"/>
                                        </p:tgtEl>
                                        <p:attrNameLst>
                                          <p:attrName>style.visibility</p:attrName>
                                        </p:attrNameLst>
                                      </p:cBhvr>
                                      <p:to>
                                        <p:strVal val="visible"/>
                                      </p:to>
                                    </p:set>
                                    <p:animEffect transition="in" filter="wipe(left)">
                                      <p:cBhvr>
                                        <p:cTn id="39" dur="500"/>
                                        <p:tgtEl>
                                          <p:spTgt spid="23654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6550"/>
                                        </p:tgtEl>
                                        <p:attrNameLst>
                                          <p:attrName>style.visibility</p:attrName>
                                        </p:attrNameLst>
                                      </p:cBhvr>
                                      <p:to>
                                        <p:strVal val="visible"/>
                                      </p:to>
                                    </p:set>
                                    <p:animEffect transition="in" filter="wipe(left)">
                                      <p:cBhvr>
                                        <p:cTn id="44" dur="500"/>
                                        <p:tgtEl>
                                          <p:spTgt spid="2365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6554"/>
                                        </p:tgtEl>
                                        <p:attrNameLst>
                                          <p:attrName>style.visibility</p:attrName>
                                        </p:attrNameLst>
                                      </p:cBhvr>
                                      <p:to>
                                        <p:strVal val="visible"/>
                                      </p:to>
                                    </p:set>
                                    <p:animEffect transition="in" filter="wipe(left)">
                                      <p:cBhvr>
                                        <p:cTn id="49" dur="500"/>
                                        <p:tgtEl>
                                          <p:spTgt spid="2365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6555"/>
                                        </p:tgtEl>
                                        <p:attrNameLst>
                                          <p:attrName>style.visibility</p:attrName>
                                        </p:attrNameLst>
                                      </p:cBhvr>
                                      <p:to>
                                        <p:strVal val="visible"/>
                                      </p:to>
                                    </p:set>
                                    <p:animEffect transition="in" filter="wipe(left)">
                                      <p:cBhvr>
                                        <p:cTn id="54" dur="500"/>
                                        <p:tgtEl>
                                          <p:spTgt spid="23655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6556"/>
                                        </p:tgtEl>
                                        <p:attrNameLst>
                                          <p:attrName>style.visibility</p:attrName>
                                        </p:attrNameLst>
                                      </p:cBhvr>
                                      <p:to>
                                        <p:strVal val="visible"/>
                                      </p:to>
                                    </p:set>
                                    <p:animEffect transition="in" filter="wipe(left)">
                                      <p:cBhvr>
                                        <p:cTn id="59" dur="500"/>
                                        <p:tgtEl>
                                          <p:spTgt spid="236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26,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A545055B-1D3E-104E-A6DB-1BA343E64F07}" type="slidenum">
              <a:rPr lang="en-US"/>
              <a:pPr/>
              <a:t>9</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differences in potential have physical meaning, we can choose            at           .</a:t>
            </a:r>
          </a:p>
          <a:p>
            <a:pPr marL="342900" indent="-342900">
              <a:spcBef>
                <a:spcPct val="20000"/>
              </a:spcBef>
              <a:buFontTx/>
              <a:buChar char="•"/>
            </a:pPr>
            <a:r>
              <a:rPr lang="en-US" sz="3200" dirty="0">
                <a:solidFill>
                  <a:schemeClr val="accent2"/>
                </a:solidFill>
                <a:latin typeface="Arial Narrow" charset="0"/>
              </a:rPr>
              <a:t>The electrical potential V at a distance </a:t>
            </a:r>
            <a:r>
              <a:rPr lang="en-US" sz="3200" dirty="0" err="1">
                <a:solidFill>
                  <a:schemeClr val="accent2"/>
                </a:solidFill>
                <a:latin typeface="Arial Narrow" charset="0"/>
              </a:rPr>
              <a:t>r</a:t>
            </a:r>
            <a:r>
              <a:rPr lang="en-US" sz="3200" dirty="0">
                <a:solidFill>
                  <a:schemeClr val="accent2"/>
                </a:solidFill>
                <a:latin typeface="Arial Narrow" charset="0"/>
              </a:rPr>
              <a:t> from a single point charge</a:t>
            </a:r>
            <a:r>
              <a:rPr lang="en-US" sz="3200" dirty="0" smtClean="0">
                <a:solidFill>
                  <a:schemeClr val="accent2"/>
                </a:solidFill>
                <a:latin typeface="Arial Narrow" charset="0"/>
              </a:rPr>
              <a:t> Q is</a:t>
            </a: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a:t>
            </a:r>
            <a:r>
              <a:rPr lang="en-US" sz="3200" dirty="0" smtClean="0">
                <a:solidFill>
                  <a:schemeClr val="accent2"/>
                </a:solidFill>
                <a:latin typeface="Arial Narrow" charset="0"/>
              </a:rPr>
              <a:t> </a:t>
            </a:r>
            <a:r>
              <a:rPr lang="en-US" sz="3200" b="1" u="sng" dirty="0" smtClean="0">
                <a:solidFill>
                  <a:srgbClr val="CC0000"/>
                </a:solidFill>
                <a:latin typeface="Arial Narrow" charset="0"/>
              </a:rPr>
              <a:t>the </a:t>
            </a:r>
            <a:r>
              <a:rPr lang="en-US" sz="3200" b="1" u="sng" dirty="0">
                <a:solidFill>
                  <a:srgbClr val="CC0000"/>
                </a:solidFill>
                <a:latin typeface="Arial Narrow" charset="0"/>
              </a:rPr>
              <a:t>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79151"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extLst/>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79152" name="Equation" r:id="rId5" imgW="482600" imgH="419100" progId="Equation.DSMT4">
                  <p:embed/>
                </p:oleObj>
              </mc:Choice>
              <mc:Fallback>
                <p:oleObj name="Equation" r:id="rId5" imgW="482600" imgH="419100" progId="Equation.DSMT4">
                  <p:embed/>
                  <p:pic>
                    <p:nvPicPr>
                      <p:cNvPr id="0" name=""/>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79153" name="Equation" r:id="rId7" imgW="380880" imgH="203040" progId="Equation.DSMT4">
                  <p:embed/>
                </p:oleObj>
              </mc:Choice>
              <mc:Fallback>
                <p:oleObj name="Equation" r:id="rId7" imgW="38088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extLst/>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79154" name="Equation" r:id="rId9" imgW="381000" imgH="228600" progId="Equation.DSMT4">
                  <p:embed/>
                </p:oleObj>
              </mc:Choice>
              <mc:Fallback>
                <p:oleObj name="Equation" r:id="rId9" imgW="381000" imgH="228600" progId="Equation.DSMT4">
                  <p:embed/>
                  <p:pic>
                    <p:nvPicPr>
                      <p:cNvPr id="0" name=""/>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13052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wipe(left)">
                                      <p:cBhvr>
                                        <p:cTn id="7" dur="500"/>
                                        <p:tgtEl>
                                          <p:spTgt spid="237571">
                                            <p:txEl>
                                              <p:pRg st="0" end="0"/>
                                            </p:txEl>
                                          </p:spTgt>
                                        </p:tgtEl>
                                      </p:cBhvr>
                                    </p:animEffect>
                                  </p:childTnLst>
                                </p:cTn>
                              </p:par>
                            </p:childTnLst>
                          </p:cTn>
                        </p:par>
                        <p:par>
                          <p:cTn id="8" fill="hold">
                            <p:stCondLst>
                              <p:cond delay="1200"/>
                            </p:stCondLst>
                            <p:childTnLst>
                              <p:par>
                                <p:cTn id="9" presetID="22" presetClass="entr" presetSubtype="8" fill="hold" nodeType="afterEffect">
                                  <p:stCondLst>
                                    <p:cond delay="0"/>
                                  </p:stCondLst>
                                  <p:childTnLst>
                                    <p:set>
                                      <p:cBhvr>
                                        <p:cTn id="10" dur="1" fill="hold">
                                          <p:stCondLst>
                                            <p:cond delay="0"/>
                                          </p:stCondLst>
                                        </p:cTn>
                                        <p:tgtEl>
                                          <p:spTgt spid="237574"/>
                                        </p:tgtEl>
                                        <p:attrNameLst>
                                          <p:attrName>style.visibility</p:attrName>
                                        </p:attrNameLst>
                                      </p:cBhvr>
                                      <p:to>
                                        <p:strVal val="visible"/>
                                      </p:to>
                                    </p:set>
                                    <p:animEffect transition="in" filter="wipe(left)">
                                      <p:cBhvr>
                                        <p:cTn id="11" dur="500"/>
                                        <p:tgtEl>
                                          <p:spTgt spid="237574"/>
                                        </p:tgtEl>
                                      </p:cBhvr>
                                    </p:animEffect>
                                  </p:childTnLst>
                                </p:cTn>
                              </p:par>
                            </p:childTnLst>
                          </p:cTn>
                        </p:par>
                        <p:par>
                          <p:cTn id="12" fill="hold">
                            <p:stCondLst>
                              <p:cond delay="1700"/>
                            </p:stCondLst>
                            <p:childTnLst>
                              <p:par>
                                <p:cTn id="13" presetID="22" presetClass="entr" presetSubtype="8" fill="hold" nodeType="afterEffect">
                                  <p:stCondLst>
                                    <p:cond delay="0"/>
                                  </p:stCondLst>
                                  <p:childTnLst>
                                    <p:set>
                                      <p:cBhvr>
                                        <p:cTn id="14" dur="1" fill="hold">
                                          <p:stCondLst>
                                            <p:cond delay="0"/>
                                          </p:stCondLst>
                                        </p:cTn>
                                        <p:tgtEl>
                                          <p:spTgt spid="237575"/>
                                        </p:tgtEl>
                                        <p:attrNameLst>
                                          <p:attrName>style.visibility</p:attrName>
                                        </p:attrNameLst>
                                      </p:cBhvr>
                                      <p:to>
                                        <p:strVal val="visible"/>
                                      </p:to>
                                    </p:set>
                                    <p:animEffect transition="in" filter="wipe(left)">
                                      <p:cBhvr>
                                        <p:cTn id="15" dur="500"/>
                                        <p:tgtEl>
                                          <p:spTgt spid="2375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237571">
                                            <p:txEl>
                                              <p:pRg st="1" end="1"/>
                                            </p:txEl>
                                          </p:spTgt>
                                        </p:tgtEl>
                                        <p:attrNameLst>
                                          <p:attrName>style.visibility</p:attrName>
                                        </p:attrNameLst>
                                      </p:cBhvr>
                                      <p:to>
                                        <p:strVal val="visible"/>
                                      </p:to>
                                    </p:set>
                                    <p:animEffect transition="in" filter="wipe(left)">
                                      <p:cBhvr>
                                        <p:cTn id="20" dur="500"/>
                                        <p:tgtEl>
                                          <p:spTgt spid="2375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7572"/>
                                        </p:tgtEl>
                                        <p:attrNameLst>
                                          <p:attrName>style.visibility</p:attrName>
                                        </p:attrNameLst>
                                      </p:cBhvr>
                                      <p:to>
                                        <p:strVal val="visible"/>
                                      </p:to>
                                    </p:set>
                                    <p:animEffect transition="in" filter="wipe(left)">
                                      <p:cBhvr>
                                        <p:cTn id="25" dur="500"/>
                                        <p:tgtEl>
                                          <p:spTgt spid="23757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7573"/>
                                        </p:tgtEl>
                                        <p:attrNameLst>
                                          <p:attrName>style.visibility</p:attrName>
                                        </p:attrNameLst>
                                      </p:cBhvr>
                                      <p:to>
                                        <p:strVal val="visible"/>
                                      </p:to>
                                    </p:set>
                                    <p:animEffect transition="in" filter="wipe(left)">
                                      <p:cBhvr>
                                        <p:cTn id="30" dur="500"/>
                                        <p:tgtEl>
                                          <p:spTgt spid="23757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37576"/>
                                        </p:tgtEl>
                                        <p:attrNameLst>
                                          <p:attrName>style.visibility</p:attrName>
                                        </p:attrNameLst>
                                      </p:cBhvr>
                                      <p:to>
                                        <p:strVal val="visible"/>
                                      </p:to>
                                    </p:set>
                                    <p:anim calcmode="lin" valueType="num">
                                      <p:cBhvr>
                                        <p:cTn id="35" dur="500" fill="hold"/>
                                        <p:tgtEl>
                                          <p:spTgt spid="237576"/>
                                        </p:tgtEl>
                                        <p:attrNameLst>
                                          <p:attrName>ppt_w</p:attrName>
                                        </p:attrNameLst>
                                      </p:cBhvr>
                                      <p:tavLst>
                                        <p:tav tm="0">
                                          <p:val>
                                            <p:fltVal val="0"/>
                                          </p:val>
                                        </p:tav>
                                        <p:tav tm="100000">
                                          <p:val>
                                            <p:strVal val="#ppt_w"/>
                                          </p:val>
                                        </p:tav>
                                      </p:tavLst>
                                    </p:anim>
                                    <p:anim calcmode="lin" valueType="num">
                                      <p:cBhvr>
                                        <p:cTn id="36" dur="500" fill="hold"/>
                                        <p:tgtEl>
                                          <p:spTgt spid="237576"/>
                                        </p:tgtEl>
                                        <p:attrNameLst>
                                          <p:attrName>ppt_h</p:attrName>
                                        </p:attrNameLst>
                                      </p:cBhvr>
                                      <p:tavLst>
                                        <p:tav tm="0">
                                          <p:val>
                                            <p:fltVal val="0"/>
                                          </p:val>
                                        </p:tav>
                                        <p:tav tm="100000">
                                          <p:val>
                                            <p:strVal val="#ppt_h"/>
                                          </p:val>
                                        </p:tav>
                                      </p:tavLst>
                                    </p:anim>
                                    <p:animEffect transition="in" filter="fade">
                                      <p:cBhvr>
                                        <p:cTn id="37" dur="500"/>
                                        <p:tgtEl>
                                          <p:spTgt spid="23757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7571">
                                            <p:txEl>
                                              <p:pRg st="5" end="5"/>
                                            </p:txEl>
                                          </p:spTgt>
                                        </p:tgtEl>
                                        <p:attrNameLst>
                                          <p:attrName>style.visibility</p:attrName>
                                        </p:attrNameLst>
                                      </p:cBhvr>
                                      <p:to>
                                        <p:strVal val="visible"/>
                                      </p:to>
                                    </p:set>
                                    <p:animEffect transition="in" filter="wipe(left)">
                                      <p:cBhvr>
                                        <p:cTn id="42" dur="500"/>
                                        <p:tgtEl>
                                          <p:spTgt spid="237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39380</TotalTime>
  <Words>1517</Words>
  <Application>Microsoft Macintosh PowerPoint</Application>
  <PresentationFormat>On-screen Show (4:3)</PresentationFormat>
  <Paragraphs>165</Paragraphs>
  <Slides>15</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 Narrow</vt:lpstr>
      <vt:lpstr>Monotype Corsiva</vt:lpstr>
      <vt:lpstr>ＭＳ Ｐゴシック</vt:lpstr>
      <vt:lpstr>Symbol</vt:lpstr>
      <vt:lpstr>Times New Roman</vt:lpstr>
      <vt:lpstr>phys1443-spring02</vt:lpstr>
      <vt:lpstr>Equation</vt:lpstr>
      <vt:lpstr>PHYS 1441 – Section 002 Lecture #8</vt:lpstr>
      <vt:lpstr>Announcements</vt:lpstr>
      <vt:lpstr>PowerPoint Presentation</vt:lpstr>
      <vt:lpstr>Reminder: Special Project #3</vt:lpstr>
      <vt:lpstr>Electric Potential and Electric Field</vt:lpstr>
      <vt:lpstr>Electric Potential and Electric Field</vt:lpstr>
      <vt:lpstr>Example</vt:lpstr>
      <vt:lpstr>Electric Potential due to Point Charges</vt:lpstr>
      <vt:lpstr>Electric Potential due to Point Charges</vt:lpstr>
      <vt:lpstr>Properties of the Electric Potential</vt:lpstr>
      <vt:lpstr>Shape of the Electric Potential</vt:lpstr>
      <vt:lpstr>Example 23 – 6</vt:lpstr>
      <vt:lpstr>Electric Potential by Charge Distributions</vt:lpstr>
      <vt:lpstr>Example </vt:lpstr>
      <vt:lpstr>Example 23 – 8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570</cp:revision>
  <dcterms:created xsi:type="dcterms:W3CDTF">2012-01-19T04:21:20Z</dcterms:created>
  <dcterms:modified xsi:type="dcterms:W3CDTF">2018-09-26T19:36:09Z</dcterms:modified>
</cp:coreProperties>
</file>