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1" r:id="rId2"/>
    <p:sldId id="582" r:id="rId3"/>
    <p:sldId id="615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  <p:sldId id="599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300"/>
    <a:srgbClr val="660066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7"/>
    <p:restoredTop sz="94660"/>
  </p:normalViewPr>
  <p:slideViewPr>
    <p:cSldViewPr>
      <p:cViewPr varScale="1">
        <p:scale>
          <a:sx n="117" d="100"/>
          <a:sy n="117" d="100"/>
        </p:scale>
        <p:origin x="28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wmf"/><Relationship Id="rId2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9" Type="http://schemas.openxmlformats.org/officeDocument/2006/relationships/image" Target="../media/image30.emf"/><Relationship Id="rId10" Type="http://schemas.openxmlformats.org/officeDocument/2006/relationships/image" Target="../media/image31.emf"/><Relationship Id="rId1" Type="http://schemas.openxmlformats.org/officeDocument/2006/relationships/image" Target="../media/image22.wmf"/><Relationship Id="rId2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wmf"/><Relationship Id="rId2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wmf"/><Relationship Id="rId2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emf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image" Target="../media/image46.emf"/><Relationship Id="rId8" Type="http://schemas.openxmlformats.org/officeDocument/2006/relationships/image" Target="../media/image47.wmf"/><Relationship Id="rId9" Type="http://schemas.openxmlformats.org/officeDocument/2006/relationships/image" Target="../media/image48.wmf"/><Relationship Id="rId10" Type="http://schemas.openxmlformats.org/officeDocument/2006/relationships/image" Target="../media/image49.emf"/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9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5.bin"/><Relationship Id="rId20" Type="http://schemas.openxmlformats.org/officeDocument/2006/relationships/image" Target="../media/image48.wmf"/><Relationship Id="rId21" Type="http://schemas.openxmlformats.org/officeDocument/2006/relationships/oleObject" Target="../embeddings/oleObject41.bin"/><Relationship Id="rId22" Type="http://schemas.openxmlformats.org/officeDocument/2006/relationships/image" Target="../media/image49.emf"/><Relationship Id="rId10" Type="http://schemas.openxmlformats.org/officeDocument/2006/relationships/image" Target="../media/image43.emf"/><Relationship Id="rId11" Type="http://schemas.openxmlformats.org/officeDocument/2006/relationships/oleObject" Target="../embeddings/oleObject36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37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38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39.bin"/><Relationship Id="rId18" Type="http://schemas.openxmlformats.org/officeDocument/2006/relationships/image" Target="../media/image47.wmf"/><Relationship Id="rId19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4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50.w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1.w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0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1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2.emf"/><Relationship Id="rId18" Type="http://schemas.openxmlformats.org/officeDocument/2006/relationships/image" Target="../media/image14.emf"/><Relationship Id="rId19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30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31.e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7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8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9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6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Oct.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	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32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</a:t>
            </a:r>
            <a:r>
              <a:rPr lang="en-US" sz="2800" dirty="0">
                <a:latin typeface="Arial Narrow" charset="0"/>
              </a:rPr>
              <a:t>23 Electric Potential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err="1" smtClean="0">
                <a:latin typeface="Arial Narrow" charset="0"/>
              </a:rPr>
              <a:t>Equi</a:t>
            </a:r>
            <a:r>
              <a:rPr lang="en-US" sz="2400" dirty="0" smtClean="0">
                <a:latin typeface="Arial Narrow" charset="0"/>
              </a:rPr>
              <a:t>-potential </a:t>
            </a:r>
            <a:r>
              <a:rPr lang="en-US" sz="2400" dirty="0">
                <a:latin typeface="Arial Narrow" charset="0"/>
              </a:rPr>
              <a:t>Lines and Surfaces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Electric Potential Due to Electric Dipole</a:t>
            </a:r>
          </a:p>
          <a:p>
            <a:pPr marL="990600" lvl="1" indent="-533400"/>
            <a:r>
              <a:rPr lang="en-US" sz="2400" dirty="0">
                <a:latin typeface="Arial Narrow" charset="0"/>
              </a:rPr>
              <a:t>Electrostatic Potential </a:t>
            </a:r>
            <a:r>
              <a:rPr lang="en-US" sz="2400" dirty="0" smtClean="0">
                <a:latin typeface="Arial Narrow" charset="0"/>
              </a:rPr>
              <a:t>Energy</a:t>
            </a:r>
          </a:p>
          <a:p>
            <a:pPr marL="609600" indent="-609600" algn="l"/>
            <a:r>
              <a:rPr lang="en-US" sz="2800" dirty="0">
                <a:latin typeface="Arial Narrow" charset="0"/>
              </a:rPr>
              <a:t>Chapter 24 Capacitance etc..</a:t>
            </a:r>
            <a:endParaRPr lang="en-US" sz="280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 smtClean="0">
                <a:latin typeface="Arial Narrow" charset="0"/>
              </a:rPr>
              <a:t>Capacitors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81100" y="5257800"/>
            <a:ext cx="7353300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6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Oct.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8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EF598-FA9D-1A4C-AAB7-A3338E1F6D8A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Two charges</a:t>
            </a:r>
          </a:p>
        </p:txBody>
      </p:sp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457200" y="838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If a second point charge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brought close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distance r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the potential due to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at the position of Q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potential energy of the two charges relative to V=0 at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 ∞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the work that needs to be done by an external force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infinity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distance r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from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is also a negative of the work needed to separate them to infinity.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>
            <p:extLst/>
          </p:nvPr>
        </p:nvGraphicFramePr>
        <p:xfrm>
          <a:off x="2828925" y="1835150"/>
          <a:ext cx="1057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9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1835150"/>
                        <a:ext cx="10572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>
            <p:extLst/>
          </p:nvPr>
        </p:nvGraphicFramePr>
        <p:xfrm>
          <a:off x="3968750" y="1676400"/>
          <a:ext cx="1423988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0" name="Equation" r:id="rId5" imgW="520700" imgH="431800" progId="Equation.DSMT4">
                  <p:embed/>
                </p:oleObj>
              </mc:Choice>
              <mc:Fallback>
                <p:oleObj name="Equation" r:id="rId5" imgW="520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1676400"/>
                        <a:ext cx="1423988" cy="118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>
            <p:extLst/>
          </p:nvPr>
        </p:nvGraphicFramePr>
        <p:xfrm>
          <a:off x="2457450" y="3308350"/>
          <a:ext cx="1993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1" name="Equation" r:id="rId7" imgW="533400" imgH="228600" progId="Equation.DSMT4">
                  <p:embed/>
                </p:oleObj>
              </mc:Choice>
              <mc:Fallback>
                <p:oleObj name="Equation" r:id="rId7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3308350"/>
                        <a:ext cx="1993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>
            <p:extLst/>
          </p:nvPr>
        </p:nvGraphicFramePr>
        <p:xfrm>
          <a:off x="4481513" y="3243263"/>
          <a:ext cx="19034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02" name="Equation" r:id="rId9" imgW="774700" imgH="431800" progId="Equation.DSMT4">
                  <p:embed/>
                </p:oleObj>
              </mc:Choice>
              <mc:Fallback>
                <p:oleObj name="Equation" r:id="rId9" imgW="774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3243263"/>
                        <a:ext cx="1903412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5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A0DC-5896-FE46-A0C0-197D7823EAB1}" type="slidenum">
              <a:rPr lang="en-US"/>
              <a:pPr/>
              <a:t>11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Energy; Three Charges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do we do for three charges?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is needed to bring all three charges together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certain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location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without the presence of any charge is 0.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a distance 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need to bring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certain distances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the total electrostatic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potential energy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of the three charge system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a four charge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system or N charge system?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6629400" y="2552700"/>
          <a:ext cx="6667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3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52700"/>
                        <a:ext cx="66675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/>
        </p:nvGraphicFramePr>
        <p:xfrm>
          <a:off x="1905000" y="3619500"/>
          <a:ext cx="5953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4" name="Equation" r:id="rId5" imgW="317160" imgH="203040" progId="Equation.DSMT4">
                  <p:embed/>
                </p:oleObj>
              </mc:Choice>
              <mc:Fallback>
                <p:oleObj name="Equation" r:id="rId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19500"/>
                        <a:ext cx="5953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1089025" y="5202238"/>
          <a:ext cx="5111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5" name="Equation" r:id="rId7" imgW="266400" imgH="164880" progId="Equation.DSMT4">
                  <p:embed/>
                </p:oleObj>
              </mc:Choice>
              <mc:Fallback>
                <p:oleObj name="Equation" r:id="rId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5202238"/>
                        <a:ext cx="5111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>
            <p:extLst/>
          </p:nvPr>
        </p:nvGraphicFramePr>
        <p:xfrm>
          <a:off x="7272338" y="2338388"/>
          <a:ext cx="1238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6" name="Equation" r:id="rId9" imgW="660400" imgH="431800" progId="Equation.DSMT4">
                  <p:embed/>
                </p:oleObj>
              </mc:Choice>
              <mc:Fallback>
                <p:oleObj name="Equation" r:id="rId9" imgW="660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38" y="2338388"/>
                        <a:ext cx="12382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1" name="Object 11"/>
          <p:cNvGraphicFramePr>
            <a:graphicFrameLocks noChangeAspect="1"/>
          </p:cNvGraphicFramePr>
          <p:nvPr/>
        </p:nvGraphicFramePr>
        <p:xfrm>
          <a:off x="2481263" y="3621088"/>
          <a:ext cx="666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7" name="Equation" r:id="rId11" imgW="355320" imgH="203040" progId="Equation.DSMT4">
                  <p:embed/>
                </p:oleObj>
              </mc:Choice>
              <mc:Fallback>
                <p:oleObj name="Equation" r:id="rId11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63" y="3621088"/>
                        <a:ext cx="6667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2"/>
          <p:cNvGraphicFramePr>
            <a:graphicFrameLocks noChangeAspect="1"/>
          </p:cNvGraphicFramePr>
          <p:nvPr/>
        </p:nvGraphicFramePr>
        <p:xfrm>
          <a:off x="3800475" y="3429000"/>
          <a:ext cx="14779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8" name="Equation" r:id="rId13" imgW="787320" imgH="406080" progId="Equation.DSMT4">
                  <p:embed/>
                </p:oleObj>
              </mc:Choice>
              <mc:Fallback>
                <p:oleObj name="Equation" r:id="rId13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475" y="3429000"/>
                        <a:ext cx="1477963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3" name="Object 13"/>
          <p:cNvGraphicFramePr>
            <a:graphicFrameLocks noChangeAspect="1"/>
          </p:cNvGraphicFramePr>
          <p:nvPr>
            <p:extLst/>
          </p:nvPr>
        </p:nvGraphicFramePr>
        <p:xfrm>
          <a:off x="5281613" y="3405188"/>
          <a:ext cx="1263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9" name="Equation" r:id="rId15" imgW="673100" imgH="431800" progId="Equation.DSMT4">
                  <p:embed/>
                </p:oleObj>
              </mc:Choice>
              <mc:Fallback>
                <p:oleObj name="Equation" r:id="rId15" imgW="673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3405188"/>
                        <a:ext cx="12636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4" name="Object 14"/>
          <p:cNvGraphicFramePr>
            <a:graphicFrameLocks noChangeAspect="1"/>
          </p:cNvGraphicFramePr>
          <p:nvPr/>
        </p:nvGraphicFramePr>
        <p:xfrm>
          <a:off x="3128963" y="3619500"/>
          <a:ext cx="6905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0" name="Equation" r:id="rId17" imgW="368280" imgH="203040" progId="Equation.DSMT4">
                  <p:embed/>
                </p:oleObj>
              </mc:Choice>
              <mc:Fallback>
                <p:oleObj name="Equation" r:id="rId17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3619500"/>
                        <a:ext cx="6905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5" name="Object 15"/>
          <p:cNvGraphicFramePr>
            <a:graphicFrameLocks noChangeAspect="1"/>
          </p:cNvGraphicFramePr>
          <p:nvPr/>
        </p:nvGraphicFramePr>
        <p:xfrm>
          <a:off x="1663700" y="5159375"/>
          <a:ext cx="19939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1" name="Equation" r:id="rId19" imgW="1041120" imgH="203040" progId="Equation.DSMT4">
                  <p:embed/>
                </p:oleObj>
              </mc:Choice>
              <mc:Fallback>
                <p:oleObj name="Equation" r:id="rId1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5159375"/>
                        <a:ext cx="1993900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6" name="Object 16"/>
          <p:cNvGraphicFramePr>
            <a:graphicFrameLocks noChangeAspect="1"/>
          </p:cNvGraphicFramePr>
          <p:nvPr>
            <p:extLst/>
          </p:nvPr>
        </p:nvGraphicFramePr>
        <p:xfrm>
          <a:off x="3675063" y="4876800"/>
          <a:ext cx="51276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2" name="Equation" r:id="rId21" imgW="2679700" imgH="457200" progId="Equation.DSMT4">
                  <p:embed/>
                </p:oleObj>
              </mc:Choice>
              <mc:Fallback>
                <p:oleObj name="Equation" r:id="rId21" imgW="2679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4876800"/>
                        <a:ext cx="5127625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42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7EE55-1402-E04A-9D06-58790230C28E}" type="slidenum">
              <a:rPr lang="en-US"/>
              <a:pPr/>
              <a:t>12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/>
              <a:t>Electrostatic Potential Energy: electron Volt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304800" y="7620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unit of electrostatic potential energy?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Joules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Joules is a very large unit in dealing with electrons, atoms or molecules atomic scale problems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For convenience a new unit, electron volt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), is defined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 eV is defined as the energy acquired by a particle carrying the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magnitude of the charge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equal to that of an electron (q=e) when it moves across a potential difference of 1V.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many Joules is 1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eV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however is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b="1" u="sng" dirty="0" smtClean="0">
                <a:solidFill>
                  <a:srgbClr val="CC0000"/>
                </a:solidFill>
                <a:latin typeface="Arial Narrow" charset="0"/>
              </a:rPr>
              <a:t>NOT a </a:t>
            </a:r>
            <a:r>
              <a:rPr lang="en-US" sz="2800" b="1" u="sng" dirty="0">
                <a:solidFill>
                  <a:srgbClr val="CC0000"/>
                </a:solidFill>
                <a:latin typeface="Arial Narrow" charset="0"/>
              </a:rPr>
              <a:t>standard SI unit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  You must convert the energy to Joules for computations.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an electron with kinetic energy 5000eV?  </a:t>
            </a:r>
          </a:p>
        </p:txBody>
      </p:sp>
      <p:graphicFrame>
        <p:nvGraphicFramePr>
          <p:cNvPr id="216072" name="Object 8"/>
          <p:cNvGraphicFramePr>
            <a:graphicFrameLocks noChangeAspect="1"/>
          </p:cNvGraphicFramePr>
          <p:nvPr/>
        </p:nvGraphicFramePr>
        <p:xfrm>
          <a:off x="4724400" y="4413250"/>
          <a:ext cx="660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7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13250"/>
                        <a:ext cx="660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3" name="Object 9"/>
          <p:cNvGraphicFramePr>
            <a:graphicFrameLocks noChangeAspect="1"/>
          </p:cNvGraphicFramePr>
          <p:nvPr/>
        </p:nvGraphicFramePr>
        <p:xfrm>
          <a:off x="5410200" y="4343400"/>
          <a:ext cx="18907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8" name="Equation" r:id="rId5" imgW="1054080" imgH="203040" progId="Equation.DSMT4">
                  <p:embed/>
                </p:oleObj>
              </mc:Choice>
              <mc:Fallback>
                <p:oleObj name="Equation" r:id="rId5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1890713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7259638" y="4343400"/>
          <a:ext cx="12747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9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4343400"/>
                        <a:ext cx="1274762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2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Oct. 1,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1524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888" y="838200"/>
            <a:ext cx="8229600" cy="5410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Bring out your special project #3</a:t>
            </a:r>
          </a:p>
          <a:p>
            <a:pPr eaLnBrk="1" hangingPunct="1"/>
            <a:r>
              <a:rPr lang="en-US" sz="3600" dirty="0" smtClean="0"/>
              <a:t>Colloquium 4pm this Wednesday, Oct. 3, SH101</a:t>
            </a:r>
          </a:p>
          <a:p>
            <a:pPr lvl="1" eaLnBrk="1" hangingPunct="1"/>
            <a:r>
              <a:rPr lang="en-US" sz="2400" dirty="0" smtClean="0"/>
              <a:t>Dr. Xi Zhang of U.C. Santa Cruz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3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E19-2E85-0842-9917-64A0398B01C1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/>
              <a:t>Equi-potential Surfaces</a:t>
            </a: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685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Electric potential can be graphically shown using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lines in 2-D or the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surfaces in 3-D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Any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two points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on the equipotential surfaces (lines) are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at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same potential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potential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potential difference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any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points on an equipotential surface is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How about the potential energy difference?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Also 0.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the work to move a charge along the surface between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these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two points?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work is necessary to move a charge between these two points.</a:t>
            </a:r>
          </a:p>
        </p:txBody>
      </p:sp>
    </p:spTree>
    <p:extLst>
      <p:ext uri="{BB962C8B-B14F-4D97-AF65-F5344CB8AC3E}">
        <p14:creationId xmlns:p14="http://schemas.microsoft.com/office/powerpoint/2010/main" val="47300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9D23F-42AA-B74C-B840-BDF7D7D3FB7C}" type="slidenum">
              <a:rPr lang="en-US"/>
              <a:pPr/>
              <a:t>5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85800"/>
          </a:xfrm>
        </p:spPr>
        <p:txBody>
          <a:bodyPr/>
          <a:lstStyle/>
          <a:p>
            <a:r>
              <a:rPr lang="en-US" dirty="0" err="1"/>
              <a:t>Equi</a:t>
            </a:r>
            <a:r>
              <a:rPr lang="en-US" dirty="0"/>
              <a:t>-potential Surfaces</a:t>
            </a:r>
          </a:p>
        </p:txBody>
      </p:sp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609600"/>
            <a:ext cx="868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must be perpendicular to the electric field.  Why?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any parallel components to the electric field, it would require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work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to move a charge along the surface.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Since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equipotential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surface (line) is perpendicular to the electric field, we can draw these surfaces or lines easily.</a:t>
            </a:r>
            <a:endParaRPr lang="en-US" dirty="0" smtClean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Since there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can be no electric field within a conductor in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a static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case,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entire volume of a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solid conductor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must be at the same potential.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So the electric field must be perpendicular to the conductor surface.</a:t>
            </a:r>
          </a:p>
        </p:txBody>
      </p:sp>
      <p:pic>
        <p:nvPicPr>
          <p:cNvPr id="209924" name="Picture 4" descr="FG23_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4305300"/>
            <a:ext cx="5513388" cy="2470150"/>
          </a:xfrm>
          <a:prstGeom prst="rect">
            <a:avLst/>
          </a:prstGeom>
          <a:noFill/>
        </p:spPr>
      </p:pic>
      <p:pic>
        <p:nvPicPr>
          <p:cNvPr id="209925" name="Picture 5" descr="FG23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2988" y="4286250"/>
            <a:ext cx="3429000" cy="2571750"/>
          </a:xfrm>
          <a:prstGeom prst="rect">
            <a:avLst/>
          </a:prstGeom>
          <a:noFill/>
        </p:spPr>
      </p:pic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2455863" y="4191000"/>
            <a:ext cx="1076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Point charges</a:t>
            </a:r>
          </a:p>
        </p:txBody>
      </p:sp>
      <p:pic>
        <p:nvPicPr>
          <p:cNvPr id="209928" name="Picture 8" descr="FG23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267200"/>
            <a:ext cx="3352800" cy="2590800"/>
          </a:xfrm>
          <a:prstGeom prst="rect">
            <a:avLst/>
          </a:prstGeom>
          <a:noFill/>
        </p:spPr>
      </p:pic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681038" y="4267200"/>
            <a:ext cx="102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Parallel Plate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5934075" y="4511675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66"/>
                </a:solidFill>
                <a:latin typeface="Arial Narrow" charset="0"/>
              </a:rPr>
              <a:t>Just like a topological map</a:t>
            </a:r>
          </a:p>
        </p:txBody>
      </p:sp>
    </p:spTree>
    <p:extLst>
      <p:ext uri="{BB962C8B-B14F-4D97-AF65-F5344CB8AC3E}">
        <p14:creationId xmlns:p14="http://schemas.microsoft.com/office/powerpoint/2010/main" val="20077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209927" grpId="0"/>
      <p:bldP spid="209926" grpId="0"/>
      <p:bldP spid="2099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73741-E10E-B744-B5A1-318030DC8332}" type="slidenum">
              <a:rPr lang="en-US"/>
              <a:pPr/>
              <a:t>6</a:t>
            </a:fld>
            <a:endParaRPr lang="en-US"/>
          </a:p>
        </p:txBody>
      </p:sp>
      <p:pic>
        <p:nvPicPr>
          <p:cNvPr id="202775" name="Picture 23" descr="FG23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219200"/>
            <a:ext cx="3657600" cy="3124200"/>
          </a:xfrm>
          <a:prstGeom prst="rect">
            <a:avLst/>
          </a:prstGeom>
          <a:noFill/>
        </p:spPr>
      </p:pic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Electric Potential due to Electric Dipoles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457200" y="6858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an electric dipole?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Two equal point charge Q of opposite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signs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separated by a distance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 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behaves like one entity: 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p=</a:t>
            </a:r>
            <a:r>
              <a:rPr lang="en-US" sz="28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Q</a:t>
            </a:r>
            <a:r>
              <a:rPr lang="en-US" sz="2800" dirty="0" err="1" smtClean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endParaRPr lang="en-US" sz="2800" dirty="0" smtClean="0">
              <a:solidFill>
                <a:srgbClr val="660066"/>
              </a:solidFill>
              <a:latin typeface="Monotype Corsiva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 the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a dipole at a point 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We take V=0 at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sz="2800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simple sum of the potential at P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by the two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3200" dirty="0" err="1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cos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θ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if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&gt;&gt;</a:t>
            </a:r>
            <a:r>
              <a:rPr lang="en-US" sz="3200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&gt;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, thus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r~r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+</a:t>
            </a:r>
            <a:r>
              <a:rPr lang="en-US" sz="3200" dirty="0" err="1" smtClean="0">
                <a:solidFill>
                  <a:schemeClr val="accent2"/>
                </a:solidFill>
                <a:latin typeface="Symbol" charset="2"/>
              </a:rPr>
              <a:t>Δ</a:t>
            </a: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and </a:t>
            </a:r>
          </a:p>
        </p:txBody>
      </p:sp>
      <p:graphicFrame>
        <p:nvGraphicFramePr>
          <p:cNvPr id="202774" name="Object 22"/>
          <p:cNvGraphicFramePr>
            <a:graphicFrameLocks noChangeAspect="1"/>
          </p:cNvGraphicFramePr>
          <p:nvPr/>
        </p:nvGraphicFramePr>
        <p:xfrm>
          <a:off x="533400" y="4484688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1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84688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4"/>
          <p:cNvGraphicFramePr>
            <a:graphicFrameLocks noChangeAspect="1"/>
          </p:cNvGraphicFramePr>
          <p:nvPr/>
        </p:nvGraphicFramePr>
        <p:xfrm>
          <a:off x="228600" y="5715000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2" name="Equation" r:id="rId6" imgW="253800" imgH="164880" progId="Equation.DSMT4">
                  <p:embed/>
                </p:oleObj>
              </mc:Choice>
              <mc:Fallback>
                <p:oleObj name="Equation" r:id="rId6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715000"/>
                        <a:ext cx="508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5"/>
          <p:cNvGraphicFramePr>
            <a:graphicFrameLocks noChangeAspect="1"/>
          </p:cNvGraphicFramePr>
          <p:nvPr/>
        </p:nvGraphicFramePr>
        <p:xfrm>
          <a:off x="914400" y="4267200"/>
          <a:ext cx="16240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3" name="Equation" r:id="rId8" imgW="812520" imgH="406080" progId="Equation.DSMT4">
                  <p:embed/>
                </p:oleObj>
              </mc:Choice>
              <mc:Fallback>
                <p:oleObj name="Equation" r:id="rId8" imgW="8125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162401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6"/>
          <p:cNvGraphicFramePr>
            <a:graphicFrameLocks noChangeAspect="1"/>
          </p:cNvGraphicFramePr>
          <p:nvPr>
            <p:extLst/>
          </p:nvPr>
        </p:nvGraphicFramePr>
        <p:xfrm>
          <a:off x="2463800" y="4152900"/>
          <a:ext cx="24622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4" name="Equation" r:id="rId10" imgW="1231900" imgH="508000" progId="Equation.DSMT4">
                  <p:embed/>
                </p:oleObj>
              </mc:Choice>
              <mc:Fallback>
                <p:oleObj name="Equation" r:id="rId10" imgW="12319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4152900"/>
                        <a:ext cx="2462213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7"/>
          <p:cNvGraphicFramePr>
            <a:graphicFrameLocks noChangeAspect="1"/>
          </p:cNvGraphicFramePr>
          <p:nvPr>
            <p:extLst/>
          </p:nvPr>
        </p:nvGraphicFramePr>
        <p:xfrm>
          <a:off x="4903788" y="4251325"/>
          <a:ext cx="23860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5" name="Equation" r:id="rId12" imgW="1193800" imgH="431800" progId="Equation.DSMT4">
                  <p:embed/>
                </p:oleObj>
              </mc:Choice>
              <mc:Fallback>
                <p:oleObj name="Equation" r:id="rId12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4251325"/>
                        <a:ext cx="2386012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8"/>
          <p:cNvGraphicFramePr>
            <a:graphicFrameLocks noChangeAspect="1"/>
          </p:cNvGraphicFramePr>
          <p:nvPr>
            <p:extLst/>
          </p:nvPr>
        </p:nvGraphicFramePr>
        <p:xfrm>
          <a:off x="7188200" y="4229100"/>
          <a:ext cx="18034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6" name="Equation" r:id="rId14" imgW="901700" imgH="444500" progId="Equation.DSMT4">
                  <p:embed/>
                </p:oleObj>
              </mc:Choice>
              <mc:Fallback>
                <p:oleObj name="Equation" r:id="rId14" imgW="901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4229100"/>
                        <a:ext cx="180340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9"/>
          <p:cNvGraphicFramePr>
            <a:graphicFrameLocks noChangeAspect="1"/>
          </p:cNvGraphicFramePr>
          <p:nvPr>
            <p:extLst/>
          </p:nvPr>
        </p:nvGraphicFramePr>
        <p:xfrm>
          <a:off x="711200" y="5461000"/>
          <a:ext cx="1651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07" name="Equation" r:id="rId16" imgW="825500" imgH="431800" progId="Equation.DSMT4">
                  <p:embed/>
                </p:oleObj>
              </mc:Choice>
              <mc:Fallback>
                <p:oleObj name="Equation" r:id="rId16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5461000"/>
                        <a:ext cx="16510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4" name="AutoShape 32"/>
          <p:cNvSpPr>
            <a:spLocks noChangeArrowheads="1"/>
          </p:cNvSpPr>
          <p:nvPr/>
        </p:nvSpPr>
        <p:spPr bwMode="auto">
          <a:xfrm>
            <a:off x="3992562" y="5181600"/>
            <a:ext cx="2027238" cy="1834158"/>
          </a:xfrm>
          <a:prstGeom prst="rightArrow">
            <a:avLst>
              <a:gd name="adj1" fmla="val 50000"/>
              <a:gd name="adj2" fmla="val 2863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V by a dipole at a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distance r from </a:t>
            </a:r>
          </a:p>
          <a:p>
            <a:pPr algn="ctr"/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the dipole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51562" y="5468937"/>
            <a:ext cx="2611438" cy="1119188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64580" y="5502275"/>
            <a:ext cx="1496220" cy="8416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403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  <p:bldP spid="2027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DF53-2533-344C-AE98-249ADDFF6DA1}" type="slidenum">
              <a:rPr lang="en-US"/>
              <a:pPr/>
              <a:t>7</a:t>
            </a:fld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Potential difference between two points under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an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field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in a differential form, we can write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are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E</a:t>
            </a:r>
            <a:r>
              <a:rPr lang="en-US" sz="2800" baseline="-25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 err="1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dV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infinitesimal potential difference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between the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two points separated by a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distance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baseline="-25000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is the field component along the direction of d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Thus we can write the field component E</a:t>
            </a:r>
            <a:r>
              <a:rPr lang="en-US" sz="3200" baseline="-250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baseline="-250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800" dirty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graphicFrame>
        <p:nvGraphicFramePr>
          <p:cNvPr id="210959" name="Object 15"/>
          <p:cNvGraphicFramePr>
            <a:graphicFrameLocks noChangeAspect="1"/>
          </p:cNvGraphicFramePr>
          <p:nvPr/>
        </p:nvGraphicFramePr>
        <p:xfrm>
          <a:off x="3200400" y="12922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7" name="Equation" r:id="rId3" imgW="533160" imgH="203040" progId="Equation.DSMT4">
                  <p:embed/>
                </p:oleObj>
              </mc:Choice>
              <mc:Fallback>
                <p:oleObj name="Equation" r:id="rId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92225"/>
                        <a:ext cx="12541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0" name="Object 16"/>
          <p:cNvGraphicFramePr>
            <a:graphicFrameLocks noChangeAspect="1"/>
          </p:cNvGraphicFramePr>
          <p:nvPr>
            <p:extLst/>
          </p:nvPr>
        </p:nvGraphicFramePr>
        <p:xfrm>
          <a:off x="4525963" y="1112838"/>
          <a:ext cx="13731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8" name="Equation" r:id="rId5" imgW="584200" imgH="342900" progId="Equation.DSMT4">
                  <p:embed/>
                </p:oleObj>
              </mc:Choice>
              <mc:Fallback>
                <p:oleObj name="Equation" r:id="rId5" imgW="5842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1112838"/>
                        <a:ext cx="13731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3" name="Object 19"/>
          <p:cNvGraphicFramePr>
            <a:graphicFrameLocks noChangeAspect="1"/>
          </p:cNvGraphicFramePr>
          <p:nvPr/>
        </p:nvGraphicFramePr>
        <p:xfrm>
          <a:off x="2286000" y="2376488"/>
          <a:ext cx="93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09" name="Equation" r:id="rId7" imgW="330120" imgH="164880" progId="Equation.DSMT4">
                  <p:embed/>
                </p:oleObj>
              </mc:Choice>
              <mc:Fallback>
                <p:oleObj name="Equation" r:id="rId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76488"/>
                        <a:ext cx="939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4" name="Object 20"/>
          <p:cNvGraphicFramePr>
            <a:graphicFrameLocks noChangeAspect="1"/>
          </p:cNvGraphicFramePr>
          <p:nvPr>
            <p:extLst/>
          </p:nvPr>
        </p:nvGraphicFramePr>
        <p:xfrm>
          <a:off x="1447800" y="5181600"/>
          <a:ext cx="17716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0" name="Equation" r:id="rId9" imgW="622300" imgH="381000" progId="Equation.DSMT4">
                  <p:embed/>
                </p:oleObj>
              </mc:Choice>
              <mc:Fallback>
                <p:oleObj name="Equation" r:id="rId9" imgW="622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1771650" cy="10858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5318125" y="5286375"/>
            <a:ext cx="3673475" cy="122872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Arial Narrow" charset="0"/>
              </a:rPr>
              <a:t>The component of the electric field in any direction is equal to the negative rate of change of the electric potential as a function of distance in that direction.!!</a:t>
            </a:r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886200" y="54705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Physical Meaning?</a:t>
            </a:r>
          </a:p>
        </p:txBody>
      </p:sp>
      <p:graphicFrame>
        <p:nvGraphicFramePr>
          <p:cNvPr id="210967" name="Object 23"/>
          <p:cNvGraphicFramePr>
            <a:graphicFrameLocks noChangeAspect="1"/>
          </p:cNvGraphicFramePr>
          <p:nvPr>
            <p:extLst/>
          </p:nvPr>
        </p:nvGraphicFramePr>
        <p:xfrm>
          <a:off x="3141663" y="2303463"/>
          <a:ext cx="15557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1" name="Equation" r:id="rId11" imgW="546100" imgH="190500" progId="Equation.DSMT4">
                  <p:embed/>
                </p:oleObj>
              </mc:Choice>
              <mc:Fallback>
                <p:oleObj name="Equation" r:id="rId11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2303463"/>
                        <a:ext cx="15557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68" name="Object 24"/>
          <p:cNvGraphicFramePr>
            <a:graphicFrameLocks noChangeAspect="1"/>
          </p:cNvGraphicFramePr>
          <p:nvPr>
            <p:extLst/>
          </p:nvPr>
        </p:nvGraphicFramePr>
        <p:xfrm>
          <a:off x="4630738" y="2325688"/>
          <a:ext cx="1084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12" name="Equation" r:id="rId13" imgW="381000" imgH="228600" progId="Equation.DSMT4">
                  <p:embed/>
                </p:oleObj>
              </mc:Choice>
              <mc:Fallback>
                <p:oleObj name="Equation" r:id="rId1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8" y="2325688"/>
                        <a:ext cx="1084262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18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0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0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0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0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0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  <p:bldP spid="210965" grpId="0" animBg="1"/>
      <p:bldP spid="2109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457200" y="685800"/>
            <a:ext cx="8229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quantity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dV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/d</a:t>
            </a:r>
            <a:r>
              <a:rPr lang="en-US" sz="3200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is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called 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gradient of V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a particular direction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no direction is specified, the term gradient refers to the direction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on which </a:t>
            </a:r>
            <a:r>
              <a:rPr lang="en-US" sz="2800" b="1" u="sng" dirty="0" smtClean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V </a:t>
            </a:r>
            <a:r>
              <a:rPr lang="en-US" sz="2800" b="1" u="sng" dirty="0">
                <a:solidFill>
                  <a:srgbClr val="800000"/>
                </a:solidFill>
                <a:latin typeface="Arial Narrow" charset="0"/>
                <a:ea typeface="ＭＳ Ｐゴシック" charset="-128"/>
              </a:rPr>
              <a:t>changes most rapidly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this would be the direction of the field vector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that point.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if </a:t>
            </a:r>
            <a:r>
              <a:rPr lang="en-US" sz="2800" b="1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d</a:t>
            </a:r>
            <a:r>
              <a:rPr lang="en-US" sz="2800" b="1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l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parallel to each other,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E is written as a function x, y and z,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refers to x, y and z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     is the “partial derivative” of V with respect to x,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while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y and z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are held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constant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In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vector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form,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8B26-4BBE-604A-B7BC-A95C19AFEA87}" type="slidenum">
              <a:rPr lang="en-US"/>
              <a:pPr/>
              <a:t>8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/>
              <a:t>E Determined from V</a:t>
            </a:r>
          </a:p>
        </p:txBody>
      </p:sp>
      <p:graphicFrame>
        <p:nvGraphicFramePr>
          <p:cNvPr id="212999" name="Object 7"/>
          <p:cNvGraphicFramePr>
            <a:graphicFrameLocks noChangeAspect="1"/>
          </p:cNvGraphicFramePr>
          <p:nvPr>
            <p:extLst/>
          </p:nvPr>
        </p:nvGraphicFramePr>
        <p:xfrm>
          <a:off x="6553200" y="2971800"/>
          <a:ext cx="12160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1" name="Equation" r:id="rId3" imgW="583920" imgH="368280" progId="Equation.DSMT4">
                  <p:embed/>
                </p:oleObj>
              </mc:Choice>
              <mc:Fallback>
                <p:oleObj name="Equation" r:id="rId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971800"/>
                        <a:ext cx="1216025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4" name="Object 12"/>
          <p:cNvGraphicFramePr>
            <a:graphicFrameLocks noChangeAspect="1"/>
          </p:cNvGraphicFramePr>
          <p:nvPr>
            <p:extLst/>
          </p:nvPr>
        </p:nvGraphicFramePr>
        <p:xfrm>
          <a:off x="2971800" y="4130675"/>
          <a:ext cx="106521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2" name="Equation" r:id="rId5" imgW="635000" imgH="381000" progId="Equation.DSMT4">
                  <p:embed/>
                </p:oleObj>
              </mc:Choice>
              <mc:Fallback>
                <p:oleObj name="Equation" r:id="rId5" imgW="6350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30675"/>
                        <a:ext cx="1065213" cy="639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5" name="Object 13"/>
          <p:cNvGraphicFramePr>
            <a:graphicFrameLocks noChangeAspect="1"/>
          </p:cNvGraphicFramePr>
          <p:nvPr>
            <p:extLst/>
          </p:nvPr>
        </p:nvGraphicFramePr>
        <p:xfrm>
          <a:off x="4295775" y="4114800"/>
          <a:ext cx="10890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3" name="Equation" r:id="rId7" imgW="647640" imgH="406080" progId="Equation.DSMT4">
                  <p:embed/>
                </p:oleObj>
              </mc:Choice>
              <mc:Fallback>
                <p:oleObj name="Equation" r:id="rId7" imgW="6476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114800"/>
                        <a:ext cx="1089025" cy="6826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/>
          </p:nvPr>
        </p:nvGraphicFramePr>
        <p:xfrm>
          <a:off x="5638800" y="4140200"/>
          <a:ext cx="10668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4" name="Equation" r:id="rId9" imgW="634680" imgH="368280" progId="Equation.DSMT4">
                  <p:embed/>
                </p:oleObj>
              </mc:Choice>
              <mc:Fallback>
                <p:oleObj name="Equation" r:id="rId9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40200"/>
                        <a:ext cx="1066800" cy="617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/>
        </p:nvGraphicFramePr>
        <p:xfrm>
          <a:off x="920750" y="4648200"/>
          <a:ext cx="450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5" name="Equation" r:id="rId11" imgW="241200" imgH="368280" progId="Equation.DSMT4">
                  <p:embed/>
                </p:oleObj>
              </mc:Choice>
              <mc:Fallback>
                <p:oleObj name="Equation" r:id="rId11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648200"/>
                        <a:ext cx="45085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>
            <p:extLst/>
          </p:nvPr>
        </p:nvGraphicFramePr>
        <p:xfrm>
          <a:off x="3352800" y="5853113"/>
          <a:ext cx="4460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6" name="Equation" r:id="rId13" imgW="254000" imgH="177800" progId="Equation.DSMT4">
                  <p:embed/>
                </p:oleObj>
              </mc:Choice>
              <mc:Fallback>
                <p:oleObj name="Equation" r:id="rId13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853113"/>
                        <a:ext cx="446088" cy="3127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9" name="Object 17"/>
          <p:cNvGraphicFramePr>
            <a:graphicFrameLocks noChangeAspect="1"/>
          </p:cNvGraphicFramePr>
          <p:nvPr>
            <p:extLst/>
          </p:nvPr>
        </p:nvGraphicFramePr>
        <p:xfrm>
          <a:off x="3795713" y="5842000"/>
          <a:ext cx="10953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7" name="Equation" r:id="rId15" imgW="622300" imgH="190500" progId="Equation.DSMT4">
                  <p:embed/>
                </p:oleObj>
              </mc:Choice>
              <mc:Fallback>
                <p:oleObj name="Equation" r:id="rId15" imgW="622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5842000"/>
                        <a:ext cx="1095375" cy="334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0" name="Object 18"/>
          <p:cNvGraphicFramePr>
            <a:graphicFrameLocks noChangeAspect="1"/>
          </p:cNvGraphicFramePr>
          <p:nvPr>
            <p:extLst/>
          </p:nvPr>
        </p:nvGraphicFramePr>
        <p:xfrm>
          <a:off x="4889500" y="5832475"/>
          <a:ext cx="782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8" name="Equation" r:id="rId17" imgW="444500" imgH="203200" progId="Equation.DSMT4">
                  <p:embed/>
                </p:oleObj>
              </mc:Choice>
              <mc:Fallback>
                <p:oleObj name="Equation" r:id="rId17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832475"/>
                        <a:ext cx="782638" cy="355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1" name="Object 19"/>
          <p:cNvGraphicFramePr>
            <a:graphicFrameLocks noChangeAspect="1"/>
          </p:cNvGraphicFramePr>
          <p:nvPr>
            <p:extLst/>
          </p:nvPr>
        </p:nvGraphicFramePr>
        <p:xfrm>
          <a:off x="5681663" y="5630863"/>
          <a:ext cx="2519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99" name="Equation" r:id="rId19" imgW="1435100" imgH="431800" progId="Equation.DSMT4">
                  <p:embed/>
                </p:oleObj>
              </mc:Choice>
              <mc:Fallback>
                <p:oleObj name="Equation" r:id="rId19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5630863"/>
                        <a:ext cx="2519362" cy="7588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947226"/>
              </p:ext>
            </p:extLst>
          </p:nvPr>
        </p:nvGraphicFramePr>
        <p:xfrm>
          <a:off x="990600" y="6324600"/>
          <a:ext cx="1714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00" name="Equation" r:id="rId21" imgW="1562100" imgH="431800" progId="Equation.DSMT4">
                  <p:embed/>
                </p:oleObj>
              </mc:Choice>
              <mc:Fallback>
                <p:oleObj name="Equation" r:id="rId21" imgW="156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324600"/>
                        <a:ext cx="17145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743200" y="6413500"/>
            <a:ext cx="411360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is 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called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del</a:t>
            </a:r>
            <a:r>
              <a:rPr lang="en-US" sz="1400" b="1" dirty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or the </a:t>
            </a:r>
            <a:r>
              <a:rPr lang="en-US" sz="1400" b="1" dirty="0">
                <a:solidFill>
                  <a:srgbClr val="FF0000"/>
                </a:solidFill>
                <a:latin typeface="Monotype Corsiva" charset="0"/>
              </a:rPr>
              <a:t>gradient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 and is a </a:t>
            </a:r>
            <a:r>
              <a:rPr lang="en-US" sz="1400" b="1" u="sng" dirty="0">
                <a:solidFill>
                  <a:srgbClr val="FF0000"/>
                </a:solidFill>
                <a:latin typeface="Monotype Corsiva" charset="0"/>
              </a:rPr>
              <a:t>vector operator</a:t>
            </a:r>
            <a:r>
              <a:rPr lang="en-US" sz="14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40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 animBg="1"/>
      <p:bldP spid="2130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1,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761A5-AE7B-AD46-B162-6B4FA5954B83}" type="slidenum">
              <a:rPr lang="en-US"/>
              <a:pPr/>
              <a:t>9</a:t>
            </a:fld>
            <a:endParaRPr lang="en-US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685800"/>
          </a:xfrm>
        </p:spPr>
        <p:txBody>
          <a:bodyPr/>
          <a:lstStyle/>
          <a:p>
            <a:r>
              <a:rPr lang="en-US" sz="3600" dirty="0"/>
              <a:t>Electrostatic Potential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Consider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a case in which a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charge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is moved between points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Monotype Corsiva" charset="0"/>
              </a:rPr>
              <a:t>b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where the electrostatic potential due to other charges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in the system is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V</a:t>
            </a:r>
            <a:r>
              <a:rPr lang="en-US" sz="28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endParaRPr lang="en-US" sz="2800" baseline="-250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change in electrostatic potential energy of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 in the field by other charges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Now what is the electrostatic potential energy of a system of charges?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Let’s choose V=0 at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=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∞</a:t>
            </a:r>
            <a:endParaRPr lang="en-US" dirty="0" smtClean="0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there are no other charges around, single point charge Q</a:t>
            </a:r>
            <a:r>
              <a:rPr lang="en-US" baseline="-25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in isolation has no potential energy and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is under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electric force</a:t>
            </a:r>
          </a:p>
        </p:txBody>
      </p:sp>
      <p:graphicFrame>
        <p:nvGraphicFramePr>
          <p:cNvPr id="211982" name="Object 14"/>
          <p:cNvGraphicFramePr>
            <a:graphicFrameLocks noChangeAspect="1"/>
          </p:cNvGraphicFramePr>
          <p:nvPr/>
        </p:nvGraphicFramePr>
        <p:xfrm>
          <a:off x="1752600" y="3062288"/>
          <a:ext cx="9159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5" name="Equation" r:id="rId3" imgW="355320" imgH="164880" progId="Equation.DSMT4">
                  <p:embed/>
                </p:oleObj>
              </mc:Choice>
              <mc:Fallback>
                <p:oleObj name="Equation" r:id="rId3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62288"/>
                        <a:ext cx="915988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3" name="Object 15"/>
          <p:cNvGraphicFramePr>
            <a:graphicFrameLocks noChangeAspect="1"/>
          </p:cNvGraphicFramePr>
          <p:nvPr>
            <p:extLst/>
          </p:nvPr>
        </p:nvGraphicFramePr>
        <p:xfrm>
          <a:off x="2682875" y="2979738"/>
          <a:ext cx="15382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6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979738"/>
                        <a:ext cx="1538288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4" name="Object 16"/>
          <p:cNvGraphicFramePr>
            <a:graphicFrameLocks noChangeAspect="1"/>
          </p:cNvGraphicFramePr>
          <p:nvPr>
            <p:extLst/>
          </p:nvPr>
        </p:nvGraphicFramePr>
        <p:xfrm>
          <a:off x="4286250" y="2947988"/>
          <a:ext cx="18653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7" name="Equation" r:id="rId7" imgW="723900" imgH="254000" progId="Equation.DSMT4">
                  <p:embed/>
                </p:oleObj>
              </mc:Choice>
              <mc:Fallback>
                <p:oleObj name="Equation" r:id="rId7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0" y="2947988"/>
                        <a:ext cx="186531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85" name="Object 17"/>
          <p:cNvGraphicFramePr>
            <a:graphicFrameLocks noChangeAspect="1"/>
          </p:cNvGraphicFramePr>
          <p:nvPr>
            <p:extLst/>
          </p:nvPr>
        </p:nvGraphicFramePr>
        <p:xfrm>
          <a:off x="6181725" y="2979738"/>
          <a:ext cx="7524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78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979738"/>
                        <a:ext cx="752475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71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1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40604</TotalTime>
  <Words>1169</Words>
  <Application>Microsoft Macintosh PowerPoint</Application>
  <PresentationFormat>On-screen Show (4:3)</PresentationFormat>
  <Paragraphs>129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1441 – Section 002 Lecture #9</vt:lpstr>
      <vt:lpstr>Announcements</vt:lpstr>
      <vt:lpstr>PowerPoint Presentation</vt:lpstr>
      <vt:lpstr>Equi-potential Surfaces</vt:lpstr>
      <vt:lpstr>Equi-potential Surfaces</vt:lpstr>
      <vt:lpstr>Electric Potential due to Electric Dipoles</vt:lpstr>
      <vt:lpstr>E Determined from V</vt:lpstr>
      <vt:lpstr>E Determined from V</vt:lpstr>
      <vt:lpstr>Electrostatic Potential Energy</vt:lpstr>
      <vt:lpstr>Electrostatic Potential Energy; Two charges</vt:lpstr>
      <vt:lpstr>Electrostatic Potential Energy; Three Charges</vt:lpstr>
      <vt:lpstr>Electrostatic Potential Energy: electron Volt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600</cp:revision>
  <dcterms:created xsi:type="dcterms:W3CDTF">2012-01-19T04:21:20Z</dcterms:created>
  <dcterms:modified xsi:type="dcterms:W3CDTF">2018-10-01T19:47:46Z</dcterms:modified>
</cp:coreProperties>
</file>