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1" r:id="rId2"/>
    <p:sldId id="582" r:id="rId3"/>
    <p:sldId id="615" r:id="rId4"/>
    <p:sldId id="600" r:id="rId5"/>
    <p:sldId id="601" r:id="rId6"/>
    <p:sldId id="602" r:id="rId7"/>
    <p:sldId id="603" r:id="rId8"/>
    <p:sldId id="604" r:id="rId9"/>
    <p:sldId id="605" r:id="rId10"/>
    <p:sldId id="606" r:id="rId11"/>
    <p:sldId id="607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/>
    <p:restoredTop sz="94660"/>
  </p:normalViewPr>
  <p:slideViewPr>
    <p:cSldViewPr>
      <p:cViewPr varScale="1">
        <p:scale>
          <a:sx n="128" d="100"/>
          <a:sy n="128" d="100"/>
        </p:scale>
        <p:origin x="14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emf"/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emf"/><Relationship Id="rId4" Type="http://schemas.openxmlformats.org/officeDocument/2006/relationships/image" Target="../media/image11.wmf"/><Relationship Id="rId5" Type="http://schemas.openxmlformats.org/officeDocument/2006/relationships/image" Target="../media/image12.e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image" Target="../media/image37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wmf"/><Relationship Id="rId10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e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0" Type="http://schemas.openxmlformats.org/officeDocument/2006/relationships/image" Target="../media/image47.emf"/><Relationship Id="rId11" Type="http://schemas.openxmlformats.org/officeDocument/2006/relationships/image" Target="../media/image48.wmf"/><Relationship Id="rId1" Type="http://schemas.openxmlformats.org/officeDocument/2006/relationships/image" Target="../media/image38.wmf"/><Relationship Id="rId2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w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20" Type="http://schemas.openxmlformats.org/officeDocument/2006/relationships/oleObject" Target="../embeddings/oleObject40.bin"/><Relationship Id="rId21" Type="http://schemas.openxmlformats.org/officeDocument/2006/relationships/image" Target="../media/image46.wmf"/><Relationship Id="rId22" Type="http://schemas.openxmlformats.org/officeDocument/2006/relationships/oleObject" Target="../embeddings/oleObject41.bin"/><Relationship Id="rId23" Type="http://schemas.openxmlformats.org/officeDocument/2006/relationships/image" Target="../media/image47.emf"/><Relationship Id="rId24" Type="http://schemas.openxmlformats.org/officeDocument/2006/relationships/oleObject" Target="../embeddings/oleObject42.bin"/><Relationship Id="rId25" Type="http://schemas.openxmlformats.org/officeDocument/2006/relationships/image" Target="../media/image48.w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1.e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42.wmf"/><Relationship Id="rId14" Type="http://schemas.openxmlformats.org/officeDocument/2006/relationships/oleObject" Target="../embeddings/oleObject37.bin"/><Relationship Id="rId15" Type="http://schemas.openxmlformats.org/officeDocument/2006/relationships/image" Target="../media/image43.wmf"/><Relationship Id="rId16" Type="http://schemas.openxmlformats.org/officeDocument/2006/relationships/oleObject" Target="../embeddings/oleObject38.bin"/><Relationship Id="rId17" Type="http://schemas.openxmlformats.org/officeDocument/2006/relationships/image" Target="../media/image44.wmf"/><Relationship Id="rId18" Type="http://schemas.openxmlformats.org/officeDocument/2006/relationships/oleObject" Target="../embeddings/oleObject39.bin"/><Relationship Id="rId19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6.w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7.emf"/><Relationship Id="rId24" Type="http://schemas.openxmlformats.org/officeDocument/2006/relationships/oleObject" Target="../embeddings/oleObject13.bin"/><Relationship Id="rId25" Type="http://schemas.openxmlformats.org/officeDocument/2006/relationships/image" Target="../media/image18.wmf"/><Relationship Id="rId26" Type="http://schemas.openxmlformats.org/officeDocument/2006/relationships/oleObject" Target="../embeddings/oleObject14.bin"/><Relationship Id="rId27" Type="http://schemas.openxmlformats.org/officeDocument/2006/relationships/image" Target="../media/image19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3.w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4.w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34.w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5.emf"/><Relationship Id="rId23" Type="http://schemas.openxmlformats.org/officeDocument/2006/relationships/oleObject" Target="../embeddings/oleObject30.bin"/><Relationship Id="rId24" Type="http://schemas.openxmlformats.org/officeDocument/2006/relationships/image" Target="../media/image36.wmf"/><Relationship Id="rId25" Type="http://schemas.openxmlformats.org/officeDocument/2006/relationships/oleObject" Target="../embeddings/oleObject31.bin"/><Relationship Id="rId26" Type="http://schemas.openxmlformats.org/officeDocument/2006/relationships/image" Target="../media/image37.wmf"/><Relationship Id="rId10" Type="http://schemas.openxmlformats.org/officeDocument/2006/relationships/image" Target="../media/image29.w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24 Capacitance etc..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Molecular description of Dielectric </a:t>
            </a:r>
            <a:r>
              <a:rPr lang="en-US" dirty="0" smtClean="0">
                <a:latin typeface="Arial Narrow" charset="0"/>
              </a:rPr>
              <a:t>Material</a:t>
            </a:r>
            <a:endParaRPr lang="en-US" sz="36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D743-191A-754A-81FD-0BCB534E924C}" type="slidenum">
              <a:rPr lang="en-US"/>
              <a:pPr/>
              <a:t>10</a:t>
            </a:fld>
            <a:endParaRPr lang="en-US"/>
          </a:p>
        </p:txBody>
      </p:sp>
      <p:pic>
        <p:nvPicPr>
          <p:cNvPr id="228363" name="Picture 11" descr="FG24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3200400" cy="2400300"/>
          </a:xfrm>
          <a:prstGeom prst="rect">
            <a:avLst/>
          </a:prstGeom>
          <a:noFill/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3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Spherical capacitor: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spherical capacitor consists of two thin concentric spherical conducting shells, of radius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as in the figure.  The inner shell carries a uniformly distributed charge Q on its surface and the outer shell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equal but opposite charge –Q.  Determine the capacitance of the two shells. 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2833688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Gauss’ law, the electric field outside a uniformly charged conducting sphere is    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6400800" y="2846388"/>
          <a:ext cx="15462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7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46388"/>
                        <a:ext cx="15462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the potential difference between a and b is</a:t>
            </a:r>
          </a:p>
        </p:txBody>
      </p:sp>
      <p:graphicFrame>
        <p:nvGraphicFramePr>
          <p:cNvPr id="228360" name="Object 8"/>
          <p:cNvGraphicFramePr>
            <a:graphicFrameLocks noChangeAspect="1"/>
          </p:cNvGraphicFramePr>
          <p:nvPr>
            <p:extLst/>
          </p:nvPr>
        </p:nvGraphicFramePr>
        <p:xfrm>
          <a:off x="628650" y="4170363"/>
          <a:ext cx="1581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8" name="Equation" r:id="rId6" imgW="1016000" imgH="342900" progId="Equation.DSMT4">
                  <p:embed/>
                </p:oleObj>
              </mc:Choice>
              <mc:Fallback>
                <p:oleObj name="Equation" r:id="rId6" imgW="1016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70363"/>
                        <a:ext cx="1581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>
            <p:extLst/>
          </p:nvPr>
        </p:nvGraphicFramePr>
        <p:xfrm>
          <a:off x="3505200" y="5410200"/>
          <a:ext cx="3603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59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36036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57200" y="5424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capacitance is</a:t>
            </a:r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>
            <p:extLst/>
          </p:nvPr>
        </p:nvGraphicFramePr>
        <p:xfrm>
          <a:off x="914400" y="4695825"/>
          <a:ext cx="1166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0" name="Equation" r:id="rId10" imgW="800100" imgH="342900" progId="Equation.DSMT4">
                  <p:embed/>
                </p:oleObj>
              </mc:Choice>
              <mc:Fallback>
                <p:oleObj name="Equation" r:id="rId10" imgW="800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95825"/>
                        <a:ext cx="1166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8" name="Object 16"/>
          <p:cNvGraphicFramePr>
            <a:graphicFrameLocks noChangeAspect="1"/>
          </p:cNvGraphicFramePr>
          <p:nvPr/>
        </p:nvGraphicFramePr>
        <p:xfrm>
          <a:off x="2082800" y="4637088"/>
          <a:ext cx="14081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1"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637088"/>
                        <a:ext cx="14081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9" name="Object 17"/>
          <p:cNvGraphicFramePr>
            <a:graphicFrameLocks noChangeAspect="1"/>
          </p:cNvGraphicFramePr>
          <p:nvPr/>
        </p:nvGraphicFramePr>
        <p:xfrm>
          <a:off x="3494088" y="4595813"/>
          <a:ext cx="2409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2" name="Equation" r:id="rId14" imgW="1650960" imgH="469800" progId="Equation.DSMT4">
                  <p:embed/>
                </p:oleObj>
              </mc:Choice>
              <mc:Fallback>
                <p:oleObj name="Equation" r:id="rId14" imgW="1650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595813"/>
                        <a:ext cx="2409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8"/>
          <p:cNvGraphicFramePr>
            <a:graphicFrameLocks noChangeAspect="1"/>
          </p:cNvGraphicFramePr>
          <p:nvPr/>
        </p:nvGraphicFramePr>
        <p:xfrm>
          <a:off x="5905500" y="4605338"/>
          <a:ext cx="14827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3" name="Equation" r:id="rId16" imgW="1015920" imgH="457200" progId="Equation.DSMT4">
                  <p:embed/>
                </p:oleObj>
              </mc:Choice>
              <mc:Fallback>
                <p:oleObj name="Equation" r:id="rId16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605338"/>
                        <a:ext cx="14827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7391400" y="4605338"/>
          <a:ext cx="1295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4" name="Equation" r:id="rId18" imgW="888840" imgH="457200" progId="Equation.DSMT4">
                  <p:embed/>
                </p:oleObj>
              </mc:Choice>
              <mc:Fallback>
                <p:oleObj name="Equation" r:id="rId18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05338"/>
                        <a:ext cx="12954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2" name="Object 20"/>
          <p:cNvGraphicFramePr>
            <a:graphicFrameLocks noChangeAspect="1"/>
          </p:cNvGraphicFramePr>
          <p:nvPr>
            <p:extLst/>
          </p:nvPr>
        </p:nvGraphicFramePr>
        <p:xfrm>
          <a:off x="3962400" y="5257800"/>
          <a:ext cx="395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5" name="Equation" r:id="rId20" imgW="279360" imgH="368280" progId="Equation.DSMT4">
                  <p:embed/>
                </p:oleObj>
              </mc:Choice>
              <mc:Fallback>
                <p:oleObj name="Equation" r:id="rId2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3952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3" name="Object 21"/>
          <p:cNvGraphicFramePr>
            <a:graphicFrameLocks noChangeAspect="1"/>
          </p:cNvGraphicFramePr>
          <p:nvPr>
            <p:extLst/>
          </p:nvPr>
        </p:nvGraphicFramePr>
        <p:xfrm>
          <a:off x="4368800" y="5248275"/>
          <a:ext cx="14049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6" name="Equation" r:id="rId22" imgW="990600" imgH="647700" progId="Equation.DSMT4">
                  <p:embed/>
                </p:oleObj>
              </mc:Choice>
              <mc:Fallback>
                <p:oleObj name="Equation" r:id="rId22" imgW="990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248275"/>
                        <a:ext cx="14049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4" name="Object 22"/>
          <p:cNvGraphicFramePr>
            <a:graphicFrameLocks noChangeAspect="1"/>
          </p:cNvGraphicFramePr>
          <p:nvPr/>
        </p:nvGraphicFramePr>
        <p:xfrm>
          <a:off x="6019800" y="5410200"/>
          <a:ext cx="7731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7" name="Equation" r:id="rId24" imgW="545760" imgH="406080" progId="Equation.DSMT4">
                  <p:embed/>
                </p:oleObj>
              </mc:Choice>
              <mc:Fallback>
                <p:oleObj name="Equation" r:id="rId24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0200"/>
                        <a:ext cx="77311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/>
      <p:bldP spid="228356" grpId="0"/>
      <p:bldP spid="228358" grpId="0"/>
      <p:bldP spid="228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0CC-63D9-0049-BB13-AC6C5DA6C79D}" type="slidenum">
              <a:rPr lang="en-US"/>
              <a:pPr/>
              <a:t>11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 Cont’d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single isolated conductor can be said to have a capacitance, 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 can still be defined as the ratio of the charge to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absolute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V on the conductor.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Q=CV.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of a single conducting sphere of radius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can be obtained 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33400" y="54102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its capacitance is</a:t>
            </a:r>
          </a:p>
        </p:txBody>
      </p:sp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1066800" y="4572000"/>
          <a:ext cx="552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5524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3" name="Object 21"/>
          <p:cNvGraphicFramePr>
            <a:graphicFrameLocks noChangeAspect="1"/>
          </p:cNvGraphicFramePr>
          <p:nvPr>
            <p:extLst/>
          </p:nvPr>
        </p:nvGraphicFramePr>
        <p:xfrm>
          <a:off x="6105525" y="4606925"/>
          <a:ext cx="9667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8" name="Equation" r:id="rId5" imgW="444500" imgH="228600" progId="Equation.DSMT4">
                  <p:embed/>
                </p:oleObj>
              </mc:Choice>
              <mc:Fallback>
                <p:oleObj name="Equation" r:id="rId5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4606925"/>
                        <a:ext cx="9667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4" name="Object 22"/>
          <p:cNvGraphicFramePr>
            <a:graphicFrameLocks noChangeAspect="1"/>
          </p:cNvGraphicFramePr>
          <p:nvPr>
            <p:extLst/>
          </p:nvPr>
        </p:nvGraphicFramePr>
        <p:xfrm>
          <a:off x="4214813" y="5386388"/>
          <a:ext cx="1957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9" name="Equation" r:id="rId7" imgW="901700" imgH="381000" progId="Equation.DSMT4">
                  <p:embed/>
                </p:oleObj>
              </mc:Choice>
              <mc:Fallback>
                <p:oleObj name="Equation" r:id="rId7" imgW="9017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86388"/>
                        <a:ext cx="1957387" cy="877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5" name="Object 23"/>
          <p:cNvGraphicFramePr>
            <a:graphicFrameLocks noChangeAspect="1"/>
          </p:cNvGraphicFramePr>
          <p:nvPr>
            <p:extLst/>
          </p:nvPr>
        </p:nvGraphicFramePr>
        <p:xfrm>
          <a:off x="1550988" y="4267200"/>
          <a:ext cx="21526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30" name="Equation" r:id="rId9" imgW="990600" imgH="457200" progId="Equation.DSMT4">
                  <p:embed/>
                </p:oleObj>
              </mc:Choice>
              <mc:Fallback>
                <p:oleObj name="Equation" r:id="rId9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267200"/>
                        <a:ext cx="21526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7" name="Object 25"/>
          <p:cNvGraphicFramePr>
            <a:graphicFrameLocks noChangeAspect="1"/>
          </p:cNvGraphicFramePr>
          <p:nvPr>
            <p:extLst/>
          </p:nvPr>
        </p:nvGraphicFramePr>
        <p:xfrm>
          <a:off x="3670300" y="4384675"/>
          <a:ext cx="9382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31" name="Equation" r:id="rId11" imgW="431800" imgH="419100" progId="Equation.DSMT4">
                  <p:embed/>
                </p:oleObj>
              </mc:Choice>
              <mc:Fallback>
                <p:oleObj name="Equation" r:id="rId11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384675"/>
                        <a:ext cx="93821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5191125" y="4648200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 Narrow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613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  <p:bldP spid="207888" grpId="0" build="p"/>
      <p:bldP spid="2078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Oct. 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888" y="838200"/>
            <a:ext cx="8229600" cy="5410200"/>
          </a:xfrm>
        </p:spPr>
        <p:txBody>
          <a:bodyPr/>
          <a:lstStyle/>
          <a:p>
            <a:r>
              <a:rPr lang="en-US" sz="2800" dirty="0"/>
              <a:t>Mid Term Exam</a:t>
            </a:r>
          </a:p>
          <a:p>
            <a:pPr lvl="1"/>
            <a:r>
              <a:rPr lang="en-US" sz="2400" dirty="0"/>
              <a:t>In class Wednesday, Oct. </a:t>
            </a:r>
            <a:r>
              <a:rPr lang="en-US" sz="2400" dirty="0" smtClean="0"/>
              <a:t>17</a:t>
            </a:r>
            <a:endParaRPr lang="en-US" sz="2400" dirty="0"/>
          </a:p>
          <a:p>
            <a:pPr lvl="1"/>
            <a:r>
              <a:rPr lang="en-US" sz="2400" dirty="0"/>
              <a:t>Covers CH21.1 through what we cover in class Monday, Oct. </a:t>
            </a:r>
            <a:r>
              <a:rPr lang="en-US" sz="2400" dirty="0" smtClean="0"/>
              <a:t>15 </a:t>
            </a:r>
            <a:r>
              <a:rPr lang="en-US" sz="2400" dirty="0"/>
              <a:t>+ appendix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  <a:endParaRPr lang="en-US" sz="3600" dirty="0" smtClean="0"/>
          </a:p>
          <a:p>
            <a:pPr eaLnBrk="1" hangingPunct="1"/>
            <a:r>
              <a:rPr lang="en-US" sz="2800" dirty="0" smtClean="0"/>
              <a:t>Colloquium 4pm today in SH101</a:t>
            </a:r>
          </a:p>
          <a:p>
            <a:pPr lvl="1" eaLnBrk="1" hangingPunct="1"/>
            <a:r>
              <a:rPr lang="en-US" sz="2400" dirty="0" smtClean="0"/>
              <a:t>Dr. Xi Zhang of U.C. Santa Cruz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89154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4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does a capacitor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Surge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 different than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262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E430A0CC-1A65-814C-981A-7D007EE5555C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1816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0999" y="609600"/>
            <a:ext cx="8460581" cy="20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 is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04800" y="4191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How do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you draw symbols for a capacitor and a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battery in a circuit diagram?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876800" y="48768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683375" y="5181600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03797" grpId="0" build="p"/>
      <p:bldP spid="2038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6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other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battery terminals,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wires and the plates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conductors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on each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plate is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capacitance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8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5119350" cy="33855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is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12" grpId="0" animBg="1"/>
      <p:bldP spid="204813" grpId="0"/>
      <p:bldP spid="204814" grpId="0" animBg="1"/>
      <p:bldP spid="204815" grpId="0" animBg="1"/>
      <p:bldP spid="2048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C7B-B6E8-4E41-A13E-C0D6634838F6}" type="slidenum">
              <a:rPr lang="en-US"/>
              <a:pPr/>
              <a:t>7</a:t>
            </a:fld>
            <a:endParaRPr lang="en-US"/>
          </a:p>
        </p:txBody>
      </p:sp>
      <p:pic>
        <p:nvPicPr>
          <p:cNvPr id="205841" name="Picture 17" descr="FG24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09650"/>
            <a:ext cx="5181600" cy="19621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Determination of Capacitance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capacitor with a simple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Let’s 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Plates have area A each and separated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 for parallel plates is 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σ/ε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Arial Narrow" charset="0"/>
                <a:cs typeface="Arial Narrow" charset="0"/>
              </a:rPr>
              <a:t>Q/A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we take the integral from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lower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(a)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to the higher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(b) along the field line, we obtain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from the formula: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do you notice?</a:t>
            </a:r>
          </a:p>
        </p:txBody>
      </p:sp>
      <p:graphicFrame>
        <p:nvGraphicFramePr>
          <p:cNvPr id="205842" name="Object 18"/>
          <p:cNvGraphicFramePr>
            <a:graphicFrameLocks noChangeAspect="1"/>
          </p:cNvGraphicFramePr>
          <p:nvPr/>
        </p:nvGraphicFramePr>
        <p:xfrm>
          <a:off x="3429000" y="3352800"/>
          <a:ext cx="687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687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3" name="Object 19"/>
          <p:cNvGraphicFramePr>
            <a:graphicFrameLocks noChangeAspect="1"/>
          </p:cNvGraphicFramePr>
          <p:nvPr/>
        </p:nvGraphicFramePr>
        <p:xfrm>
          <a:off x="609600" y="4845050"/>
          <a:ext cx="5159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45050"/>
                        <a:ext cx="5159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4" name="Object 20"/>
          <p:cNvGraphicFramePr>
            <a:graphicFrameLocks noChangeAspect="1"/>
          </p:cNvGraphicFramePr>
          <p:nvPr>
            <p:extLst/>
          </p:nvPr>
        </p:nvGraphicFramePr>
        <p:xfrm>
          <a:off x="3657600" y="5386388"/>
          <a:ext cx="2667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Equation" r:id="rId8" imgW="1485900" imgH="431800" progId="Equation.DSMT4">
                  <p:embed/>
                </p:oleObj>
              </mc:Choice>
              <mc:Fallback>
                <p:oleObj name="Equation" r:id="rId8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86388"/>
                        <a:ext cx="2667000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6477000" y="5410200"/>
            <a:ext cx="2590800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only depends on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area and the 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distance of the plates and the permittivity of the medium between them.</a:t>
            </a:r>
          </a:p>
        </p:txBody>
      </p:sp>
      <p:graphicFrame>
        <p:nvGraphicFramePr>
          <p:cNvPr id="205847" name="Object 23"/>
          <p:cNvGraphicFramePr>
            <a:graphicFrameLocks noChangeAspect="1"/>
          </p:cNvGraphicFramePr>
          <p:nvPr/>
        </p:nvGraphicFramePr>
        <p:xfrm>
          <a:off x="1108075" y="4876800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876800"/>
                        <a:ext cx="8731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8" name="Object 24"/>
          <p:cNvGraphicFramePr>
            <a:graphicFrameLocks noChangeAspect="1"/>
          </p:cNvGraphicFramePr>
          <p:nvPr>
            <p:extLst/>
          </p:nvPr>
        </p:nvGraphicFramePr>
        <p:xfrm>
          <a:off x="1970087" y="4765675"/>
          <a:ext cx="1687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Equation" r:id="rId12" imgW="1079500" imgH="342900" progId="Equation.DSMT4">
                  <p:embed/>
                </p:oleObj>
              </mc:Choice>
              <mc:Fallback>
                <p:oleObj name="Equation" r:id="rId12" imgW="1079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7" y="4765675"/>
                        <a:ext cx="1687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9" name="Object 25"/>
          <p:cNvGraphicFramePr>
            <a:graphicFrameLocks noChangeAspect="1"/>
          </p:cNvGraphicFramePr>
          <p:nvPr/>
        </p:nvGraphicFramePr>
        <p:xfrm>
          <a:off x="3581400" y="4724400"/>
          <a:ext cx="933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Equation" r:id="rId14" imgW="596880" imgH="330120" progId="Equation.DSMT4">
                  <p:embed/>
                </p:oleObj>
              </mc:Choice>
              <mc:Fallback>
                <p:oleObj name="Equation" r:id="rId14" imgW="596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933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0" name="Object 26"/>
          <p:cNvGraphicFramePr>
            <a:graphicFrameLocks noChangeAspect="1"/>
          </p:cNvGraphicFramePr>
          <p:nvPr/>
        </p:nvGraphicFramePr>
        <p:xfrm>
          <a:off x="4476750" y="4724400"/>
          <a:ext cx="933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" name="Equation" r:id="rId16" imgW="596880" imgH="406080" progId="Equation.DSMT4">
                  <p:embed/>
                </p:oleObj>
              </mc:Choice>
              <mc:Fallback>
                <p:oleObj name="Equation" r:id="rId16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724400"/>
                        <a:ext cx="9334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1" name="Object 27"/>
          <p:cNvGraphicFramePr>
            <a:graphicFrameLocks noChangeAspect="1"/>
          </p:cNvGraphicFramePr>
          <p:nvPr/>
        </p:nvGraphicFramePr>
        <p:xfrm>
          <a:off x="5405438" y="4724400"/>
          <a:ext cx="10715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724400"/>
                        <a:ext cx="10715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2" name="Object 28"/>
          <p:cNvGraphicFramePr>
            <a:graphicFrameLocks noChangeAspect="1"/>
          </p:cNvGraphicFramePr>
          <p:nvPr/>
        </p:nvGraphicFramePr>
        <p:xfrm>
          <a:off x="6396038" y="4738688"/>
          <a:ext cx="1071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Equation" r:id="rId20" imgW="685800" imgH="406080" progId="Equation.DSMT4">
                  <p:embed/>
                </p:oleObj>
              </mc:Choice>
              <mc:Fallback>
                <p:oleObj name="Equation" r:id="rId20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738688"/>
                        <a:ext cx="10715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3" name="Object 29"/>
          <p:cNvGraphicFramePr>
            <a:graphicFrameLocks noChangeAspect="1"/>
          </p:cNvGraphicFramePr>
          <p:nvPr>
            <p:extLst/>
          </p:nvPr>
        </p:nvGraphicFramePr>
        <p:xfrm>
          <a:off x="7456488" y="4714875"/>
          <a:ext cx="12096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Equation" r:id="rId22" imgW="774700" imgH="419100" progId="Equation.DSMT4">
                  <p:embed/>
                </p:oleObj>
              </mc:Choice>
              <mc:Fallback>
                <p:oleObj name="Equation" r:id="rId22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4714875"/>
                        <a:ext cx="12096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4" name="Object 30"/>
          <p:cNvGraphicFramePr>
            <a:graphicFrameLocks noChangeAspect="1"/>
          </p:cNvGraphicFramePr>
          <p:nvPr/>
        </p:nvGraphicFramePr>
        <p:xfrm>
          <a:off x="8688388" y="4724400"/>
          <a:ext cx="455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Equation" r:id="rId24" imgW="291960" imgH="406080" progId="Equation.DSMT4">
                  <p:embed/>
                </p:oleObj>
              </mc:Choice>
              <mc:Fallback>
                <p:oleObj name="Equation" r:id="rId24" imgW="291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4724400"/>
                        <a:ext cx="4556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6" name="Object 32"/>
          <p:cNvGraphicFramePr>
            <a:graphicFrameLocks noChangeAspect="1"/>
          </p:cNvGraphicFramePr>
          <p:nvPr>
            <p:extLst/>
          </p:nvPr>
        </p:nvGraphicFramePr>
        <p:xfrm>
          <a:off x="4103688" y="3186113"/>
          <a:ext cx="12176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" name="Equation" r:id="rId26" imgW="584200" imgH="342900" progId="Equation.DSMT4">
                  <p:embed/>
                </p:oleObj>
              </mc:Choice>
              <mc:Fallback>
                <p:oleObj name="Equation" r:id="rId26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186113"/>
                        <a:ext cx="12176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724400" y="4716463"/>
            <a:ext cx="1371600" cy="617537"/>
            <a:chOff x="2976" y="2971"/>
            <a:chExt cx="864" cy="389"/>
          </a:xfrm>
        </p:grpSpPr>
        <p:sp>
          <p:nvSpPr>
            <p:cNvPr id="205857" name="Oval 33"/>
            <p:cNvSpPr>
              <a:spLocks noChangeArrowheads="1"/>
            </p:cNvSpPr>
            <p:nvPr/>
          </p:nvSpPr>
          <p:spPr bwMode="auto">
            <a:xfrm rot="-732245">
              <a:off x="3600" y="2976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858" name="Oval 34"/>
            <p:cNvSpPr>
              <a:spLocks noChangeArrowheads="1"/>
            </p:cNvSpPr>
            <p:nvPr/>
          </p:nvSpPr>
          <p:spPr bwMode="auto">
            <a:xfrm>
              <a:off x="2976" y="297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05859" name="AutoShape 35"/>
            <p:cNvCxnSpPr>
              <a:cxnSpLocks noChangeShapeType="1"/>
              <a:endCxn id="205857" idx="0"/>
            </p:cNvCxnSpPr>
            <p:nvPr/>
          </p:nvCxnSpPr>
          <p:spPr bwMode="auto">
            <a:xfrm rot="16200000">
              <a:off x="3393" y="2692"/>
              <a:ext cx="5" cy="563"/>
            </a:xfrm>
            <a:prstGeom prst="curvedConnector3">
              <a:avLst>
                <a:gd name="adj1" fmla="val 70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746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  <p:bldP spid="2058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8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>
            <p:extLst/>
          </p:nvPr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0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1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2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3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4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1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5" grpId="0"/>
      <p:bldP spid="2068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3,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9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4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5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6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7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8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9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0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1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2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>
            <p:extLst/>
          </p:nvPr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3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4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5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9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2" grpId="0"/>
      <p:bldP spid="219147" grpId="0"/>
      <p:bldP spid="219148" grpId="0"/>
      <p:bldP spid="219151" grpId="0" animBg="1"/>
      <p:bldP spid="21915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43447</TotalTime>
  <Words>1090</Words>
  <Application>Microsoft Macintosh PowerPoint</Application>
  <PresentationFormat>On-screen Show (4:3)</PresentationFormat>
  <Paragraphs>127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002 Lecture #10</vt:lpstr>
      <vt:lpstr>Announcements</vt:lpstr>
      <vt:lpstr>PowerPoint Presentation</vt:lpstr>
      <vt:lpstr>Capacitors (or Condensers)</vt:lpstr>
      <vt:lpstr>Capacitors</vt:lpstr>
      <vt:lpstr>Capacitors</vt:lpstr>
      <vt:lpstr>Determination of Capacitance</vt:lpstr>
      <vt:lpstr>Example 24 – 1</vt:lpstr>
      <vt:lpstr>Example 24 – 1</vt:lpstr>
      <vt:lpstr>Example 24 – 3</vt:lpstr>
      <vt:lpstr>Capacitor Cont’d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621</cp:revision>
  <dcterms:created xsi:type="dcterms:W3CDTF">2012-01-19T04:21:20Z</dcterms:created>
  <dcterms:modified xsi:type="dcterms:W3CDTF">2018-10-03T19:46:15Z</dcterms:modified>
</cp:coreProperties>
</file>