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91" r:id="rId2"/>
    <p:sldId id="582" r:id="rId3"/>
    <p:sldId id="615" r:id="rId4"/>
    <p:sldId id="600" r:id="rId5"/>
    <p:sldId id="601" r:id="rId6"/>
    <p:sldId id="602" r:id="rId7"/>
    <p:sldId id="603" r:id="rId8"/>
    <p:sldId id="604" r:id="rId9"/>
    <p:sldId id="605" r:id="rId10"/>
    <p:sldId id="606" r:id="rId11"/>
    <p:sldId id="607" r:id="rId12"/>
    <p:sldId id="608" r:id="rId13"/>
    <p:sldId id="609" r:id="rId14"/>
    <p:sldId id="610" r:id="rId15"/>
    <p:sldId id="611" r:id="rId16"/>
    <p:sldId id="612" r:id="rId17"/>
    <p:sldId id="613" r:id="rId18"/>
    <p:sldId id="614" r:id="rId19"/>
    <p:sldId id="616" r:id="rId20"/>
    <p:sldId id="617" r:id="rId21"/>
    <p:sldId id="618" r:id="rId22"/>
    <p:sldId id="619" r:id="rId23"/>
    <p:sldId id="620" r:id="rId24"/>
    <p:sldId id="633" r:id="rId25"/>
    <p:sldId id="621" r:id="rId26"/>
    <p:sldId id="622" r:id="rId27"/>
    <p:sldId id="623" r:id="rId28"/>
    <p:sldId id="624" r:id="rId29"/>
    <p:sldId id="625" r:id="rId30"/>
    <p:sldId id="626" r:id="rId31"/>
    <p:sldId id="627" r:id="rId32"/>
    <p:sldId id="628" r:id="rId33"/>
    <p:sldId id="629" r:id="rId34"/>
    <p:sldId id="630" r:id="rId35"/>
    <p:sldId id="631" r:id="rId36"/>
    <p:sldId id="632" r:id="rId3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17"/>
    <p:restoredTop sz="94660"/>
  </p:normalViewPr>
  <p:slideViewPr>
    <p:cSldViewPr>
      <p:cViewPr varScale="1">
        <p:scale>
          <a:sx n="134" d="100"/>
          <a:sy n="134" d="100"/>
        </p:scale>
        <p:origin x="2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7" Type="http://schemas.openxmlformats.org/officeDocument/2006/relationships/image" Target="../media/image65.wmf"/><Relationship Id="rId8" Type="http://schemas.openxmlformats.org/officeDocument/2006/relationships/image" Target="../media/image66.wmf"/><Relationship Id="rId1" Type="http://schemas.openxmlformats.org/officeDocument/2006/relationships/image" Target="../media/image59.wmf"/><Relationship Id="rId2"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5" Type="http://schemas.openxmlformats.org/officeDocument/2006/relationships/image" Target="../media/image72.wmf"/><Relationship Id="rId6" Type="http://schemas.openxmlformats.org/officeDocument/2006/relationships/image" Target="../media/image73.wmf"/><Relationship Id="rId7" Type="http://schemas.openxmlformats.org/officeDocument/2006/relationships/image" Target="../media/image74.emf"/><Relationship Id="rId8" Type="http://schemas.openxmlformats.org/officeDocument/2006/relationships/image" Target="../media/image75.emf"/><Relationship Id="rId9" Type="http://schemas.openxmlformats.org/officeDocument/2006/relationships/image" Target="../media/image76.wmf"/><Relationship Id="rId1" Type="http://schemas.openxmlformats.org/officeDocument/2006/relationships/image" Target="../media/image68.wmf"/><Relationship Id="rId2"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9.wmf"/><Relationship Id="rId4" Type="http://schemas.openxmlformats.org/officeDocument/2006/relationships/image" Target="../media/image80.wmf"/><Relationship Id="rId5" Type="http://schemas.openxmlformats.org/officeDocument/2006/relationships/image" Target="../media/image81.wmf"/><Relationship Id="rId6" Type="http://schemas.openxmlformats.org/officeDocument/2006/relationships/image" Target="../media/image82.wmf"/><Relationship Id="rId7" Type="http://schemas.openxmlformats.org/officeDocument/2006/relationships/image" Target="../media/image83.wmf"/><Relationship Id="rId1" Type="http://schemas.openxmlformats.org/officeDocument/2006/relationships/image" Target="../media/image77.wmf"/><Relationship Id="rId2" Type="http://schemas.openxmlformats.org/officeDocument/2006/relationships/image" Target="../media/image7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5.wmf"/><Relationship Id="rId4" Type="http://schemas.openxmlformats.org/officeDocument/2006/relationships/image" Target="../media/image86.wmf"/><Relationship Id="rId5" Type="http://schemas.openxmlformats.org/officeDocument/2006/relationships/image" Target="../media/image87.wmf"/><Relationship Id="rId1" Type="http://schemas.openxmlformats.org/officeDocument/2006/relationships/image" Target="../media/image70.wmf"/><Relationship Id="rId2" Type="http://schemas.openxmlformats.org/officeDocument/2006/relationships/image" Target="../media/image8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0.wmf"/><Relationship Id="rId2"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6.wmf"/><Relationship Id="rId2" Type="http://schemas.openxmlformats.org/officeDocument/2006/relationships/image" Target="../media/image97.wmf"/><Relationship Id="rId3" Type="http://schemas.openxmlformats.org/officeDocument/2006/relationships/image" Target="../media/image98.wmf"/></Relationships>
</file>

<file path=ppt/drawings/_rels/vmlDrawing18.vml.rels><?xml version="1.0" encoding="UTF-8" standalone="yes"?>
<Relationships xmlns="http://schemas.openxmlformats.org/package/2006/relationships"><Relationship Id="rId11" Type="http://schemas.openxmlformats.org/officeDocument/2006/relationships/image" Target="../media/image109.wmf"/><Relationship Id="rId12" Type="http://schemas.openxmlformats.org/officeDocument/2006/relationships/image" Target="../media/image110.wmf"/><Relationship Id="rId13" Type="http://schemas.openxmlformats.org/officeDocument/2006/relationships/image" Target="../media/image111.wmf"/><Relationship Id="rId1" Type="http://schemas.openxmlformats.org/officeDocument/2006/relationships/image" Target="../media/image99.wmf"/><Relationship Id="rId2" Type="http://schemas.openxmlformats.org/officeDocument/2006/relationships/image" Target="../media/image100.wmf"/><Relationship Id="rId3" Type="http://schemas.openxmlformats.org/officeDocument/2006/relationships/image" Target="../media/image101.wmf"/><Relationship Id="rId4" Type="http://schemas.openxmlformats.org/officeDocument/2006/relationships/image" Target="../media/image102.wmf"/><Relationship Id="rId5" Type="http://schemas.openxmlformats.org/officeDocument/2006/relationships/image" Target="../media/image103.wmf"/><Relationship Id="rId6" Type="http://schemas.openxmlformats.org/officeDocument/2006/relationships/image" Target="../media/image104.wmf"/><Relationship Id="rId7" Type="http://schemas.openxmlformats.org/officeDocument/2006/relationships/image" Target="../media/image105.wmf"/><Relationship Id="rId8" Type="http://schemas.openxmlformats.org/officeDocument/2006/relationships/image" Target="../media/image106.wmf"/><Relationship Id="rId9" Type="http://schemas.openxmlformats.org/officeDocument/2006/relationships/image" Target="../media/image107.wmf"/><Relationship Id="rId10" Type="http://schemas.openxmlformats.org/officeDocument/2006/relationships/image" Target="../media/image108.wmf"/></Relationships>
</file>

<file path=ppt/drawings/_rels/vmlDrawing19.vml.rels><?xml version="1.0" encoding="UTF-8" standalone="yes"?>
<Relationships xmlns="http://schemas.openxmlformats.org/package/2006/relationships"><Relationship Id="rId11" Type="http://schemas.openxmlformats.org/officeDocument/2006/relationships/image" Target="../media/image123.wmf"/><Relationship Id="rId12" Type="http://schemas.openxmlformats.org/officeDocument/2006/relationships/image" Target="../media/image124.wmf"/><Relationship Id="rId13" Type="http://schemas.openxmlformats.org/officeDocument/2006/relationships/image" Target="../media/image125.wmf"/><Relationship Id="rId14" Type="http://schemas.openxmlformats.org/officeDocument/2006/relationships/image" Target="../media/image126.wmf"/><Relationship Id="rId15" Type="http://schemas.openxmlformats.org/officeDocument/2006/relationships/image" Target="../media/image127.wmf"/><Relationship Id="rId16" Type="http://schemas.openxmlformats.org/officeDocument/2006/relationships/image" Target="../media/image128.wmf"/><Relationship Id="rId17" Type="http://schemas.openxmlformats.org/officeDocument/2006/relationships/image" Target="../media/image129.wmf"/><Relationship Id="rId18" Type="http://schemas.openxmlformats.org/officeDocument/2006/relationships/image" Target="../media/image130.wmf"/><Relationship Id="rId1" Type="http://schemas.openxmlformats.org/officeDocument/2006/relationships/image" Target="../media/image113.wmf"/><Relationship Id="rId2" Type="http://schemas.openxmlformats.org/officeDocument/2006/relationships/image" Target="../media/image114.wmf"/><Relationship Id="rId3" Type="http://schemas.openxmlformats.org/officeDocument/2006/relationships/image" Target="../media/image115.wmf"/><Relationship Id="rId4" Type="http://schemas.openxmlformats.org/officeDocument/2006/relationships/image" Target="../media/image116.wmf"/><Relationship Id="rId5" Type="http://schemas.openxmlformats.org/officeDocument/2006/relationships/image" Target="../media/image117.wmf"/><Relationship Id="rId6" Type="http://schemas.openxmlformats.org/officeDocument/2006/relationships/image" Target="../media/image118.wmf"/><Relationship Id="rId7" Type="http://schemas.openxmlformats.org/officeDocument/2006/relationships/image" Target="../media/image119.wmf"/><Relationship Id="rId8" Type="http://schemas.openxmlformats.org/officeDocument/2006/relationships/image" Target="../media/image120.wmf"/><Relationship Id="rId9" Type="http://schemas.openxmlformats.org/officeDocument/2006/relationships/image" Target="../media/image121.wmf"/><Relationship Id="rId10"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5.emf"/><Relationship Id="rId2" Type="http://schemas.openxmlformats.org/officeDocument/2006/relationships/image" Target="../media/image136.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0.wmf"/><Relationship Id="rId4" Type="http://schemas.openxmlformats.org/officeDocument/2006/relationships/image" Target="../media/image141.wmf"/><Relationship Id="rId5" Type="http://schemas.openxmlformats.org/officeDocument/2006/relationships/image" Target="../media/image142.wmf"/><Relationship Id="rId6" Type="http://schemas.openxmlformats.org/officeDocument/2006/relationships/image" Target="../media/image143.wmf"/><Relationship Id="rId1" Type="http://schemas.openxmlformats.org/officeDocument/2006/relationships/image" Target="../media/image138.wmf"/><Relationship Id="rId2" Type="http://schemas.openxmlformats.org/officeDocument/2006/relationships/image" Target="../media/image139.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18.wmf"/><Relationship Id="rId12" Type="http://schemas.openxmlformats.org/officeDocument/2006/relationships/image" Target="../media/image19.emf"/><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emf"/><Relationship Id="rId4" Type="http://schemas.openxmlformats.org/officeDocument/2006/relationships/image" Target="../media/image11.wmf"/><Relationship Id="rId5" Type="http://schemas.openxmlformats.org/officeDocument/2006/relationships/image" Target="../media/image12.e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1" Type="http://schemas.openxmlformats.org/officeDocument/2006/relationships/image" Target="../media/image21.emf"/><Relationship Id="rId2"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36.wmf"/><Relationship Id="rId12" Type="http://schemas.openxmlformats.org/officeDocument/2006/relationships/image" Target="../media/image37.wmf"/><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7" Type="http://schemas.openxmlformats.org/officeDocument/2006/relationships/image" Target="../media/image32.wmf"/><Relationship Id="rId8" Type="http://schemas.openxmlformats.org/officeDocument/2006/relationships/image" Target="../media/image33.wmf"/><Relationship Id="rId9" Type="http://schemas.openxmlformats.org/officeDocument/2006/relationships/image" Target="../media/image34.wmf"/><Relationship Id="rId10"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e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wmf"/><Relationship Id="rId8" Type="http://schemas.openxmlformats.org/officeDocument/2006/relationships/image" Target="../media/image45.wmf"/><Relationship Id="rId9" Type="http://schemas.openxmlformats.org/officeDocument/2006/relationships/image" Target="../media/image46.wmf"/><Relationship Id="rId10" Type="http://schemas.openxmlformats.org/officeDocument/2006/relationships/image" Target="../media/image47.emf"/><Relationship Id="rId11" Type="http://schemas.openxmlformats.org/officeDocument/2006/relationships/image" Target="../media/image48.wmf"/><Relationship Id="rId1" Type="http://schemas.openxmlformats.org/officeDocument/2006/relationships/image" Target="../media/image38.wmf"/><Relationship Id="rId2"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1" Type="http://schemas.openxmlformats.org/officeDocument/2006/relationships/image" Target="../media/image50.wmf"/><Relationship Id="rId2"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32</a:t>
            </a:fld>
            <a:endParaRPr lang="en-US"/>
          </a:p>
        </p:txBody>
      </p:sp>
    </p:spTree>
    <p:extLst>
      <p:ext uri="{BB962C8B-B14F-4D97-AF65-F5344CB8AC3E}">
        <p14:creationId xmlns:p14="http://schemas.microsoft.com/office/powerpoint/2010/main" val="78385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40925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123260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19</a:t>
            </a:fld>
            <a:endParaRPr lang="en-US"/>
          </a:p>
        </p:txBody>
      </p:sp>
    </p:spTree>
    <p:extLst>
      <p:ext uri="{BB962C8B-B14F-4D97-AF65-F5344CB8AC3E}">
        <p14:creationId xmlns:p14="http://schemas.microsoft.com/office/powerpoint/2010/main" val="15463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22</a:t>
            </a:fld>
            <a:endParaRPr lang="en-US"/>
          </a:p>
        </p:txBody>
      </p:sp>
    </p:spTree>
    <p:extLst>
      <p:ext uri="{BB962C8B-B14F-4D97-AF65-F5344CB8AC3E}">
        <p14:creationId xmlns:p14="http://schemas.microsoft.com/office/powerpoint/2010/main" val="152684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23</a:t>
            </a:fld>
            <a:endParaRPr lang="en-US"/>
          </a:p>
        </p:txBody>
      </p:sp>
    </p:spTree>
    <p:extLst>
      <p:ext uri="{BB962C8B-B14F-4D97-AF65-F5344CB8AC3E}">
        <p14:creationId xmlns:p14="http://schemas.microsoft.com/office/powerpoint/2010/main" val="168108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24</a:t>
            </a:fld>
            <a:endParaRPr lang="en-US"/>
          </a:p>
        </p:txBody>
      </p:sp>
    </p:spTree>
    <p:extLst>
      <p:ext uri="{BB962C8B-B14F-4D97-AF65-F5344CB8AC3E}">
        <p14:creationId xmlns:p14="http://schemas.microsoft.com/office/powerpoint/2010/main" val="1955628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30</a:t>
            </a:fld>
            <a:endParaRPr lang="en-US"/>
          </a:p>
        </p:txBody>
      </p:sp>
    </p:spTree>
    <p:extLst>
      <p:ext uri="{BB962C8B-B14F-4D97-AF65-F5344CB8AC3E}">
        <p14:creationId xmlns:p14="http://schemas.microsoft.com/office/powerpoint/2010/main" val="67602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Oct. 3,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3,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Oct. 3,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9" Type="http://schemas.openxmlformats.org/officeDocument/2006/relationships/image" Target="../media/image40.wmf"/><Relationship Id="rId20" Type="http://schemas.openxmlformats.org/officeDocument/2006/relationships/oleObject" Target="../embeddings/oleObject40.bin"/><Relationship Id="rId21" Type="http://schemas.openxmlformats.org/officeDocument/2006/relationships/image" Target="../media/image46.wmf"/><Relationship Id="rId22" Type="http://schemas.openxmlformats.org/officeDocument/2006/relationships/oleObject" Target="../embeddings/oleObject41.bin"/><Relationship Id="rId23" Type="http://schemas.openxmlformats.org/officeDocument/2006/relationships/image" Target="../media/image47.emf"/><Relationship Id="rId24" Type="http://schemas.openxmlformats.org/officeDocument/2006/relationships/oleObject" Target="../embeddings/oleObject42.bin"/><Relationship Id="rId25" Type="http://schemas.openxmlformats.org/officeDocument/2006/relationships/image" Target="../media/image48.wmf"/><Relationship Id="rId10" Type="http://schemas.openxmlformats.org/officeDocument/2006/relationships/oleObject" Target="../embeddings/oleObject35.bin"/><Relationship Id="rId11" Type="http://schemas.openxmlformats.org/officeDocument/2006/relationships/image" Target="../media/image41.emf"/><Relationship Id="rId12" Type="http://schemas.openxmlformats.org/officeDocument/2006/relationships/oleObject" Target="../embeddings/oleObject36.bin"/><Relationship Id="rId13" Type="http://schemas.openxmlformats.org/officeDocument/2006/relationships/image" Target="../media/image42.wmf"/><Relationship Id="rId14" Type="http://schemas.openxmlformats.org/officeDocument/2006/relationships/oleObject" Target="../embeddings/oleObject37.bin"/><Relationship Id="rId15" Type="http://schemas.openxmlformats.org/officeDocument/2006/relationships/image" Target="../media/image43.wmf"/><Relationship Id="rId16" Type="http://schemas.openxmlformats.org/officeDocument/2006/relationships/oleObject" Target="../embeddings/oleObject38.bin"/><Relationship Id="rId17" Type="http://schemas.openxmlformats.org/officeDocument/2006/relationships/image" Target="../media/image44.wmf"/><Relationship Id="rId18" Type="http://schemas.openxmlformats.org/officeDocument/2006/relationships/oleObject" Target="../embeddings/oleObject39.bin"/><Relationship Id="rId19" Type="http://schemas.openxmlformats.org/officeDocument/2006/relationships/image" Target="../media/image45.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49.jpeg"/><Relationship Id="rId4" Type="http://schemas.openxmlformats.org/officeDocument/2006/relationships/oleObject" Target="../embeddings/oleObject32.bin"/><Relationship Id="rId5" Type="http://schemas.openxmlformats.org/officeDocument/2006/relationships/image" Target="../media/image38.wmf"/><Relationship Id="rId6" Type="http://schemas.openxmlformats.org/officeDocument/2006/relationships/oleObject" Target="../embeddings/oleObject33.bin"/><Relationship Id="rId7" Type="http://schemas.openxmlformats.org/officeDocument/2006/relationships/image" Target="../media/image39.emf"/><Relationship Id="rId8" Type="http://schemas.openxmlformats.org/officeDocument/2006/relationships/oleObject" Target="../embeddings/oleObject34.bin"/></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47.bin"/><Relationship Id="rId12" Type="http://schemas.openxmlformats.org/officeDocument/2006/relationships/image" Target="../media/image54.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3.bin"/><Relationship Id="rId4" Type="http://schemas.openxmlformats.org/officeDocument/2006/relationships/image" Target="../media/image50.wmf"/><Relationship Id="rId5" Type="http://schemas.openxmlformats.org/officeDocument/2006/relationships/oleObject" Target="../embeddings/oleObject44.bin"/><Relationship Id="rId6" Type="http://schemas.openxmlformats.org/officeDocument/2006/relationships/image" Target="../media/image51.emf"/><Relationship Id="rId7" Type="http://schemas.openxmlformats.org/officeDocument/2006/relationships/oleObject" Target="../embeddings/oleObject45.bin"/><Relationship Id="rId8" Type="http://schemas.openxmlformats.org/officeDocument/2006/relationships/image" Target="../media/image52.emf"/><Relationship Id="rId9" Type="http://schemas.openxmlformats.org/officeDocument/2006/relationships/oleObject" Target="../embeddings/oleObject46.bin"/><Relationship Id="rId10" Type="http://schemas.openxmlformats.org/officeDocument/2006/relationships/image" Target="../media/image5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oleObject" Target="../embeddings/oleObject48.bin"/><Relationship Id="rId5" Type="http://schemas.openxmlformats.org/officeDocument/2006/relationships/image" Target="../media/image57.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58.wmf"/><Relationship Id="rId5" Type="http://schemas.openxmlformats.org/officeDocument/2006/relationships/image" Target="../media/image56.jpe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image" Target="../media/image62.wmf"/><Relationship Id="rId12" Type="http://schemas.openxmlformats.org/officeDocument/2006/relationships/oleObject" Target="../embeddings/oleObject54.bin"/><Relationship Id="rId13" Type="http://schemas.openxmlformats.org/officeDocument/2006/relationships/image" Target="../media/image63.wmf"/><Relationship Id="rId14" Type="http://schemas.openxmlformats.org/officeDocument/2006/relationships/oleObject" Target="../embeddings/oleObject55.bin"/><Relationship Id="rId15" Type="http://schemas.openxmlformats.org/officeDocument/2006/relationships/image" Target="../media/image64.wmf"/><Relationship Id="rId16" Type="http://schemas.openxmlformats.org/officeDocument/2006/relationships/oleObject" Target="../embeddings/oleObject56.bin"/><Relationship Id="rId17" Type="http://schemas.openxmlformats.org/officeDocument/2006/relationships/image" Target="../media/image65.wmf"/><Relationship Id="rId18" Type="http://schemas.openxmlformats.org/officeDocument/2006/relationships/oleObject" Target="../embeddings/oleObject57.bin"/><Relationship Id="rId19" Type="http://schemas.openxmlformats.org/officeDocument/2006/relationships/image" Target="../media/image66.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67.jpeg"/><Relationship Id="rId4" Type="http://schemas.openxmlformats.org/officeDocument/2006/relationships/oleObject" Target="../embeddings/oleObject50.bin"/><Relationship Id="rId5" Type="http://schemas.openxmlformats.org/officeDocument/2006/relationships/image" Target="../media/image59.wmf"/><Relationship Id="rId6" Type="http://schemas.openxmlformats.org/officeDocument/2006/relationships/oleObject" Target="../embeddings/oleObject51.bin"/><Relationship Id="rId7" Type="http://schemas.openxmlformats.org/officeDocument/2006/relationships/image" Target="../media/image60.wmf"/><Relationship Id="rId8" Type="http://schemas.openxmlformats.org/officeDocument/2006/relationships/oleObject" Target="../embeddings/oleObject52.bin"/><Relationship Id="rId9" Type="http://schemas.openxmlformats.org/officeDocument/2006/relationships/image" Target="../media/image61.wmf"/><Relationship Id="rId10" Type="http://schemas.openxmlformats.org/officeDocument/2006/relationships/oleObject" Target="../embeddings/oleObject5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61.bin"/><Relationship Id="rId20" Type="http://schemas.openxmlformats.org/officeDocument/2006/relationships/image" Target="../media/image76.wmf"/><Relationship Id="rId10" Type="http://schemas.openxmlformats.org/officeDocument/2006/relationships/image" Target="../media/image71.wmf"/><Relationship Id="rId11" Type="http://schemas.openxmlformats.org/officeDocument/2006/relationships/oleObject" Target="../embeddings/oleObject62.bin"/><Relationship Id="rId12" Type="http://schemas.openxmlformats.org/officeDocument/2006/relationships/image" Target="../media/image72.wmf"/><Relationship Id="rId13" Type="http://schemas.openxmlformats.org/officeDocument/2006/relationships/oleObject" Target="../embeddings/oleObject63.bin"/><Relationship Id="rId14" Type="http://schemas.openxmlformats.org/officeDocument/2006/relationships/image" Target="../media/image73.wmf"/><Relationship Id="rId15" Type="http://schemas.openxmlformats.org/officeDocument/2006/relationships/oleObject" Target="../embeddings/oleObject64.bin"/><Relationship Id="rId16" Type="http://schemas.openxmlformats.org/officeDocument/2006/relationships/image" Target="../media/image74.emf"/><Relationship Id="rId17" Type="http://schemas.openxmlformats.org/officeDocument/2006/relationships/oleObject" Target="../embeddings/oleObject65.bin"/><Relationship Id="rId18" Type="http://schemas.openxmlformats.org/officeDocument/2006/relationships/image" Target="../media/image75.emf"/><Relationship Id="rId19" Type="http://schemas.openxmlformats.org/officeDocument/2006/relationships/oleObject" Target="../embeddings/oleObject66.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68.wmf"/><Relationship Id="rId5" Type="http://schemas.openxmlformats.org/officeDocument/2006/relationships/oleObject" Target="../embeddings/oleObject59.bin"/><Relationship Id="rId6" Type="http://schemas.openxmlformats.org/officeDocument/2006/relationships/image" Target="../media/image69.wmf"/><Relationship Id="rId7" Type="http://schemas.openxmlformats.org/officeDocument/2006/relationships/oleObject" Target="../embeddings/oleObject60.bin"/><Relationship Id="rId8" Type="http://schemas.openxmlformats.org/officeDocument/2006/relationships/image" Target="../media/image70.wmf"/></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71.bin"/><Relationship Id="rId12" Type="http://schemas.openxmlformats.org/officeDocument/2006/relationships/image" Target="../media/image81.wmf"/><Relationship Id="rId13" Type="http://schemas.openxmlformats.org/officeDocument/2006/relationships/oleObject" Target="../embeddings/oleObject72.bin"/><Relationship Id="rId14" Type="http://schemas.openxmlformats.org/officeDocument/2006/relationships/image" Target="../media/image82.wmf"/><Relationship Id="rId15" Type="http://schemas.openxmlformats.org/officeDocument/2006/relationships/oleObject" Target="../embeddings/oleObject73.bin"/><Relationship Id="rId16" Type="http://schemas.openxmlformats.org/officeDocument/2006/relationships/image" Target="../media/image83.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67.bin"/><Relationship Id="rId4" Type="http://schemas.openxmlformats.org/officeDocument/2006/relationships/image" Target="../media/image77.wmf"/><Relationship Id="rId5" Type="http://schemas.openxmlformats.org/officeDocument/2006/relationships/oleObject" Target="../embeddings/oleObject68.bin"/><Relationship Id="rId6" Type="http://schemas.openxmlformats.org/officeDocument/2006/relationships/image" Target="../media/image78.wmf"/><Relationship Id="rId7" Type="http://schemas.openxmlformats.org/officeDocument/2006/relationships/oleObject" Target="../embeddings/oleObject69.bin"/><Relationship Id="rId8" Type="http://schemas.openxmlformats.org/officeDocument/2006/relationships/image" Target="../media/image79.wmf"/><Relationship Id="rId9" Type="http://schemas.openxmlformats.org/officeDocument/2006/relationships/oleObject" Target="../embeddings/oleObject70.bin"/><Relationship Id="rId10" Type="http://schemas.openxmlformats.org/officeDocument/2006/relationships/image" Target="../media/image80.wmf"/></Relationships>
</file>

<file path=ppt/slides/_rels/slide19.xml.rels><?xml version="1.0" encoding="UTF-8" standalone="yes"?>
<Relationships xmlns="http://schemas.openxmlformats.org/package/2006/relationships"><Relationship Id="rId11" Type="http://schemas.openxmlformats.org/officeDocument/2006/relationships/image" Target="../media/image86.wmf"/><Relationship Id="rId12" Type="http://schemas.openxmlformats.org/officeDocument/2006/relationships/oleObject" Target="../embeddings/oleObject78.bin"/><Relationship Id="rId13" Type="http://schemas.openxmlformats.org/officeDocument/2006/relationships/image" Target="../media/image87.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oleObject" Target="../embeddings/oleObject74.bin"/><Relationship Id="rId5" Type="http://schemas.openxmlformats.org/officeDocument/2006/relationships/image" Target="../media/image70.wmf"/><Relationship Id="rId6" Type="http://schemas.openxmlformats.org/officeDocument/2006/relationships/oleObject" Target="../embeddings/oleObject75.bin"/><Relationship Id="rId7" Type="http://schemas.openxmlformats.org/officeDocument/2006/relationships/image" Target="../media/image84.wmf"/><Relationship Id="rId8" Type="http://schemas.openxmlformats.org/officeDocument/2006/relationships/oleObject" Target="../embeddings/oleObject76.bin"/><Relationship Id="rId9" Type="http://schemas.openxmlformats.org/officeDocument/2006/relationships/image" Target="../media/image85.wmf"/><Relationship Id="rId10" Type="http://schemas.openxmlformats.org/officeDocument/2006/relationships/oleObject" Target="../embeddings/oleObject7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88.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89.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81.bin"/><Relationship Id="rId5" Type="http://schemas.openxmlformats.org/officeDocument/2006/relationships/image" Target="../media/image90.wmf"/><Relationship Id="rId6" Type="http://schemas.openxmlformats.org/officeDocument/2006/relationships/oleObject" Target="../embeddings/oleObject82.bin"/><Relationship Id="rId7" Type="http://schemas.openxmlformats.org/officeDocument/2006/relationships/image" Target="../media/image91.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96.wmf"/><Relationship Id="rId5" Type="http://schemas.openxmlformats.org/officeDocument/2006/relationships/oleObject" Target="../embeddings/oleObject84.bin"/><Relationship Id="rId6" Type="http://schemas.openxmlformats.org/officeDocument/2006/relationships/image" Target="../media/image97.wmf"/><Relationship Id="rId7" Type="http://schemas.openxmlformats.org/officeDocument/2006/relationships/oleObject" Target="../embeddings/oleObject85.bin"/><Relationship Id="rId8" Type="http://schemas.openxmlformats.org/officeDocument/2006/relationships/image" Target="../media/image98.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9" Type="http://schemas.openxmlformats.org/officeDocument/2006/relationships/image" Target="../media/image101.wmf"/><Relationship Id="rId20" Type="http://schemas.openxmlformats.org/officeDocument/2006/relationships/oleObject" Target="../embeddings/oleObject94.bin"/><Relationship Id="rId21" Type="http://schemas.openxmlformats.org/officeDocument/2006/relationships/image" Target="../media/image107.wmf"/><Relationship Id="rId22" Type="http://schemas.openxmlformats.org/officeDocument/2006/relationships/oleObject" Target="../embeddings/oleObject95.bin"/><Relationship Id="rId23" Type="http://schemas.openxmlformats.org/officeDocument/2006/relationships/image" Target="../media/image108.wmf"/><Relationship Id="rId24" Type="http://schemas.openxmlformats.org/officeDocument/2006/relationships/oleObject" Target="../embeddings/oleObject96.bin"/><Relationship Id="rId25" Type="http://schemas.openxmlformats.org/officeDocument/2006/relationships/image" Target="../media/image109.wmf"/><Relationship Id="rId26" Type="http://schemas.openxmlformats.org/officeDocument/2006/relationships/oleObject" Target="../embeddings/oleObject97.bin"/><Relationship Id="rId27" Type="http://schemas.openxmlformats.org/officeDocument/2006/relationships/image" Target="../media/image110.wmf"/><Relationship Id="rId28" Type="http://schemas.openxmlformats.org/officeDocument/2006/relationships/oleObject" Target="../embeddings/oleObject98.bin"/><Relationship Id="rId29" Type="http://schemas.openxmlformats.org/officeDocument/2006/relationships/image" Target="../media/image111.wmf"/><Relationship Id="rId10" Type="http://schemas.openxmlformats.org/officeDocument/2006/relationships/oleObject" Target="../embeddings/oleObject89.bin"/><Relationship Id="rId11" Type="http://schemas.openxmlformats.org/officeDocument/2006/relationships/image" Target="../media/image102.wmf"/><Relationship Id="rId12" Type="http://schemas.openxmlformats.org/officeDocument/2006/relationships/oleObject" Target="../embeddings/oleObject90.bin"/><Relationship Id="rId13" Type="http://schemas.openxmlformats.org/officeDocument/2006/relationships/image" Target="../media/image103.wmf"/><Relationship Id="rId14" Type="http://schemas.openxmlformats.org/officeDocument/2006/relationships/oleObject" Target="../embeddings/oleObject91.bin"/><Relationship Id="rId15" Type="http://schemas.openxmlformats.org/officeDocument/2006/relationships/image" Target="../media/image104.wmf"/><Relationship Id="rId16" Type="http://schemas.openxmlformats.org/officeDocument/2006/relationships/oleObject" Target="../embeddings/oleObject92.bin"/><Relationship Id="rId17" Type="http://schemas.openxmlformats.org/officeDocument/2006/relationships/image" Target="../media/image105.wmf"/><Relationship Id="rId18" Type="http://schemas.openxmlformats.org/officeDocument/2006/relationships/oleObject" Target="../embeddings/oleObject93.bin"/><Relationship Id="rId19" Type="http://schemas.openxmlformats.org/officeDocument/2006/relationships/image" Target="../media/image106.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112.jpeg"/><Relationship Id="rId4" Type="http://schemas.openxmlformats.org/officeDocument/2006/relationships/oleObject" Target="../embeddings/oleObject86.bin"/><Relationship Id="rId5" Type="http://schemas.openxmlformats.org/officeDocument/2006/relationships/image" Target="../media/image99.wmf"/><Relationship Id="rId6" Type="http://schemas.openxmlformats.org/officeDocument/2006/relationships/oleObject" Target="../embeddings/oleObject87.bin"/><Relationship Id="rId7" Type="http://schemas.openxmlformats.org/officeDocument/2006/relationships/image" Target="../media/image100.wmf"/><Relationship Id="rId8" Type="http://schemas.openxmlformats.org/officeDocument/2006/relationships/oleObject" Target="../embeddings/oleObject88.bin"/></Relationships>
</file>

<file path=ppt/slides/_rels/slide28.xml.rels><?xml version="1.0" encoding="UTF-8" standalone="yes"?>
<Relationships xmlns="http://schemas.openxmlformats.org/package/2006/relationships"><Relationship Id="rId20" Type="http://schemas.openxmlformats.org/officeDocument/2006/relationships/image" Target="../media/image121.wmf"/><Relationship Id="rId21" Type="http://schemas.openxmlformats.org/officeDocument/2006/relationships/oleObject" Target="../embeddings/oleObject108.bin"/><Relationship Id="rId22" Type="http://schemas.openxmlformats.org/officeDocument/2006/relationships/image" Target="../media/image122.wmf"/><Relationship Id="rId23" Type="http://schemas.openxmlformats.org/officeDocument/2006/relationships/oleObject" Target="../embeddings/oleObject109.bin"/><Relationship Id="rId24" Type="http://schemas.openxmlformats.org/officeDocument/2006/relationships/image" Target="../media/image123.wmf"/><Relationship Id="rId25" Type="http://schemas.openxmlformats.org/officeDocument/2006/relationships/oleObject" Target="../embeddings/oleObject110.bin"/><Relationship Id="rId26" Type="http://schemas.openxmlformats.org/officeDocument/2006/relationships/image" Target="../media/image124.wmf"/><Relationship Id="rId27" Type="http://schemas.openxmlformats.org/officeDocument/2006/relationships/oleObject" Target="../embeddings/oleObject111.bin"/><Relationship Id="rId28" Type="http://schemas.openxmlformats.org/officeDocument/2006/relationships/image" Target="../media/image125.wmf"/><Relationship Id="rId29" Type="http://schemas.openxmlformats.org/officeDocument/2006/relationships/oleObject" Target="../embeddings/oleObject112.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oleObject99.bin"/><Relationship Id="rId4" Type="http://schemas.openxmlformats.org/officeDocument/2006/relationships/image" Target="../media/image113.wmf"/><Relationship Id="rId5" Type="http://schemas.openxmlformats.org/officeDocument/2006/relationships/oleObject" Target="../embeddings/oleObject100.bin"/><Relationship Id="rId30" Type="http://schemas.openxmlformats.org/officeDocument/2006/relationships/image" Target="../media/image126.wmf"/><Relationship Id="rId31" Type="http://schemas.openxmlformats.org/officeDocument/2006/relationships/oleObject" Target="../embeddings/oleObject113.bin"/><Relationship Id="rId32" Type="http://schemas.openxmlformats.org/officeDocument/2006/relationships/image" Target="../media/image127.wmf"/><Relationship Id="rId9" Type="http://schemas.openxmlformats.org/officeDocument/2006/relationships/oleObject" Target="../embeddings/oleObject102.bin"/><Relationship Id="rId6" Type="http://schemas.openxmlformats.org/officeDocument/2006/relationships/image" Target="../media/image114.wmf"/><Relationship Id="rId7" Type="http://schemas.openxmlformats.org/officeDocument/2006/relationships/oleObject" Target="../embeddings/oleObject101.bin"/><Relationship Id="rId8" Type="http://schemas.openxmlformats.org/officeDocument/2006/relationships/image" Target="../media/image115.wmf"/><Relationship Id="rId33" Type="http://schemas.openxmlformats.org/officeDocument/2006/relationships/oleObject" Target="../embeddings/oleObject114.bin"/><Relationship Id="rId34" Type="http://schemas.openxmlformats.org/officeDocument/2006/relationships/image" Target="../media/image128.wmf"/><Relationship Id="rId35" Type="http://schemas.openxmlformats.org/officeDocument/2006/relationships/oleObject" Target="../embeddings/oleObject115.bin"/><Relationship Id="rId36" Type="http://schemas.openxmlformats.org/officeDocument/2006/relationships/image" Target="../media/image129.wmf"/><Relationship Id="rId10" Type="http://schemas.openxmlformats.org/officeDocument/2006/relationships/image" Target="../media/image116.wmf"/><Relationship Id="rId11" Type="http://schemas.openxmlformats.org/officeDocument/2006/relationships/oleObject" Target="../embeddings/oleObject103.bin"/><Relationship Id="rId12" Type="http://schemas.openxmlformats.org/officeDocument/2006/relationships/image" Target="../media/image117.wmf"/><Relationship Id="rId13" Type="http://schemas.openxmlformats.org/officeDocument/2006/relationships/oleObject" Target="../embeddings/oleObject104.bin"/><Relationship Id="rId14" Type="http://schemas.openxmlformats.org/officeDocument/2006/relationships/image" Target="../media/image118.wmf"/><Relationship Id="rId15" Type="http://schemas.openxmlformats.org/officeDocument/2006/relationships/oleObject" Target="../embeddings/oleObject105.bin"/><Relationship Id="rId16" Type="http://schemas.openxmlformats.org/officeDocument/2006/relationships/image" Target="../media/image119.wmf"/><Relationship Id="rId17" Type="http://schemas.openxmlformats.org/officeDocument/2006/relationships/oleObject" Target="../embeddings/oleObject106.bin"/><Relationship Id="rId18" Type="http://schemas.openxmlformats.org/officeDocument/2006/relationships/image" Target="../media/image120.wmf"/><Relationship Id="rId19" Type="http://schemas.openxmlformats.org/officeDocument/2006/relationships/oleObject" Target="../embeddings/oleObject107.bin"/><Relationship Id="rId37" Type="http://schemas.openxmlformats.org/officeDocument/2006/relationships/oleObject" Target="../embeddings/oleObject116.bin"/><Relationship Id="rId38" Type="http://schemas.openxmlformats.org/officeDocument/2006/relationships/image" Target="../media/image13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1.jpeg"/><Relationship Id="rId3" Type="http://schemas.openxmlformats.org/officeDocument/2006/relationships/image" Target="../media/image1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7.jpeg"/><Relationship Id="rId4" Type="http://schemas.openxmlformats.org/officeDocument/2006/relationships/oleObject" Target="../embeddings/oleObject117.bin"/><Relationship Id="rId5" Type="http://schemas.openxmlformats.org/officeDocument/2006/relationships/image" Target="../media/image135.emf"/><Relationship Id="rId6" Type="http://schemas.openxmlformats.org/officeDocument/2006/relationships/oleObject" Target="../embeddings/oleObject118.bin"/><Relationship Id="rId7" Type="http://schemas.openxmlformats.org/officeDocument/2006/relationships/image" Target="../media/image136.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1" Type="http://schemas.openxmlformats.org/officeDocument/2006/relationships/oleObject" Target="../embeddings/oleObject123.bin"/><Relationship Id="rId12" Type="http://schemas.openxmlformats.org/officeDocument/2006/relationships/image" Target="../media/image142.wmf"/><Relationship Id="rId13" Type="http://schemas.openxmlformats.org/officeDocument/2006/relationships/oleObject" Target="../embeddings/oleObject124.bin"/><Relationship Id="rId14" Type="http://schemas.openxmlformats.org/officeDocument/2006/relationships/image" Target="../media/image143.wmf"/><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119.bin"/><Relationship Id="rId4" Type="http://schemas.openxmlformats.org/officeDocument/2006/relationships/image" Target="../media/image138.wmf"/><Relationship Id="rId5" Type="http://schemas.openxmlformats.org/officeDocument/2006/relationships/oleObject" Target="../embeddings/oleObject120.bin"/><Relationship Id="rId6" Type="http://schemas.openxmlformats.org/officeDocument/2006/relationships/image" Target="../media/image139.wmf"/><Relationship Id="rId7" Type="http://schemas.openxmlformats.org/officeDocument/2006/relationships/oleObject" Target="../embeddings/oleObject121.bin"/><Relationship Id="rId8" Type="http://schemas.openxmlformats.org/officeDocument/2006/relationships/image" Target="../media/image140.wmf"/><Relationship Id="rId9" Type="http://schemas.openxmlformats.org/officeDocument/2006/relationships/oleObject" Target="../embeddings/oleObject122.bin"/><Relationship Id="rId10" Type="http://schemas.openxmlformats.org/officeDocument/2006/relationships/image" Target="../media/image14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oleObject" Target="../embeddings/oleObject1.bin"/><Relationship Id="rId8"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7.wmf"/><Relationship Id="rId6" Type="http://schemas.openxmlformats.org/officeDocument/2006/relationships/image" Target="../media/image5.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image" Target="../media/image10.emf"/><Relationship Id="rId20" Type="http://schemas.openxmlformats.org/officeDocument/2006/relationships/oleObject" Target="../embeddings/oleObject11.bin"/><Relationship Id="rId21" Type="http://schemas.openxmlformats.org/officeDocument/2006/relationships/image" Target="../media/image16.wmf"/><Relationship Id="rId22" Type="http://schemas.openxmlformats.org/officeDocument/2006/relationships/oleObject" Target="../embeddings/oleObject12.bin"/><Relationship Id="rId23" Type="http://schemas.openxmlformats.org/officeDocument/2006/relationships/image" Target="../media/image17.emf"/><Relationship Id="rId24" Type="http://schemas.openxmlformats.org/officeDocument/2006/relationships/oleObject" Target="../embeddings/oleObject13.bin"/><Relationship Id="rId25" Type="http://schemas.openxmlformats.org/officeDocument/2006/relationships/image" Target="../media/image18.wmf"/><Relationship Id="rId26" Type="http://schemas.openxmlformats.org/officeDocument/2006/relationships/oleObject" Target="../embeddings/oleObject14.bin"/><Relationship Id="rId27" Type="http://schemas.openxmlformats.org/officeDocument/2006/relationships/image" Target="../media/image19.emf"/><Relationship Id="rId10" Type="http://schemas.openxmlformats.org/officeDocument/2006/relationships/oleObject" Target="../embeddings/oleObject6.bin"/><Relationship Id="rId11" Type="http://schemas.openxmlformats.org/officeDocument/2006/relationships/image" Target="../media/image11.wmf"/><Relationship Id="rId12" Type="http://schemas.openxmlformats.org/officeDocument/2006/relationships/oleObject" Target="../embeddings/oleObject7.bin"/><Relationship Id="rId13" Type="http://schemas.openxmlformats.org/officeDocument/2006/relationships/image" Target="../media/image12.emf"/><Relationship Id="rId14" Type="http://schemas.openxmlformats.org/officeDocument/2006/relationships/oleObject" Target="../embeddings/oleObject8.bin"/><Relationship Id="rId15" Type="http://schemas.openxmlformats.org/officeDocument/2006/relationships/image" Target="../media/image13.wmf"/><Relationship Id="rId16" Type="http://schemas.openxmlformats.org/officeDocument/2006/relationships/oleObject" Target="../embeddings/oleObject9.bin"/><Relationship Id="rId17" Type="http://schemas.openxmlformats.org/officeDocument/2006/relationships/image" Target="../media/image14.wmf"/><Relationship Id="rId18" Type="http://schemas.openxmlformats.org/officeDocument/2006/relationships/oleObject" Target="../embeddings/oleObject10.bin"/><Relationship Id="rId19" Type="http://schemas.openxmlformats.org/officeDocument/2006/relationships/image" Target="../media/image15.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20.jpeg"/><Relationship Id="rId4" Type="http://schemas.openxmlformats.org/officeDocument/2006/relationships/oleObject" Target="../embeddings/oleObject3.bin"/><Relationship Id="rId5" Type="http://schemas.openxmlformats.org/officeDocument/2006/relationships/image" Target="../media/image8.wmf"/><Relationship Id="rId6" Type="http://schemas.openxmlformats.org/officeDocument/2006/relationships/oleObject" Target="../embeddings/oleObject4.bin"/><Relationship Id="rId7" Type="http://schemas.openxmlformats.org/officeDocument/2006/relationships/image" Target="../media/image9.wmf"/><Relationship Id="rId8"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25.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5.bin"/><Relationship Id="rId4" Type="http://schemas.openxmlformats.org/officeDocument/2006/relationships/image" Target="../media/image21.emf"/><Relationship Id="rId5" Type="http://schemas.openxmlformats.org/officeDocument/2006/relationships/oleObject" Target="../embeddings/oleObject16.bin"/><Relationship Id="rId6" Type="http://schemas.openxmlformats.org/officeDocument/2006/relationships/image" Target="../media/image22.wmf"/><Relationship Id="rId7" Type="http://schemas.openxmlformats.org/officeDocument/2006/relationships/oleObject" Target="../embeddings/oleObject17.bin"/><Relationship Id="rId8" Type="http://schemas.openxmlformats.org/officeDocument/2006/relationships/image" Target="../media/image23.wmf"/><Relationship Id="rId9" Type="http://schemas.openxmlformats.org/officeDocument/2006/relationships/oleObject" Target="../embeddings/oleObject18.bin"/><Relationship Id="rId10" Type="http://schemas.openxmlformats.org/officeDocument/2006/relationships/image" Target="../media/image24.w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23.bin"/><Relationship Id="rId20" Type="http://schemas.openxmlformats.org/officeDocument/2006/relationships/image" Target="../media/image34.wmf"/><Relationship Id="rId21" Type="http://schemas.openxmlformats.org/officeDocument/2006/relationships/oleObject" Target="../embeddings/oleObject29.bin"/><Relationship Id="rId22" Type="http://schemas.openxmlformats.org/officeDocument/2006/relationships/image" Target="../media/image35.emf"/><Relationship Id="rId23" Type="http://schemas.openxmlformats.org/officeDocument/2006/relationships/oleObject" Target="../embeddings/oleObject30.bin"/><Relationship Id="rId24" Type="http://schemas.openxmlformats.org/officeDocument/2006/relationships/image" Target="../media/image36.wmf"/><Relationship Id="rId25" Type="http://schemas.openxmlformats.org/officeDocument/2006/relationships/oleObject" Target="../embeddings/oleObject31.bin"/><Relationship Id="rId26" Type="http://schemas.openxmlformats.org/officeDocument/2006/relationships/image" Target="../media/image37.wmf"/><Relationship Id="rId10" Type="http://schemas.openxmlformats.org/officeDocument/2006/relationships/image" Target="../media/image29.wmf"/><Relationship Id="rId11" Type="http://schemas.openxmlformats.org/officeDocument/2006/relationships/oleObject" Target="../embeddings/oleObject24.bin"/><Relationship Id="rId12" Type="http://schemas.openxmlformats.org/officeDocument/2006/relationships/image" Target="../media/image30.wmf"/><Relationship Id="rId13" Type="http://schemas.openxmlformats.org/officeDocument/2006/relationships/oleObject" Target="../embeddings/oleObject25.bin"/><Relationship Id="rId14" Type="http://schemas.openxmlformats.org/officeDocument/2006/relationships/image" Target="../media/image31.wmf"/><Relationship Id="rId15" Type="http://schemas.openxmlformats.org/officeDocument/2006/relationships/oleObject" Target="../embeddings/oleObject26.bin"/><Relationship Id="rId16" Type="http://schemas.openxmlformats.org/officeDocument/2006/relationships/image" Target="../media/image32.wmf"/><Relationship Id="rId17" Type="http://schemas.openxmlformats.org/officeDocument/2006/relationships/oleObject" Target="../embeddings/oleObject27.bin"/><Relationship Id="rId18" Type="http://schemas.openxmlformats.org/officeDocument/2006/relationships/image" Target="../media/image33.wmf"/><Relationship Id="rId19" Type="http://schemas.openxmlformats.org/officeDocument/2006/relationships/oleObject" Target="../embeddings/oleObject28.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6.wmf"/><Relationship Id="rId5" Type="http://schemas.openxmlformats.org/officeDocument/2006/relationships/oleObject" Target="../embeddings/oleObject21.bin"/><Relationship Id="rId6" Type="http://schemas.openxmlformats.org/officeDocument/2006/relationships/image" Target="../media/image27.wmf"/><Relationship Id="rId7" Type="http://schemas.openxmlformats.org/officeDocument/2006/relationships/oleObject" Target="../embeddings/oleObject22.bin"/><Relationship Id="rId8"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3,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40686" y="1447800"/>
            <a:ext cx="295465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a:t>
            </a:r>
            <a:r>
              <a:rPr lang="en-US" dirty="0">
                <a:solidFill>
                  <a:schemeClr val="accent2"/>
                </a:solidFill>
                <a:latin typeface="Monotype Corsiva" pitchFamily="-84" charset="0"/>
              </a:rPr>
              <a:t>3</a:t>
            </a:r>
            <a:r>
              <a:rPr lang="en-US" dirty="0" smtClean="0">
                <a:solidFill>
                  <a:schemeClr val="accent2"/>
                </a:solidFill>
                <a:latin typeface="Monotype Corsiva" pitchFamily="-84" charset="0"/>
              </a:rPr>
              <a:t>,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638300" y="2133600"/>
            <a:ext cx="65532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latin typeface="Arial Narrow" charset="0"/>
              </a:rPr>
              <a:t>Chapter </a:t>
            </a:r>
            <a:r>
              <a:rPr lang="en-US" dirty="0">
                <a:latin typeface="Arial Narrow" charset="0"/>
              </a:rPr>
              <a:t>24 Capacitance etc..</a:t>
            </a:r>
            <a:endParaRPr lang="en-US" dirty="0">
              <a:solidFill>
                <a:srgbClr val="003300"/>
              </a:solidFill>
              <a:latin typeface="Arial Narrow" charset="0"/>
            </a:endParaRPr>
          </a:p>
          <a:p>
            <a:pPr marL="990600" lvl="1" indent="-533400"/>
            <a:r>
              <a:rPr lang="en-US" dirty="0" smtClean="0">
                <a:latin typeface="Arial Narrow" charset="0"/>
              </a:rPr>
              <a:t>Capacitors</a:t>
            </a:r>
          </a:p>
          <a:p>
            <a:pPr marL="990600" lvl="1" indent="-533400"/>
            <a:r>
              <a:rPr lang="en-US" dirty="0">
                <a:latin typeface="Arial Narrow" charset="0"/>
              </a:rPr>
              <a:t>Capacitors in Series or Parallel</a:t>
            </a:r>
          </a:p>
          <a:p>
            <a:pPr marL="990600" lvl="1" indent="-533400"/>
            <a:r>
              <a:rPr lang="en-US" dirty="0">
                <a:latin typeface="Arial Narrow" charset="0"/>
              </a:rPr>
              <a:t>Electric Energy Storage</a:t>
            </a:r>
          </a:p>
          <a:p>
            <a:pPr marL="990600" lvl="1" indent="-533400"/>
            <a:r>
              <a:rPr lang="en-US" dirty="0">
                <a:latin typeface="Arial Narrow" charset="0"/>
              </a:rPr>
              <a:t>Effect of Dielectric</a:t>
            </a:r>
          </a:p>
          <a:p>
            <a:pPr marL="990600" lvl="1" indent="-533400"/>
            <a:r>
              <a:rPr lang="en-US" dirty="0">
                <a:latin typeface="Arial Narrow" charset="0"/>
              </a:rPr>
              <a:t>Molecular description of Dielectric </a:t>
            </a:r>
            <a:r>
              <a:rPr lang="en-US" dirty="0" smtClean="0">
                <a:latin typeface="Arial Narrow" charset="0"/>
              </a:rPr>
              <a:t>Material</a:t>
            </a:r>
            <a:endParaRPr lang="en-US" sz="3600"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Wednesday, Oct. 3, 2018</a:t>
            </a:r>
            <a:endParaRPr lang="en-US"/>
          </a:p>
        </p:txBody>
      </p:sp>
      <p:sp>
        <p:nvSpPr>
          <p:cNvPr id="20" name="Footer Placeholder 4"/>
          <p:cNvSpPr>
            <a:spLocks noGrp="1"/>
          </p:cNvSpPr>
          <p:nvPr>
            <p:ph type="ftr" sz="quarter" idx="11"/>
          </p:nvPr>
        </p:nvSpPr>
        <p:spPr/>
        <p:txBody>
          <a:bodyPr/>
          <a:lstStyle/>
          <a:p>
            <a:r>
              <a:rPr lang="mr-IN" smtClean="0"/>
              <a:t>PHYS 1444-002, Fall 2018                     Dr. Jaehoon Yu</a:t>
            </a:r>
            <a:endParaRPr lang="en-US"/>
          </a:p>
        </p:txBody>
      </p:sp>
      <p:sp>
        <p:nvSpPr>
          <p:cNvPr id="21" name="Slide Number Placeholder 5"/>
          <p:cNvSpPr>
            <a:spLocks noGrp="1"/>
          </p:cNvSpPr>
          <p:nvPr>
            <p:ph type="sldNum" sz="quarter" idx="12"/>
          </p:nvPr>
        </p:nvSpPr>
        <p:spPr/>
        <p:txBody>
          <a:bodyPr/>
          <a:lstStyle/>
          <a:p>
            <a:fld id="{C80BD743-191A-754A-81FD-0BCB534E924C}" type="slidenum">
              <a:rPr lang="en-US"/>
              <a:pPr/>
              <a:t>10</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Spherical capacitor: </a:t>
            </a:r>
            <a:r>
              <a:rPr lang="en-US" dirty="0">
                <a:solidFill>
                  <a:schemeClr val="accent2"/>
                </a:solidFill>
                <a:latin typeface="Arial Narrow" charset="0"/>
              </a:rPr>
              <a:t>A spherical capacitor consists of two thin concentric spherical conducting shells, of radius </a:t>
            </a:r>
            <a:r>
              <a:rPr lang="en-US" dirty="0" err="1">
                <a:solidFill>
                  <a:schemeClr val="accent2"/>
                </a:solidFill>
                <a:latin typeface="Arial Narrow" charset="0"/>
              </a:rPr>
              <a:t>r</a:t>
            </a:r>
            <a:r>
              <a:rPr lang="en-US" baseline="-25000" dirty="0" err="1">
                <a:solidFill>
                  <a:schemeClr val="accent2"/>
                </a:solidFill>
                <a:latin typeface="Arial Narrow" charset="0"/>
              </a:rPr>
              <a:t>a</a:t>
            </a:r>
            <a:r>
              <a:rPr lang="en-US" dirty="0">
                <a:solidFill>
                  <a:schemeClr val="accent2"/>
                </a:solidFill>
                <a:latin typeface="Arial Narrow" charset="0"/>
              </a:rPr>
              <a:t> and </a:t>
            </a:r>
            <a:r>
              <a:rPr lang="en-US" dirty="0" err="1">
                <a:solidFill>
                  <a:schemeClr val="accent2"/>
                </a:solidFill>
                <a:latin typeface="Arial Narrow" charset="0"/>
              </a:rPr>
              <a:t>r</a:t>
            </a:r>
            <a:r>
              <a:rPr lang="en-US" baseline="-25000" dirty="0" err="1">
                <a:solidFill>
                  <a:schemeClr val="accent2"/>
                </a:solidFill>
                <a:latin typeface="Arial Narrow" charset="0"/>
              </a:rPr>
              <a:t>b</a:t>
            </a:r>
            <a:r>
              <a:rPr lang="en-US" dirty="0">
                <a:solidFill>
                  <a:schemeClr val="accent2"/>
                </a:solidFill>
                <a:latin typeface="Arial Narrow" charset="0"/>
              </a:rPr>
              <a:t>, as in the figure.  The inner shell carries a uniformly distributed charge Q on its surface and the outer shell </a:t>
            </a:r>
            <a:r>
              <a:rPr lang="en-US" dirty="0" smtClean="0">
                <a:solidFill>
                  <a:schemeClr val="accent2"/>
                </a:solidFill>
                <a:latin typeface="Arial Narrow" charset="0"/>
              </a:rPr>
              <a:t>an </a:t>
            </a:r>
            <a:r>
              <a:rPr lang="en-US" dirty="0">
                <a:solidFill>
                  <a:schemeClr val="accent2"/>
                </a:solidFill>
                <a:latin typeface="Arial Narrow" charset="0"/>
              </a:rPr>
              <a:t>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98945" name="Equation" r:id="rId4" imgW="711000" imgH="419040" progId="Equation.DSMT4">
                  <p:embed/>
                </p:oleObj>
              </mc:Choice>
              <mc:Fallback>
                <p:oleObj name="Equation" r:id="rId4" imgW="711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extLst/>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98946" name="Equation" r:id="rId6" imgW="1016000" imgH="342900" progId="Equation.DSMT4">
                  <p:embed/>
                </p:oleObj>
              </mc:Choice>
              <mc:Fallback>
                <p:oleObj name="Equation" r:id="rId6" imgW="1016000" imgH="342900" progId="Equation.DSMT4">
                  <p:embed/>
                  <p:pic>
                    <p:nvPicPr>
                      <p:cNvPr id="0" name=""/>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extLst/>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98947" name="Equation" r:id="rId8" imgW="253800" imgH="164880" progId="Equation.DSMT4">
                  <p:embed/>
                </p:oleObj>
              </mc:Choice>
              <mc:Fallback>
                <p:oleObj name="Equation" r:id="rId8" imgW="253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extLst/>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98948" name="Equation" r:id="rId10" imgW="800100" imgH="342900" progId="Equation.DSMT4">
                  <p:embed/>
                </p:oleObj>
              </mc:Choice>
              <mc:Fallback>
                <p:oleObj name="Equation" r:id="rId10" imgW="800100" imgH="342900" progId="Equation.DSMT4">
                  <p:embed/>
                  <p:pic>
                    <p:nvPicPr>
                      <p:cNvPr id="0" name=""/>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98949" name="Equation" r:id="rId12" imgW="965160" imgH="419040" progId="Equation.DSMT4">
                  <p:embed/>
                </p:oleObj>
              </mc:Choice>
              <mc:Fallback>
                <p:oleObj name="Equation" r:id="rId12" imgW="965160" imgH="419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98950" name="Equation" r:id="rId14" imgW="1650960" imgH="469800" progId="Equation.DSMT4">
                  <p:embed/>
                </p:oleObj>
              </mc:Choice>
              <mc:Fallback>
                <p:oleObj name="Equation" r:id="rId14" imgW="1650960" imgH="469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98951" name="Equation" r:id="rId16" imgW="1015920" imgH="457200" progId="Equation.DSMT4">
                  <p:embed/>
                </p:oleObj>
              </mc:Choice>
              <mc:Fallback>
                <p:oleObj name="Equation" r:id="rId16" imgW="1015920" imgH="457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98952" name="Equation" r:id="rId18" imgW="888840" imgH="457200" progId="Equation.DSMT4">
                  <p:embed/>
                </p:oleObj>
              </mc:Choice>
              <mc:Fallback>
                <p:oleObj name="Equation" r:id="rId18" imgW="88884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extLst/>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98953" name="Equation" r:id="rId20" imgW="279360" imgH="368280" progId="Equation.DSMT4">
                  <p:embed/>
                </p:oleObj>
              </mc:Choice>
              <mc:Fallback>
                <p:oleObj name="Equation" r:id="rId20" imgW="27936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extLst/>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98954" name="Equation" r:id="rId22" imgW="990600" imgH="647700" progId="Equation.DSMT4">
                  <p:embed/>
                </p:oleObj>
              </mc:Choice>
              <mc:Fallback>
                <p:oleObj name="Equation" r:id="rId22" imgW="990600" imgH="647700" progId="Equation.DSMT4">
                  <p:embed/>
                  <p:pic>
                    <p:nvPicPr>
                      <p:cNvPr id="0" name=""/>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98955"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819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gtEl>
                                        <p:attrNameLst>
                                          <p:attrName>style.visibility</p:attrName>
                                        </p:attrNameLst>
                                      </p:cBhvr>
                                      <p:to>
                                        <p:strVal val="visible"/>
                                      </p:to>
                                    </p:set>
                                    <p:animEffect transition="in" filter="wipe(left)">
                                      <p:cBhvr>
                                        <p:cTn id="7" dur="500"/>
                                        <p:tgtEl>
                                          <p:spTgt spid="22835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8363"/>
                                        </p:tgtEl>
                                        <p:attrNameLst>
                                          <p:attrName>style.visibility</p:attrName>
                                        </p:attrNameLst>
                                      </p:cBhvr>
                                      <p:to>
                                        <p:strVal val="visible"/>
                                      </p:to>
                                    </p:set>
                                    <p:anim calcmode="lin" valueType="num">
                                      <p:cBhvr>
                                        <p:cTn id="12" dur="500" fill="hold"/>
                                        <p:tgtEl>
                                          <p:spTgt spid="228363"/>
                                        </p:tgtEl>
                                        <p:attrNameLst>
                                          <p:attrName>ppt_w</p:attrName>
                                        </p:attrNameLst>
                                      </p:cBhvr>
                                      <p:tavLst>
                                        <p:tav tm="0">
                                          <p:val>
                                            <p:fltVal val="0"/>
                                          </p:val>
                                        </p:tav>
                                        <p:tav tm="100000">
                                          <p:val>
                                            <p:strVal val="#ppt_w"/>
                                          </p:val>
                                        </p:tav>
                                      </p:tavLst>
                                    </p:anim>
                                    <p:anim calcmode="lin" valueType="num">
                                      <p:cBhvr>
                                        <p:cTn id="13" dur="500" fill="hold"/>
                                        <p:tgtEl>
                                          <p:spTgt spid="228363"/>
                                        </p:tgtEl>
                                        <p:attrNameLst>
                                          <p:attrName>ppt_h</p:attrName>
                                        </p:attrNameLst>
                                      </p:cBhvr>
                                      <p:tavLst>
                                        <p:tav tm="0">
                                          <p:val>
                                            <p:fltVal val="0"/>
                                          </p:val>
                                        </p:tav>
                                        <p:tav tm="100000">
                                          <p:val>
                                            <p:strVal val="#ppt_h"/>
                                          </p:val>
                                        </p:tav>
                                      </p:tavLst>
                                    </p:anim>
                                    <p:animEffect transition="in" filter="fade">
                                      <p:cBhvr>
                                        <p:cTn id="14" dur="500"/>
                                        <p:tgtEl>
                                          <p:spTgt spid="2283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8356"/>
                                        </p:tgtEl>
                                        <p:attrNameLst>
                                          <p:attrName>style.visibility</p:attrName>
                                        </p:attrNameLst>
                                      </p:cBhvr>
                                      <p:to>
                                        <p:strVal val="visible"/>
                                      </p:to>
                                    </p:set>
                                    <p:animEffect transition="in" filter="wipe(left)">
                                      <p:cBhvr>
                                        <p:cTn id="19" dur="500"/>
                                        <p:tgtEl>
                                          <p:spTgt spid="2283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8357"/>
                                        </p:tgtEl>
                                        <p:attrNameLst>
                                          <p:attrName>style.visibility</p:attrName>
                                        </p:attrNameLst>
                                      </p:cBhvr>
                                      <p:to>
                                        <p:strVal val="visible"/>
                                      </p:to>
                                    </p:set>
                                    <p:animEffect transition="in" filter="wipe(left)">
                                      <p:cBhvr>
                                        <p:cTn id="24" dur="500"/>
                                        <p:tgtEl>
                                          <p:spTgt spid="2283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8358"/>
                                        </p:tgtEl>
                                        <p:attrNameLst>
                                          <p:attrName>style.visibility</p:attrName>
                                        </p:attrNameLst>
                                      </p:cBhvr>
                                      <p:to>
                                        <p:strVal val="visible"/>
                                      </p:to>
                                    </p:set>
                                    <p:animEffect transition="in" filter="wipe(left)">
                                      <p:cBhvr>
                                        <p:cTn id="29" dur="500"/>
                                        <p:tgtEl>
                                          <p:spTgt spid="22835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8360"/>
                                        </p:tgtEl>
                                        <p:attrNameLst>
                                          <p:attrName>style.visibility</p:attrName>
                                        </p:attrNameLst>
                                      </p:cBhvr>
                                      <p:to>
                                        <p:strVal val="visible"/>
                                      </p:to>
                                    </p:set>
                                    <p:animEffect transition="in" filter="wipe(left)">
                                      <p:cBhvr>
                                        <p:cTn id="34" dur="500"/>
                                        <p:tgtEl>
                                          <p:spTgt spid="2283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8367"/>
                                        </p:tgtEl>
                                        <p:attrNameLst>
                                          <p:attrName>style.visibility</p:attrName>
                                        </p:attrNameLst>
                                      </p:cBhvr>
                                      <p:to>
                                        <p:strVal val="visible"/>
                                      </p:to>
                                    </p:set>
                                    <p:animEffect transition="in" filter="wipe(left)">
                                      <p:cBhvr>
                                        <p:cTn id="39" dur="500"/>
                                        <p:tgtEl>
                                          <p:spTgt spid="2283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8368"/>
                                        </p:tgtEl>
                                        <p:attrNameLst>
                                          <p:attrName>style.visibility</p:attrName>
                                        </p:attrNameLst>
                                      </p:cBhvr>
                                      <p:to>
                                        <p:strVal val="visible"/>
                                      </p:to>
                                    </p:set>
                                    <p:animEffect transition="in" filter="wipe(left)">
                                      <p:cBhvr>
                                        <p:cTn id="44" dur="500"/>
                                        <p:tgtEl>
                                          <p:spTgt spid="22836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8369"/>
                                        </p:tgtEl>
                                        <p:attrNameLst>
                                          <p:attrName>style.visibility</p:attrName>
                                        </p:attrNameLst>
                                      </p:cBhvr>
                                      <p:to>
                                        <p:strVal val="visible"/>
                                      </p:to>
                                    </p:set>
                                    <p:animEffect transition="in" filter="wipe(left)">
                                      <p:cBhvr>
                                        <p:cTn id="49" dur="500"/>
                                        <p:tgtEl>
                                          <p:spTgt spid="2283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8370"/>
                                        </p:tgtEl>
                                        <p:attrNameLst>
                                          <p:attrName>style.visibility</p:attrName>
                                        </p:attrNameLst>
                                      </p:cBhvr>
                                      <p:to>
                                        <p:strVal val="visible"/>
                                      </p:to>
                                    </p:set>
                                    <p:animEffect transition="in" filter="wipe(left)">
                                      <p:cBhvr>
                                        <p:cTn id="54" dur="500"/>
                                        <p:tgtEl>
                                          <p:spTgt spid="2283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8371"/>
                                        </p:tgtEl>
                                        <p:attrNameLst>
                                          <p:attrName>style.visibility</p:attrName>
                                        </p:attrNameLst>
                                      </p:cBhvr>
                                      <p:to>
                                        <p:strVal val="visible"/>
                                      </p:to>
                                    </p:set>
                                    <p:animEffect transition="in" filter="wipe(left)">
                                      <p:cBhvr>
                                        <p:cTn id="59" dur="500"/>
                                        <p:tgtEl>
                                          <p:spTgt spid="22837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8364"/>
                                        </p:tgtEl>
                                        <p:attrNameLst>
                                          <p:attrName>style.visibility</p:attrName>
                                        </p:attrNameLst>
                                      </p:cBhvr>
                                      <p:to>
                                        <p:strVal val="visible"/>
                                      </p:to>
                                    </p:set>
                                    <p:animEffect transition="in" filter="wipe(left)">
                                      <p:cBhvr>
                                        <p:cTn id="64" dur="500"/>
                                        <p:tgtEl>
                                          <p:spTgt spid="2283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8361"/>
                                        </p:tgtEl>
                                        <p:attrNameLst>
                                          <p:attrName>style.visibility</p:attrName>
                                        </p:attrNameLst>
                                      </p:cBhvr>
                                      <p:to>
                                        <p:strVal val="visible"/>
                                      </p:to>
                                    </p:set>
                                    <p:animEffect transition="in" filter="wipe(left)">
                                      <p:cBhvr>
                                        <p:cTn id="69" dur="500"/>
                                        <p:tgtEl>
                                          <p:spTgt spid="22836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8372"/>
                                        </p:tgtEl>
                                        <p:attrNameLst>
                                          <p:attrName>style.visibility</p:attrName>
                                        </p:attrNameLst>
                                      </p:cBhvr>
                                      <p:to>
                                        <p:strVal val="visible"/>
                                      </p:to>
                                    </p:set>
                                    <p:animEffect transition="in" filter="wipe(left)">
                                      <p:cBhvr>
                                        <p:cTn id="74" dur="500"/>
                                        <p:tgtEl>
                                          <p:spTgt spid="22837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28373"/>
                                        </p:tgtEl>
                                        <p:attrNameLst>
                                          <p:attrName>style.visibility</p:attrName>
                                        </p:attrNameLst>
                                      </p:cBhvr>
                                      <p:to>
                                        <p:strVal val="visible"/>
                                      </p:to>
                                    </p:set>
                                    <p:animEffect transition="in" filter="wipe(left)">
                                      <p:cBhvr>
                                        <p:cTn id="79" dur="500"/>
                                        <p:tgtEl>
                                          <p:spTgt spid="22837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28374"/>
                                        </p:tgtEl>
                                        <p:attrNameLst>
                                          <p:attrName>style.visibility</p:attrName>
                                        </p:attrNameLst>
                                      </p:cBhvr>
                                      <p:to>
                                        <p:strVal val="visible"/>
                                      </p:to>
                                    </p:set>
                                    <p:animEffect transition="in" filter="wipe(left)">
                                      <p:cBhvr>
                                        <p:cTn id="84" dur="500"/>
                                        <p:tgtEl>
                                          <p:spTgt spid="22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6" grpId="0"/>
      <p:bldP spid="228358" grpId="0"/>
      <p:bldP spid="228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Oct. 3,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11</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a capacitance, C.</a:t>
            </a:r>
          </a:p>
          <a:p>
            <a:pPr marL="342900" indent="-342900">
              <a:spcBef>
                <a:spcPct val="20000"/>
              </a:spcBef>
              <a:buFontTx/>
              <a:buChar char="•"/>
            </a:pPr>
            <a:r>
              <a:rPr lang="en-US" sz="3200" dirty="0">
                <a:solidFill>
                  <a:schemeClr val="accent2"/>
                </a:solidFill>
                <a:latin typeface="Arial Narrow" charset="0"/>
              </a:rPr>
              <a:t>C can still be defined as the ratio of the charge to </a:t>
            </a:r>
            <a:r>
              <a:rPr lang="en-US" sz="3200" dirty="0" smtClean="0">
                <a:solidFill>
                  <a:schemeClr val="accent2"/>
                </a:solidFill>
                <a:latin typeface="Arial Narrow" charset="0"/>
              </a:rPr>
              <a:t>the absolute </a:t>
            </a:r>
            <a:r>
              <a:rPr lang="en-US" sz="3200" dirty="0">
                <a:solidFill>
                  <a:schemeClr val="accent2"/>
                </a:solidFill>
                <a:latin typeface="Arial Narrow" charset="0"/>
              </a:rPr>
              <a:t>potential V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Q=CV.</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99621"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extLst/>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99622"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extLst/>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99623" name="Equation" r:id="rId7" imgW="901700" imgH="381000" progId="Equation.DSMT4">
                  <p:embed/>
                </p:oleObj>
              </mc:Choice>
              <mc:Fallback>
                <p:oleObj name="Equation" r:id="rId7" imgW="901700" imgH="381000" progId="Equation.DSMT4">
                  <p:embed/>
                  <p:pic>
                    <p:nvPicPr>
                      <p:cNvPr id="0" name=""/>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extLst/>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99624" name="Equation" r:id="rId9" imgW="990600" imgH="457200" progId="Equation.DSMT4">
                  <p:embed/>
                </p:oleObj>
              </mc:Choice>
              <mc:Fallback>
                <p:oleObj name="Equation" r:id="rId9" imgW="990600" imgH="457200" progId="Equation.DSMT4">
                  <p:embed/>
                  <p:pic>
                    <p:nvPicPr>
                      <p:cNvPr id="0" name=""/>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extLst/>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99625" name="Equation" r:id="rId11" imgW="431800" imgH="419100" progId="Equation.DSMT4">
                  <p:embed/>
                </p:oleObj>
              </mc:Choice>
              <mc:Fallback>
                <p:oleObj name="Equation" r:id="rId11" imgW="431800" imgH="419100" progId="Equation.DSMT4">
                  <p:embed/>
                  <p:pic>
                    <p:nvPicPr>
                      <p:cNvPr id="0" name=""/>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16135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7892"/>
                                        </p:tgtEl>
                                        <p:attrNameLst>
                                          <p:attrName>style.visibility</p:attrName>
                                        </p:attrNameLst>
                                      </p:cBhvr>
                                      <p:to>
                                        <p:strVal val="visible"/>
                                      </p:to>
                                    </p:set>
                                    <p:animEffect transition="in" filter="wipe(left)">
                                      <p:cBhvr>
                                        <p:cTn id="27" dur="500"/>
                                        <p:tgtEl>
                                          <p:spTgt spid="2078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7895"/>
                                        </p:tgtEl>
                                        <p:attrNameLst>
                                          <p:attrName>style.visibility</p:attrName>
                                        </p:attrNameLst>
                                      </p:cBhvr>
                                      <p:to>
                                        <p:strVal val="visible"/>
                                      </p:to>
                                    </p:set>
                                    <p:animEffect transition="in" filter="wipe(left)">
                                      <p:cBhvr>
                                        <p:cTn id="32" dur="500"/>
                                        <p:tgtEl>
                                          <p:spTgt spid="2078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7897"/>
                                        </p:tgtEl>
                                        <p:attrNameLst>
                                          <p:attrName>style.visibility</p:attrName>
                                        </p:attrNameLst>
                                      </p:cBhvr>
                                      <p:to>
                                        <p:strVal val="visible"/>
                                      </p:to>
                                    </p:set>
                                    <p:animEffect transition="in" filter="wipe(left)">
                                      <p:cBhvr>
                                        <p:cTn id="37" dur="500"/>
                                        <p:tgtEl>
                                          <p:spTgt spid="2078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99"/>
                                        </p:tgtEl>
                                        <p:attrNameLst>
                                          <p:attrName>style.visibility</p:attrName>
                                        </p:attrNameLst>
                                      </p:cBhvr>
                                      <p:to>
                                        <p:strVal val="visible"/>
                                      </p:to>
                                    </p:set>
                                    <p:animEffect transition="in" filter="wipe(left)">
                                      <p:cBhvr>
                                        <p:cTn id="42" dur="500"/>
                                        <p:tgtEl>
                                          <p:spTgt spid="207899"/>
                                        </p:tgtEl>
                                      </p:cBhvr>
                                    </p:animEffect>
                                  </p:childTnLst>
                                </p:cTn>
                              </p:par>
                              <p:par>
                                <p:cTn id="43" presetID="22" presetClass="entr" presetSubtype="8" fill="hold" nodeType="withEffect">
                                  <p:stCondLst>
                                    <p:cond delay="0"/>
                                  </p:stCondLst>
                                  <p:childTnLst>
                                    <p:set>
                                      <p:cBhvr>
                                        <p:cTn id="44" dur="1" fill="hold">
                                          <p:stCondLst>
                                            <p:cond delay="0"/>
                                          </p:stCondLst>
                                        </p:cTn>
                                        <p:tgtEl>
                                          <p:spTgt spid="207893"/>
                                        </p:tgtEl>
                                        <p:attrNameLst>
                                          <p:attrName>style.visibility</p:attrName>
                                        </p:attrNameLst>
                                      </p:cBhvr>
                                      <p:to>
                                        <p:strVal val="visible"/>
                                      </p:to>
                                    </p:set>
                                    <p:animEffect transition="in" filter="wipe(left)">
                                      <p:cBhvr>
                                        <p:cTn id="45" dur="500"/>
                                        <p:tgtEl>
                                          <p:spTgt spid="20789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7888">
                                            <p:txEl>
                                              <p:pRg st="0" end="0"/>
                                            </p:txEl>
                                          </p:spTgt>
                                        </p:tgtEl>
                                        <p:attrNameLst>
                                          <p:attrName>style.visibility</p:attrName>
                                        </p:attrNameLst>
                                      </p:cBhvr>
                                      <p:to>
                                        <p:strVal val="visible"/>
                                      </p:to>
                                    </p:set>
                                    <p:animEffect transition="in" filter="wipe(left)">
                                      <p:cBhvr>
                                        <p:cTn id="50" dur="500"/>
                                        <p:tgtEl>
                                          <p:spTgt spid="20788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7894"/>
                                        </p:tgtEl>
                                        <p:attrNameLst>
                                          <p:attrName>style.visibility</p:attrName>
                                        </p:attrNameLst>
                                      </p:cBhvr>
                                      <p:to>
                                        <p:strVal val="visible"/>
                                      </p:to>
                                    </p:set>
                                    <p:animEffect transition="in" filter="wipe(left)">
                                      <p:cBhvr>
                                        <p:cTn id="55" dur="500"/>
                                        <p:tgtEl>
                                          <p:spTgt spid="20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88" grpId="0" build="p"/>
      <p:bldP spid="2078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Oct. 3,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12</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may be </a:t>
            </a:r>
            <a:r>
              <a:rPr lang="en-US" sz="2800" dirty="0">
                <a:solidFill>
                  <a:schemeClr val="accent2"/>
                </a:solidFill>
                <a:latin typeface="Arial Narrow" charset="0"/>
              </a:rPr>
              <a:t>used in </a:t>
            </a:r>
            <a:r>
              <a:rPr lang="en-US" sz="2800" dirty="0" smtClean="0">
                <a:solidFill>
                  <a:schemeClr val="accent2"/>
                </a:solidFill>
                <a:latin typeface="Arial Narrow" charset="0"/>
              </a:rPr>
              <a:t>electric </a:t>
            </a:r>
            <a:r>
              <a:rPr lang="en-US" sz="2800" dirty="0">
                <a:solidFill>
                  <a:schemeClr val="accent2"/>
                </a:solidFill>
                <a:latin typeface="Arial Narrow" charset="0"/>
              </a:rPr>
              <a:t>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a:t>
            </a:r>
            <a:r>
              <a:rPr lang="en-US" dirty="0" smtClean="0">
                <a:solidFill>
                  <a:srgbClr val="660066"/>
                </a:solidFill>
                <a:latin typeface="Arial Narrow" charset="0"/>
                <a:ea typeface="ＭＳ Ｐゴシック" charset="-128"/>
              </a:rPr>
              <a:t>parallel, in series or </a:t>
            </a:r>
            <a:r>
              <a:rPr lang="en-US" dirty="0">
                <a:solidFill>
                  <a:srgbClr val="660066"/>
                </a:solidFill>
                <a:latin typeface="Arial Narrow" charset="0"/>
                <a:ea typeface="ＭＳ Ｐゴシック" charset="-128"/>
              </a:rPr>
              <a:t>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2"/>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3"/>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17735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08908"/>
                                        </p:tgtEl>
                                        <p:attrNameLst>
                                          <p:attrName>style.visibility</p:attrName>
                                        </p:attrNameLst>
                                      </p:cBhvr>
                                      <p:to>
                                        <p:strVal val="visible"/>
                                      </p:to>
                                    </p:set>
                                    <p:anim calcmode="lin" valueType="num">
                                      <p:cBhvr>
                                        <p:cTn id="42" dur="500" fill="hold"/>
                                        <p:tgtEl>
                                          <p:spTgt spid="208908"/>
                                        </p:tgtEl>
                                        <p:attrNameLst>
                                          <p:attrName>ppt_w</p:attrName>
                                        </p:attrNameLst>
                                      </p:cBhvr>
                                      <p:tavLst>
                                        <p:tav tm="0">
                                          <p:val>
                                            <p:fltVal val="0"/>
                                          </p:val>
                                        </p:tav>
                                        <p:tav tm="100000">
                                          <p:val>
                                            <p:strVal val="#ppt_w"/>
                                          </p:val>
                                        </p:tav>
                                      </p:tavLst>
                                    </p:anim>
                                    <p:anim calcmode="lin" valueType="num">
                                      <p:cBhvr>
                                        <p:cTn id="43" dur="500" fill="hold"/>
                                        <p:tgtEl>
                                          <p:spTgt spid="208908"/>
                                        </p:tgtEl>
                                        <p:attrNameLst>
                                          <p:attrName>ppt_h</p:attrName>
                                        </p:attrNameLst>
                                      </p:cBhvr>
                                      <p:tavLst>
                                        <p:tav tm="0">
                                          <p:val>
                                            <p:fltVal val="0"/>
                                          </p:val>
                                        </p:tav>
                                        <p:tav tm="100000">
                                          <p:val>
                                            <p:strVal val="#ppt_h"/>
                                          </p:val>
                                        </p:tav>
                                      </p:tavLst>
                                    </p:anim>
                                    <p:animEffect transition="in" filter="fade">
                                      <p:cBhvr>
                                        <p:cTn id="44" dur="500"/>
                                        <p:tgtEl>
                                          <p:spTgt spid="2089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08909"/>
                                        </p:tgtEl>
                                        <p:attrNameLst>
                                          <p:attrName>style.visibility</p:attrName>
                                        </p:attrNameLst>
                                      </p:cBhvr>
                                      <p:to>
                                        <p:strVal val="visible"/>
                                      </p:to>
                                    </p:set>
                                    <p:anim calcmode="lin" valueType="num">
                                      <p:cBhvr>
                                        <p:cTn id="49" dur="500" fill="hold"/>
                                        <p:tgtEl>
                                          <p:spTgt spid="208909"/>
                                        </p:tgtEl>
                                        <p:attrNameLst>
                                          <p:attrName>ppt_w</p:attrName>
                                        </p:attrNameLst>
                                      </p:cBhvr>
                                      <p:tavLst>
                                        <p:tav tm="0">
                                          <p:val>
                                            <p:fltVal val="0"/>
                                          </p:val>
                                        </p:tav>
                                        <p:tav tm="100000">
                                          <p:val>
                                            <p:strVal val="#ppt_w"/>
                                          </p:val>
                                        </p:tav>
                                      </p:tavLst>
                                    </p:anim>
                                    <p:anim calcmode="lin" valueType="num">
                                      <p:cBhvr>
                                        <p:cTn id="50" dur="500" fill="hold"/>
                                        <p:tgtEl>
                                          <p:spTgt spid="208909"/>
                                        </p:tgtEl>
                                        <p:attrNameLst>
                                          <p:attrName>ppt_h</p:attrName>
                                        </p:attrNameLst>
                                      </p:cBhvr>
                                      <p:tavLst>
                                        <p:tav tm="0">
                                          <p:val>
                                            <p:fltVal val="0"/>
                                          </p:val>
                                        </p:tav>
                                        <p:tav tm="100000">
                                          <p:val>
                                            <p:strVal val="#ppt_h"/>
                                          </p:val>
                                        </p:tav>
                                      </p:tavLst>
                                    </p:anim>
                                    <p:animEffect transition="in" filter="fade">
                                      <p:cBhvr>
                                        <p:cTn id="51" dur="500"/>
                                        <p:tgtEl>
                                          <p:spTgt spid="20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Oct. 3,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13</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Parallel arrangement provides the </a:t>
            </a:r>
            <a:r>
              <a:rPr lang="en-US" sz="2800" b="1" u="sng">
                <a:solidFill>
                  <a:srgbClr val="FF0000"/>
                </a:solidFill>
                <a:latin typeface="Arial Narrow" charset="0"/>
              </a:rPr>
              <a:t>same voltage</a:t>
            </a:r>
            <a:r>
              <a:rPr lang="en-US" sz="2800">
                <a:solidFill>
                  <a:schemeClr val="accent2"/>
                </a:solidFill>
                <a:latin typeface="Arial Narrow" charset="0"/>
              </a:rPr>
              <a:t> across all the capacitors. </a:t>
            </a:r>
          </a:p>
          <a:p>
            <a:pPr marL="742950" lvl="1" indent="-285750">
              <a:spcBef>
                <a:spcPct val="20000"/>
              </a:spcBef>
              <a:buFontTx/>
              <a:buChar char="–"/>
            </a:pPr>
            <a:r>
              <a:rPr lang="en-US">
                <a:solidFill>
                  <a:srgbClr val="660066"/>
                </a:solidFill>
                <a:latin typeface="Arial Narrow" charset="0"/>
                <a:ea typeface="ＭＳ Ｐゴシック" charset="-128"/>
              </a:rPr>
              <a:t>Left hand plates are at V</a:t>
            </a:r>
            <a:r>
              <a:rPr lang="en-US" baseline="-25000">
                <a:solidFill>
                  <a:srgbClr val="660066"/>
                </a:solidFill>
                <a:latin typeface="Arial Narrow" charset="0"/>
                <a:ea typeface="ＭＳ Ｐゴシック" charset="-128"/>
              </a:rPr>
              <a:t>a</a:t>
            </a:r>
            <a:r>
              <a:rPr lang="en-US">
                <a:solidFill>
                  <a:srgbClr val="660066"/>
                </a:solidFill>
                <a:latin typeface="Arial Narrow" charset="0"/>
                <a:ea typeface="ＭＳ Ｐゴシック" charset="-128"/>
              </a:rPr>
              <a:t> and right hand plates are at V</a:t>
            </a:r>
            <a:r>
              <a:rPr lang="en-US" baseline="-25000">
                <a:solidFill>
                  <a:srgbClr val="660066"/>
                </a:solidFill>
                <a:latin typeface="Arial Narrow" charset="0"/>
                <a:ea typeface="ＭＳ Ｐゴシック" charset="-128"/>
              </a:rPr>
              <a:t>b</a:t>
            </a:r>
          </a:p>
          <a:p>
            <a:pPr marL="742950" lvl="1" indent="-285750">
              <a:spcBef>
                <a:spcPct val="20000"/>
              </a:spcBef>
              <a:buFontTx/>
              <a:buChar char="–"/>
            </a:pPr>
            <a:r>
              <a:rPr lang="en-US">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a:solidFill>
                  <a:srgbClr val="003300"/>
                </a:solidFill>
                <a:latin typeface="Arial Narrow" charset="0"/>
                <a:ea typeface="ＭＳ Ｐゴシック" charset="-128"/>
              </a:rPr>
              <a:t>Q</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V, Q</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V, and Q</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a:t>
            </a:r>
            <a:r>
              <a:rPr lang="en-US" sz="2800" dirty="0" smtClean="0">
                <a:solidFill>
                  <a:schemeClr val="accent2"/>
                </a:solidFill>
                <a:latin typeface="Arial Narrow" charset="0"/>
              </a:rPr>
              <a:t> the battery </a:t>
            </a:r>
            <a:r>
              <a:rPr lang="en-US" sz="2800" dirty="0">
                <a:solidFill>
                  <a:schemeClr val="accent2"/>
                </a:solidFill>
                <a:latin typeface="Arial Narrow" charset="0"/>
              </a:rPr>
              <a:t>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00413" name="Equation" r:id="rId4" imgW="1091880" imgH="228600" progId="Equation.DSMT4">
                  <p:embed/>
                </p:oleObj>
              </mc:Choice>
              <mc:Fallback>
                <p:oleObj name="Equation" r:id="rId4" imgW="1091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29464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1188"/>
                                        </p:tgtEl>
                                        <p:attrNameLst>
                                          <p:attrName>style.visibility</p:attrName>
                                        </p:attrNameLst>
                                      </p:cBhvr>
                                      <p:to>
                                        <p:strVal val="visible"/>
                                      </p:to>
                                    </p:set>
                                    <p:anim calcmode="lin" valueType="num">
                                      <p:cBhvr>
                                        <p:cTn id="12" dur="500" fill="hold"/>
                                        <p:tgtEl>
                                          <p:spTgt spid="221188"/>
                                        </p:tgtEl>
                                        <p:attrNameLst>
                                          <p:attrName>ppt_w</p:attrName>
                                        </p:attrNameLst>
                                      </p:cBhvr>
                                      <p:tavLst>
                                        <p:tav tm="0">
                                          <p:val>
                                            <p:fltVal val="0"/>
                                          </p:val>
                                        </p:tav>
                                        <p:tav tm="100000">
                                          <p:val>
                                            <p:strVal val="#ppt_w"/>
                                          </p:val>
                                        </p:tav>
                                      </p:tavLst>
                                    </p:anim>
                                    <p:anim calcmode="lin" valueType="num">
                                      <p:cBhvr>
                                        <p:cTn id="13" dur="500" fill="hold"/>
                                        <p:tgtEl>
                                          <p:spTgt spid="221188"/>
                                        </p:tgtEl>
                                        <p:attrNameLst>
                                          <p:attrName>ppt_h</p:attrName>
                                        </p:attrNameLst>
                                      </p:cBhvr>
                                      <p:tavLst>
                                        <p:tav tm="0">
                                          <p:val>
                                            <p:fltVal val="0"/>
                                          </p:val>
                                        </p:tav>
                                        <p:tav tm="100000">
                                          <p:val>
                                            <p:strVal val="#ppt_h"/>
                                          </p:val>
                                        </p:tav>
                                      </p:tavLst>
                                    </p:anim>
                                    <p:animEffect transition="in" filter="fade">
                                      <p:cBhvr>
                                        <p:cTn id="14" dur="500"/>
                                        <p:tgtEl>
                                          <p:spTgt spid="22118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1187">
                                            <p:txEl>
                                              <p:pRg st="1" end="1"/>
                                            </p:txEl>
                                          </p:spTgt>
                                        </p:tgtEl>
                                        <p:attrNameLst>
                                          <p:attrName>style.visibility</p:attrName>
                                        </p:attrNameLst>
                                      </p:cBhvr>
                                      <p:to>
                                        <p:strVal val="visible"/>
                                      </p:to>
                                    </p:set>
                                    <p:animEffect transition="in" filter="wipe(left)">
                                      <p:cBhvr>
                                        <p:cTn id="19" dur="500"/>
                                        <p:tgtEl>
                                          <p:spTgt spid="2211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1187">
                                            <p:txEl>
                                              <p:pRg st="2" end="2"/>
                                            </p:txEl>
                                          </p:spTgt>
                                        </p:tgtEl>
                                        <p:attrNameLst>
                                          <p:attrName>style.visibility</p:attrName>
                                        </p:attrNameLst>
                                      </p:cBhvr>
                                      <p:to>
                                        <p:strVal val="visible"/>
                                      </p:to>
                                    </p:set>
                                    <p:animEffect transition="in" filter="wipe(left)">
                                      <p:cBhvr>
                                        <p:cTn id="24" dur="500"/>
                                        <p:tgtEl>
                                          <p:spTgt spid="221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1187">
                                            <p:txEl>
                                              <p:pRg st="3" end="3"/>
                                            </p:txEl>
                                          </p:spTgt>
                                        </p:tgtEl>
                                        <p:attrNameLst>
                                          <p:attrName>style.visibility</p:attrName>
                                        </p:attrNameLst>
                                      </p:cBhvr>
                                      <p:to>
                                        <p:strVal val="visible"/>
                                      </p:to>
                                    </p:set>
                                    <p:animEffect transition="in" filter="wipe(left)">
                                      <p:cBhvr>
                                        <p:cTn id="29" dur="500"/>
                                        <p:tgtEl>
                                          <p:spTgt spid="2211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1190">
                                            <p:txEl>
                                              <p:pRg st="0" end="0"/>
                                            </p:txEl>
                                          </p:spTgt>
                                        </p:tgtEl>
                                        <p:attrNameLst>
                                          <p:attrName>style.visibility</p:attrName>
                                        </p:attrNameLst>
                                      </p:cBhvr>
                                      <p:to>
                                        <p:strVal val="visible"/>
                                      </p:to>
                                    </p:set>
                                    <p:animEffect transition="in" filter="wipe(left)">
                                      <p:cBhvr>
                                        <p:cTn id="34" dur="500"/>
                                        <p:tgtEl>
                                          <p:spTgt spid="22119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1190">
                                            <p:txEl>
                                              <p:pRg st="1" end="1"/>
                                            </p:txEl>
                                          </p:spTgt>
                                        </p:tgtEl>
                                        <p:attrNameLst>
                                          <p:attrName>style.visibility</p:attrName>
                                        </p:attrNameLst>
                                      </p:cBhvr>
                                      <p:to>
                                        <p:strVal val="visible"/>
                                      </p:to>
                                    </p:set>
                                    <p:animEffect transition="in" filter="wipe(left)">
                                      <p:cBhvr>
                                        <p:cTn id="39" dur="500"/>
                                        <p:tgtEl>
                                          <p:spTgt spid="22119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1190">
                                            <p:txEl>
                                              <p:pRg st="2" end="2"/>
                                            </p:txEl>
                                          </p:spTgt>
                                        </p:tgtEl>
                                        <p:attrNameLst>
                                          <p:attrName>style.visibility</p:attrName>
                                        </p:attrNameLst>
                                      </p:cBhvr>
                                      <p:to>
                                        <p:strVal val="visible"/>
                                      </p:to>
                                    </p:set>
                                    <p:animEffect transition="in" filter="wipe(left)">
                                      <p:cBhvr>
                                        <p:cTn id="44" dur="500"/>
                                        <p:tgtEl>
                                          <p:spTgt spid="22119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1190">
                                            <p:txEl>
                                              <p:pRg st="3" end="3"/>
                                            </p:txEl>
                                          </p:spTgt>
                                        </p:tgtEl>
                                        <p:attrNameLst>
                                          <p:attrName>style.visibility</p:attrName>
                                        </p:attrNameLst>
                                      </p:cBhvr>
                                      <p:to>
                                        <p:strVal val="visible"/>
                                      </p:to>
                                    </p:set>
                                    <p:animEffect transition="in" filter="wipe(left)">
                                      <p:cBhvr>
                                        <p:cTn id="49" dur="500"/>
                                        <p:tgtEl>
                                          <p:spTgt spid="221190">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1190">
                                            <p:txEl>
                                              <p:pRg st="4" end="4"/>
                                            </p:txEl>
                                          </p:spTgt>
                                        </p:tgtEl>
                                        <p:attrNameLst>
                                          <p:attrName>style.visibility</p:attrName>
                                        </p:attrNameLst>
                                      </p:cBhvr>
                                      <p:to>
                                        <p:strVal val="visible"/>
                                      </p:to>
                                    </p:set>
                                    <p:animEffect transition="in" filter="wipe(left)">
                                      <p:cBhvr>
                                        <p:cTn id="54" dur="500"/>
                                        <p:tgtEl>
                                          <p:spTgt spid="221190">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1191"/>
                                        </p:tgtEl>
                                        <p:attrNameLst>
                                          <p:attrName>style.visibility</p:attrName>
                                        </p:attrNameLst>
                                      </p:cBhvr>
                                      <p:to>
                                        <p:strVal val="visible"/>
                                      </p:to>
                                    </p:set>
                                    <p:animEffect transition="in" filter="wipe(left)">
                                      <p:cBhvr>
                                        <p:cTn id="59" dur="500"/>
                                        <p:tgtEl>
                                          <p:spTgt spid="2211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1192"/>
                                        </p:tgtEl>
                                        <p:attrNameLst>
                                          <p:attrName>style.visibility</p:attrName>
                                        </p:attrNameLst>
                                      </p:cBhvr>
                                      <p:to>
                                        <p:strVal val="visible"/>
                                      </p:to>
                                    </p:set>
                                    <p:animEffect transition="in" filter="wipe(left)">
                                      <p:cBhvr>
                                        <p:cTn id="64" dur="500"/>
                                        <p:tgtEl>
                                          <p:spTgt spid="2211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21193"/>
                                        </p:tgtEl>
                                        <p:attrNameLst>
                                          <p:attrName>style.visibility</p:attrName>
                                        </p:attrNameLst>
                                      </p:cBhvr>
                                      <p:to>
                                        <p:strVal val="visible"/>
                                      </p:to>
                                    </p:set>
                                    <p:animEffect transition="in" filter="wipe(left)">
                                      <p:cBhvr>
                                        <p:cTn id="69"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P spid="221190" grpId="0" build="p"/>
      <p:bldP spid="221192" grpId="0" animBg="1"/>
      <p:bldP spid="2211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Oct. 3,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14</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a:t>
            </a:r>
            <a:r>
              <a:rPr lang="en-US" sz="2000" dirty="0" smtClean="0">
                <a:solidFill>
                  <a:srgbClr val="660066"/>
                </a:solidFill>
                <a:latin typeface="Arial Narrow" charset="0"/>
                <a:ea typeface="ＭＳ Ｐゴシック" charset="-128"/>
              </a:rPr>
              <a:t>capacitors </a:t>
            </a:r>
            <a:r>
              <a:rPr lang="en-US" sz="2000" dirty="0">
                <a:solidFill>
                  <a:srgbClr val="660066"/>
                </a:solidFill>
                <a:latin typeface="Arial Narrow" charset="0"/>
                <a:ea typeface="ＭＳ Ｐゴシック" charset="-128"/>
              </a:rPr>
              <a:t>in between were originally neutral, charges get induced to neutralize the ones in the middle</a:t>
            </a:r>
            <a:r>
              <a:rPr lang="en-US" sz="2000" dirty="0" smtClean="0">
                <a:solidFill>
                  <a:srgbClr val="660066"/>
                </a:solidFill>
                <a:latin typeface="Arial Narrow" charset="0"/>
                <a:ea typeface="ＭＳ Ｐゴシック" charset="-128"/>
              </a:rPr>
              <a:t>.</a:t>
            </a:r>
            <a:endParaRPr lang="en-US" sz="2000" dirty="0">
              <a:solidFill>
                <a:srgbClr val="660066"/>
              </a:solidFill>
              <a:latin typeface="Arial Narrow" charset="0"/>
              <a:ea typeface="ＭＳ Ｐゴシック" charset="-128"/>
            </a:endParaRP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a:t>
            </a:r>
            <a:r>
              <a:rPr lang="en-US" sz="2000" dirty="0" smtClean="0">
                <a:solidFill>
                  <a:srgbClr val="660066"/>
                </a:solidFill>
                <a:latin typeface="Arial Narrow" charset="0"/>
                <a:ea typeface="ＭＳ Ｐゴシック" charset="-128"/>
              </a:rPr>
              <a:t> plate is </a:t>
            </a:r>
            <a:r>
              <a:rPr lang="en-US" sz="2000" dirty="0">
                <a:solidFill>
                  <a:srgbClr val="660066"/>
                </a:solidFill>
                <a:latin typeface="Arial Narrow" charset="0"/>
                <a:ea typeface="ＭＳ Ｐゴシック" charset="-128"/>
              </a:rPr>
              <a:t>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a:t>
            </a:r>
            <a:r>
              <a:rPr lang="en-US" sz="2000" dirty="0" smtClean="0">
                <a:solidFill>
                  <a:srgbClr val="660066"/>
                </a:solidFill>
                <a:latin typeface="Arial Narrow" charset="0"/>
                <a:ea typeface="ＭＳ Ｐゴシック" charset="-128"/>
              </a:rPr>
              <a:t>C</a:t>
            </a:r>
            <a:r>
              <a:rPr lang="en-US" sz="2000" baseline="-25000" dirty="0" smtClean="0">
                <a:solidFill>
                  <a:srgbClr val="660066"/>
                </a:solidFill>
                <a:latin typeface="Arial Narrow" charset="0"/>
                <a:ea typeface="ＭＳ Ｐゴシック" charset="-128"/>
              </a:rPr>
              <a:t>3</a:t>
            </a:r>
            <a:endParaRPr lang="en-US" sz="2000" dirty="0" smtClean="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01437" name="Equation" r:id="rId3" imgW="1206360" imgH="419040" progId="Equation.DSMT4">
                  <p:embed/>
                </p:oleObj>
              </mc:Choice>
              <mc:Fallback>
                <p:oleObj name="Equation" r:id="rId3" imgW="120636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209544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2">
                                            <p:txEl>
                                              <p:pRg st="0" end="0"/>
                                            </p:txEl>
                                          </p:spTgt>
                                        </p:tgtEl>
                                        <p:attrNameLst>
                                          <p:attrName>style.visibility</p:attrName>
                                        </p:attrNameLst>
                                      </p:cBhvr>
                                      <p:to>
                                        <p:strVal val="visible"/>
                                      </p:to>
                                    </p:set>
                                    <p:animEffect transition="in" filter="wipe(left)">
                                      <p:cBhvr>
                                        <p:cTn id="7" dur="500"/>
                                        <p:tgtEl>
                                          <p:spTgt spid="222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2217"/>
                                        </p:tgtEl>
                                        <p:attrNameLst>
                                          <p:attrName>style.visibility</p:attrName>
                                        </p:attrNameLst>
                                      </p:cBhvr>
                                      <p:to>
                                        <p:strVal val="visible"/>
                                      </p:to>
                                    </p:set>
                                    <p:anim calcmode="lin" valueType="num">
                                      <p:cBhvr>
                                        <p:cTn id="12" dur="500" fill="hold"/>
                                        <p:tgtEl>
                                          <p:spTgt spid="222217"/>
                                        </p:tgtEl>
                                        <p:attrNameLst>
                                          <p:attrName>ppt_w</p:attrName>
                                        </p:attrNameLst>
                                      </p:cBhvr>
                                      <p:tavLst>
                                        <p:tav tm="0">
                                          <p:val>
                                            <p:fltVal val="0"/>
                                          </p:val>
                                        </p:tav>
                                        <p:tav tm="100000">
                                          <p:val>
                                            <p:strVal val="#ppt_w"/>
                                          </p:val>
                                        </p:tav>
                                      </p:tavLst>
                                    </p:anim>
                                    <p:anim calcmode="lin" valueType="num">
                                      <p:cBhvr>
                                        <p:cTn id="13" dur="500" fill="hold"/>
                                        <p:tgtEl>
                                          <p:spTgt spid="222217"/>
                                        </p:tgtEl>
                                        <p:attrNameLst>
                                          <p:attrName>ppt_h</p:attrName>
                                        </p:attrNameLst>
                                      </p:cBhvr>
                                      <p:tavLst>
                                        <p:tav tm="0">
                                          <p:val>
                                            <p:fltVal val="0"/>
                                          </p:val>
                                        </p:tav>
                                        <p:tav tm="100000">
                                          <p:val>
                                            <p:strVal val="#ppt_h"/>
                                          </p:val>
                                        </p:tav>
                                      </p:tavLst>
                                    </p:anim>
                                    <p:animEffect transition="in" filter="fade">
                                      <p:cBhvr>
                                        <p:cTn id="14" dur="500"/>
                                        <p:tgtEl>
                                          <p:spTgt spid="2222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2212">
                                            <p:txEl>
                                              <p:pRg st="1" end="1"/>
                                            </p:txEl>
                                          </p:spTgt>
                                        </p:tgtEl>
                                        <p:attrNameLst>
                                          <p:attrName>style.visibility</p:attrName>
                                        </p:attrNameLst>
                                      </p:cBhvr>
                                      <p:to>
                                        <p:strVal val="visible"/>
                                      </p:to>
                                    </p:set>
                                    <p:animEffect transition="in" filter="wipe(left)">
                                      <p:cBhvr>
                                        <p:cTn id="19" dur="500"/>
                                        <p:tgtEl>
                                          <p:spTgt spid="2222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2212">
                                            <p:txEl>
                                              <p:pRg st="2" end="2"/>
                                            </p:txEl>
                                          </p:spTgt>
                                        </p:tgtEl>
                                        <p:attrNameLst>
                                          <p:attrName>style.visibility</p:attrName>
                                        </p:attrNameLst>
                                      </p:cBhvr>
                                      <p:to>
                                        <p:strVal val="visible"/>
                                      </p:to>
                                    </p:set>
                                    <p:animEffect transition="in" filter="wipe(left)">
                                      <p:cBhvr>
                                        <p:cTn id="24" dur="500"/>
                                        <p:tgtEl>
                                          <p:spTgt spid="2222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2213">
                                            <p:txEl>
                                              <p:pRg st="0" end="0"/>
                                            </p:txEl>
                                          </p:spTgt>
                                        </p:tgtEl>
                                        <p:attrNameLst>
                                          <p:attrName>style.visibility</p:attrName>
                                        </p:attrNameLst>
                                      </p:cBhvr>
                                      <p:to>
                                        <p:strVal val="visible"/>
                                      </p:to>
                                    </p:set>
                                    <p:animEffect transition="in" filter="wipe(left)">
                                      <p:cBhvr>
                                        <p:cTn id="29" dur="500"/>
                                        <p:tgtEl>
                                          <p:spTgt spid="2222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2213">
                                            <p:txEl>
                                              <p:pRg st="1" end="1"/>
                                            </p:txEl>
                                          </p:spTgt>
                                        </p:tgtEl>
                                        <p:attrNameLst>
                                          <p:attrName>style.visibility</p:attrName>
                                        </p:attrNameLst>
                                      </p:cBhvr>
                                      <p:to>
                                        <p:strVal val="visible"/>
                                      </p:to>
                                    </p:set>
                                    <p:animEffect transition="in" filter="wipe(left)">
                                      <p:cBhvr>
                                        <p:cTn id="34" dur="500"/>
                                        <p:tgtEl>
                                          <p:spTgt spid="222213">
                                            <p:txEl>
                                              <p:pRg st="1" end="1"/>
                                            </p:txEl>
                                          </p:spTgt>
                                        </p:tgtEl>
                                      </p:cBhvr>
                                    </p:animEffect>
                                  </p:childTnLst>
                                </p:cTn>
                              </p:par>
                              <p:par>
                                <p:cTn id="35" presetID="22" presetClass="entr" presetSubtype="8" fill="hold" grpId="0" nodeType="withEffect">
                                  <p:stCondLst>
                                    <p:cond delay="0"/>
                                  </p:stCondLst>
                                  <p:iterate type="wd">
                                    <p:tmPct val="10000"/>
                                  </p:iterate>
                                  <p:childTnLst>
                                    <p:set>
                                      <p:cBhvr>
                                        <p:cTn id="36" dur="1" fill="hold">
                                          <p:stCondLst>
                                            <p:cond delay="0"/>
                                          </p:stCondLst>
                                        </p:cTn>
                                        <p:tgtEl>
                                          <p:spTgt spid="222213">
                                            <p:txEl>
                                              <p:pRg st="2" end="2"/>
                                            </p:txEl>
                                          </p:spTgt>
                                        </p:tgtEl>
                                        <p:attrNameLst>
                                          <p:attrName>style.visibility</p:attrName>
                                        </p:attrNameLst>
                                      </p:cBhvr>
                                      <p:to>
                                        <p:strVal val="visible"/>
                                      </p:to>
                                    </p:set>
                                    <p:animEffect transition="in" filter="wipe(left)">
                                      <p:cBhvr>
                                        <p:cTn id="37" dur="500"/>
                                        <p:tgtEl>
                                          <p:spTgt spid="2222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2213">
                                            <p:txEl>
                                              <p:pRg st="3" end="3"/>
                                            </p:txEl>
                                          </p:spTgt>
                                        </p:tgtEl>
                                        <p:attrNameLst>
                                          <p:attrName>style.visibility</p:attrName>
                                        </p:attrNameLst>
                                      </p:cBhvr>
                                      <p:to>
                                        <p:strVal val="visible"/>
                                      </p:to>
                                    </p:set>
                                    <p:animEffect transition="in" filter="wipe(left)">
                                      <p:cBhvr>
                                        <p:cTn id="42" dur="500"/>
                                        <p:tgtEl>
                                          <p:spTgt spid="22221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2213">
                                            <p:txEl>
                                              <p:pRg st="4" end="4"/>
                                            </p:txEl>
                                          </p:spTgt>
                                        </p:tgtEl>
                                        <p:attrNameLst>
                                          <p:attrName>style.visibility</p:attrName>
                                        </p:attrNameLst>
                                      </p:cBhvr>
                                      <p:to>
                                        <p:strVal val="visible"/>
                                      </p:to>
                                    </p:set>
                                    <p:animEffect transition="in" filter="wipe(left)">
                                      <p:cBhvr>
                                        <p:cTn id="47" dur="500"/>
                                        <p:tgtEl>
                                          <p:spTgt spid="22221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22213">
                                            <p:txEl>
                                              <p:pRg st="5" end="5"/>
                                            </p:txEl>
                                          </p:spTgt>
                                        </p:tgtEl>
                                        <p:attrNameLst>
                                          <p:attrName>style.visibility</p:attrName>
                                        </p:attrNameLst>
                                      </p:cBhvr>
                                      <p:to>
                                        <p:strVal val="visible"/>
                                      </p:to>
                                    </p:set>
                                    <p:animEffect transition="in" filter="wipe(left)">
                                      <p:cBhvr>
                                        <p:cTn id="52" dur="500"/>
                                        <p:tgtEl>
                                          <p:spTgt spid="22221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2213">
                                            <p:txEl>
                                              <p:pRg st="6" end="6"/>
                                            </p:txEl>
                                          </p:spTgt>
                                        </p:tgtEl>
                                        <p:attrNameLst>
                                          <p:attrName>style.visibility</p:attrName>
                                        </p:attrNameLst>
                                      </p:cBhvr>
                                      <p:to>
                                        <p:strVal val="visible"/>
                                      </p:to>
                                    </p:set>
                                    <p:animEffect transition="in" filter="wipe(left)">
                                      <p:cBhvr>
                                        <p:cTn id="57" dur="500"/>
                                        <p:tgtEl>
                                          <p:spTgt spid="22221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22213">
                                            <p:txEl>
                                              <p:pRg st="7" end="7"/>
                                            </p:txEl>
                                          </p:spTgt>
                                        </p:tgtEl>
                                        <p:attrNameLst>
                                          <p:attrName>style.visibility</p:attrName>
                                        </p:attrNameLst>
                                      </p:cBhvr>
                                      <p:to>
                                        <p:strVal val="visible"/>
                                      </p:to>
                                    </p:set>
                                    <p:animEffect transition="in" filter="wipe(left)">
                                      <p:cBhvr>
                                        <p:cTn id="62" dur="500"/>
                                        <p:tgtEl>
                                          <p:spTgt spid="22221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2214"/>
                                        </p:tgtEl>
                                        <p:attrNameLst>
                                          <p:attrName>style.visibility</p:attrName>
                                        </p:attrNameLst>
                                      </p:cBhvr>
                                      <p:to>
                                        <p:strVal val="visible"/>
                                      </p:to>
                                    </p:set>
                                    <p:animEffect transition="in" filter="wipe(left)">
                                      <p:cBhvr>
                                        <p:cTn id="67" dur="500"/>
                                        <p:tgtEl>
                                          <p:spTgt spid="2222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22215"/>
                                        </p:tgtEl>
                                        <p:attrNameLst>
                                          <p:attrName>style.visibility</p:attrName>
                                        </p:attrNameLst>
                                      </p:cBhvr>
                                      <p:to>
                                        <p:strVal val="visible"/>
                                      </p:to>
                                    </p:set>
                                    <p:animEffect transition="in" filter="wipe(left)">
                                      <p:cBhvr>
                                        <p:cTn id="72" dur="500"/>
                                        <p:tgtEl>
                                          <p:spTgt spid="2222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22216"/>
                                        </p:tgtEl>
                                        <p:attrNameLst>
                                          <p:attrName>style.visibility</p:attrName>
                                        </p:attrNameLst>
                                      </p:cBhvr>
                                      <p:to>
                                        <p:strVal val="visible"/>
                                      </p:to>
                                    </p:set>
                                    <p:animEffect transition="in" filter="wipe(left)">
                                      <p:cBhvr>
                                        <p:cTn id="77" dur="500"/>
                                        <p:tgtEl>
                                          <p:spTgt spid="222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build="p"/>
      <p:bldP spid="222213" grpId="0" build="p"/>
      <p:bldP spid="222215" grpId="0" animBg="1"/>
      <p:bldP spid="2222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Wednesday, Oct. 3, 2018</a:t>
            </a:r>
            <a:endParaRPr lang="en-US"/>
          </a:p>
        </p:txBody>
      </p:sp>
      <p:sp>
        <p:nvSpPr>
          <p:cNvPr id="21" name="Footer Placeholder 4"/>
          <p:cNvSpPr>
            <a:spLocks noGrp="1"/>
          </p:cNvSpPr>
          <p:nvPr>
            <p:ph type="ftr" sz="quarter" idx="11"/>
          </p:nvPr>
        </p:nvSpPr>
        <p:spPr/>
        <p:txBody>
          <a:bodyPr/>
          <a:lstStyle/>
          <a:p>
            <a:r>
              <a:rPr lang="mr-IN" smtClean="0"/>
              <a:t>PHYS 1444-002, Fall 2018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15</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a:t>
            </a:r>
            <a:r>
              <a:rPr lang="en-US" dirty="0" smtClean="0"/>
              <a:t> 5</a:t>
            </a:r>
            <a:endParaRPr lang="en-US" dirty="0"/>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02867" name="Equation" r:id="rId4" imgW="380880" imgH="228600" progId="Equation.DSMT4">
                  <p:embed/>
                </p:oleObj>
              </mc:Choice>
              <mc:Fallback>
                <p:oleObj name="Equation" r:id="rId4" imgW="380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02868" name="Equation" r:id="rId6" imgW="380880" imgH="419040" progId="Equation.DSMT4">
                  <p:embed/>
                </p:oleObj>
              </mc:Choice>
              <mc:Fallback>
                <p:oleObj name="Equation" r:id="rId6" imgW="3808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02869"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02870" name="Equation" r:id="rId10" imgW="583920" imgH="203040" progId="Equation.DSMT4">
                  <p:embed/>
                </p:oleObj>
              </mc:Choice>
              <mc:Fallback>
                <p:oleObj name="Equation" r:id="rId10" imgW="5839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02871" name="Equation" r:id="rId12" imgW="215640" imgH="164880" progId="Equation.DSMT4">
                  <p:embed/>
                </p:oleObj>
              </mc:Choice>
              <mc:Fallback>
                <p:oleObj name="Equation" r:id="rId12" imgW="21564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02872" name="Equation" r:id="rId14" imgW="736560" imgH="419040" progId="Equation.DSMT4">
                  <p:embed/>
                </p:oleObj>
              </mc:Choice>
              <mc:Fallback>
                <p:oleObj name="Equation" r:id="rId14" imgW="73656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02873" name="Equation" r:id="rId16" imgW="609480" imgH="368280" progId="Equation.DSMT4">
                  <p:embed/>
                </p:oleObj>
              </mc:Choice>
              <mc:Fallback>
                <p:oleObj name="Equation" r:id="rId16" imgW="609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02874" name="Equation" r:id="rId18" imgW="241200" imgH="368280" progId="Equation.DSMT4">
                  <p:embed/>
                </p:oleObj>
              </mc:Choice>
              <mc:Fallback>
                <p:oleObj name="Equation" r:id="rId18" imgW="241200" imgH="368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81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gtEl>
                                        <p:attrNameLst>
                                          <p:attrName>style.visibility</p:attrName>
                                        </p:attrNameLst>
                                      </p:cBhvr>
                                      <p:to>
                                        <p:strVal val="visible"/>
                                      </p:to>
                                    </p:set>
                                    <p:animEffect transition="in" filter="wipe(left)">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3241"/>
                                        </p:tgtEl>
                                        <p:attrNameLst>
                                          <p:attrName>style.visibility</p:attrName>
                                        </p:attrNameLst>
                                      </p:cBhvr>
                                      <p:to>
                                        <p:strVal val="visible"/>
                                      </p:to>
                                    </p:set>
                                    <p:anim calcmode="lin" valueType="num">
                                      <p:cBhvr>
                                        <p:cTn id="12" dur="500" fill="hold"/>
                                        <p:tgtEl>
                                          <p:spTgt spid="223241"/>
                                        </p:tgtEl>
                                        <p:attrNameLst>
                                          <p:attrName>ppt_w</p:attrName>
                                        </p:attrNameLst>
                                      </p:cBhvr>
                                      <p:tavLst>
                                        <p:tav tm="0">
                                          <p:val>
                                            <p:fltVal val="0"/>
                                          </p:val>
                                        </p:tav>
                                        <p:tav tm="100000">
                                          <p:val>
                                            <p:strVal val="#ppt_w"/>
                                          </p:val>
                                        </p:tav>
                                      </p:tavLst>
                                    </p:anim>
                                    <p:anim calcmode="lin" valueType="num">
                                      <p:cBhvr>
                                        <p:cTn id="13" dur="500" fill="hold"/>
                                        <p:tgtEl>
                                          <p:spTgt spid="223241"/>
                                        </p:tgtEl>
                                        <p:attrNameLst>
                                          <p:attrName>ppt_h</p:attrName>
                                        </p:attrNameLst>
                                      </p:cBhvr>
                                      <p:tavLst>
                                        <p:tav tm="0">
                                          <p:val>
                                            <p:fltVal val="0"/>
                                          </p:val>
                                        </p:tav>
                                        <p:tav tm="100000">
                                          <p:val>
                                            <p:strVal val="#ppt_h"/>
                                          </p:val>
                                        </p:tav>
                                      </p:tavLst>
                                    </p:anim>
                                    <p:animEffect transition="in" filter="fade">
                                      <p:cBhvr>
                                        <p:cTn id="14" dur="500"/>
                                        <p:tgtEl>
                                          <p:spTgt spid="2232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3236"/>
                                        </p:tgtEl>
                                        <p:attrNameLst>
                                          <p:attrName>style.visibility</p:attrName>
                                        </p:attrNameLst>
                                      </p:cBhvr>
                                      <p:to>
                                        <p:strVal val="visible"/>
                                      </p:to>
                                    </p:set>
                                    <p:animEffect transition="in" filter="wipe(left)">
                                      <p:cBhvr>
                                        <p:cTn id="19" dur="500"/>
                                        <p:tgtEl>
                                          <p:spTgt spid="223236"/>
                                        </p:tgtEl>
                                      </p:cBhvr>
                                    </p:animEffect>
                                  </p:childTnLst>
                                </p:cTn>
                              </p:par>
                              <p:par>
                                <p:cTn id="20" presetID="22" presetClass="entr" presetSubtype="8" fill="hold" nodeType="withEffect">
                                  <p:stCondLst>
                                    <p:cond delay="0"/>
                                  </p:stCondLst>
                                  <p:childTnLst>
                                    <p:set>
                                      <p:cBhvr>
                                        <p:cTn id="21" dur="1" fill="hold">
                                          <p:stCondLst>
                                            <p:cond delay="0"/>
                                          </p:stCondLst>
                                        </p:cTn>
                                        <p:tgtEl>
                                          <p:spTgt spid="223248"/>
                                        </p:tgtEl>
                                        <p:attrNameLst>
                                          <p:attrName>style.visibility</p:attrName>
                                        </p:attrNameLst>
                                      </p:cBhvr>
                                      <p:to>
                                        <p:strVal val="visible"/>
                                      </p:to>
                                    </p:set>
                                    <p:animEffect transition="in" filter="wipe(left)">
                                      <p:cBhvr>
                                        <p:cTn id="22" dur="500"/>
                                        <p:tgtEl>
                                          <p:spTgt spid="2232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3243"/>
                                        </p:tgtEl>
                                        <p:attrNameLst>
                                          <p:attrName>style.visibility</p:attrName>
                                        </p:attrNameLst>
                                      </p:cBhvr>
                                      <p:to>
                                        <p:strVal val="visible"/>
                                      </p:to>
                                    </p:set>
                                    <p:animEffect transition="in" filter="wipe(down)">
                                      <p:cBhvr>
                                        <p:cTn id="25" dur="500"/>
                                        <p:tgtEl>
                                          <p:spTgt spid="2232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3244"/>
                                        </p:tgtEl>
                                        <p:attrNameLst>
                                          <p:attrName>style.visibility</p:attrName>
                                        </p:attrNameLst>
                                      </p:cBhvr>
                                      <p:to>
                                        <p:strVal val="visible"/>
                                      </p:to>
                                    </p:set>
                                    <p:animEffect transition="in" filter="wipe(left)">
                                      <p:cBhvr>
                                        <p:cTn id="30" dur="500"/>
                                        <p:tgtEl>
                                          <p:spTgt spid="2232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3245"/>
                                        </p:tgtEl>
                                        <p:attrNameLst>
                                          <p:attrName>style.visibility</p:attrName>
                                        </p:attrNameLst>
                                      </p:cBhvr>
                                      <p:to>
                                        <p:strVal val="visible"/>
                                      </p:to>
                                    </p:set>
                                    <p:animEffect transition="in" filter="wipe(left)">
                                      <p:cBhvr>
                                        <p:cTn id="35" dur="500"/>
                                        <p:tgtEl>
                                          <p:spTgt spid="2232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3246"/>
                                        </p:tgtEl>
                                        <p:attrNameLst>
                                          <p:attrName>style.visibility</p:attrName>
                                        </p:attrNameLst>
                                      </p:cBhvr>
                                      <p:to>
                                        <p:strVal val="visible"/>
                                      </p:to>
                                    </p:set>
                                    <p:animEffect transition="in" filter="wipe(left)">
                                      <p:cBhvr>
                                        <p:cTn id="40" dur="500"/>
                                        <p:tgtEl>
                                          <p:spTgt spid="223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3252"/>
                                        </p:tgtEl>
                                        <p:attrNameLst>
                                          <p:attrName>style.visibility</p:attrName>
                                        </p:attrNameLst>
                                      </p:cBhvr>
                                      <p:to>
                                        <p:strVal val="visible"/>
                                      </p:to>
                                    </p:set>
                                    <p:animEffect transition="in" filter="wipe(left)">
                                      <p:cBhvr>
                                        <p:cTn id="45" dur="500"/>
                                        <p:tgtEl>
                                          <p:spTgt spid="2232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3253"/>
                                        </p:tgtEl>
                                        <p:attrNameLst>
                                          <p:attrName>style.visibility</p:attrName>
                                        </p:attrNameLst>
                                      </p:cBhvr>
                                      <p:to>
                                        <p:strVal val="visible"/>
                                      </p:to>
                                    </p:set>
                                    <p:animEffect transition="in" filter="wipe(left)">
                                      <p:cBhvr>
                                        <p:cTn id="50" dur="500"/>
                                        <p:tgtEl>
                                          <p:spTgt spid="2232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3238"/>
                                        </p:tgtEl>
                                        <p:attrNameLst>
                                          <p:attrName>style.visibility</p:attrName>
                                        </p:attrNameLst>
                                      </p:cBhvr>
                                      <p:to>
                                        <p:strVal val="visible"/>
                                      </p:to>
                                    </p:set>
                                    <p:animEffect transition="in" filter="wipe(left)">
                                      <p:cBhvr>
                                        <p:cTn id="55" dur="500"/>
                                        <p:tgtEl>
                                          <p:spTgt spid="2232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3249"/>
                                        </p:tgtEl>
                                        <p:attrNameLst>
                                          <p:attrName>style.visibility</p:attrName>
                                        </p:attrNameLst>
                                      </p:cBhvr>
                                      <p:to>
                                        <p:strVal val="visible"/>
                                      </p:to>
                                    </p:set>
                                    <p:animEffect transition="in" filter="wipe(left)">
                                      <p:cBhvr>
                                        <p:cTn id="60" dur="500"/>
                                        <p:tgtEl>
                                          <p:spTgt spid="2232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3254"/>
                                        </p:tgtEl>
                                        <p:attrNameLst>
                                          <p:attrName>style.visibility</p:attrName>
                                        </p:attrNameLst>
                                      </p:cBhvr>
                                      <p:to>
                                        <p:strVal val="visible"/>
                                      </p:to>
                                    </p:set>
                                    <p:animEffect transition="in" filter="wipe(left)">
                                      <p:cBhvr>
                                        <p:cTn id="65" dur="500"/>
                                        <p:tgtEl>
                                          <p:spTgt spid="2232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3255"/>
                                        </p:tgtEl>
                                        <p:attrNameLst>
                                          <p:attrName>style.visibility</p:attrName>
                                        </p:attrNameLst>
                                      </p:cBhvr>
                                      <p:to>
                                        <p:strVal val="visible"/>
                                      </p:to>
                                    </p:set>
                                    <p:animEffect transition="in" filter="wipe(left)">
                                      <p:cBhvr>
                                        <p:cTn id="70" dur="500"/>
                                        <p:tgtEl>
                                          <p:spTgt spid="2232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23256"/>
                                        </p:tgtEl>
                                        <p:attrNameLst>
                                          <p:attrName>style.visibility</p:attrName>
                                        </p:attrNameLst>
                                      </p:cBhvr>
                                      <p:to>
                                        <p:strVal val="visible"/>
                                      </p:to>
                                    </p:set>
                                    <p:animEffect transition="in" filter="wipe(left)">
                                      <p:cBhvr>
                                        <p:cTn id="75" dur="500"/>
                                        <p:tgtEl>
                                          <p:spTgt spid="2232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3251"/>
                                        </p:tgtEl>
                                        <p:attrNameLst>
                                          <p:attrName>style.visibility</p:attrName>
                                        </p:attrNameLst>
                                      </p:cBhvr>
                                      <p:to>
                                        <p:strVal val="visible"/>
                                      </p:to>
                                    </p:set>
                                    <p:animEffect transition="in" filter="wipe(left)">
                                      <p:cBhvr>
                                        <p:cTn id="80" dur="500"/>
                                        <p:tgtEl>
                                          <p:spTgt spid="22325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3250"/>
                                        </p:tgtEl>
                                        <p:attrNameLst>
                                          <p:attrName>style.visibility</p:attrName>
                                        </p:attrNameLst>
                                      </p:cBhvr>
                                      <p:to>
                                        <p:strVal val="visible"/>
                                      </p:to>
                                    </p:set>
                                    <p:animEffect transition="in" filter="wipe(left)">
                                      <p:cBhvr>
                                        <p:cTn id="85" dur="500"/>
                                        <p:tgtEl>
                                          <p:spTgt spid="22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animBg="1"/>
      <p:bldP spid="223238" grpId="0"/>
      <p:bldP spid="223243" grpId="0" animBg="1"/>
      <p:bldP spid="223244" grpId="0"/>
      <p:bldP spid="223245" grpId="0"/>
      <p:bldP spid="2232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Oct. 3,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16</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144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a:t>
            </a:r>
            <a:r>
              <a:rPr lang="en-US" dirty="0" smtClean="0">
                <a:solidFill>
                  <a:srgbClr val="660066"/>
                </a:solidFill>
                <a:latin typeface="Arial Narrow" charset="0"/>
                <a:ea typeface="ＭＳ Ｐゴシック" charset="-128"/>
              </a:rPr>
              <a:t> amount of the work </a:t>
            </a:r>
            <a:r>
              <a:rPr lang="en-US" dirty="0">
                <a:solidFill>
                  <a:srgbClr val="660066"/>
                </a:solidFill>
                <a:latin typeface="Arial Narrow" charset="0"/>
                <a:ea typeface="ＭＳ Ｐゴシック" charset="-128"/>
              </a:rPr>
              <a:t>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a:t>
            </a:r>
            <a:r>
              <a:rPr lang="en-US" sz="2800" dirty="0" smtClean="0">
                <a:solidFill>
                  <a:schemeClr val="accent2"/>
                </a:solidFill>
                <a:latin typeface="Arial Narrow" charset="0"/>
              </a:rPr>
              <a:t>one </a:t>
            </a:r>
            <a:r>
              <a:rPr lang="en-US" sz="2800" dirty="0">
                <a:solidFill>
                  <a:schemeClr val="accent2"/>
                </a:solidFill>
                <a:latin typeface="Arial Narrow" charset="0"/>
              </a:rPr>
              <a:t>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do </a:t>
            </a:r>
            <a:r>
              <a:rPr lang="en-US" sz="2800" dirty="0">
                <a:solidFill>
                  <a:schemeClr val="accent2"/>
                </a:solidFill>
                <a:latin typeface="Arial Narrow" charset="0"/>
              </a:rPr>
              <a:t>not</a:t>
            </a:r>
            <a:r>
              <a:rPr lang="en-US" sz="2800" dirty="0" smtClean="0">
                <a:solidFill>
                  <a:schemeClr val="accent2"/>
                </a:solidFill>
                <a:latin typeface="Arial Narrow" charset="0"/>
              </a:rPr>
              <a:t> get charged </a:t>
            </a:r>
            <a:r>
              <a:rPr lang="en-US" sz="2800" dirty="0">
                <a:solidFill>
                  <a:schemeClr val="accent2"/>
                </a:solidFill>
                <a:latin typeface="Arial Narrow" charset="0"/>
              </a:rPr>
              <a:t>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a:t>
            </a:r>
            <a:r>
              <a:rPr lang="en-US" dirty="0" smtClean="0">
                <a:solidFill>
                  <a:srgbClr val="660066"/>
                </a:solidFill>
                <a:latin typeface="Arial Narrow" charset="0"/>
                <a:ea typeface="ＭＳ Ｐゴシック" charset="-128"/>
              </a:rPr>
              <a:t>charges of the same sign </a:t>
            </a:r>
            <a:r>
              <a:rPr lang="en-US" dirty="0">
                <a:solidFill>
                  <a:srgbClr val="660066"/>
                </a:solidFill>
                <a:latin typeface="Arial Narrow" charset="0"/>
                <a:ea typeface="ＭＳ Ｐゴシック" charset="-128"/>
              </a:rPr>
              <a:t>due to</a:t>
            </a:r>
            <a:r>
              <a:rPr lang="en-US" dirty="0" smtClean="0">
                <a:solidFill>
                  <a:srgbClr val="660066"/>
                </a:solidFill>
                <a:latin typeface="Arial Narrow" charset="0"/>
                <a:ea typeface="ＭＳ Ｐゴシック" charset="-128"/>
              </a:rPr>
              <a:t> the electric </a:t>
            </a:r>
            <a:r>
              <a:rPr lang="en-US" dirty="0">
                <a:solidFill>
                  <a:srgbClr val="660066"/>
                </a:solidFill>
                <a:latin typeface="Arial Narrow" charset="0"/>
                <a:ea typeface="ＭＳ Ｐゴシック" charset="-128"/>
              </a:rPr>
              <a:t>repulsion.</a:t>
            </a:r>
          </a:p>
        </p:txBody>
      </p:sp>
    </p:spTree>
    <p:extLst>
      <p:ext uri="{BB962C8B-B14F-4D97-AF65-F5344CB8AC3E}">
        <p14:creationId xmlns:p14="http://schemas.microsoft.com/office/powerpoint/2010/main" val="13848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wipe(left)">
                                      <p:cBhvr>
                                        <p:cTn id="22" dur="500"/>
                                        <p:tgtEl>
                                          <p:spTgt spid="209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9923">
                                            <p:txEl>
                                              <p:pRg st="4" end="4"/>
                                            </p:txEl>
                                          </p:spTgt>
                                        </p:tgtEl>
                                        <p:attrNameLst>
                                          <p:attrName>style.visibility</p:attrName>
                                        </p:attrNameLst>
                                      </p:cBhvr>
                                      <p:to>
                                        <p:strVal val="visible"/>
                                      </p:to>
                                    </p:set>
                                    <p:animEffect transition="in" filter="wipe(left)">
                                      <p:cBhvr>
                                        <p:cTn id="27" dur="500"/>
                                        <p:tgtEl>
                                          <p:spTgt spid="209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9923">
                                            <p:txEl>
                                              <p:pRg st="5" end="5"/>
                                            </p:txEl>
                                          </p:spTgt>
                                        </p:tgtEl>
                                        <p:attrNameLst>
                                          <p:attrName>style.visibility</p:attrName>
                                        </p:attrNameLst>
                                      </p:cBhvr>
                                      <p:to>
                                        <p:strVal val="visible"/>
                                      </p:to>
                                    </p:set>
                                    <p:animEffect transition="in" filter="wipe(left)">
                                      <p:cBhvr>
                                        <p:cTn id="32" dur="500"/>
                                        <p:tgtEl>
                                          <p:spTgt spid="209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9923">
                                            <p:txEl>
                                              <p:pRg st="6" end="6"/>
                                            </p:txEl>
                                          </p:spTgt>
                                        </p:tgtEl>
                                        <p:attrNameLst>
                                          <p:attrName>style.visibility</p:attrName>
                                        </p:attrNameLst>
                                      </p:cBhvr>
                                      <p:to>
                                        <p:strVal val="visible"/>
                                      </p:to>
                                    </p:set>
                                    <p:animEffect transition="in" filter="wipe(left)">
                                      <p:cBhvr>
                                        <p:cTn id="37" dur="500"/>
                                        <p:tgtEl>
                                          <p:spTgt spid="2099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9923">
                                            <p:txEl>
                                              <p:pRg st="7" end="7"/>
                                            </p:txEl>
                                          </p:spTgt>
                                        </p:tgtEl>
                                        <p:attrNameLst>
                                          <p:attrName>style.visibility</p:attrName>
                                        </p:attrNameLst>
                                      </p:cBhvr>
                                      <p:to>
                                        <p:strVal val="visible"/>
                                      </p:to>
                                    </p:set>
                                    <p:animEffect transition="in" filter="wipe(left)">
                                      <p:cBhvr>
                                        <p:cTn id="42" dur="500"/>
                                        <p:tgtEl>
                                          <p:spTgt spid="209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Wednesday, Oct. 3,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17</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dirty="0" err="1">
                <a:solidFill>
                  <a:schemeClr val="accent2"/>
                </a:solidFill>
                <a:latin typeface="Arial Narrow" charset="0"/>
              </a:rPr>
              <a:t>dq</a:t>
            </a:r>
            <a:r>
              <a:rPr lang="en-US" sz="2800" dirty="0">
                <a:solidFill>
                  <a:schemeClr val="accent2"/>
                </a:solidFill>
                <a:latin typeface="Arial Narrow" charset="0"/>
              </a:rPr>
              <a:t>, when a potential difference across the plate is V: </a:t>
            </a:r>
            <a:r>
              <a:rPr lang="en-US" sz="2800" dirty="0" err="1">
                <a:solidFill>
                  <a:schemeClr val="accent2"/>
                </a:solidFill>
                <a:latin typeface="Arial Narrow" charset="0"/>
              </a:rPr>
              <a:t>dW</a:t>
            </a:r>
            <a:r>
              <a:rPr lang="en-US" sz="2800" dirty="0">
                <a:solidFill>
                  <a:schemeClr val="accent2"/>
                </a:solidFill>
                <a:latin typeface="Arial Narrow" charset="0"/>
              </a:rPr>
              <a:t>=</a:t>
            </a:r>
            <a:r>
              <a:rPr lang="en-US" sz="2800" dirty="0" err="1">
                <a:solidFill>
                  <a:schemeClr val="accent2"/>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a:t>
            </a:r>
            <a:r>
              <a:rPr lang="en-US" sz="2800" dirty="0" smtClean="0">
                <a:solidFill>
                  <a:schemeClr val="accent2"/>
                </a:solidFill>
                <a:latin typeface="Arial Narrow" charset="0"/>
              </a:rPr>
              <a:t>the charges </a:t>
            </a:r>
            <a:r>
              <a:rPr lang="en-US" sz="2800" dirty="0">
                <a:solidFill>
                  <a:schemeClr val="accent2"/>
                </a:solidFill>
                <a:latin typeface="Arial Narrow" charset="0"/>
              </a:rPr>
              <a:t>+Q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extLst/>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103949"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extLst/>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103950" name="Equation" r:id="rId5" imgW="482400" imgH="393480" progId="Equation.DSMT4">
                  <p:embed/>
                </p:oleObj>
              </mc:Choice>
              <mc:Fallback>
                <p:oleObj name="Equation" r:id="rId5" imgW="48240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103951" name="Equation" r:id="rId7" imgW="266400" imgH="164880" progId="Equation.DSMT4">
                  <p:embed/>
                </p:oleObj>
              </mc:Choice>
              <mc:Fallback>
                <p:oleObj name="Equation" r:id="rId7" imgW="2664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103952" name="Equation" r:id="rId9" imgW="355320" imgH="393480" progId="Equation.DSMT4">
                  <p:embed/>
                </p:oleObj>
              </mc:Choice>
              <mc:Fallback>
                <p:oleObj name="Equation" r:id="rId9" imgW="3553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103953" name="Equation" r:id="rId11" imgW="533160" imgH="368280" progId="Equation.DSMT4">
                  <p:embed/>
                </p:oleObj>
              </mc:Choice>
              <mc:Fallback>
                <p:oleObj name="Equation" r:id="rId11" imgW="5331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103954" name="Equation" r:id="rId13" imgW="368280" imgH="368280" progId="Equation.DSMT4">
                  <p:embed/>
                </p:oleObj>
              </mc:Choice>
              <mc:Fallback>
                <p:oleObj name="Equation" r:id="rId13" imgW="3682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extLst/>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103955" name="Equation" r:id="rId15" imgW="584200" imgH="342900" progId="Equation.DSMT4">
                  <p:embed/>
                </p:oleObj>
              </mc:Choice>
              <mc:Fallback>
                <p:oleObj name="Equation" r:id="rId15" imgW="584200" imgH="342900" progId="Equation.DSMT4">
                  <p:embed/>
                  <p:pic>
                    <p:nvPicPr>
                      <p:cNvPr id="0" name=""/>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extLst/>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103956" name="Equation" r:id="rId17" imgW="698500" imgH="381000" progId="Equation.DSMT4">
                  <p:embed/>
                </p:oleObj>
              </mc:Choice>
              <mc:Fallback>
                <p:oleObj name="Equation" r:id="rId17" imgW="698500" imgH="381000" progId="Equation.DSMT4">
                  <p:embed/>
                  <p:pic>
                    <p:nvPicPr>
                      <p:cNvPr id="0" name=""/>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extLst/>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103957" name="Equation" r:id="rId19" imgW="241200" imgH="393480" progId="Equation.DSMT4">
                  <p:embed/>
                </p:oleObj>
              </mc:Choice>
              <mc:Fallback>
                <p:oleObj name="Equation" r:id="rId19" imgW="2412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372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4260"/>
                                        </p:tgtEl>
                                        <p:attrNameLst>
                                          <p:attrName>style.visibility</p:attrName>
                                        </p:attrNameLst>
                                      </p:cBhvr>
                                      <p:to>
                                        <p:strVal val="visible"/>
                                      </p:to>
                                    </p:set>
                                    <p:animEffect transition="in" filter="wipe(left)">
                                      <p:cBhvr>
                                        <p:cTn id="17" dur="500"/>
                                        <p:tgtEl>
                                          <p:spTgt spid="2242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7"/>
                                        </p:tgtEl>
                                        <p:attrNameLst>
                                          <p:attrName>style.visibility</p:attrName>
                                        </p:attrNameLst>
                                      </p:cBhvr>
                                      <p:to>
                                        <p:strVal val="visible"/>
                                      </p:to>
                                    </p:set>
                                    <p:animEffect transition="in" filter="wipe(left)">
                                      <p:cBhvr>
                                        <p:cTn id="22" dur="500"/>
                                        <p:tgtEl>
                                          <p:spTgt spid="2242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8"/>
                                        </p:tgtEl>
                                        <p:attrNameLst>
                                          <p:attrName>style.visibility</p:attrName>
                                        </p:attrNameLst>
                                      </p:cBhvr>
                                      <p:to>
                                        <p:strVal val="visible"/>
                                      </p:to>
                                    </p:set>
                                    <p:animEffect transition="in" filter="wipe(left)">
                                      <p:cBhvr>
                                        <p:cTn id="27" dur="500"/>
                                        <p:tgtEl>
                                          <p:spTgt spid="2242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69"/>
                                        </p:tgtEl>
                                        <p:attrNameLst>
                                          <p:attrName>style.visibility</p:attrName>
                                        </p:attrNameLst>
                                      </p:cBhvr>
                                      <p:to>
                                        <p:strVal val="visible"/>
                                      </p:to>
                                    </p:set>
                                    <p:animEffect transition="in" filter="wipe(left)">
                                      <p:cBhvr>
                                        <p:cTn id="32" dur="500"/>
                                        <p:tgtEl>
                                          <p:spTgt spid="2242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4259">
                                            <p:txEl>
                                              <p:pRg st="4" end="4"/>
                                            </p:txEl>
                                          </p:spTgt>
                                        </p:tgtEl>
                                        <p:attrNameLst>
                                          <p:attrName>style.visibility</p:attrName>
                                        </p:attrNameLst>
                                      </p:cBhvr>
                                      <p:to>
                                        <p:strVal val="visible"/>
                                      </p:to>
                                    </p:set>
                                    <p:animEffect transition="in" filter="wipe(left)">
                                      <p:cBhvr>
                                        <p:cTn id="37" dur="500"/>
                                        <p:tgtEl>
                                          <p:spTgt spid="2242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4262"/>
                                        </p:tgtEl>
                                        <p:attrNameLst>
                                          <p:attrName>style.visibility</p:attrName>
                                        </p:attrNameLst>
                                      </p:cBhvr>
                                      <p:to>
                                        <p:strVal val="visible"/>
                                      </p:to>
                                    </p:set>
                                    <p:animEffect transition="in" filter="wipe(left)">
                                      <p:cBhvr>
                                        <p:cTn id="42" dur="500"/>
                                        <p:tgtEl>
                                          <p:spTgt spid="2242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4259">
                                            <p:txEl>
                                              <p:pRg st="6" end="6"/>
                                            </p:txEl>
                                          </p:spTgt>
                                        </p:tgtEl>
                                        <p:attrNameLst>
                                          <p:attrName>style.visibility</p:attrName>
                                        </p:attrNameLst>
                                      </p:cBhvr>
                                      <p:to>
                                        <p:strVal val="visible"/>
                                      </p:to>
                                    </p:set>
                                    <p:animEffect transition="in" filter="wipe(left)">
                                      <p:cBhvr>
                                        <p:cTn id="47" dur="500"/>
                                        <p:tgtEl>
                                          <p:spTgt spid="22425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4263"/>
                                        </p:tgtEl>
                                        <p:attrNameLst>
                                          <p:attrName>style.visibility</p:attrName>
                                        </p:attrNameLst>
                                      </p:cBhvr>
                                      <p:to>
                                        <p:strVal val="visible"/>
                                      </p:to>
                                    </p:set>
                                    <p:animEffect transition="in" filter="wipe(left)">
                                      <p:cBhvr>
                                        <p:cTn id="52" dur="500"/>
                                        <p:tgtEl>
                                          <p:spTgt spid="2242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4264"/>
                                        </p:tgtEl>
                                        <p:attrNameLst>
                                          <p:attrName>style.visibility</p:attrName>
                                        </p:attrNameLst>
                                      </p:cBhvr>
                                      <p:to>
                                        <p:strVal val="visible"/>
                                      </p:to>
                                    </p:set>
                                    <p:animEffect transition="in" filter="wipe(left)">
                                      <p:cBhvr>
                                        <p:cTn id="57" dur="500"/>
                                        <p:tgtEl>
                                          <p:spTgt spid="2242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4265"/>
                                        </p:tgtEl>
                                        <p:attrNameLst>
                                          <p:attrName>style.visibility</p:attrName>
                                        </p:attrNameLst>
                                      </p:cBhvr>
                                      <p:to>
                                        <p:strVal val="visible"/>
                                      </p:to>
                                    </p:set>
                                    <p:animEffect transition="in" filter="wipe(left)">
                                      <p:cBhvr>
                                        <p:cTn id="62" dur="500"/>
                                        <p:tgtEl>
                                          <p:spTgt spid="2242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4266"/>
                                        </p:tgtEl>
                                        <p:attrNameLst>
                                          <p:attrName>style.visibility</p:attrName>
                                        </p:attrNameLst>
                                      </p:cBhvr>
                                      <p:to>
                                        <p:strVal val="visible"/>
                                      </p:to>
                                    </p:set>
                                    <p:animEffect transition="in" filter="wipe(left)">
                                      <p:cBhvr>
                                        <p:cTn id="67"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Wednesday, Oct. 3,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18</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a:t>
            </a:r>
            <a:r>
              <a:rPr lang="en-US" dirty="0" smtClean="0"/>
              <a:t> 8</a:t>
            </a:r>
            <a:endParaRPr lang="en-US" dirty="0"/>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104857" name="Equation" r:id="rId3" imgW="660240" imgH="368280" progId="Equation.DSMT4">
                  <p:embed/>
                </p:oleObj>
              </mc:Choice>
              <mc:Fallback>
                <p:oleObj name="Equation" r:id="rId3" imgW="66024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104858" name="Equation" r:id="rId5" imgW="2603160" imgH="368280" progId="Equation.DSMT4">
                  <p:embed/>
                </p:oleObj>
              </mc:Choice>
              <mc:Fallback>
                <p:oleObj name="Equation" r:id="rId5" imgW="260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104859" name="Equation" r:id="rId7" imgW="419040" imgH="203040" progId="Equation.DSMT4">
                  <p:embed/>
                </p:oleObj>
              </mc:Choice>
              <mc:Fallback>
                <p:oleObj name="Equation" r:id="rId7" imgW="4190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104860" name="Equation" r:id="rId9" imgW="596880" imgH="406080" progId="Equation.DSMT4">
                  <p:embed/>
                </p:oleObj>
              </mc:Choice>
              <mc:Fallback>
                <p:oleObj name="Equation" r:id="rId9" imgW="59688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104861" name="Equation" r:id="rId11" imgW="355320" imgH="164880" progId="Equation.DSMT4">
                  <p:embed/>
                </p:oleObj>
              </mc:Choice>
              <mc:Fallback>
                <p:oleObj name="Equation" r:id="rId11" imgW="35532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104862" name="Equation" r:id="rId13" imgW="533160" imgH="406080" progId="Equation.DSMT4">
                  <p:embed/>
                </p:oleObj>
              </mc:Choice>
              <mc:Fallback>
                <p:oleObj name="Equation" r:id="rId13" imgW="5331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104863" name="Equation" r:id="rId15" imgW="139680" imgH="164880" progId="Equation.DSMT4">
                  <p:embed/>
                </p:oleObj>
              </mc:Choice>
              <mc:Fallback>
                <p:oleObj name="Equation" r:id="rId15" imgW="1396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423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89"/>
                                        </p:tgtEl>
                                        <p:attrNameLst>
                                          <p:attrName>style.visibility</p:attrName>
                                        </p:attrNameLst>
                                      </p:cBhvr>
                                      <p:to>
                                        <p:strVal val="visible"/>
                                      </p:to>
                                    </p:set>
                                    <p:animEffect transition="in" filter="wipe(left)">
                                      <p:cBhvr>
                                        <p:cTn id="12" dur="500"/>
                                        <p:tgtEl>
                                          <p:spTgt spid="2252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88"/>
                                        </p:tgtEl>
                                        <p:attrNameLst>
                                          <p:attrName>style.visibility</p:attrName>
                                        </p:attrNameLst>
                                      </p:cBhvr>
                                      <p:to>
                                        <p:strVal val="visible"/>
                                      </p:to>
                                    </p:set>
                                    <p:animEffect transition="in" filter="wipe(left)">
                                      <p:cBhvr>
                                        <p:cTn id="17" dur="500"/>
                                        <p:tgtEl>
                                          <p:spTgt spid="2252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5295"/>
                                        </p:tgtEl>
                                        <p:attrNameLst>
                                          <p:attrName>style.visibility</p:attrName>
                                        </p:attrNameLst>
                                      </p:cBhvr>
                                      <p:to>
                                        <p:strVal val="visible"/>
                                      </p:to>
                                    </p:set>
                                    <p:animEffect transition="in" filter="wipe(left)">
                                      <p:cBhvr>
                                        <p:cTn id="22" dur="500"/>
                                        <p:tgtEl>
                                          <p:spTgt spid="2252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5296"/>
                                        </p:tgtEl>
                                        <p:attrNameLst>
                                          <p:attrName>style.visibility</p:attrName>
                                        </p:attrNameLst>
                                      </p:cBhvr>
                                      <p:to>
                                        <p:strVal val="visible"/>
                                      </p:to>
                                    </p:set>
                                    <p:animEffect transition="in" filter="wipe(left)">
                                      <p:cBhvr>
                                        <p:cTn id="27" dur="500"/>
                                        <p:tgtEl>
                                          <p:spTgt spid="2252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286"/>
                                        </p:tgtEl>
                                        <p:attrNameLst>
                                          <p:attrName>style.visibility</p:attrName>
                                        </p:attrNameLst>
                                      </p:cBhvr>
                                      <p:to>
                                        <p:strVal val="visible"/>
                                      </p:to>
                                    </p:set>
                                    <p:animEffect transition="in" filter="wipe(left)">
                                      <p:cBhvr>
                                        <p:cTn id="32" dur="500"/>
                                        <p:tgtEl>
                                          <p:spTgt spid="2252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5297"/>
                                        </p:tgtEl>
                                        <p:attrNameLst>
                                          <p:attrName>style.visibility</p:attrName>
                                        </p:attrNameLst>
                                      </p:cBhvr>
                                      <p:to>
                                        <p:strVal val="visible"/>
                                      </p:to>
                                    </p:set>
                                    <p:animEffect transition="in" filter="wipe(left)">
                                      <p:cBhvr>
                                        <p:cTn id="37" dur="500"/>
                                        <p:tgtEl>
                                          <p:spTgt spid="2252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5300"/>
                                        </p:tgtEl>
                                        <p:attrNameLst>
                                          <p:attrName>style.visibility</p:attrName>
                                        </p:attrNameLst>
                                      </p:cBhvr>
                                      <p:to>
                                        <p:strVal val="visible"/>
                                      </p:to>
                                    </p:set>
                                    <p:animEffect transition="in" filter="wipe(left)">
                                      <p:cBhvr>
                                        <p:cTn id="42" dur="500"/>
                                        <p:tgtEl>
                                          <p:spTgt spid="2253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5301"/>
                                        </p:tgtEl>
                                        <p:attrNameLst>
                                          <p:attrName>style.visibility</p:attrName>
                                        </p:attrNameLst>
                                      </p:cBhvr>
                                      <p:to>
                                        <p:strVal val="visible"/>
                                      </p:to>
                                    </p:set>
                                    <p:animEffect transition="in" filter="wipe(left)">
                                      <p:cBhvr>
                                        <p:cTn id="47" dur="500"/>
                                        <p:tgtEl>
                                          <p:spTgt spid="2253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5302"/>
                                        </p:tgtEl>
                                        <p:attrNameLst>
                                          <p:attrName>style.visibility</p:attrName>
                                        </p:attrNameLst>
                                      </p:cBhvr>
                                      <p:to>
                                        <p:strVal val="visible"/>
                                      </p:to>
                                    </p:set>
                                    <p:animEffect transition="in" filter="wipe(left)">
                                      <p:cBhvr>
                                        <p:cTn id="52" dur="500"/>
                                        <p:tgtEl>
                                          <p:spTgt spid="2253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5303"/>
                                        </p:tgtEl>
                                        <p:attrNameLst>
                                          <p:attrName>style.visibility</p:attrName>
                                        </p:attrNameLst>
                                      </p:cBhvr>
                                      <p:to>
                                        <p:strVal val="visible"/>
                                      </p:to>
                                    </p:set>
                                    <p:animEffect transition="in" filter="wipe(left)">
                                      <p:cBhvr>
                                        <p:cTn id="57" dur="500"/>
                                        <p:tgtEl>
                                          <p:spTgt spid="22530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5304"/>
                                        </p:tgtEl>
                                        <p:attrNameLst>
                                          <p:attrName>style.visibility</p:attrName>
                                        </p:attrNameLst>
                                      </p:cBhvr>
                                      <p:to>
                                        <p:strVal val="visible"/>
                                      </p:to>
                                    </p:set>
                                    <p:animEffect transition="in" filter="wipe(left)">
                                      <p:cBhvr>
                                        <p:cTn id="62" dur="500"/>
                                        <p:tgtEl>
                                          <p:spTgt spid="22530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5305"/>
                                        </p:tgtEl>
                                        <p:attrNameLst>
                                          <p:attrName>style.visibility</p:attrName>
                                        </p:attrNameLst>
                                      </p:cBhvr>
                                      <p:to>
                                        <p:strVal val="visible"/>
                                      </p:to>
                                    </p:set>
                                    <p:animEffect transition="in" filter="wipe(left)">
                                      <p:cBhvr>
                                        <p:cTn id="67" dur="500"/>
                                        <p:tgtEl>
                                          <p:spTgt spid="2253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5306"/>
                                        </p:tgtEl>
                                        <p:attrNameLst>
                                          <p:attrName>style.visibility</p:attrName>
                                        </p:attrNameLst>
                                      </p:cBhvr>
                                      <p:to>
                                        <p:strVal val="visible"/>
                                      </p:to>
                                    </p:set>
                                    <p:animEffect transition="in" filter="wipe(left)">
                                      <p:cBhvr>
                                        <p:cTn id="72" dur="500"/>
                                        <p:tgtEl>
                                          <p:spTgt spid="22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6" grpId="0"/>
      <p:bldP spid="225288" grpId="0"/>
      <p:bldP spid="225289" grpId="0"/>
      <p:bldP spid="225295" grpId="0"/>
      <p:bldP spid="225296" grpId="0"/>
      <p:bldP spid="2253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3,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19</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smtClean="0">
                <a:solidFill>
                  <a:schemeClr val="accent2"/>
                </a:solidFill>
                <a:latin typeface="Arial Narrow" charset="0"/>
              </a:rPr>
              <a:t>=</a:t>
            </a:r>
            <a:r>
              <a:rPr lang="en-US" sz="3200" dirty="0" smtClean="0">
                <a:solidFill>
                  <a:schemeClr val="accent2"/>
                </a:solidFill>
                <a:latin typeface="Symbol" charset="2"/>
              </a:rPr>
              <a:t>ε</a:t>
            </a:r>
            <a:r>
              <a:rPr lang="en-US" sz="3200" baseline="-25000" dirty="0" smtClean="0">
                <a:solidFill>
                  <a:schemeClr val="accent2"/>
                </a:solidFill>
                <a:latin typeface="Arial Narrow" charset="0"/>
              </a:rPr>
              <a:t>0</a:t>
            </a:r>
            <a:r>
              <a:rPr lang="en-US" sz="3200" dirty="0" smtClean="0">
                <a:solidFill>
                  <a:schemeClr val="accent2"/>
                </a:solidFill>
                <a:latin typeface="Arial Narrow" charset="0"/>
              </a:rPr>
              <a:t>A</a:t>
            </a:r>
            <a:r>
              <a:rPr lang="en-US" sz="3200" dirty="0">
                <a:solidFill>
                  <a:schemeClr val="accent2"/>
                </a:solidFill>
                <a:latin typeface="Arial Narrow" charset="0"/>
              </a:rPr>
              <a:t>/d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05503" name="Equation" r:id="rId4" imgW="266400" imgH="164880" progId="Equation.DSMT4">
                  <p:embed/>
                </p:oleObj>
              </mc:Choice>
              <mc:Fallback>
                <p:oleObj name="Equation" r:id="rId4" imgW="2664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05504" name="Equation" r:id="rId6" imgW="533160" imgH="368280" progId="Equation.DSMT4">
                  <p:embed/>
                </p:oleObj>
              </mc:Choice>
              <mc:Fallback>
                <p:oleObj name="Equation" r:id="rId6" imgW="53316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05505" name="Equation" r:id="rId8" imgW="1015920" imgH="419040" progId="Equation.DSMT4">
                  <p:embed/>
                </p:oleObj>
              </mc:Choice>
              <mc:Fallback>
                <p:oleObj name="Equation" r:id="rId8" imgW="101592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05506" name="Equation" r:id="rId10" imgW="622080" imgH="368280" progId="Equation.DSMT4">
                  <p:embed/>
                </p:oleObj>
              </mc:Choice>
              <mc:Fallback>
                <p:oleObj name="Equation" r:id="rId10" imgW="6220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05507" name="Equation" r:id="rId12" imgW="647640" imgH="368280" progId="Equation.DSMT4">
                  <p:embed/>
                </p:oleObj>
              </mc:Choice>
              <mc:Fallback>
                <p:oleObj name="Equation" r:id="rId12" imgW="64764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8659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wipe(left)">
                                      <p:cBhvr>
                                        <p:cTn id="17" dur="500"/>
                                        <p:tgtEl>
                                          <p:spTgt spid="224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3"/>
                                        </p:tgtEl>
                                        <p:attrNameLst>
                                          <p:attrName>style.visibility</p:attrName>
                                        </p:attrNameLst>
                                      </p:cBhvr>
                                      <p:to>
                                        <p:strVal val="visible"/>
                                      </p:to>
                                    </p:set>
                                    <p:animEffect transition="in" filter="wipe(left)">
                                      <p:cBhvr>
                                        <p:cTn id="22" dur="500"/>
                                        <p:tgtEl>
                                          <p:spTgt spid="2242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6"/>
                                        </p:tgtEl>
                                        <p:attrNameLst>
                                          <p:attrName>style.visibility</p:attrName>
                                        </p:attrNameLst>
                                      </p:cBhvr>
                                      <p:to>
                                        <p:strVal val="visible"/>
                                      </p:to>
                                    </p:set>
                                    <p:animEffect transition="in" filter="wipe(left)">
                                      <p:cBhvr>
                                        <p:cTn id="27" dur="500"/>
                                        <p:tgtEl>
                                          <p:spTgt spid="2242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70"/>
                                        </p:tgtEl>
                                        <p:attrNameLst>
                                          <p:attrName>style.visibility</p:attrName>
                                        </p:attrNameLst>
                                      </p:cBhvr>
                                      <p:to>
                                        <p:strVal val="visible"/>
                                      </p:to>
                                    </p:set>
                                    <p:animEffect transition="in" filter="wipe(left)">
                                      <p:cBhvr>
                                        <p:cTn id="32" dur="500"/>
                                        <p:tgtEl>
                                          <p:spTgt spid="2242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4271"/>
                                        </p:tgtEl>
                                        <p:attrNameLst>
                                          <p:attrName>style.visibility</p:attrName>
                                        </p:attrNameLst>
                                      </p:cBhvr>
                                      <p:to>
                                        <p:strVal val="visible"/>
                                      </p:to>
                                    </p:set>
                                    <p:animEffect transition="in" filter="wipe(left)">
                                      <p:cBhvr>
                                        <p:cTn id="37" dur="500"/>
                                        <p:tgtEl>
                                          <p:spTgt spid="22427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4272"/>
                                        </p:tgtEl>
                                        <p:attrNameLst>
                                          <p:attrName>style.visibility</p:attrName>
                                        </p:attrNameLst>
                                      </p:cBhvr>
                                      <p:to>
                                        <p:strVal val="visible"/>
                                      </p:to>
                                    </p:set>
                                    <p:anim calcmode="lin" valueType="num">
                                      <p:cBhvr>
                                        <p:cTn id="42" dur="500" fill="hold"/>
                                        <p:tgtEl>
                                          <p:spTgt spid="224272"/>
                                        </p:tgtEl>
                                        <p:attrNameLst>
                                          <p:attrName>ppt_w</p:attrName>
                                        </p:attrNameLst>
                                      </p:cBhvr>
                                      <p:tavLst>
                                        <p:tav tm="0">
                                          <p:val>
                                            <p:fltVal val="0"/>
                                          </p:val>
                                        </p:tav>
                                        <p:tav tm="100000">
                                          <p:val>
                                            <p:strVal val="#ppt_w"/>
                                          </p:val>
                                        </p:tav>
                                      </p:tavLst>
                                    </p:anim>
                                    <p:anim calcmode="lin" valueType="num">
                                      <p:cBhvr>
                                        <p:cTn id="43" dur="500" fill="hold"/>
                                        <p:tgtEl>
                                          <p:spTgt spid="224272"/>
                                        </p:tgtEl>
                                        <p:attrNameLst>
                                          <p:attrName>ppt_h</p:attrName>
                                        </p:attrNameLst>
                                      </p:cBhvr>
                                      <p:tavLst>
                                        <p:tav tm="0">
                                          <p:val>
                                            <p:fltVal val="0"/>
                                          </p:val>
                                        </p:tav>
                                        <p:tav tm="100000">
                                          <p:val>
                                            <p:strVal val="#ppt_h"/>
                                          </p:val>
                                        </p:tav>
                                      </p:tavLst>
                                    </p:anim>
                                    <p:animEffect transition="in" filter="fade">
                                      <p:cBhvr>
                                        <p:cTn id="44" dur="500"/>
                                        <p:tgtEl>
                                          <p:spTgt spid="2242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4259">
                                            <p:txEl>
                                              <p:pRg st="5" end="5"/>
                                            </p:txEl>
                                          </p:spTgt>
                                        </p:tgtEl>
                                        <p:attrNameLst>
                                          <p:attrName>style.visibility</p:attrName>
                                        </p:attrNameLst>
                                      </p:cBhvr>
                                      <p:to>
                                        <p:strVal val="visible"/>
                                      </p:to>
                                    </p:set>
                                    <p:animEffect transition="in" filter="wipe(left)">
                                      <p:cBhvr>
                                        <p:cTn id="49" dur="500"/>
                                        <p:tgtEl>
                                          <p:spTgt spid="22425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4273"/>
                                        </p:tgtEl>
                                        <p:attrNameLst>
                                          <p:attrName>style.visibility</p:attrName>
                                        </p:attrNameLst>
                                      </p:cBhvr>
                                      <p:to>
                                        <p:strVal val="visible"/>
                                      </p:to>
                                    </p:set>
                                    <p:animEffect transition="in" filter="wipe(left)">
                                      <p:cBhvr>
                                        <p:cTn id="54" dur="500"/>
                                        <p:tgtEl>
                                          <p:spTgt spid="2242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4275"/>
                                        </p:tgtEl>
                                        <p:attrNameLst>
                                          <p:attrName>style.visibility</p:attrName>
                                        </p:attrNameLst>
                                      </p:cBhvr>
                                      <p:to>
                                        <p:strVal val="visible"/>
                                      </p:to>
                                    </p:set>
                                    <p:animEffect transition="in" filter="wipe(left)">
                                      <p:cBhvr>
                                        <p:cTn id="59" dur="500"/>
                                        <p:tgtEl>
                                          <p:spTgt spid="2242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4276"/>
                                        </p:tgtEl>
                                        <p:attrNameLst>
                                          <p:attrName>style.visibility</p:attrName>
                                        </p:attrNameLst>
                                      </p:cBhvr>
                                      <p:to>
                                        <p:strVal val="visible"/>
                                      </p:to>
                                    </p:set>
                                    <p:animEffect transition="in" filter="wipe(left)">
                                      <p:cBhvr>
                                        <p:cTn id="64" dur="500"/>
                                        <p:tgtEl>
                                          <p:spTgt spid="22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72" grpId="0" animBg="1"/>
      <p:bldP spid="224275" grpId="0" animBg="1"/>
      <p:bldP spid="2242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3,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1524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86888" y="838200"/>
            <a:ext cx="8229600" cy="5410200"/>
          </a:xfrm>
        </p:spPr>
        <p:txBody>
          <a:bodyPr/>
          <a:lstStyle/>
          <a:p>
            <a:r>
              <a:rPr lang="en-US" sz="2800" dirty="0"/>
              <a:t>Mid Term Exam</a:t>
            </a:r>
          </a:p>
          <a:p>
            <a:pPr lvl="1"/>
            <a:r>
              <a:rPr lang="en-US" sz="2400" dirty="0"/>
              <a:t>In class Wednesday, Oct. </a:t>
            </a:r>
            <a:r>
              <a:rPr lang="en-US" sz="2400" dirty="0" smtClean="0"/>
              <a:t>17</a:t>
            </a:r>
            <a:endParaRPr lang="en-US" sz="2400" dirty="0"/>
          </a:p>
          <a:p>
            <a:pPr lvl="1"/>
            <a:r>
              <a:rPr lang="en-US" sz="2400" dirty="0"/>
              <a:t>Covers CH21.1 through what we cover in class Monday, Oct. </a:t>
            </a:r>
            <a:r>
              <a:rPr lang="en-US" sz="2400" dirty="0" smtClean="0"/>
              <a:t>15 </a:t>
            </a:r>
            <a:r>
              <a:rPr lang="en-US" sz="2400" dirty="0"/>
              <a:t>+ appendix</a:t>
            </a:r>
            <a:endParaRPr lang="en-US" sz="2000" dirty="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constants</a:t>
            </a:r>
          </a:p>
          <a:p>
            <a:pPr lvl="1" eaLnBrk="1" hangingPunct="1"/>
            <a:r>
              <a:rPr lang="en-US" sz="2400" dirty="0"/>
              <a:t>No derivations, word definitions or solutions of any kind!</a:t>
            </a:r>
          </a:p>
          <a:p>
            <a:pPr lvl="1" eaLnBrk="1" hangingPunct="1"/>
            <a:r>
              <a:rPr lang="en-US" sz="2400" dirty="0"/>
              <a:t>No additional formulae or values of constants will be provided! </a:t>
            </a:r>
            <a:endParaRPr lang="en-US" sz="3600" dirty="0" smtClean="0"/>
          </a:p>
          <a:p>
            <a:pPr eaLnBrk="1" hangingPunct="1"/>
            <a:r>
              <a:rPr lang="en-US" sz="2800" dirty="0" smtClean="0"/>
              <a:t>Colloquium 4pm today in SH101</a:t>
            </a:r>
          </a:p>
          <a:p>
            <a:pPr lvl="1" eaLnBrk="1" hangingPunct="1"/>
            <a:r>
              <a:rPr lang="en-US" sz="2400" dirty="0" smtClean="0"/>
              <a:t>Dr. Xi Zhang of U.C. Santa Cruz</a:t>
            </a:r>
            <a:endParaRPr lang="en-US" sz="2400" dirty="0"/>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Oct. 3,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20</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breakdown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greater than </a:t>
            </a:r>
            <a:r>
              <a:rPr lang="en-US" sz="2800" dirty="0">
                <a:solidFill>
                  <a:srgbClr val="660066"/>
                </a:solidFill>
                <a:latin typeface="Arial Narrow" charset="0"/>
                <a:ea typeface="ＭＳ Ｐゴシック" charset="-128"/>
              </a:rPr>
              <a:t>that in </a:t>
            </a:r>
            <a:r>
              <a:rPr lang="en-US" sz="2800" dirty="0" smtClean="0">
                <a:solidFill>
                  <a:srgbClr val="660066"/>
                </a:solidFill>
                <a:latin typeface="Arial Narrow" charset="0"/>
                <a:ea typeface="ＭＳ Ｐゴシック" charset="-128"/>
              </a:rPr>
              <a:t>air (3MV/m)</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smtClean="0">
                <a:solidFill>
                  <a:srgbClr val="660066"/>
                </a:solidFill>
                <a:latin typeface="Arial Narrow" charset="0"/>
                <a:ea typeface="ＭＳ Ｐゴシック" charset="-128"/>
              </a:rPr>
              <a:t>Apply higher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to the gap without </a:t>
            </a:r>
            <a:r>
              <a:rPr lang="en-US" sz="2800" dirty="0">
                <a:solidFill>
                  <a:srgbClr val="660066"/>
                </a:solidFill>
                <a:latin typeface="Arial Narrow" charset="0"/>
                <a:ea typeface="ＭＳ Ｐゴシック" charset="-128"/>
              </a:rPr>
              <a:t>the charge passing </a:t>
            </a:r>
            <a:r>
              <a:rPr lang="en-US" sz="2800" dirty="0" smtClean="0">
                <a:solidFill>
                  <a:srgbClr val="660066"/>
                </a:solidFill>
                <a:latin typeface="Arial Narrow" charset="0"/>
                <a:ea typeface="ＭＳ Ｐゴシック" charset="-128"/>
              </a:rPr>
              <a:t>across</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smtClean="0">
                <a:solidFill>
                  <a:srgbClr val="003300"/>
                </a:solidFill>
                <a:latin typeface="Arial Narrow" charset="0"/>
                <a:ea typeface="ＭＳ Ｐゴシック" charset="-128"/>
              </a:rPr>
              <a:t>=</a:t>
            </a:r>
            <a:r>
              <a:rPr lang="en-US" dirty="0" smtClean="0">
                <a:solidFill>
                  <a:srgbClr val="003300"/>
                </a:solidFill>
                <a:latin typeface="Symbol" charset="2"/>
                <a:ea typeface="ＭＳ Ｐゴシック" charset="-128"/>
              </a:rPr>
              <a:t>ε</a:t>
            </a:r>
            <a:r>
              <a:rPr lang="en-US" baseline="-25000" dirty="0" smtClean="0">
                <a:solidFill>
                  <a:srgbClr val="003300"/>
                </a:solidFill>
                <a:latin typeface="Arial Narrow" charset="0"/>
                <a:ea typeface="ＭＳ Ｐゴシック" charset="-128"/>
              </a:rPr>
              <a:t>0</a:t>
            </a:r>
            <a:r>
              <a:rPr lang="en-US" dirty="0" smtClean="0">
                <a:solidFill>
                  <a:srgbClr val="003300"/>
                </a:solidFill>
                <a:latin typeface="Arial Narrow" charset="0"/>
                <a:ea typeface="ＭＳ Ｐゴシック" charset="-128"/>
              </a:rPr>
              <a:t>A</a:t>
            </a:r>
            <a:r>
              <a:rPr lang="en-US" dirty="0">
                <a:solidFill>
                  <a:srgbClr val="003300"/>
                </a:solidFill>
                <a:latin typeface="Arial Narrow" charset="0"/>
                <a:ea typeface="ＭＳ Ｐゴシック" charset="-128"/>
              </a:rPr>
              <a:t>/d)</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a:t>
            </a:r>
            <a:r>
              <a:rPr lang="en-US" sz="2800" dirty="0">
                <a:solidFill>
                  <a:srgbClr val="660066"/>
                </a:solidFill>
                <a:latin typeface="Arial Narrow" charset="0"/>
                <a:ea typeface="ＭＳ Ｐゴシック" charset="-128"/>
              </a:rPr>
              <a:t>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06503" name="Equation" r:id="rId3" imgW="520560" imgH="203040" progId="Equation.DSMT4">
                  <p:embed/>
                </p:oleObj>
              </mc:Choice>
              <mc:Fallback>
                <p:oleObj name="Equation" r:id="rId3" imgW="520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44541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wipe(left)">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wipe(left)">
                                      <p:cBhvr>
                                        <p:cTn id="27" dur="500"/>
                                        <p:tgtEl>
                                          <p:spTgt spid="227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wipe(left)">
                                      <p:cBhvr>
                                        <p:cTn id="32" dur="500"/>
                                        <p:tgtEl>
                                          <p:spTgt spid="227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7335"/>
                                        </p:tgtEl>
                                        <p:attrNameLst>
                                          <p:attrName>style.visibility</p:attrName>
                                        </p:attrNameLst>
                                      </p:cBhvr>
                                      <p:to>
                                        <p:strVal val="visible"/>
                                      </p:to>
                                    </p:set>
                                    <p:animEffect transition="in" filter="wipe(left)">
                                      <p:cBhvr>
                                        <p:cTn id="37" dur="500"/>
                                        <p:tgtEl>
                                          <p:spTgt spid="2273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wipe(left)">
                                      <p:cBhvr>
                                        <p:cTn id="42" dur="500"/>
                                        <p:tgtEl>
                                          <p:spTgt spid="22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Oct. 3,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21</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dielectric constant </a:t>
            </a:r>
            <a:r>
              <a:rPr lang="en-US" sz="3200" dirty="0" smtClean="0">
                <a:solidFill>
                  <a:schemeClr val="accent2"/>
                </a:solidFill>
                <a:latin typeface="Arial Narrow" charset="0"/>
              </a:rPr>
              <a:t>K varies </a:t>
            </a:r>
            <a:r>
              <a:rPr lang="en-US" sz="3200" dirty="0">
                <a:solidFill>
                  <a:schemeClr val="accent2"/>
                </a:solidFill>
                <a:latin typeface="Arial Narrow" charset="0"/>
              </a:rPr>
              <a:t>depending on </a:t>
            </a:r>
            <a:r>
              <a:rPr lang="en-US" sz="3200" dirty="0" smtClean="0">
                <a:solidFill>
                  <a:schemeClr val="accent2"/>
                </a:solidFill>
                <a:latin typeface="Arial Narrow" charset="0"/>
              </a:rPr>
              <a:t>the material </a:t>
            </a:r>
            <a:r>
              <a:rPr lang="en-US" sz="3200" dirty="0">
                <a:solidFill>
                  <a:schemeClr val="accent2"/>
                </a:solidFill>
                <a:latin typeface="Arial Narrow" charset="0"/>
              </a:rPr>
              <a:t>(Table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permittivity of air and vacuum are used interchangeably</a:t>
            </a:r>
            <a:r>
              <a:rPr lang="en-US" sz="2800" dirty="0" smtClean="0">
                <a:solidFill>
                  <a:srgbClr val="660066"/>
                </a:solidFill>
                <a:latin typeface="Arial Narrow" charset="0"/>
                <a:ea typeface="ＭＳ Ｐゴシック" charset="-128"/>
              </a:rPr>
              <a:t>.)</a:t>
            </a:r>
          </a:p>
          <a:p>
            <a:pPr marL="742950" lvl="1" indent="-285750">
              <a:spcBef>
                <a:spcPct val="20000"/>
              </a:spcBef>
              <a:buFontTx/>
              <a:buChar char="–"/>
            </a:pPr>
            <a:r>
              <a:rPr lang="en-US" sz="2800" dirty="0" smtClean="0">
                <a:solidFill>
                  <a:srgbClr val="660066"/>
                </a:solidFill>
                <a:latin typeface="Arial Narrow" charset="0"/>
                <a:ea typeface="ＭＳ Ｐゴシック" charset="-128"/>
              </a:rPr>
              <a:t>K for paper is 3.7</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b="1" u="sng" dirty="0">
                <a:solidFill>
                  <a:srgbClr val="FF0000"/>
                </a:solidFill>
                <a:latin typeface="Arial Narrow" charset="0"/>
              </a:rPr>
              <a:t>Maximum electric field before </a:t>
            </a:r>
            <a:r>
              <a:rPr lang="en-US" sz="3200" b="1" u="sng" dirty="0" smtClean="0">
                <a:solidFill>
                  <a:srgbClr val="FF0000"/>
                </a:solidFill>
                <a:latin typeface="Arial Narrow" charset="0"/>
              </a:rPr>
              <a:t>breakdown</a:t>
            </a:r>
            <a:r>
              <a:rPr lang="en-US" sz="3200" b="1" dirty="0" smtClean="0">
                <a:solidFill>
                  <a:schemeClr val="accent2"/>
                </a:solidFill>
                <a:latin typeface="Arial Narrow" charset="0"/>
              </a:rPr>
              <a:t> </a:t>
            </a:r>
            <a:r>
              <a:rPr lang="en-US" sz="3200" dirty="0">
                <a:solidFill>
                  <a:schemeClr val="accent2"/>
                </a:solidFill>
                <a:latin typeface="Arial Narrow" charset="0"/>
              </a:rPr>
              <a:t>occurs is </a:t>
            </a:r>
            <a:r>
              <a:rPr lang="en-US" sz="3200" dirty="0" smtClean="0">
                <a:solidFill>
                  <a:schemeClr val="accent2"/>
                </a:solidFill>
                <a:latin typeface="Arial Narrow" charset="0"/>
              </a:rPr>
              <a:t>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extLst/>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107527" name="Equation" r:id="rId3" imgW="1066680" imgH="368280" progId="Equation.DSMT4">
                  <p:embed/>
                </p:oleObj>
              </mc:Choice>
              <mc:Fallback>
                <p:oleObj name="Equation" r:id="rId3" imgW="10666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12926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wipe(left)">
                                      <p:cBhvr>
                                        <p:cTn id="27" dur="500"/>
                                        <p:tgtEl>
                                          <p:spTgt spid="229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9379">
                                            <p:txEl>
                                              <p:pRg st="5" end="5"/>
                                            </p:txEl>
                                          </p:spTgt>
                                        </p:tgtEl>
                                        <p:attrNameLst>
                                          <p:attrName>style.visibility</p:attrName>
                                        </p:attrNameLst>
                                      </p:cBhvr>
                                      <p:to>
                                        <p:strVal val="visible"/>
                                      </p:to>
                                    </p:set>
                                    <p:animEffect transition="in" filter="wipe(left)">
                                      <p:cBhvr>
                                        <p:cTn id="32" dur="500"/>
                                        <p:tgtEl>
                                          <p:spTgt spid="229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9379">
                                            <p:txEl>
                                              <p:pRg st="6" end="6"/>
                                            </p:txEl>
                                          </p:spTgt>
                                        </p:tgtEl>
                                        <p:attrNameLst>
                                          <p:attrName>style.visibility</p:attrName>
                                        </p:attrNameLst>
                                      </p:cBhvr>
                                      <p:to>
                                        <p:strVal val="visible"/>
                                      </p:to>
                                    </p:set>
                                    <p:animEffect transition="in" filter="wipe(left)">
                                      <p:cBhvr>
                                        <p:cTn id="37" dur="500"/>
                                        <p:tgtEl>
                                          <p:spTgt spid="229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0"/>
                                        </p:tgtEl>
                                        <p:attrNameLst>
                                          <p:attrName>style.visibility</p:attrName>
                                        </p:attrNameLst>
                                      </p:cBhvr>
                                      <p:to>
                                        <p:strVal val="visible"/>
                                      </p:to>
                                    </p:set>
                                    <p:animEffect transition="in" filter="wipe(left)">
                                      <p:cBhvr>
                                        <p:cTn id="42"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3,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22</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t>
            </a:r>
            <a:r>
              <a:rPr lang="en-US" sz="3200" b="1" u="sng" dirty="0" smtClean="0">
                <a:solidFill>
                  <a:srgbClr val="FF0000"/>
                </a:solidFill>
                <a:latin typeface="Arial Narrow" charset="0"/>
              </a:rPr>
              <a:t>a dielectric material </a:t>
            </a:r>
            <a:r>
              <a:rPr lang="en-US" sz="3200" dirty="0" smtClean="0">
                <a:solidFill>
                  <a:schemeClr val="accent2"/>
                </a:solidFill>
                <a:latin typeface="Arial Narrow" charset="0"/>
              </a:rPr>
              <a:t>is </a:t>
            </a:r>
            <a:r>
              <a:rPr lang="en-US" sz="3200" dirty="0">
                <a:solidFill>
                  <a:schemeClr val="accent2"/>
                </a:solidFill>
                <a:latin typeface="Arial Narrow" charset="0"/>
              </a:rPr>
              <a:t>defined as</a:t>
            </a:r>
            <a:r>
              <a:rPr lang="en-US" sz="3200" dirty="0" smtClean="0">
                <a:solidFill>
                  <a:schemeClr val="accent2"/>
                </a:solidFill>
                <a:latin typeface="Arial Narrow" charset="0"/>
              </a:rPr>
              <a:t> </a:t>
            </a:r>
            <a:r>
              <a:rPr lang="en-US" sz="3200" b="1" u="sng" dirty="0" err="1" smtClean="0">
                <a:solidFill>
                  <a:srgbClr val="FF0000"/>
                </a:solidFill>
                <a:latin typeface="Symbol" charset="2"/>
              </a:rPr>
              <a:t>ε</a:t>
            </a:r>
            <a:r>
              <a:rPr lang="en-US" sz="3200" b="1" u="sng" dirty="0" smtClean="0">
                <a:solidFill>
                  <a:srgbClr val="FF0000"/>
                </a:solidFill>
                <a:latin typeface="Arial Narrow" charset="0"/>
              </a:rPr>
              <a:t>=K</a:t>
            </a:r>
            <a:r>
              <a:rPr lang="en-US" sz="3200" b="1" u="sng" dirty="0" smtClean="0">
                <a:solidFill>
                  <a:srgbClr val="FF0000"/>
                </a:solidFill>
                <a:latin typeface="Symbol" charset="2"/>
              </a:rPr>
              <a:t>ε</a:t>
            </a:r>
            <a:r>
              <a:rPr lang="en-US" sz="3200" b="1" baseline="-25000" dirty="0" smtClean="0">
                <a:solidFill>
                  <a:srgbClr val="FF0000"/>
                </a:solidFill>
                <a:latin typeface="Arial Narrow" charset="0"/>
              </a:rPr>
              <a:t>0</a:t>
            </a:r>
            <a:endParaRPr lang="en-US" sz="3200" b="1" baseline="-25000" dirty="0">
              <a:solidFill>
                <a:srgbClr val="FF0000"/>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capacitance of a parallel plate </a:t>
            </a:r>
            <a:r>
              <a:rPr lang="en-US" sz="3200" dirty="0" smtClean="0">
                <a:solidFill>
                  <a:schemeClr val="accent2"/>
                </a:solidFill>
                <a:latin typeface="Arial Narrow" charset="0"/>
              </a:rPr>
              <a:t>capacitor with </a:t>
            </a:r>
            <a:r>
              <a:rPr lang="en-US" sz="3200" dirty="0">
                <a:solidFill>
                  <a:schemeClr val="accent2"/>
                </a:solidFill>
                <a:latin typeface="Arial Narrow" charset="0"/>
              </a:rPr>
              <a:t>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08557" name="Equation" r:id="rId4" imgW="495000" imgH="368280" progId="Equation.DSMT4">
                  <p:embed/>
                </p:oleObj>
              </mc:Choice>
              <mc:Fallback>
                <p:oleObj name="Equation" r:id="rId4" imgW="49500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08558" name="Equation" r:id="rId6" imgW="1257120" imgH="368280" progId="Equation.DSMT4">
                  <p:embed/>
                </p:oleObj>
              </mc:Choice>
              <mc:Fallback>
                <p:oleObj name="Equation" r:id="rId6" imgW="125712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a:t>
            </a:r>
            <a:r>
              <a:rPr lang="en-US" sz="1800" dirty="0" smtClean="0">
                <a:solidFill>
                  <a:srgbClr val="FF0000"/>
                </a:solidFill>
                <a:latin typeface="Arial Narrow" charset="0"/>
              </a:rPr>
              <a:t> </a:t>
            </a:r>
            <a:r>
              <a:rPr lang="en-US" sz="1800" dirty="0" err="1" smtClean="0">
                <a:solidFill>
                  <a:srgbClr val="FF0000"/>
                </a:solidFill>
                <a:latin typeface="Symbol" charset="2"/>
              </a:rPr>
              <a:t>ε</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a:t>
            </a:r>
            <a:r>
              <a:rPr lang="en-US" sz="1800" dirty="0" smtClean="0">
                <a:solidFill>
                  <a:srgbClr val="FF0000"/>
                </a:solidFill>
                <a:latin typeface="Arial Narrow" charset="0"/>
              </a:rPr>
              <a:t>hat is the stored energy in between </a:t>
            </a:r>
            <a:r>
              <a:rPr lang="en-US" sz="1800" dirty="0" err="1" smtClean="0">
                <a:solidFill>
                  <a:srgbClr val="FF0000"/>
                </a:solidFill>
                <a:latin typeface="Arial Narrow" charset="0"/>
              </a:rPr>
              <a:t>ProtoDUNE</a:t>
            </a:r>
            <a:r>
              <a:rPr lang="en-US" sz="1800" dirty="0" smtClean="0">
                <a:solidFill>
                  <a:srgbClr val="FF0000"/>
                </a:solidFill>
                <a:latin typeface="Arial Narrow" charset="0"/>
              </a:rPr>
              <a:t> cathode (-600kV) plate (6mx6m) and the cryostat wall (0V), </a:t>
            </a:r>
            <a:r>
              <a:rPr lang="en-US" sz="1800" dirty="0">
                <a:solidFill>
                  <a:srgbClr val="FF0000"/>
                </a:solidFill>
                <a:latin typeface="Arial Narrow" charset="0"/>
              </a:rPr>
              <a:t>d=1.5m, </a:t>
            </a:r>
            <a:r>
              <a:rPr lang="en-US" sz="1800" dirty="0" err="1">
                <a:solidFill>
                  <a:srgbClr val="FF0000"/>
                </a:solidFill>
                <a:latin typeface="Arial Narrow" charset="0"/>
              </a:rPr>
              <a:t>LAr</a:t>
            </a:r>
            <a:r>
              <a:rPr lang="en-US" sz="1800" dirty="0">
                <a:solidFill>
                  <a:srgbClr val="FF0000"/>
                </a:solidFill>
                <a:latin typeface="Arial Narrow" charset="0"/>
              </a:rPr>
              <a:t> K=1.6?</a:t>
            </a:r>
          </a:p>
        </p:txBody>
      </p:sp>
    </p:spTree>
    <p:extLst>
      <p:ext uri="{BB962C8B-B14F-4D97-AF65-F5344CB8AC3E}">
        <p14:creationId xmlns:p14="http://schemas.microsoft.com/office/powerpoint/2010/main" val="82346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left)">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1"/>
                                        </p:tgtEl>
                                        <p:attrNameLst>
                                          <p:attrName>style.visibility</p:attrName>
                                        </p:attrNameLst>
                                      </p:cBhvr>
                                      <p:to>
                                        <p:strVal val="visible"/>
                                      </p:to>
                                    </p:set>
                                    <p:animEffect transition="in" filter="wipe(left)">
                                      <p:cBhvr>
                                        <p:cTn id="17" dur="500"/>
                                        <p:tgtEl>
                                          <p:spTgt spid="2048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500"/>
                                        <p:tgtEl>
                                          <p:spTgt spid="204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22"/>
                                        </p:tgtEl>
                                        <p:attrNameLst>
                                          <p:attrName>style.visibility</p:attrName>
                                        </p:attrNameLst>
                                      </p:cBhvr>
                                      <p:to>
                                        <p:strVal val="visible"/>
                                      </p:to>
                                    </p:set>
                                    <p:animEffect transition="in" filter="wipe(left)">
                                      <p:cBhvr>
                                        <p:cTn id="27" dur="500"/>
                                        <p:tgtEl>
                                          <p:spTgt spid="2048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3"/>
                                        </p:tgtEl>
                                        <p:attrNameLst>
                                          <p:attrName>style.visibility</p:attrName>
                                        </p:attrNameLst>
                                      </p:cBhvr>
                                      <p:to>
                                        <p:strVal val="visible"/>
                                      </p:to>
                                    </p:set>
                                    <p:animEffect transition="in" filter="wipe(left)">
                                      <p:cBhvr>
                                        <p:cTn id="32" dur="500"/>
                                        <p:tgtEl>
                                          <p:spTgt spid="204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23"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938992"/>
          </a:xfrm>
          <a:prstGeom prst="rect">
            <a:avLst/>
          </a:prstGeom>
          <a:noFill/>
        </p:spPr>
        <p:txBody>
          <a:bodyPr wrap="square" rtlCol="0">
            <a:spAutoFit/>
          </a:bodyPr>
          <a:lstStyle/>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Field Cage and cathode hangs off of the ceiling</a:t>
            </a:r>
            <a:endParaRPr lang="en-US" sz="2000" dirty="0">
              <a:solidFill>
                <a:srgbClr val="3C5A77"/>
              </a:solidFill>
              <a:latin typeface="Arial Narrow" charset="0"/>
              <a:ea typeface="Arial Narrow" charset="0"/>
              <a:cs typeface="Arial Narrow" charset="0"/>
              <a:sym typeface="Wingdings"/>
            </a:endParaRP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Essential to have light yet sturdy structure</a:t>
            </a: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Based on modular concept as SP</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a:t>
            </a:r>
            <a:r>
              <a:rPr lang="en-US" sz="4000" b="1" dirty="0" err="1" smtClean="0">
                <a:solidFill>
                  <a:srgbClr val="C00000"/>
                </a:solidFill>
                <a:latin typeface="Arial Narrow" charset="0"/>
                <a:ea typeface="Arial Narrow" charset="0"/>
                <a:cs typeface="Arial Narrow" charset="0"/>
              </a:rPr>
              <a:t>rotoDUNE</a:t>
            </a:r>
            <a:r>
              <a:rPr lang="en-US" sz="4000" b="1" dirty="0" smtClean="0">
                <a:solidFill>
                  <a:srgbClr val="C00000"/>
                </a:solidFill>
                <a:latin typeface="Arial Narrow" charset="0"/>
                <a:ea typeface="Arial Narrow" charset="0"/>
                <a:cs typeface="Arial Narrow" charset="0"/>
              </a:rPr>
              <a:t> Dual Phase</a:t>
            </a:r>
            <a:endParaRPr lang="en-US" sz="4000" b="1" dirty="0">
              <a:solidFill>
                <a:srgbClr val="C00000"/>
              </a:solidFill>
              <a:latin typeface="Arial Narrow" charset="0"/>
              <a:ea typeface="Arial Narrow" charset="0"/>
              <a:cs typeface="Arial Narrow" charset="0"/>
            </a:endParaRP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smtClean="0">
                <a:solidFill>
                  <a:srgbClr val="E95125"/>
                </a:solidFill>
                <a:latin typeface="Arial Narrow" charset="0"/>
                <a:ea typeface="Arial Narrow" charset="0"/>
                <a:cs typeface="Arial Narrow" charset="0"/>
              </a:rPr>
              <a:t>Field </a:t>
            </a:r>
            <a:r>
              <a:rPr lang="en-US" sz="2000" dirty="0">
                <a:solidFill>
                  <a:srgbClr val="E95125"/>
                </a:solidFill>
                <a:latin typeface="Arial Narrow" charset="0"/>
                <a:ea typeface="Arial Narrow" charset="0"/>
                <a:cs typeface="Arial Narrow" charset="0"/>
              </a:rPr>
              <a:t>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23</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817853" cy="461665"/>
          </a:xfrm>
          <a:prstGeom prst="rect">
            <a:avLst/>
          </a:prstGeom>
          <a:noFill/>
          <a:ln>
            <a:noFill/>
          </a:ln>
        </p:spPr>
        <p:txBody>
          <a:bodyPr wrap="none" rtlCol="0">
            <a:spAutoFit/>
          </a:bodyPr>
          <a:lstStyle/>
          <a:p>
            <a:r>
              <a:rPr lang="en-US" smtClean="0">
                <a:solidFill>
                  <a:srgbClr val="FFFF00"/>
                </a:solidFill>
                <a:latin typeface="Arial Narrow" charset="0"/>
                <a:ea typeface="Arial Narrow" charset="0"/>
                <a:cs typeface="Arial Narrow" charset="0"/>
              </a:rPr>
              <a:t>1.5 </a:t>
            </a:r>
            <a:r>
              <a:rPr lang="en-US" dirty="0">
                <a:solidFill>
                  <a:srgbClr val="FFFF00"/>
                </a:solidFill>
                <a:latin typeface="Arial Narrow" charset="0"/>
                <a:ea typeface="Arial Narrow" charset="0"/>
                <a:cs typeface="Arial Narrow" charset="0"/>
              </a:rPr>
              <a:t>m</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641" y="4638330"/>
            <a:ext cx="2825964" cy="2067270"/>
          </a:xfrm>
          <a:prstGeom prst="rect">
            <a:avLst/>
          </a:prstGeom>
        </p:spPr>
      </p:pic>
      <p:sp>
        <p:nvSpPr>
          <p:cNvPr id="19" name="Date Placeholder 18"/>
          <p:cNvSpPr>
            <a:spLocks noGrp="1"/>
          </p:cNvSpPr>
          <p:nvPr>
            <p:ph type="dt" sz="half" idx="10"/>
          </p:nvPr>
        </p:nvSpPr>
        <p:spPr/>
        <p:txBody>
          <a:bodyPr/>
          <a:lstStyle/>
          <a:p>
            <a:pPr>
              <a:defRPr/>
            </a:pPr>
            <a:r>
              <a:rPr lang="en-US" smtClean="0"/>
              <a:t>Wednesday, Oct. 3, 2018</a:t>
            </a:r>
            <a:endParaRPr lang="en-US"/>
          </a:p>
        </p:txBody>
      </p:sp>
      <p:sp>
        <p:nvSpPr>
          <p:cNvPr id="24" name="Footer Placeholder 23"/>
          <p:cNvSpPr>
            <a:spLocks noGrp="1"/>
          </p:cNvSpPr>
          <p:nvPr>
            <p:ph type="ftr" sz="quarter" idx="11"/>
          </p:nvPr>
        </p:nvSpPr>
        <p:spPr/>
        <p:txBody>
          <a:bodyPr/>
          <a:lstStyle/>
          <a:p>
            <a:pPr>
              <a:defRPr/>
            </a:pPr>
            <a:r>
              <a:rPr lang="mr-IN" smtClean="0"/>
              <a:t>PHYS 1444-002, Fall 2018                     Dr. Jaehoon Yu</a:t>
            </a:r>
            <a:endParaRPr lang="en-US"/>
          </a:p>
        </p:txBody>
      </p:sp>
    </p:spTree>
    <p:extLst>
      <p:ext uri="{BB962C8B-B14F-4D97-AF65-F5344CB8AC3E}">
        <p14:creationId xmlns:p14="http://schemas.microsoft.com/office/powerpoint/2010/main" val="136395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504" y="18869"/>
            <a:ext cx="8521927" cy="707886"/>
          </a:xfrm>
          <a:prstGeom prst="rect">
            <a:avLst/>
          </a:prstGeom>
        </p:spPr>
        <p:txBody>
          <a:bodyPr wrap="square">
            <a:spAutoFit/>
          </a:bodyPr>
          <a:lstStyle/>
          <a:p>
            <a:pPr algn="ctr"/>
            <a:r>
              <a:rPr lang="en-US" sz="4000" b="1" dirty="0" smtClean="0">
                <a:solidFill>
                  <a:srgbClr val="C00000"/>
                </a:solidFill>
                <a:latin typeface="Arial Narrow" charset="0"/>
                <a:ea typeface="Arial Narrow" charset="0"/>
                <a:cs typeface="Arial Narrow" charset="0"/>
              </a:rPr>
              <a:t>DUNE </a:t>
            </a:r>
            <a:r>
              <a:rPr lang="en-US" sz="4000" b="1" dirty="0" smtClean="0">
                <a:solidFill>
                  <a:srgbClr val="C00000"/>
                </a:solidFill>
                <a:latin typeface="Arial Narrow" charset="0"/>
                <a:ea typeface="Arial Narrow" charset="0"/>
                <a:cs typeface="Arial Narrow" charset="0"/>
              </a:rPr>
              <a:t>Dual Phase</a:t>
            </a:r>
            <a:endParaRPr lang="en-US" sz="4000" b="1" dirty="0">
              <a:solidFill>
                <a:srgbClr val="C00000"/>
              </a:solidFill>
              <a:latin typeface="Arial Narrow" charset="0"/>
              <a:ea typeface="Arial Narrow" charset="0"/>
              <a:cs typeface="Arial Narrow" charset="0"/>
            </a:endParaRP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24</a:t>
            </a:fld>
            <a:endParaRPr lang="en-US" dirty="0"/>
          </a:p>
        </p:txBody>
      </p:sp>
      <p:sp>
        <p:nvSpPr>
          <p:cNvPr id="19" name="Date Placeholder 18"/>
          <p:cNvSpPr>
            <a:spLocks noGrp="1"/>
          </p:cNvSpPr>
          <p:nvPr>
            <p:ph type="dt" sz="half" idx="10"/>
          </p:nvPr>
        </p:nvSpPr>
        <p:spPr/>
        <p:txBody>
          <a:bodyPr/>
          <a:lstStyle/>
          <a:p>
            <a:pPr>
              <a:defRPr/>
            </a:pPr>
            <a:r>
              <a:rPr lang="en-US" smtClean="0"/>
              <a:t>Wednesday, Oct. 3, 2018</a:t>
            </a:r>
            <a:endParaRPr lang="en-US"/>
          </a:p>
        </p:txBody>
      </p:sp>
      <p:sp>
        <p:nvSpPr>
          <p:cNvPr id="24" name="Footer Placeholder 23"/>
          <p:cNvSpPr>
            <a:spLocks noGrp="1"/>
          </p:cNvSpPr>
          <p:nvPr>
            <p:ph type="ftr" sz="quarter" idx="11"/>
          </p:nvPr>
        </p:nvSpPr>
        <p:spPr/>
        <p:txBody>
          <a:bodyPr/>
          <a:lstStyle/>
          <a:p>
            <a:pPr>
              <a:defRPr/>
            </a:pPr>
            <a:r>
              <a:rPr lang="mr-IN" smtClean="0"/>
              <a:t>PHYS 1444-002, Fall 2018                     Dr. Jaehoon Yu</a:t>
            </a:r>
            <a:endParaRPr lang="en-US"/>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5" y="787757"/>
            <a:ext cx="9120408" cy="5460643"/>
          </a:xfrm>
          <a:prstGeom prst="rect">
            <a:avLst/>
          </a:prstGeom>
        </p:spPr>
      </p:pic>
      <p:sp>
        <p:nvSpPr>
          <p:cNvPr id="26" name="ZoneTexte 8"/>
          <p:cNvSpPr txBox="1"/>
          <p:nvPr/>
        </p:nvSpPr>
        <p:spPr>
          <a:xfrm>
            <a:off x="4800600" y="41910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27" name="Connecteur droit avec flèche 12"/>
          <p:cNvCxnSpPr/>
          <p:nvPr/>
        </p:nvCxnSpPr>
        <p:spPr bwMode="auto">
          <a:xfrm flipH="1">
            <a:off x="3657600" y="4391056"/>
            <a:ext cx="1143000" cy="180944"/>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1606225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3, 2018</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25</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a:t>
            </a:r>
            <a:r>
              <a:rPr lang="en-US" sz="4000" dirty="0" smtClean="0">
                <a:latin typeface="Arial Narrow" charset="0"/>
                <a:ea typeface="ＭＳ Ｐゴシック" charset="0"/>
                <a:cs typeface="ＭＳ Ｐゴシック" charset="0"/>
              </a:rPr>
              <a:t> </a:t>
            </a:r>
            <a:r>
              <a:rPr lang="en-US" sz="4000" dirty="0">
                <a:latin typeface="Arial Narrow" charset="0"/>
                <a:ea typeface="ＭＳ Ｐゴシック" charset="0"/>
                <a:cs typeface="ＭＳ Ｐゴシック" charset="0"/>
              </a:rPr>
              <a:t>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692398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5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build="p"/>
      <p:bldP spid="305158" grpId="0" animBg="1"/>
      <p:bldP spid="305159" grpId="0" animBg="1"/>
      <p:bldP spid="2"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3,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26</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a:t>
            </a:r>
            <a:r>
              <a:rPr lang="en-US" sz="3200" dirty="0" smtClean="0">
                <a:solidFill>
                  <a:schemeClr val="accent2"/>
                </a:solidFill>
                <a:latin typeface="Arial Narrow" charset="0"/>
              </a:rPr>
              <a:t> </a:t>
            </a:r>
            <a:r>
              <a:rPr lang="en-US" sz="3200" dirty="0">
                <a:solidFill>
                  <a:schemeClr val="accent2"/>
                </a:solidFill>
                <a:latin typeface="Arial Narrow" charset="0"/>
              </a:rPr>
              <a:t>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a:t>
            </a:r>
            <a:r>
              <a:rPr lang="en-US" dirty="0" smtClean="0"/>
              <a:t> </a:t>
            </a:r>
            <a:r>
              <a:rPr lang="en-US" dirty="0"/>
              <a:t>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09587"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09588" name="Equation" r:id="rId5" imgW="1384200" imgH="368280" progId="Equation.DSMT4">
                  <p:embed/>
                </p:oleObj>
              </mc:Choice>
              <mc:Fallback>
                <p:oleObj name="Equation" r:id="rId5" imgW="138420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09589" name="Equation" r:id="rId7" imgW="545760" imgH="368280" progId="Equation.DSMT4">
                  <p:embed/>
                </p:oleObj>
              </mc:Choice>
              <mc:Fallback>
                <p:oleObj name="Equation" r:id="rId7" imgW="5457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72565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Wednesday, Oct. 3, 2018</a:t>
            </a:r>
            <a:endParaRPr lang="en-US"/>
          </a:p>
        </p:txBody>
      </p:sp>
      <p:sp>
        <p:nvSpPr>
          <p:cNvPr id="20" name="Footer Placeholder 4"/>
          <p:cNvSpPr>
            <a:spLocks noGrp="1"/>
          </p:cNvSpPr>
          <p:nvPr>
            <p:ph type="ftr" sz="quarter" idx="11"/>
          </p:nvPr>
        </p:nvSpPr>
        <p:spPr/>
        <p:txBody>
          <a:bodyPr/>
          <a:lstStyle/>
          <a:p>
            <a:r>
              <a:rPr lang="mr-IN" smtClean="0"/>
              <a:t>PHYS 1444-002, Fall 2018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27</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a:t>
            </a:r>
            <a:r>
              <a:rPr lang="en-US" dirty="0" smtClean="0"/>
              <a:t> 11</a:t>
            </a:r>
            <a:endParaRPr lang="en-US" dirty="0"/>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a:t>
            </a:r>
            <a:r>
              <a:rPr lang="en-US" sz="2000" smtClean="0">
                <a:solidFill>
                  <a:schemeClr val="accent2"/>
                </a:solidFill>
                <a:latin typeface="Arial Narrow" charset="0"/>
              </a:rPr>
              <a:t>the </a:t>
            </a:r>
            <a:r>
              <a:rPr lang="en-US" sz="2000" dirty="0">
                <a:solidFill>
                  <a:schemeClr val="accent2"/>
                </a:solidFill>
                <a:latin typeface="Arial Narrow" charset="0"/>
              </a:rPr>
              <a:t>dielectric</a:t>
            </a:r>
            <a:r>
              <a:rPr lang="en-US" sz="2000" dirty="0" smtClean="0">
                <a:solidFill>
                  <a:schemeClr val="accent2"/>
                </a:solidFill>
                <a:latin typeface="Arial Narrow" charset="0"/>
              </a:rPr>
              <a:t>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10671"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10672"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10673"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10674"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10675" name="Equation" r:id="rId12" imgW="3632040" imgH="406080" progId="Equation.DSMT4">
                  <p:embed/>
                </p:oleObj>
              </mc:Choice>
              <mc:Fallback>
                <p:oleObj name="Equation" r:id="rId12" imgW="363204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10676"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10677"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10678"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10679" name="Equation" r:id="rId20" imgW="2489040" imgH="279360" progId="Equation.DSMT4">
                  <p:embed/>
                </p:oleObj>
              </mc:Choice>
              <mc:Fallback>
                <p:oleObj name="Equation" r:id="rId20" imgW="248904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10680"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10681"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10682"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10683"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558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Wednesday, Oct. 3, 2018</a:t>
            </a:r>
            <a:endParaRPr lang="en-US"/>
          </a:p>
        </p:txBody>
      </p:sp>
      <p:sp>
        <p:nvSpPr>
          <p:cNvPr id="32" name="Footer Placeholder 4"/>
          <p:cNvSpPr>
            <a:spLocks noGrp="1"/>
          </p:cNvSpPr>
          <p:nvPr>
            <p:ph type="ftr" sz="quarter" idx="11"/>
          </p:nvPr>
        </p:nvSpPr>
        <p:spPr/>
        <p:txBody>
          <a:bodyPr/>
          <a:lstStyle/>
          <a:p>
            <a:r>
              <a:rPr lang="mr-IN" smtClean="0"/>
              <a:t>PHYS 1444-002, Fall 2018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28</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a:t>
            </a:r>
            <a:r>
              <a:rPr lang="en-US" dirty="0" smtClean="0"/>
              <a:t> 11 </a:t>
            </a:r>
            <a:r>
              <a:rPr lang="en-US" dirty="0"/>
              <a:t>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11725"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11726"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11727"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11728"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11729"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smtClean="0">
                <a:solidFill>
                  <a:srgbClr val="FF0000"/>
                </a:solidFill>
                <a:latin typeface="Arial Narrow" charset="0"/>
              </a:rPr>
              <a:t>An external </a:t>
            </a:r>
            <a:r>
              <a:rPr lang="en-US" sz="1600" b="1">
                <a:solidFill>
                  <a:srgbClr val="FF0000"/>
                </a:solidFill>
                <a:latin typeface="Arial Narrow" charset="0"/>
              </a:rPr>
              <a:t>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11730"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11731"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11732"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11733"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11734"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11735"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11736"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11737"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11738"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11739"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11740"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11741"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11742"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68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3,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29</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a:t>
            </a:r>
            <a:r>
              <a:rPr lang="en-US" sz="2800" dirty="0" smtClean="0">
                <a:solidFill>
                  <a:schemeClr val="accent2"/>
                </a:solidFill>
                <a:latin typeface="Arial Narrow" charset="0"/>
              </a:rPr>
              <a:t>the electric </a:t>
            </a:r>
            <a:r>
              <a:rPr lang="en-US" sz="2800" dirty="0">
                <a:solidFill>
                  <a:schemeClr val="accent2"/>
                </a:solidFill>
                <a:latin typeface="Arial Narrow" charset="0"/>
              </a:rPr>
              <a:t>field molecules </a:t>
            </a:r>
            <a:r>
              <a:rPr lang="en-US" sz="2800" dirty="0" smtClean="0">
                <a:solidFill>
                  <a:schemeClr val="accent2"/>
                </a:solidFill>
                <a:latin typeface="Arial Narrow" charset="0"/>
              </a:rPr>
              <a:t>will </a:t>
            </a:r>
            <a:r>
              <a:rPr lang="en-US" sz="2800" dirty="0">
                <a:solidFill>
                  <a:schemeClr val="accent2"/>
                </a:solidFill>
                <a:latin typeface="Arial Narrow" charset="0"/>
              </a:rPr>
              <a:t>be aligned.</a:t>
            </a:r>
          </a:p>
        </p:txBody>
      </p:sp>
    </p:spTree>
    <p:extLst>
      <p:ext uri="{BB962C8B-B14F-4D97-AF65-F5344CB8AC3E}">
        <p14:creationId xmlns:p14="http://schemas.microsoft.com/office/powerpoint/2010/main" val="11271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0"/>
            <a:ext cx="8915400" cy="6858000"/>
          </a:xfrm>
          <a:prstGeom prst="rect">
            <a:avLst/>
          </a:prstGeom>
        </p:spPr>
      </p:pic>
      <p:sp>
        <p:nvSpPr>
          <p:cNvPr id="8" name="Date Placeholder 7"/>
          <p:cNvSpPr>
            <a:spLocks noGrp="1"/>
          </p:cNvSpPr>
          <p:nvPr>
            <p:ph type="dt" sz="half" idx="10"/>
          </p:nvPr>
        </p:nvSpPr>
        <p:spPr/>
        <p:txBody>
          <a:bodyPr/>
          <a:lstStyle/>
          <a:p>
            <a:pPr>
              <a:defRPr/>
            </a:pPr>
            <a:r>
              <a:rPr lang="en-US" smtClean="0"/>
              <a:t>Wednesday, Oct. 3, 2018</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
        <p:nvSpPr>
          <p:cNvPr id="2" name="Footer Placeholder 1"/>
          <p:cNvSpPr>
            <a:spLocks noGrp="1"/>
          </p:cNvSpPr>
          <p:nvPr>
            <p:ph type="ftr" sz="quarter" idx="11"/>
          </p:nvPr>
        </p:nvSpPr>
        <p:spPr/>
        <p:txBody>
          <a:bodyPr/>
          <a:lstStyle/>
          <a:p>
            <a:pPr>
              <a:defRPr/>
            </a:pPr>
            <a:r>
              <a:rPr lang="mr-IN" smtClean="0"/>
              <a:t>PHYS 1444-002, Fall 2018                     Dr. Jaehoon Yu</a:t>
            </a:r>
            <a:endParaRPr lang="en-US"/>
          </a:p>
        </p:txBody>
      </p:sp>
    </p:spTree>
    <p:extLst>
      <p:ext uri="{BB962C8B-B14F-4D97-AF65-F5344CB8AC3E}">
        <p14:creationId xmlns:p14="http://schemas.microsoft.com/office/powerpoint/2010/main" val="125073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Oct. 3,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30</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1052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3,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31</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a:t>
            </a:r>
            <a:r>
              <a:rPr lang="en-US" sz="2800" dirty="0" smtClean="0">
                <a:solidFill>
                  <a:schemeClr val="accent2"/>
                </a:solidFill>
                <a:latin typeface="Arial Narrow" charset="0"/>
              </a:rPr>
              <a:t>conductor.  Why?</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180319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ipe(left)">
                                      <p:cBhvr>
                                        <p:cTn id="32" dur="500"/>
                                        <p:tgtEl>
                                          <p:spTgt spid="283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3651">
                                            <p:txEl>
                                              <p:pRg st="6" end="6"/>
                                            </p:txEl>
                                          </p:spTgt>
                                        </p:tgtEl>
                                        <p:attrNameLst>
                                          <p:attrName>style.visibility</p:attrName>
                                        </p:attrNameLst>
                                      </p:cBhvr>
                                      <p:to>
                                        <p:strVal val="visible"/>
                                      </p:to>
                                    </p:set>
                                    <p:animEffect transition="in" filter="wipe(left)">
                                      <p:cBhvr>
                                        <p:cTn id="37" dur="500"/>
                                        <p:tgtEl>
                                          <p:spTgt spid="2836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3651">
                                            <p:txEl>
                                              <p:pRg st="7" end="7"/>
                                            </p:txEl>
                                          </p:spTgt>
                                        </p:tgtEl>
                                        <p:attrNameLst>
                                          <p:attrName>style.visibility</p:attrName>
                                        </p:attrNameLst>
                                      </p:cBhvr>
                                      <p:to>
                                        <p:strVal val="visible"/>
                                      </p:to>
                                    </p:set>
                                    <p:animEffect transition="in" filter="wipe(left)">
                                      <p:cBhvr>
                                        <p:cTn id="42" dur="500"/>
                                        <p:tgtEl>
                                          <p:spTgt spid="2836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3651">
                                            <p:txEl>
                                              <p:pRg st="8" end="8"/>
                                            </p:txEl>
                                          </p:spTgt>
                                        </p:tgtEl>
                                        <p:attrNameLst>
                                          <p:attrName>style.visibility</p:attrName>
                                        </p:attrNameLst>
                                      </p:cBhvr>
                                      <p:to>
                                        <p:strVal val="visible"/>
                                      </p:to>
                                    </p:set>
                                    <p:animEffect transition="in" filter="wipe(left)">
                                      <p:cBhvr>
                                        <p:cTn id="47"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3, 2018</a:t>
            </a:r>
            <a:endParaRPr lang="en-US" sz="1400">
              <a:solidFill>
                <a:srgbClr val="FF0066"/>
              </a:solidFill>
              <a:latin typeface="Arial Narrow" charset="0"/>
            </a:endParaRP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32</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762000"/>
            <a:ext cx="82296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a:t>
            </a:r>
            <a:r>
              <a:rPr lang="en-US" dirty="0" smtClean="0">
                <a:solidFill>
                  <a:srgbClr val="660066"/>
                </a:solidFill>
                <a:latin typeface="Arial Narrow" charset="0"/>
              </a:rPr>
              <a:t>electricity </a:t>
            </a:r>
            <a:r>
              <a:rPr lang="en-US" dirty="0" smtClean="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1790s in Italy</a:t>
            </a:r>
          </a:p>
          <a:p>
            <a:pPr marL="742950" lvl="1" indent="-285750">
              <a:spcBef>
                <a:spcPct val="20000"/>
              </a:spcBef>
              <a:buFontTx/>
              <a:buChar char="–"/>
            </a:pPr>
            <a:r>
              <a:rPr lang="en-US" dirty="0">
                <a:solidFill>
                  <a:srgbClr val="660066"/>
                </a:solidFill>
                <a:latin typeface="Arial Narrow" charset="0"/>
              </a:rPr>
              <a:t>It was made of disks of zinc and silver based on his research that certain combinations of materials produce a greater electromotive force (</a:t>
            </a:r>
            <a:r>
              <a:rPr lang="en-US" dirty="0" err="1">
                <a:solidFill>
                  <a:srgbClr val="660066"/>
                </a:solidFill>
                <a:latin typeface="Arial Narrow" charset="0"/>
              </a:rPr>
              <a:t>emf</a:t>
            </a:r>
            <a:r>
              <a:rPr lang="en-US" dirty="0">
                <a:solidFill>
                  <a:srgbClr val="660066"/>
                </a:solidFill>
                <a:latin typeface="Arial Narrow" charset="0"/>
              </a:rPr>
              <a:t>), or potential, than others</a:t>
            </a:r>
          </a:p>
          <a:p>
            <a:pPr marL="342900" indent="-342900">
              <a:spcBef>
                <a:spcPct val="20000"/>
              </a:spcBef>
              <a:buFontTx/>
              <a:buChar char="•"/>
            </a:pPr>
            <a:r>
              <a:rPr lang="en-US" sz="2800" dirty="0">
                <a:solidFill>
                  <a:schemeClr val="accent2"/>
                </a:solidFill>
                <a:latin typeface="Arial Narrow" charset="0"/>
              </a:rPr>
              <a:t>Simplest batteries contain two plates made of dissimilar </a:t>
            </a:r>
            <a:r>
              <a:rPr lang="en-US" sz="2800" dirty="0" smtClean="0">
                <a:solidFill>
                  <a:schemeClr val="accent2"/>
                </a:solidFill>
                <a:latin typeface="Arial Narrow" charset="0"/>
              </a:rPr>
              <a:t>metals</a:t>
            </a:r>
            <a:r>
              <a:rPr lang="en-US" sz="2800" dirty="0">
                <a:solidFill>
                  <a:schemeClr val="accent2"/>
                </a:solidFill>
                <a:latin typeface="Arial Narrow" charset="0"/>
              </a:rPr>
              <a:t> </a:t>
            </a:r>
            <a:r>
              <a:rPr lang="en-US" sz="2800" dirty="0" smtClean="0">
                <a:solidFill>
                  <a:schemeClr val="accent2"/>
                </a:solidFill>
                <a:latin typeface="Arial Narrow" charset="0"/>
              </a:rPr>
              <a:t>called electrodes</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Electrodes are immersed in a solution, </a:t>
            </a:r>
            <a:r>
              <a:rPr lang="en-US" dirty="0" smtClean="0">
                <a:solidFill>
                  <a:srgbClr val="660066"/>
                </a:solidFill>
                <a:latin typeface="Arial Narrow" charset="0"/>
              </a:rPr>
              <a:t>the electrolyte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spTree>
    <p:extLst>
      <p:ext uri="{BB962C8B-B14F-4D97-AF65-F5344CB8AC3E}">
        <p14:creationId xmlns:p14="http://schemas.microsoft.com/office/powerpoint/2010/main" val="1019676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4676">
                                            <p:txEl>
                                              <p:pRg st="3" end="3"/>
                                            </p:txEl>
                                          </p:spTgt>
                                        </p:tgtEl>
                                        <p:attrNameLst>
                                          <p:attrName>style.visibility</p:attrName>
                                        </p:attrNameLst>
                                      </p:cBhvr>
                                      <p:to>
                                        <p:strVal val="visible"/>
                                      </p:to>
                                    </p:set>
                                    <p:animEffect transition="in" filter="wipe(left)">
                                      <p:cBhvr>
                                        <p:cTn id="22" dur="500"/>
                                        <p:tgtEl>
                                          <p:spTgt spid="28467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4676">
                                            <p:txEl>
                                              <p:pRg st="4" end="4"/>
                                            </p:txEl>
                                          </p:spTgt>
                                        </p:tgtEl>
                                        <p:attrNameLst>
                                          <p:attrName>style.visibility</p:attrName>
                                        </p:attrNameLst>
                                      </p:cBhvr>
                                      <p:to>
                                        <p:strVal val="visible"/>
                                      </p:to>
                                    </p:set>
                                    <p:animEffect transition="in" filter="wipe(left)">
                                      <p:cBhvr>
                                        <p:cTn id="27" dur="500"/>
                                        <p:tgtEl>
                                          <p:spTgt spid="2846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4676">
                                            <p:txEl>
                                              <p:pRg st="5" end="5"/>
                                            </p:txEl>
                                          </p:spTgt>
                                        </p:tgtEl>
                                        <p:attrNameLst>
                                          <p:attrName>style.visibility</p:attrName>
                                        </p:attrNameLst>
                                      </p:cBhvr>
                                      <p:to>
                                        <p:strVal val="visible"/>
                                      </p:to>
                                    </p:set>
                                    <p:animEffect transition="in" filter="wipe(left)">
                                      <p:cBhvr>
                                        <p:cTn id="32" dur="500"/>
                                        <p:tgtEl>
                                          <p:spTgt spid="28467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4676">
                                            <p:txEl>
                                              <p:pRg st="6" end="6"/>
                                            </p:txEl>
                                          </p:spTgt>
                                        </p:tgtEl>
                                        <p:attrNameLst>
                                          <p:attrName>style.visibility</p:attrName>
                                        </p:attrNameLst>
                                      </p:cBhvr>
                                      <p:to>
                                        <p:strVal val="visible"/>
                                      </p:to>
                                    </p:set>
                                    <p:animEffect transition="in" filter="wipe(left)">
                                      <p:cBhvr>
                                        <p:cTn id="37" dur="500"/>
                                        <p:tgtEl>
                                          <p:spTgt spid="28467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84674"/>
                                        </p:tgtEl>
                                        <p:attrNameLst>
                                          <p:attrName>style.visibility</p:attrName>
                                        </p:attrNameLst>
                                      </p:cBhvr>
                                      <p:to>
                                        <p:strVal val="visible"/>
                                      </p:to>
                                    </p:set>
                                    <p:anim calcmode="lin" valueType="num">
                                      <p:cBhvr>
                                        <p:cTn id="42" dur="500" fill="hold"/>
                                        <p:tgtEl>
                                          <p:spTgt spid="284674"/>
                                        </p:tgtEl>
                                        <p:attrNameLst>
                                          <p:attrName>ppt_w</p:attrName>
                                        </p:attrNameLst>
                                      </p:cBhvr>
                                      <p:tavLst>
                                        <p:tav tm="0">
                                          <p:val>
                                            <p:fltVal val="0"/>
                                          </p:val>
                                        </p:tav>
                                        <p:tav tm="100000">
                                          <p:val>
                                            <p:strVal val="#ppt_w"/>
                                          </p:val>
                                        </p:tav>
                                      </p:tavLst>
                                    </p:anim>
                                    <p:anim calcmode="lin" valueType="num">
                                      <p:cBhvr>
                                        <p:cTn id="43" dur="500" fill="hold"/>
                                        <p:tgtEl>
                                          <p:spTgt spid="284674"/>
                                        </p:tgtEl>
                                        <p:attrNameLst>
                                          <p:attrName>ppt_h</p:attrName>
                                        </p:attrNameLst>
                                      </p:cBhvr>
                                      <p:tavLst>
                                        <p:tav tm="0">
                                          <p:val>
                                            <p:fltVal val="0"/>
                                          </p:val>
                                        </p:tav>
                                        <p:tav tm="100000">
                                          <p:val>
                                            <p:strVal val="#ppt_h"/>
                                          </p:val>
                                        </p:tav>
                                      </p:tavLst>
                                    </p:anim>
                                    <p:animEffect transition="in" filter="fade">
                                      <p:cBhvr>
                                        <p:cTn id="44" dur="500"/>
                                        <p:tgtEl>
                                          <p:spTgt spid="2846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4676">
                                            <p:txEl>
                                              <p:pRg st="7" end="7"/>
                                            </p:txEl>
                                          </p:spTgt>
                                        </p:tgtEl>
                                        <p:attrNameLst>
                                          <p:attrName>style.visibility</p:attrName>
                                        </p:attrNameLst>
                                      </p:cBhvr>
                                      <p:to>
                                        <p:strVal val="visible"/>
                                      </p:to>
                                    </p:set>
                                    <p:animEffect transition="in" filter="wipe(left)">
                                      <p:cBhvr>
                                        <p:cTn id="49" dur="500"/>
                                        <p:tgtEl>
                                          <p:spTgt spid="2846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3, 2018</a:t>
            </a:r>
            <a:endParaRPr lang="en-US" sz="1400">
              <a:solidFill>
                <a:srgbClr val="FF0066"/>
              </a:solidFill>
              <a:latin typeface="Arial Narrow"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33</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a:t>
            </a:r>
            <a:r>
              <a:rPr lang="en-US" sz="2800" dirty="0" smtClean="0">
                <a:solidFill>
                  <a:schemeClr val="accent2"/>
                </a:solidFill>
                <a:latin typeface="Arial Narrow" charset="0"/>
                <a:sym typeface="Wingdings" charset="0"/>
              </a:rPr>
              <a:t>(the solution) becomes </a:t>
            </a:r>
            <a:r>
              <a:rPr lang="en-US" sz="2800" dirty="0">
                <a:solidFill>
                  <a:schemeClr val="accent2"/>
                </a:solidFill>
                <a:latin typeface="Arial Narrow" charset="0"/>
                <a:sym typeface="Wingdings" charset="0"/>
              </a:rPr>
              <a:t>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t>
            </a:r>
            <a:r>
              <a:rPr lang="en-US" sz="2800" dirty="0" smtClean="0">
                <a:solidFill>
                  <a:schemeClr val="accent2"/>
                </a:solidFill>
                <a:latin typeface="Arial Narrow" charset="0"/>
              </a:rPr>
              <a:t>a potential </a:t>
            </a:r>
            <a:r>
              <a:rPr lang="en-US" sz="2800" dirty="0">
                <a:solidFill>
                  <a:schemeClr val="accent2"/>
                </a:solidFill>
                <a:latin typeface="Arial Narrow" charset="0"/>
              </a:rPr>
              <a:t>difference between them</a:t>
            </a:r>
          </a:p>
        </p:txBody>
      </p:sp>
    </p:spTree>
    <p:extLst>
      <p:ext uri="{BB962C8B-B14F-4D97-AF65-F5344CB8AC3E}">
        <p14:creationId xmlns:p14="http://schemas.microsoft.com/office/powerpoint/2010/main" val="1546209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5698"/>
                                        </p:tgtEl>
                                        <p:attrNameLst>
                                          <p:attrName>style.visibility</p:attrName>
                                        </p:attrNameLst>
                                      </p:cBhvr>
                                      <p:to>
                                        <p:strVal val="visible"/>
                                      </p:to>
                                    </p:set>
                                    <p:anim calcmode="lin" valueType="num">
                                      <p:cBhvr>
                                        <p:cTn id="12" dur="500" fill="hold"/>
                                        <p:tgtEl>
                                          <p:spTgt spid="285698"/>
                                        </p:tgtEl>
                                        <p:attrNameLst>
                                          <p:attrName>ppt_w</p:attrName>
                                        </p:attrNameLst>
                                      </p:cBhvr>
                                      <p:tavLst>
                                        <p:tav tm="0">
                                          <p:val>
                                            <p:fltVal val="0"/>
                                          </p:val>
                                        </p:tav>
                                        <p:tav tm="100000">
                                          <p:val>
                                            <p:strVal val="#ppt_w"/>
                                          </p:val>
                                        </p:tav>
                                      </p:tavLst>
                                    </p:anim>
                                    <p:anim calcmode="lin" valueType="num">
                                      <p:cBhvr>
                                        <p:cTn id="13" dur="500" fill="hold"/>
                                        <p:tgtEl>
                                          <p:spTgt spid="285698"/>
                                        </p:tgtEl>
                                        <p:attrNameLst>
                                          <p:attrName>ppt_h</p:attrName>
                                        </p:attrNameLst>
                                      </p:cBhvr>
                                      <p:tavLst>
                                        <p:tav tm="0">
                                          <p:val>
                                            <p:fltVal val="0"/>
                                          </p:val>
                                        </p:tav>
                                        <p:tav tm="100000">
                                          <p:val>
                                            <p:strVal val="#ppt_h"/>
                                          </p:val>
                                        </p:tav>
                                      </p:tavLst>
                                    </p:anim>
                                    <p:animEffect transition="in" filter="fade">
                                      <p:cBhvr>
                                        <p:cTn id="14" dur="500"/>
                                        <p:tgtEl>
                                          <p:spTgt spid="2856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5700">
                                            <p:txEl>
                                              <p:pRg st="1" end="1"/>
                                            </p:txEl>
                                          </p:spTgt>
                                        </p:tgtEl>
                                        <p:attrNameLst>
                                          <p:attrName>style.visibility</p:attrName>
                                        </p:attrNameLst>
                                      </p:cBhvr>
                                      <p:to>
                                        <p:strVal val="visible"/>
                                      </p:to>
                                    </p:set>
                                    <p:animEffect transition="in" filter="wipe(left)">
                                      <p:cBhvr>
                                        <p:cTn id="19" dur="500"/>
                                        <p:tgtEl>
                                          <p:spTgt spid="28570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5701">
                                            <p:txEl>
                                              <p:pRg st="0" end="0"/>
                                            </p:txEl>
                                          </p:spTgt>
                                        </p:tgtEl>
                                        <p:attrNameLst>
                                          <p:attrName>style.visibility</p:attrName>
                                        </p:attrNameLst>
                                      </p:cBhvr>
                                      <p:to>
                                        <p:strVal val="visible"/>
                                      </p:to>
                                    </p:set>
                                    <p:animEffect transition="in" filter="wipe(left)">
                                      <p:cBhvr>
                                        <p:cTn id="24" dur="500"/>
                                        <p:tgtEl>
                                          <p:spTgt spid="28570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5701">
                                            <p:txEl>
                                              <p:pRg st="1" end="1"/>
                                            </p:txEl>
                                          </p:spTgt>
                                        </p:tgtEl>
                                        <p:attrNameLst>
                                          <p:attrName>style.visibility</p:attrName>
                                        </p:attrNameLst>
                                      </p:cBhvr>
                                      <p:to>
                                        <p:strVal val="visible"/>
                                      </p:to>
                                    </p:set>
                                    <p:animEffect transition="in" filter="wipe(left)">
                                      <p:cBhvr>
                                        <p:cTn id="29" dur="500"/>
                                        <p:tgtEl>
                                          <p:spTgt spid="28570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5701">
                                            <p:txEl>
                                              <p:pRg st="2" end="2"/>
                                            </p:txEl>
                                          </p:spTgt>
                                        </p:tgtEl>
                                        <p:attrNameLst>
                                          <p:attrName>style.visibility</p:attrName>
                                        </p:attrNameLst>
                                      </p:cBhvr>
                                      <p:to>
                                        <p:strVal val="visible"/>
                                      </p:to>
                                    </p:set>
                                    <p:animEffect transition="in" filter="wipe(left)">
                                      <p:cBhvr>
                                        <p:cTn id="34" dur="500"/>
                                        <p:tgtEl>
                                          <p:spTgt spid="285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P spid="28570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3, 2018</a:t>
            </a:r>
            <a:endParaRPr lang="en-US" sz="1400">
              <a:solidFill>
                <a:srgbClr val="FF0066"/>
              </a:solidFill>
              <a:latin typeface="Arial Narrow"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34</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a particular potential maintained?</a:t>
            </a:r>
          </a:p>
          <a:p>
            <a:pPr marL="742950" lvl="1" indent="-285750">
              <a:spcBef>
                <a:spcPct val="20000"/>
              </a:spcBef>
              <a:buFontTx/>
              <a:buChar char="–"/>
            </a:pPr>
            <a:r>
              <a:rPr lang="en-US" dirty="0" smtClean="0">
                <a:solidFill>
                  <a:srgbClr val="660066"/>
                </a:solidFill>
                <a:latin typeface="Arial Narrow" charset="0"/>
              </a:rPr>
              <a:t>If </a:t>
            </a:r>
            <a:r>
              <a:rPr lang="en-US" dirty="0">
                <a:solidFill>
                  <a:srgbClr val="660066"/>
                </a:solidFill>
                <a:latin typeface="Arial Narrow" charset="0"/>
              </a:rPr>
              <a:t>the terminals are not connected, </a:t>
            </a:r>
            <a:r>
              <a:rPr lang="en-US" dirty="0" smtClean="0">
                <a:solidFill>
                  <a:srgbClr val="660066"/>
                </a:solidFill>
                <a:latin typeface="Arial Narrow" charset="0"/>
              </a:rPr>
              <a:t>as </a:t>
            </a:r>
            <a:r>
              <a:rPr lang="en-US" dirty="0">
                <a:solidFill>
                  <a:srgbClr val="660066"/>
                </a:solidFill>
                <a:latin typeface="Arial Narrow" charset="0"/>
              </a:rPr>
              <a:t>too many of zinc ion gets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a:t>
            </a:r>
            <a:r>
              <a:rPr lang="en-US" dirty="0" smtClean="0">
                <a:solidFill>
                  <a:srgbClr val="660066"/>
                </a:solidFill>
                <a:latin typeface="Arial Narrow" charset="0"/>
              </a:rPr>
              <a:t>charge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445252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left)">
                                      <p:cBhvr>
                                        <p:cTn id="22" dur="500"/>
                                        <p:tgtEl>
                                          <p:spTgt spid="286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left)">
                                      <p:cBhvr>
                                        <p:cTn id="27" dur="500"/>
                                        <p:tgtEl>
                                          <p:spTgt spid="286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left)">
                                      <p:cBhvr>
                                        <p:cTn id="32" dur="500"/>
                                        <p:tgtEl>
                                          <p:spTgt spid="286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23">
                                            <p:txEl>
                                              <p:pRg st="6" end="6"/>
                                            </p:txEl>
                                          </p:spTgt>
                                        </p:tgtEl>
                                        <p:attrNameLst>
                                          <p:attrName>style.visibility</p:attrName>
                                        </p:attrNameLst>
                                      </p:cBhvr>
                                      <p:to>
                                        <p:strVal val="visible"/>
                                      </p:to>
                                    </p:set>
                                    <p:animEffect transition="in" filter="wipe(left)">
                                      <p:cBhvr>
                                        <p:cTn id="37" dur="500"/>
                                        <p:tgtEl>
                                          <p:spTgt spid="2867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23">
                                            <p:txEl>
                                              <p:pRg st="7" end="7"/>
                                            </p:txEl>
                                          </p:spTgt>
                                        </p:tgtEl>
                                        <p:attrNameLst>
                                          <p:attrName>style.visibility</p:attrName>
                                        </p:attrNameLst>
                                      </p:cBhvr>
                                      <p:to>
                                        <p:strVal val="visible"/>
                                      </p:to>
                                    </p:set>
                                    <p:animEffect transition="in" filter="wipe(left)">
                                      <p:cBhvr>
                                        <p:cTn id="42" dur="500"/>
                                        <p:tgtEl>
                                          <p:spTgt spid="2867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23">
                                            <p:txEl>
                                              <p:pRg st="8" end="8"/>
                                            </p:txEl>
                                          </p:spTgt>
                                        </p:tgtEl>
                                        <p:attrNameLst>
                                          <p:attrName>style.visibility</p:attrName>
                                        </p:attrNameLst>
                                      </p:cBhvr>
                                      <p:to>
                                        <p:strVal val="visible"/>
                                      </p:to>
                                    </p:set>
                                    <p:animEffect transition="in" filter="wipe(left)">
                                      <p:cBhvr>
                                        <p:cTn id="47"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3, 2018</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35</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12653"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12654"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5720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37337" y="51371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51371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32463" y="5562600"/>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1525774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3,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36</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a:t>
            </a:r>
            <a:r>
              <a:rPr lang="en-US" sz="2800" dirty="0" smtClean="0">
                <a:solidFill>
                  <a:srgbClr val="CC00CC"/>
                </a:solidFill>
                <a:latin typeface="Arial Narrow" charset="0"/>
              </a:rPr>
              <a:t>flown </a:t>
            </a:r>
            <a:r>
              <a:rPr lang="en-US" sz="2800" dirty="0">
                <a:solidFill>
                  <a:srgbClr val="CC00CC"/>
                </a:solidFill>
                <a:latin typeface="Arial Narrow" charset="0"/>
              </a:rPr>
              <a:t>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13701" name="Equation" r:id="rId3" imgW="571320" imgH="190440" progId="Equation.DSMT4">
                  <p:embed/>
                </p:oleObj>
              </mc:Choice>
              <mc:Fallback>
                <p:oleObj name="Equation" r:id="rId3" imgW="5713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13702" name="Equation" r:id="rId5" imgW="685800" imgH="190440" progId="Equation.DSMT4">
                  <p:embed/>
                </p:oleObj>
              </mc:Choice>
              <mc:Fallback>
                <p:oleObj name="Equation" r:id="rId5" imgW="685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13703" name="Equation" r:id="rId7" imgW="317160" imgH="203040" progId="Equation.DSMT4">
                  <p:embed/>
                </p:oleObj>
              </mc:Choice>
              <mc:Fallback>
                <p:oleObj name="Equation" r:id="rId7" imgW="317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13704" name="Equation" r:id="rId9" imgW="1231560" imgH="164880" progId="Equation.DSMT4">
                  <p:embed/>
                </p:oleObj>
              </mc:Choice>
              <mc:Fallback>
                <p:oleObj name="Equation" r:id="rId9" imgW="123156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13705" name="Equation" r:id="rId11" imgW="368280" imgH="368280" progId="Equation.DSMT4">
                  <p:embed/>
                </p:oleObj>
              </mc:Choice>
              <mc:Fallback>
                <p:oleObj name="Equation" r:id="rId11" imgW="36828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13706" name="Equation" r:id="rId13" imgW="1917360" imgH="380880" progId="Equation.DSMT4">
                  <p:embed/>
                </p:oleObj>
              </mc:Choice>
              <mc:Fallback>
                <p:oleObj name="Equation" r:id="rId13" imgW="1917360" imgH="380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762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Oct. 3,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4E2F275A-7488-574A-B63A-BBB524EE41AA}" type="slidenum">
              <a:rPr lang="en-US"/>
              <a:pPr/>
              <a:t>4</a:t>
            </a:fld>
            <a:endParaRPr lang="en-US"/>
          </a:p>
        </p:txBody>
      </p:sp>
      <p:sp>
        <p:nvSpPr>
          <p:cNvPr id="201730" name="Rectangle 2"/>
          <p:cNvSpPr>
            <a:spLocks noGrp="1" noChangeArrowheads="1"/>
          </p:cNvSpPr>
          <p:nvPr>
            <p:ph type="title"/>
          </p:nvPr>
        </p:nvSpPr>
        <p:spPr>
          <a:xfrm>
            <a:off x="381000" y="0"/>
            <a:ext cx="8305800" cy="685800"/>
          </a:xfrm>
        </p:spPr>
        <p:txBody>
          <a:bodyPr/>
          <a:lstStyle/>
          <a:p>
            <a:r>
              <a:rPr lang="en-US"/>
              <a:t>Capacitors (or Condensers)</a:t>
            </a:r>
          </a:p>
        </p:txBody>
      </p:sp>
      <p:sp>
        <p:nvSpPr>
          <p:cNvPr id="201731" name="Rectangle 3"/>
          <p:cNvSpPr>
            <a:spLocks noChangeArrowheads="1"/>
          </p:cNvSpPr>
          <p:nvPr/>
        </p:nvSpPr>
        <p:spPr bwMode="auto">
          <a:xfrm>
            <a:off x="152400" y="533400"/>
            <a:ext cx="89154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a capacitor?</a:t>
            </a:r>
          </a:p>
          <a:p>
            <a:pPr marL="742950" lvl="1" indent="-285750">
              <a:spcBef>
                <a:spcPct val="20000"/>
              </a:spcBef>
              <a:buFontTx/>
              <a:buChar char="–"/>
            </a:pPr>
            <a:r>
              <a:rPr lang="en-US" dirty="0">
                <a:solidFill>
                  <a:srgbClr val="660066"/>
                </a:solidFill>
                <a:latin typeface="Arial Narrow" charset="0"/>
                <a:ea typeface="ＭＳ Ｐゴシック" charset="-128"/>
              </a:rPr>
              <a:t>A device that can store electric charge</a:t>
            </a:r>
          </a:p>
          <a:p>
            <a:pPr marL="742950" lvl="1" indent="-285750">
              <a:spcBef>
                <a:spcPct val="20000"/>
              </a:spcBef>
              <a:buFontTx/>
              <a:buChar char="–"/>
            </a:pPr>
            <a:r>
              <a:rPr lang="en-US" dirty="0">
                <a:solidFill>
                  <a:srgbClr val="660066"/>
                </a:solidFill>
                <a:latin typeface="Arial Narrow" charset="0"/>
                <a:ea typeface="ＭＳ Ｐゴシック" charset="-128"/>
              </a:rPr>
              <a:t>But does not let them flow through</a:t>
            </a:r>
          </a:p>
          <a:p>
            <a:pPr marL="342900" indent="-342900">
              <a:spcBef>
                <a:spcPct val="20000"/>
              </a:spcBef>
              <a:buFontTx/>
              <a:buChar char="•"/>
            </a:pPr>
            <a:r>
              <a:rPr lang="en-US" sz="2800" dirty="0">
                <a:solidFill>
                  <a:schemeClr val="accent2"/>
                </a:solidFill>
                <a:latin typeface="Arial Narrow" charset="0"/>
              </a:rPr>
              <a:t>What </a:t>
            </a:r>
            <a:r>
              <a:rPr lang="en-US" sz="2800" dirty="0" smtClean="0">
                <a:solidFill>
                  <a:schemeClr val="accent2"/>
                </a:solidFill>
                <a:latin typeface="Arial Narrow" charset="0"/>
              </a:rPr>
              <a:t>does a capacitor </a:t>
            </a:r>
            <a:r>
              <a:rPr lang="en-US" sz="2800" dirty="0">
                <a:solidFill>
                  <a:schemeClr val="accent2"/>
                </a:solidFill>
                <a:latin typeface="Arial Narrow" charset="0"/>
              </a:rPr>
              <a:t>consist of?</a:t>
            </a:r>
          </a:p>
          <a:p>
            <a:pPr marL="742950" lvl="1" indent="-285750">
              <a:spcBef>
                <a:spcPct val="20000"/>
              </a:spcBef>
              <a:buFontTx/>
              <a:buChar char="–"/>
            </a:pPr>
            <a:r>
              <a:rPr lang="en-US" dirty="0">
                <a:solidFill>
                  <a:srgbClr val="660066"/>
                </a:solidFill>
                <a:latin typeface="Arial Narrow" charset="0"/>
                <a:ea typeface="ＭＳ Ｐゴシック" charset="-128"/>
              </a:rPr>
              <a:t>Usually consists of two conducting objects (plates or sheets) placed near each other without touching</a:t>
            </a:r>
          </a:p>
          <a:p>
            <a:pPr marL="742950" lvl="1" indent="-285750">
              <a:spcBef>
                <a:spcPct val="20000"/>
              </a:spcBef>
              <a:buFontTx/>
              <a:buChar char="–"/>
            </a:pPr>
            <a:r>
              <a:rPr lang="en-US" dirty="0">
                <a:solidFill>
                  <a:srgbClr val="660066"/>
                </a:solidFill>
                <a:latin typeface="Arial Narrow" charset="0"/>
                <a:ea typeface="ＭＳ Ｐゴシック" charset="-128"/>
              </a:rPr>
              <a:t>Why can’t they touch each other?</a:t>
            </a:r>
          </a:p>
          <a:p>
            <a:pPr marL="1143000" lvl="2" indent="-228600">
              <a:spcBef>
                <a:spcPct val="20000"/>
              </a:spcBef>
              <a:buFontTx/>
              <a:buChar char="•"/>
            </a:pPr>
            <a:r>
              <a:rPr lang="en-US" sz="2000" dirty="0">
                <a:solidFill>
                  <a:srgbClr val="003300"/>
                </a:solidFill>
                <a:latin typeface="Arial Narrow" charset="0"/>
                <a:ea typeface="ＭＳ Ｐゴシック" charset="-128"/>
              </a:rPr>
              <a:t>The charge will neutralize…</a:t>
            </a:r>
          </a:p>
          <a:p>
            <a:pPr marL="342900" indent="-342900">
              <a:spcBef>
                <a:spcPct val="20000"/>
              </a:spcBef>
              <a:buFontTx/>
              <a:buChar char="•"/>
            </a:pPr>
            <a:r>
              <a:rPr lang="en-US" sz="2800" dirty="0">
                <a:solidFill>
                  <a:schemeClr val="accent2"/>
                </a:solidFill>
                <a:latin typeface="Arial Narrow" charset="0"/>
              </a:rPr>
              <a:t>Can you give some examples?</a:t>
            </a:r>
          </a:p>
          <a:p>
            <a:pPr marL="742950" lvl="1" indent="-285750">
              <a:spcBef>
                <a:spcPct val="20000"/>
              </a:spcBef>
              <a:buFontTx/>
              <a:buChar char="–"/>
            </a:pPr>
            <a:r>
              <a:rPr lang="en-US" dirty="0">
                <a:solidFill>
                  <a:srgbClr val="660066"/>
                </a:solidFill>
                <a:latin typeface="Arial Narrow" charset="0"/>
                <a:ea typeface="ＭＳ Ｐゴシック" charset="-128"/>
              </a:rPr>
              <a:t>Camera flash, </a:t>
            </a:r>
            <a:r>
              <a:rPr lang="en-US" dirty="0" smtClean="0">
                <a:solidFill>
                  <a:srgbClr val="660066"/>
                </a:solidFill>
                <a:latin typeface="Arial Narrow" charset="0"/>
                <a:ea typeface="ＭＳ Ｐゴシック" charset="-128"/>
              </a:rPr>
              <a:t>Surge </a:t>
            </a:r>
            <a:r>
              <a:rPr lang="en-US" dirty="0">
                <a:solidFill>
                  <a:srgbClr val="660066"/>
                </a:solidFill>
                <a:latin typeface="Arial Narrow" charset="0"/>
                <a:ea typeface="ＭＳ Ｐゴシック" charset="-128"/>
              </a:rPr>
              <a:t>protectors, binary circuits,</a:t>
            </a:r>
            <a:r>
              <a:rPr lang="en-US" dirty="0" smtClean="0">
                <a:solidFill>
                  <a:srgbClr val="660066"/>
                </a:solidFill>
                <a:latin typeface="Arial Narrow" charset="0"/>
                <a:ea typeface="ＭＳ Ｐゴシック" charset="-128"/>
              </a:rPr>
              <a:t> memory, etc</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How is </a:t>
            </a:r>
            <a:r>
              <a:rPr lang="en-US" sz="2800" dirty="0" smtClean="0">
                <a:solidFill>
                  <a:schemeClr val="accent2"/>
                </a:solidFill>
                <a:latin typeface="Arial Narrow" charset="0"/>
              </a:rPr>
              <a:t>the </a:t>
            </a:r>
            <a:r>
              <a:rPr lang="en-US" sz="2800" dirty="0">
                <a:solidFill>
                  <a:schemeClr val="accent2"/>
                </a:solidFill>
                <a:latin typeface="Arial Narrow" charset="0"/>
              </a:rPr>
              <a:t>capacitor different than </a:t>
            </a:r>
            <a:r>
              <a:rPr lang="en-US" sz="2800" dirty="0" smtClean="0">
                <a:solidFill>
                  <a:schemeClr val="accent2"/>
                </a:solidFill>
                <a:latin typeface="Arial Narrow" charset="0"/>
              </a:rPr>
              <a:t>the </a:t>
            </a:r>
            <a:r>
              <a:rPr lang="en-US" sz="2800" dirty="0">
                <a:solidFill>
                  <a:schemeClr val="accent2"/>
                </a:solidFill>
                <a:latin typeface="Arial Narrow" charset="0"/>
              </a:rPr>
              <a:t>battery?</a:t>
            </a:r>
          </a:p>
          <a:p>
            <a:pPr marL="742950" lvl="1" indent="-285750">
              <a:spcBef>
                <a:spcPct val="20000"/>
              </a:spcBef>
              <a:buFontTx/>
              <a:buChar char="–"/>
            </a:pPr>
            <a:r>
              <a:rPr lang="en-US" dirty="0">
                <a:solidFill>
                  <a:srgbClr val="660066"/>
                </a:solidFill>
                <a:latin typeface="Arial Narrow" charset="0"/>
                <a:ea typeface="ＭＳ Ｐゴシック" charset="-128"/>
              </a:rPr>
              <a:t>Battery provides potential difference by storing energy (usually chemical energy) while the capacitor stores charges but very little energy.</a:t>
            </a:r>
          </a:p>
        </p:txBody>
      </p:sp>
    </p:spTree>
    <p:extLst>
      <p:ext uri="{BB962C8B-B14F-4D97-AF65-F5344CB8AC3E}">
        <p14:creationId xmlns:p14="http://schemas.microsoft.com/office/powerpoint/2010/main" val="2624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wipe(left)">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wipe(left)">
                                      <p:cBhvr>
                                        <p:cTn id="12" dur="500"/>
                                        <p:tgtEl>
                                          <p:spTgt spid="201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wipe(left)">
                                      <p:cBhvr>
                                        <p:cTn id="17" dur="500"/>
                                        <p:tgtEl>
                                          <p:spTgt spid="201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1">
                                            <p:txEl>
                                              <p:pRg st="3" end="3"/>
                                            </p:txEl>
                                          </p:spTgt>
                                        </p:tgtEl>
                                        <p:attrNameLst>
                                          <p:attrName>style.visibility</p:attrName>
                                        </p:attrNameLst>
                                      </p:cBhvr>
                                      <p:to>
                                        <p:strVal val="visible"/>
                                      </p:to>
                                    </p:set>
                                    <p:animEffect transition="in" filter="wipe(left)">
                                      <p:cBhvr>
                                        <p:cTn id="22" dur="500"/>
                                        <p:tgtEl>
                                          <p:spTgt spid="201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1731">
                                            <p:txEl>
                                              <p:pRg st="4" end="4"/>
                                            </p:txEl>
                                          </p:spTgt>
                                        </p:tgtEl>
                                        <p:attrNameLst>
                                          <p:attrName>style.visibility</p:attrName>
                                        </p:attrNameLst>
                                      </p:cBhvr>
                                      <p:to>
                                        <p:strVal val="visible"/>
                                      </p:to>
                                    </p:set>
                                    <p:animEffect transition="in" filter="wipe(left)">
                                      <p:cBhvr>
                                        <p:cTn id="27" dur="500"/>
                                        <p:tgtEl>
                                          <p:spTgt spid="2017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1731">
                                            <p:txEl>
                                              <p:pRg st="5" end="5"/>
                                            </p:txEl>
                                          </p:spTgt>
                                        </p:tgtEl>
                                        <p:attrNameLst>
                                          <p:attrName>style.visibility</p:attrName>
                                        </p:attrNameLst>
                                      </p:cBhvr>
                                      <p:to>
                                        <p:strVal val="visible"/>
                                      </p:to>
                                    </p:set>
                                    <p:animEffect transition="in" filter="wipe(left)">
                                      <p:cBhvr>
                                        <p:cTn id="32" dur="500"/>
                                        <p:tgtEl>
                                          <p:spTgt spid="2017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1731">
                                            <p:txEl>
                                              <p:pRg st="6" end="6"/>
                                            </p:txEl>
                                          </p:spTgt>
                                        </p:tgtEl>
                                        <p:attrNameLst>
                                          <p:attrName>style.visibility</p:attrName>
                                        </p:attrNameLst>
                                      </p:cBhvr>
                                      <p:to>
                                        <p:strVal val="visible"/>
                                      </p:to>
                                    </p:set>
                                    <p:animEffect transition="in" filter="wipe(left)">
                                      <p:cBhvr>
                                        <p:cTn id="37" dur="500"/>
                                        <p:tgtEl>
                                          <p:spTgt spid="2017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1731">
                                            <p:txEl>
                                              <p:pRg st="7" end="7"/>
                                            </p:txEl>
                                          </p:spTgt>
                                        </p:tgtEl>
                                        <p:attrNameLst>
                                          <p:attrName>style.visibility</p:attrName>
                                        </p:attrNameLst>
                                      </p:cBhvr>
                                      <p:to>
                                        <p:strVal val="visible"/>
                                      </p:to>
                                    </p:set>
                                    <p:animEffect transition="in" filter="wipe(left)">
                                      <p:cBhvr>
                                        <p:cTn id="42" dur="500"/>
                                        <p:tgtEl>
                                          <p:spTgt spid="2017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1731">
                                            <p:txEl>
                                              <p:pRg st="8" end="8"/>
                                            </p:txEl>
                                          </p:spTgt>
                                        </p:tgtEl>
                                        <p:attrNameLst>
                                          <p:attrName>style.visibility</p:attrName>
                                        </p:attrNameLst>
                                      </p:cBhvr>
                                      <p:to>
                                        <p:strVal val="visible"/>
                                      </p:to>
                                    </p:set>
                                    <p:animEffect transition="in" filter="wipe(left)">
                                      <p:cBhvr>
                                        <p:cTn id="47" dur="500"/>
                                        <p:tgtEl>
                                          <p:spTgt spid="2017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1731">
                                            <p:txEl>
                                              <p:pRg st="9" end="9"/>
                                            </p:txEl>
                                          </p:spTgt>
                                        </p:tgtEl>
                                        <p:attrNameLst>
                                          <p:attrName>style.visibility</p:attrName>
                                        </p:attrNameLst>
                                      </p:cBhvr>
                                      <p:to>
                                        <p:strVal val="visible"/>
                                      </p:to>
                                    </p:set>
                                    <p:animEffect transition="in" filter="wipe(left)">
                                      <p:cBhvr>
                                        <p:cTn id="52" dur="500"/>
                                        <p:tgtEl>
                                          <p:spTgt spid="2017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1731">
                                            <p:txEl>
                                              <p:pRg st="10" end="10"/>
                                            </p:txEl>
                                          </p:spTgt>
                                        </p:tgtEl>
                                        <p:attrNameLst>
                                          <p:attrName>style.visibility</p:attrName>
                                        </p:attrNameLst>
                                      </p:cBhvr>
                                      <p:to>
                                        <p:strVal val="visible"/>
                                      </p:to>
                                    </p:set>
                                    <p:animEffect transition="in" filter="wipe(left)">
                                      <p:cBhvr>
                                        <p:cTn id="57" dur="500"/>
                                        <p:tgtEl>
                                          <p:spTgt spid="2017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Wednesday, Oct. 3, 2018</a:t>
            </a:r>
            <a:endParaRPr lang="en-US"/>
          </a:p>
        </p:txBody>
      </p:sp>
      <p:sp>
        <p:nvSpPr>
          <p:cNvPr id="22" name="Footer Placeholder 4"/>
          <p:cNvSpPr>
            <a:spLocks noGrp="1"/>
          </p:cNvSpPr>
          <p:nvPr>
            <p:ph type="ftr" sz="quarter" idx="11"/>
          </p:nvPr>
        </p:nvSpPr>
        <p:spPr/>
        <p:txBody>
          <a:bodyPr/>
          <a:lstStyle/>
          <a:p>
            <a:r>
              <a:rPr lang="mr-IN" smtClean="0"/>
              <a:t>PHYS 1444-002, Fall 2018                     Dr. Jaehoon Yu</a:t>
            </a:r>
            <a:endParaRPr lang="en-US" dirty="0"/>
          </a:p>
        </p:txBody>
      </p:sp>
      <p:sp>
        <p:nvSpPr>
          <p:cNvPr id="23" name="Slide Number Placeholder 5"/>
          <p:cNvSpPr>
            <a:spLocks noGrp="1"/>
          </p:cNvSpPr>
          <p:nvPr>
            <p:ph type="sldNum" sz="quarter" idx="12"/>
          </p:nvPr>
        </p:nvSpPr>
        <p:spPr>
          <a:xfrm>
            <a:off x="6781800" y="6248400"/>
            <a:ext cx="1905000" cy="457200"/>
          </a:xfrm>
        </p:spPr>
        <p:txBody>
          <a:bodyPr/>
          <a:lstStyle/>
          <a:p>
            <a:fld id="{E430A0CC-1A65-814C-981A-7D007EE5555C}" type="slidenum">
              <a:rPr lang="en-US"/>
              <a:pPr/>
              <a:t>5</a:t>
            </a:fld>
            <a:endParaRPr lang="en-US"/>
          </a:p>
        </p:txBody>
      </p:sp>
      <p:grpSp>
        <p:nvGrpSpPr>
          <p:cNvPr id="2" name="Group 18"/>
          <p:cNvGrpSpPr>
            <a:grpSpLocks/>
          </p:cNvGrpSpPr>
          <p:nvPr/>
        </p:nvGrpSpPr>
        <p:grpSpPr bwMode="auto">
          <a:xfrm>
            <a:off x="76200" y="2590800"/>
            <a:ext cx="4906963" cy="1763713"/>
            <a:chOff x="-816" y="1056"/>
            <a:chExt cx="4416" cy="1548"/>
          </a:xfrm>
        </p:grpSpPr>
        <p:pic>
          <p:nvPicPr>
            <p:cNvPr id="203791" name="Picture 15" descr="FG24_001A"/>
            <p:cNvPicPr>
              <a:picLocks noChangeAspect="1" noChangeArrowheads="1"/>
            </p:cNvPicPr>
            <p:nvPr/>
          </p:nvPicPr>
          <p:blipFill>
            <a:blip r:embed="rId4"/>
            <a:srcRect/>
            <a:stretch>
              <a:fillRect/>
            </a:stretch>
          </p:blipFill>
          <p:spPr bwMode="auto">
            <a:xfrm>
              <a:off x="-816" y="1056"/>
              <a:ext cx="4416" cy="1548"/>
            </a:xfrm>
            <a:prstGeom prst="rect">
              <a:avLst/>
            </a:prstGeom>
            <a:noFill/>
          </p:spPr>
        </p:pic>
        <p:sp>
          <p:nvSpPr>
            <p:cNvPr id="203793" name="Rectangle 17"/>
            <p:cNvSpPr>
              <a:spLocks noChangeArrowheads="1"/>
            </p:cNvSpPr>
            <p:nvPr/>
          </p:nvSpPr>
          <p:spPr bwMode="auto">
            <a:xfrm>
              <a:off x="96" y="2256"/>
              <a:ext cx="528"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38"/>
          <p:cNvGrpSpPr>
            <a:grpSpLocks/>
          </p:cNvGrpSpPr>
          <p:nvPr/>
        </p:nvGrpSpPr>
        <p:grpSpPr bwMode="auto">
          <a:xfrm>
            <a:off x="5181600" y="4876800"/>
            <a:ext cx="4038600" cy="1828800"/>
            <a:chOff x="3984" y="3120"/>
            <a:chExt cx="1536" cy="1152"/>
          </a:xfrm>
        </p:grpSpPr>
        <p:pic>
          <p:nvPicPr>
            <p:cNvPr id="203808" name="Picture 32" descr="FG24_002"/>
            <p:cNvPicPr>
              <a:picLocks noChangeAspect="1" noChangeArrowheads="1"/>
            </p:cNvPicPr>
            <p:nvPr/>
          </p:nvPicPr>
          <p:blipFill>
            <a:blip r:embed="rId5"/>
            <a:srcRect/>
            <a:stretch>
              <a:fillRect/>
            </a:stretch>
          </p:blipFill>
          <p:spPr bwMode="auto">
            <a:xfrm>
              <a:off x="3984" y="3120"/>
              <a:ext cx="1536" cy="1152"/>
            </a:xfrm>
            <a:prstGeom prst="rect">
              <a:avLst/>
            </a:prstGeom>
            <a:noFill/>
          </p:spPr>
        </p:pic>
        <p:sp>
          <p:nvSpPr>
            <p:cNvPr id="203810" name="Rectangle 34"/>
            <p:cNvSpPr>
              <a:spLocks noChangeArrowheads="1"/>
            </p:cNvSpPr>
            <p:nvPr/>
          </p:nvSpPr>
          <p:spPr bwMode="auto">
            <a:xfrm>
              <a:off x="3984" y="3120"/>
              <a:ext cx="1056" cy="115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3" name="Rectangle 37"/>
            <p:cNvSpPr>
              <a:spLocks noChangeArrowheads="1"/>
            </p:cNvSpPr>
            <p:nvPr/>
          </p:nvSpPr>
          <p:spPr bwMode="auto">
            <a:xfrm>
              <a:off x="5184" y="4128"/>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78" name="Rectangle 2"/>
          <p:cNvSpPr>
            <a:spLocks noGrp="1" noChangeArrowheads="1"/>
          </p:cNvSpPr>
          <p:nvPr>
            <p:ph type="title"/>
          </p:nvPr>
        </p:nvSpPr>
        <p:spPr>
          <a:xfrm>
            <a:off x="381000" y="76200"/>
            <a:ext cx="8305800" cy="685800"/>
          </a:xfrm>
        </p:spPr>
        <p:txBody>
          <a:bodyPr/>
          <a:lstStyle/>
          <a:p>
            <a:r>
              <a:rPr lang="en-US"/>
              <a:t>Capacitors</a:t>
            </a:r>
          </a:p>
        </p:txBody>
      </p:sp>
      <p:sp>
        <p:nvSpPr>
          <p:cNvPr id="203779" name="Rectangle 3"/>
          <p:cNvSpPr>
            <a:spLocks noChangeArrowheads="1"/>
          </p:cNvSpPr>
          <p:nvPr/>
        </p:nvSpPr>
        <p:spPr bwMode="auto">
          <a:xfrm>
            <a:off x="380999" y="609600"/>
            <a:ext cx="8460581" cy="2068894"/>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simple capacitor consists of a pair of parallel plates of area </a:t>
            </a:r>
            <a:r>
              <a:rPr lang="en-US" sz="3200" dirty="0">
                <a:solidFill>
                  <a:schemeClr val="accent2"/>
                </a:solidFill>
                <a:latin typeface="Monotype Corsiva" charset="0"/>
              </a:rPr>
              <a:t>A </a:t>
            </a:r>
            <a:r>
              <a:rPr lang="en-US" sz="3200" dirty="0">
                <a:solidFill>
                  <a:schemeClr val="accent2"/>
                </a:solidFill>
                <a:latin typeface="Arial Narrow" charset="0"/>
              </a:rPr>
              <a:t>separated by a distance </a:t>
            </a:r>
            <a:r>
              <a:rPr lang="en-US" sz="3200" dirty="0">
                <a:solidFill>
                  <a:schemeClr val="accent2"/>
                </a:solidFill>
                <a:latin typeface="Monotype Corsiva" charset="0"/>
              </a:rPr>
              <a:t>d</a:t>
            </a:r>
            <a:r>
              <a:rPr lang="en-US" sz="3200" dirty="0">
                <a:solidFill>
                  <a:schemeClr val="accent2"/>
                </a:solidFill>
                <a:latin typeface="Arial Narrow" charset="0"/>
              </a:rPr>
              <a:t>.</a:t>
            </a:r>
          </a:p>
          <a:p>
            <a:pPr marL="742950" lvl="1" indent="-285750">
              <a:spcBef>
                <a:spcPct val="20000"/>
              </a:spcBef>
              <a:buFontTx/>
              <a:buChar char="–"/>
            </a:pPr>
            <a:r>
              <a:rPr lang="en-US" sz="2800" dirty="0" smtClean="0">
                <a:solidFill>
                  <a:srgbClr val="660066"/>
                </a:solidFill>
                <a:latin typeface="Arial Narrow" charset="0"/>
                <a:ea typeface="ＭＳ Ｐゴシック" charset="-128"/>
              </a:rPr>
              <a:t>A cylindrical capacitor is </a:t>
            </a:r>
            <a:r>
              <a:rPr lang="en-US" sz="2800" dirty="0">
                <a:solidFill>
                  <a:srgbClr val="660066"/>
                </a:solidFill>
                <a:latin typeface="Arial Narrow" charset="0"/>
                <a:ea typeface="ＭＳ Ｐゴシック" charset="-128"/>
              </a:rPr>
              <a:t>essentially parallel plates wrapped around as a cylinder.</a:t>
            </a:r>
          </a:p>
        </p:txBody>
      </p:sp>
      <p:grpSp>
        <p:nvGrpSpPr>
          <p:cNvPr id="4" name="Group 20"/>
          <p:cNvGrpSpPr>
            <a:grpSpLocks/>
          </p:cNvGrpSpPr>
          <p:nvPr/>
        </p:nvGrpSpPr>
        <p:grpSpPr bwMode="auto">
          <a:xfrm>
            <a:off x="4953000" y="2590800"/>
            <a:ext cx="2667000" cy="2133600"/>
            <a:chOff x="2832" y="1008"/>
            <a:chExt cx="2400" cy="1872"/>
          </a:xfrm>
        </p:grpSpPr>
        <p:pic>
          <p:nvPicPr>
            <p:cNvPr id="203792" name="Picture 16" descr="FG24_001B"/>
            <p:cNvPicPr>
              <a:picLocks noChangeAspect="1" noChangeArrowheads="1"/>
            </p:cNvPicPr>
            <p:nvPr/>
          </p:nvPicPr>
          <p:blipFill>
            <a:blip r:embed="rId6"/>
            <a:srcRect/>
            <a:stretch>
              <a:fillRect/>
            </a:stretch>
          </p:blipFill>
          <p:spPr bwMode="auto">
            <a:xfrm>
              <a:off x="2832" y="1008"/>
              <a:ext cx="2400" cy="1776"/>
            </a:xfrm>
            <a:prstGeom prst="rect">
              <a:avLst/>
            </a:prstGeom>
            <a:noFill/>
          </p:spPr>
        </p:pic>
        <p:sp>
          <p:nvSpPr>
            <p:cNvPr id="203795" name="Rectangle 19"/>
            <p:cNvSpPr>
              <a:spLocks noChangeArrowheads="1"/>
            </p:cNvSpPr>
            <p:nvPr/>
          </p:nvSpPr>
          <p:spPr bwMode="auto">
            <a:xfrm>
              <a:off x="3504" y="2496"/>
              <a:ext cx="288"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97" name="Rectangle 21"/>
          <p:cNvSpPr>
            <a:spLocks noChangeArrowheads="1"/>
          </p:cNvSpPr>
          <p:nvPr/>
        </p:nvSpPr>
        <p:spPr bwMode="auto">
          <a:xfrm>
            <a:off x="304800" y="4191000"/>
            <a:ext cx="8686800" cy="1143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smtClean="0">
                <a:solidFill>
                  <a:schemeClr val="accent2"/>
                </a:solidFill>
                <a:latin typeface="Arial Narrow" charset="0"/>
              </a:rPr>
              <a:t>How do </a:t>
            </a:r>
            <a:r>
              <a:rPr lang="en-US" sz="3200" dirty="0">
                <a:solidFill>
                  <a:schemeClr val="accent2"/>
                </a:solidFill>
                <a:latin typeface="Arial Narrow" charset="0"/>
              </a:rPr>
              <a:t>you draw symbols for a capacitor and a </a:t>
            </a:r>
            <a:r>
              <a:rPr lang="en-US" sz="3200" dirty="0" smtClean="0">
                <a:solidFill>
                  <a:schemeClr val="accent2"/>
                </a:solidFill>
                <a:latin typeface="Arial Narrow" charset="0"/>
              </a:rPr>
              <a:t>battery in a circuit diagram?</a:t>
            </a: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ea typeface="ＭＳ Ｐゴシック" charset="-128"/>
              </a:rPr>
              <a:t>Capacitor -||-</a:t>
            </a:r>
          </a:p>
          <a:p>
            <a:pPr marL="742950" lvl="1" indent="-285750">
              <a:spcBef>
                <a:spcPct val="20000"/>
              </a:spcBef>
              <a:buFontTx/>
              <a:buChar char="–"/>
            </a:pPr>
            <a:r>
              <a:rPr lang="en-US" sz="2800" dirty="0">
                <a:solidFill>
                  <a:srgbClr val="660066"/>
                </a:solidFill>
                <a:latin typeface="Arial Narrow" charset="0"/>
                <a:ea typeface="ＭＳ Ｐゴシック" charset="-128"/>
              </a:rPr>
              <a:t>Battery (+) -|</a:t>
            </a:r>
            <a:r>
              <a:rPr lang="en-US" sz="2800" dirty="0" err="1">
                <a:solidFill>
                  <a:srgbClr val="660066"/>
                </a:solidFill>
                <a:latin typeface="Arial Narrow" charset="0"/>
                <a:ea typeface="ＭＳ Ｐゴシック" charset="-128"/>
              </a:rPr>
              <a:t>i</a:t>
            </a:r>
            <a:r>
              <a:rPr lang="en-US" sz="2800" dirty="0">
                <a:solidFill>
                  <a:srgbClr val="660066"/>
                </a:solidFill>
                <a:latin typeface="Arial Narrow" charset="0"/>
                <a:ea typeface="ＭＳ Ｐゴシック" charset="-128"/>
              </a:rPr>
              <a:t>- (-)</a:t>
            </a:r>
          </a:p>
        </p:txBody>
      </p:sp>
      <p:graphicFrame>
        <p:nvGraphicFramePr>
          <p:cNvPr id="203806" name="Object 3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9428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 name="Group 36"/>
          <p:cNvGrpSpPr>
            <a:grpSpLocks/>
          </p:cNvGrpSpPr>
          <p:nvPr/>
        </p:nvGrpSpPr>
        <p:grpSpPr bwMode="auto">
          <a:xfrm>
            <a:off x="4876800" y="4876800"/>
            <a:ext cx="2590800" cy="1905000"/>
            <a:chOff x="2256" y="3120"/>
            <a:chExt cx="1632" cy="1200"/>
          </a:xfrm>
        </p:grpSpPr>
        <p:pic>
          <p:nvPicPr>
            <p:cNvPr id="203807" name="Picture 31" descr="FG24_002"/>
            <p:cNvPicPr>
              <a:picLocks noChangeAspect="1" noChangeArrowheads="1"/>
            </p:cNvPicPr>
            <p:nvPr/>
          </p:nvPicPr>
          <p:blipFill>
            <a:blip r:embed="rId5"/>
            <a:srcRect/>
            <a:stretch>
              <a:fillRect/>
            </a:stretch>
          </p:blipFill>
          <p:spPr bwMode="auto">
            <a:xfrm>
              <a:off x="2256" y="3120"/>
              <a:ext cx="1536" cy="1152"/>
            </a:xfrm>
            <a:prstGeom prst="rect">
              <a:avLst/>
            </a:prstGeom>
            <a:solidFill>
              <a:schemeClr val="bg1"/>
            </a:solidFill>
          </p:spPr>
        </p:pic>
        <p:sp>
          <p:nvSpPr>
            <p:cNvPr id="203809" name="Rectangle 33"/>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1" name="Rectangle 35"/>
            <p:cNvSpPr>
              <a:spLocks noChangeArrowheads="1"/>
            </p:cNvSpPr>
            <p:nvPr/>
          </p:nvSpPr>
          <p:spPr bwMode="auto">
            <a:xfrm>
              <a:off x="2736" y="4128"/>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819" name="AutoShape 43"/>
          <p:cNvSpPr>
            <a:spLocks noChangeArrowheads="1"/>
          </p:cNvSpPr>
          <p:nvPr/>
        </p:nvSpPr>
        <p:spPr bwMode="auto">
          <a:xfrm>
            <a:off x="6683375" y="5181600"/>
            <a:ext cx="1165225" cy="1339850"/>
          </a:xfrm>
          <a:prstGeom prst="rightArrow">
            <a:avLst>
              <a:gd name="adj1" fmla="val 50000"/>
              <a:gd name="adj2" fmla="val 2500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Circuit </a:t>
            </a:r>
          </a:p>
          <a:p>
            <a:pPr algn="ctr"/>
            <a:r>
              <a:rPr lang="en-US" sz="2000" b="1">
                <a:solidFill>
                  <a:srgbClr val="FF0000"/>
                </a:solidFill>
                <a:latin typeface="Arial Narrow" charset="0"/>
              </a:rPr>
              <a:t>Diagram</a:t>
            </a:r>
          </a:p>
        </p:txBody>
      </p:sp>
      <p:sp>
        <p:nvSpPr>
          <p:cNvPr id="6" name="Rectangle 5"/>
          <p:cNvSpPr/>
          <p:nvPr/>
        </p:nvSpPr>
        <p:spPr bwMode="auto">
          <a:xfrm>
            <a:off x="2819400" y="5943600"/>
            <a:ext cx="76200" cy="76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8214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wipe(left)">
                                      <p:cBhvr>
                                        <p:cTn id="7" dur="500"/>
                                        <p:tgtEl>
                                          <p:spTgt spid="203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3779">
                                            <p:txEl>
                                              <p:pRg st="1" end="1"/>
                                            </p:txEl>
                                          </p:spTgt>
                                        </p:tgtEl>
                                        <p:attrNameLst>
                                          <p:attrName>style.visibility</p:attrName>
                                        </p:attrNameLst>
                                      </p:cBhvr>
                                      <p:to>
                                        <p:strVal val="visible"/>
                                      </p:to>
                                    </p:set>
                                    <p:animEffect transition="in" filter="wipe(left)">
                                      <p:cBhvr>
                                        <p:cTn id="19" dur="500"/>
                                        <p:tgtEl>
                                          <p:spTgt spid="203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3797">
                                            <p:txEl>
                                              <p:pRg st="0" end="0"/>
                                            </p:txEl>
                                          </p:spTgt>
                                        </p:tgtEl>
                                        <p:attrNameLst>
                                          <p:attrName>style.visibility</p:attrName>
                                        </p:attrNameLst>
                                      </p:cBhvr>
                                      <p:to>
                                        <p:strVal val="visible"/>
                                      </p:to>
                                    </p:set>
                                    <p:animEffect transition="in" filter="wipe(left)">
                                      <p:cBhvr>
                                        <p:cTn id="31" dur="500"/>
                                        <p:tgtEl>
                                          <p:spTgt spid="20379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03797">
                                            <p:txEl>
                                              <p:pRg st="1" end="1"/>
                                            </p:txEl>
                                          </p:spTgt>
                                        </p:tgtEl>
                                        <p:attrNameLst>
                                          <p:attrName>style.visibility</p:attrName>
                                        </p:attrNameLst>
                                      </p:cBhvr>
                                      <p:to>
                                        <p:strVal val="visible"/>
                                      </p:to>
                                    </p:set>
                                    <p:animEffect transition="in" filter="wipe(left)">
                                      <p:cBhvr>
                                        <p:cTn id="36" dur="500"/>
                                        <p:tgtEl>
                                          <p:spTgt spid="20379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03797">
                                            <p:txEl>
                                              <p:pRg st="2" end="2"/>
                                            </p:txEl>
                                          </p:spTgt>
                                        </p:tgtEl>
                                        <p:attrNameLst>
                                          <p:attrName>style.visibility</p:attrName>
                                        </p:attrNameLst>
                                      </p:cBhvr>
                                      <p:to>
                                        <p:strVal val="visible"/>
                                      </p:to>
                                    </p:set>
                                    <p:animEffect transition="in" filter="wipe(left)">
                                      <p:cBhvr>
                                        <p:cTn id="41" dur="500"/>
                                        <p:tgtEl>
                                          <p:spTgt spid="20379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03819"/>
                                        </p:tgtEl>
                                        <p:attrNameLst>
                                          <p:attrName>style.visibility</p:attrName>
                                        </p:attrNameLst>
                                      </p:cBhvr>
                                      <p:to>
                                        <p:strVal val="visible"/>
                                      </p:to>
                                    </p:set>
                                    <p:animEffect transition="in" filter="wipe(left)">
                                      <p:cBhvr>
                                        <p:cTn id="53" dur="500"/>
                                        <p:tgtEl>
                                          <p:spTgt spid="20381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P spid="203797" grpId="0" build="p"/>
      <p:bldP spid="2038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Wednesday, Oct. 3, 2018</a:t>
            </a:r>
            <a:endParaRPr lang="en-US"/>
          </a:p>
        </p:txBody>
      </p:sp>
      <p:sp>
        <p:nvSpPr>
          <p:cNvPr id="15" name="Footer Placeholder 4"/>
          <p:cNvSpPr>
            <a:spLocks noGrp="1"/>
          </p:cNvSpPr>
          <p:nvPr>
            <p:ph type="ftr" sz="quarter" idx="11"/>
          </p:nvPr>
        </p:nvSpPr>
        <p:spPr/>
        <p:txBody>
          <a:bodyPr/>
          <a:lstStyle/>
          <a:p>
            <a:r>
              <a:rPr lang="mr-IN" smtClean="0"/>
              <a:t>PHYS 1444-002, Fall 2018                     Dr. Jaehoon Yu</a:t>
            </a:r>
            <a:endParaRPr lang="en-US"/>
          </a:p>
        </p:txBody>
      </p:sp>
      <p:sp>
        <p:nvSpPr>
          <p:cNvPr id="16" name="Slide Number Placeholder 5"/>
          <p:cNvSpPr>
            <a:spLocks noGrp="1"/>
          </p:cNvSpPr>
          <p:nvPr>
            <p:ph type="sldNum" sz="quarter" idx="12"/>
          </p:nvPr>
        </p:nvSpPr>
        <p:spPr/>
        <p:txBody>
          <a:bodyPr/>
          <a:lstStyle/>
          <a:p>
            <a:fld id="{001B5F7D-3D35-824F-BCBE-7C17644AB5B9}" type="slidenum">
              <a:rPr lang="en-US"/>
              <a:pPr/>
              <a:t>6</a:t>
            </a:fld>
            <a:endParaRPr lang="en-US"/>
          </a:p>
        </p:txBody>
      </p:sp>
      <p:sp>
        <p:nvSpPr>
          <p:cNvPr id="204803" name="Rectangle 3"/>
          <p:cNvSpPr>
            <a:spLocks noChangeArrowheads="1"/>
          </p:cNvSpPr>
          <p:nvPr/>
        </p:nvSpPr>
        <p:spPr bwMode="auto">
          <a:xfrm>
            <a:off x="381000" y="609600"/>
            <a:ext cx="8534400" cy="6248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if a battery is connected ( or the voltage is applied) to a capacitor?</a:t>
            </a:r>
          </a:p>
          <a:p>
            <a:pPr marL="742950" lvl="1" indent="-285750">
              <a:spcBef>
                <a:spcPct val="20000"/>
              </a:spcBef>
              <a:buFontTx/>
              <a:buChar char="–"/>
            </a:pPr>
            <a:r>
              <a:rPr lang="en-US" dirty="0">
                <a:solidFill>
                  <a:srgbClr val="660066"/>
                </a:solidFill>
                <a:latin typeface="Arial Narrow" charset="0"/>
                <a:ea typeface="ＭＳ Ｐゴシック" charset="-128"/>
              </a:rPr>
              <a:t>The capacitor gets charged quickly, one plate positive and </a:t>
            </a:r>
            <a:r>
              <a:rPr lang="en-US" dirty="0" smtClean="0">
                <a:solidFill>
                  <a:srgbClr val="660066"/>
                </a:solidFill>
                <a:latin typeface="Arial Narrow" charset="0"/>
                <a:ea typeface="ＭＳ Ｐゴシック" charset="-128"/>
              </a:rPr>
              <a:t>the other </a:t>
            </a:r>
            <a:r>
              <a:rPr lang="en-US" dirty="0">
                <a:solidFill>
                  <a:srgbClr val="660066"/>
                </a:solidFill>
                <a:latin typeface="Arial Narrow" charset="0"/>
                <a:ea typeface="ＭＳ Ｐゴシック" charset="-128"/>
              </a:rPr>
              <a:t>negative in equal amount.</a:t>
            </a:r>
          </a:p>
          <a:p>
            <a:pPr marL="342900" indent="-342900">
              <a:spcBef>
                <a:spcPct val="20000"/>
              </a:spcBef>
              <a:buFontTx/>
              <a:buChar char="•"/>
            </a:pPr>
            <a:r>
              <a:rPr lang="en-US" sz="2800" dirty="0" smtClean="0">
                <a:solidFill>
                  <a:schemeClr val="accent2"/>
                </a:solidFill>
                <a:latin typeface="Arial Narrow" charset="0"/>
              </a:rPr>
              <a:t>The battery terminals, </a:t>
            </a:r>
            <a:r>
              <a:rPr lang="en-US" sz="2800" dirty="0">
                <a:solidFill>
                  <a:schemeClr val="accent2"/>
                </a:solidFill>
                <a:latin typeface="Arial Narrow" charset="0"/>
              </a:rPr>
              <a:t>the wires and the plates are </a:t>
            </a:r>
            <a:r>
              <a:rPr lang="en-US" sz="2800" dirty="0" smtClean="0">
                <a:solidFill>
                  <a:schemeClr val="accent2"/>
                </a:solidFill>
                <a:latin typeface="Arial Narrow" charset="0"/>
              </a:rPr>
              <a:t>conductors</a:t>
            </a:r>
            <a:r>
              <a:rPr lang="en-US" sz="2800" dirty="0">
                <a:solidFill>
                  <a:schemeClr val="accent2"/>
                </a:solidFill>
                <a:latin typeface="Arial Narrow" charset="0"/>
              </a:rPr>
              <a:t>.  What does this mean?</a:t>
            </a:r>
          </a:p>
          <a:p>
            <a:pPr marL="742950" lvl="1" indent="-285750">
              <a:spcBef>
                <a:spcPct val="20000"/>
              </a:spcBef>
              <a:buFontTx/>
              <a:buChar char="–"/>
            </a:pPr>
            <a:r>
              <a:rPr lang="en-US" dirty="0">
                <a:solidFill>
                  <a:srgbClr val="660066"/>
                </a:solidFill>
                <a:latin typeface="Arial Narrow" charset="0"/>
                <a:ea typeface="ＭＳ Ｐゴシック" charset="-128"/>
              </a:rPr>
              <a:t>All conductors are at the same potential.   And?</a:t>
            </a:r>
          </a:p>
          <a:p>
            <a:pPr marL="742950" lvl="1" indent="-285750">
              <a:spcBef>
                <a:spcPct val="20000"/>
              </a:spcBef>
              <a:buFontTx/>
              <a:buChar char="–"/>
            </a:pPr>
            <a:r>
              <a:rPr lang="en-US" dirty="0">
                <a:solidFill>
                  <a:srgbClr val="660066"/>
                </a:solidFill>
                <a:latin typeface="Arial Narrow" charset="0"/>
                <a:ea typeface="ＭＳ Ｐゴシック" charset="-128"/>
              </a:rPr>
              <a:t>So the full battery voltage is applied across the capacitor plates.</a:t>
            </a:r>
          </a:p>
          <a:p>
            <a:pPr marL="342900" indent="-342900">
              <a:spcBef>
                <a:spcPct val="20000"/>
              </a:spcBef>
              <a:buFontTx/>
              <a:buChar char="•"/>
            </a:pPr>
            <a:r>
              <a:rPr lang="en-US" sz="2800" dirty="0">
                <a:solidFill>
                  <a:schemeClr val="accent2"/>
                </a:solidFill>
                <a:latin typeface="Arial Narrow" charset="0"/>
              </a:rPr>
              <a:t>So for a given capacitor, the amount of charge stored</a:t>
            </a:r>
            <a:r>
              <a:rPr lang="en-US" sz="2800" dirty="0" smtClean="0">
                <a:solidFill>
                  <a:schemeClr val="accent2"/>
                </a:solidFill>
                <a:latin typeface="Arial Narrow" charset="0"/>
              </a:rPr>
              <a:t> on each  </a:t>
            </a:r>
            <a:r>
              <a:rPr lang="en-US" sz="2800" dirty="0">
                <a:solidFill>
                  <a:schemeClr val="accent2"/>
                </a:solidFill>
                <a:latin typeface="Arial Narrow" charset="0"/>
              </a:rPr>
              <a:t>capacitor</a:t>
            </a:r>
            <a:r>
              <a:rPr lang="en-US" sz="2800" dirty="0" smtClean="0">
                <a:solidFill>
                  <a:schemeClr val="accent2"/>
                </a:solidFill>
                <a:latin typeface="Arial Narrow" charset="0"/>
              </a:rPr>
              <a:t> plate is </a:t>
            </a:r>
            <a:r>
              <a:rPr lang="en-US" sz="2800" dirty="0">
                <a:solidFill>
                  <a:schemeClr val="accent2"/>
                </a:solidFill>
                <a:latin typeface="Arial Narrow" charset="0"/>
              </a:rPr>
              <a:t>proportional to 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between the plates.  How would you write this formula?</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C is a proportionality constant, called </a:t>
            </a:r>
            <a:r>
              <a:rPr lang="en-US" dirty="0" smtClean="0">
                <a:solidFill>
                  <a:srgbClr val="660066"/>
                </a:solidFill>
                <a:latin typeface="Arial Narrow" charset="0"/>
                <a:ea typeface="ＭＳ Ｐゴシック" charset="-128"/>
              </a:rPr>
              <a:t>the capacitance </a:t>
            </a:r>
            <a:r>
              <a:rPr lang="en-US" dirty="0">
                <a:solidFill>
                  <a:srgbClr val="660066"/>
                </a:solidFill>
                <a:latin typeface="Arial Narrow" charset="0"/>
                <a:ea typeface="ＭＳ Ｐゴシック" charset="-128"/>
              </a:rPr>
              <a:t>of the device.</a:t>
            </a:r>
          </a:p>
          <a:p>
            <a:pPr marL="742950" lvl="1" indent="-285750">
              <a:spcBef>
                <a:spcPct val="20000"/>
              </a:spcBef>
              <a:buFontTx/>
              <a:buChar char="–"/>
            </a:pPr>
            <a:r>
              <a:rPr lang="en-US" dirty="0">
                <a:solidFill>
                  <a:srgbClr val="660066"/>
                </a:solidFill>
                <a:latin typeface="Arial Narrow" charset="0"/>
                <a:ea typeface="ＭＳ Ｐゴシック" charset="-128"/>
              </a:rPr>
              <a:t>What is the unit?  </a:t>
            </a:r>
          </a:p>
        </p:txBody>
      </p:sp>
      <p:sp>
        <p:nvSpPr>
          <p:cNvPr id="204802" name="Rectangle 2"/>
          <p:cNvSpPr>
            <a:spLocks noGrp="1" noChangeArrowheads="1"/>
          </p:cNvSpPr>
          <p:nvPr>
            <p:ph type="title"/>
          </p:nvPr>
        </p:nvSpPr>
        <p:spPr>
          <a:xfrm>
            <a:off x="381000" y="0"/>
            <a:ext cx="8305800" cy="685800"/>
          </a:xfrm>
        </p:spPr>
        <p:txBody>
          <a:bodyPr/>
          <a:lstStyle/>
          <a:p>
            <a:r>
              <a:rPr lang="en-US"/>
              <a:t>Capacitors</a:t>
            </a:r>
          </a:p>
        </p:txBody>
      </p:sp>
      <p:graphicFrame>
        <p:nvGraphicFramePr>
          <p:cNvPr id="204811" name="Object 11"/>
          <p:cNvGraphicFramePr>
            <a:graphicFrameLocks noChangeAspect="1"/>
          </p:cNvGraphicFramePr>
          <p:nvPr/>
        </p:nvGraphicFramePr>
        <p:xfrm>
          <a:off x="1219200" y="5537200"/>
          <a:ext cx="1295400" cy="482600"/>
        </p:xfrm>
        <a:graphic>
          <a:graphicData uri="http://schemas.openxmlformats.org/presentationml/2006/ole">
            <mc:AlternateContent xmlns:mc="http://schemas.openxmlformats.org/markup-compatibility/2006">
              <mc:Choice xmlns:v="urn:schemas-microsoft-com:vml" Requires="v">
                <p:oleObj spid="_x0000_s95306" name="Equation" r:id="rId4" imgW="545760" imgH="203040" progId="Equation.DSMT4">
                  <p:embed/>
                </p:oleObj>
              </mc:Choice>
              <mc:Fallback>
                <p:oleObj name="Equation" r:id="rId4" imgW="5457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37200"/>
                        <a:ext cx="1295400" cy="482600"/>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12" name="Text Box 12"/>
          <p:cNvSpPr txBox="1">
            <a:spLocks noChangeArrowheads="1"/>
          </p:cNvSpPr>
          <p:nvPr/>
        </p:nvSpPr>
        <p:spPr bwMode="auto">
          <a:xfrm>
            <a:off x="3284538" y="6324600"/>
            <a:ext cx="601662"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C/V</a:t>
            </a:r>
          </a:p>
        </p:txBody>
      </p:sp>
      <p:sp>
        <p:nvSpPr>
          <p:cNvPr id="204813" name="Text Box 13"/>
          <p:cNvSpPr txBox="1">
            <a:spLocks noChangeArrowheads="1"/>
          </p:cNvSpPr>
          <p:nvPr/>
        </p:nvSpPr>
        <p:spPr bwMode="auto">
          <a:xfrm>
            <a:off x="3962400" y="6324600"/>
            <a:ext cx="40640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or</a:t>
            </a:r>
          </a:p>
        </p:txBody>
      </p:sp>
      <p:sp>
        <p:nvSpPr>
          <p:cNvPr id="204814" name="Text Box 14"/>
          <p:cNvSpPr txBox="1">
            <a:spLocks noChangeArrowheads="1"/>
          </p:cNvSpPr>
          <p:nvPr/>
        </p:nvSpPr>
        <p:spPr bwMode="auto">
          <a:xfrm>
            <a:off x="4495800" y="6324600"/>
            <a:ext cx="122555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Farad (F)</a:t>
            </a:r>
          </a:p>
        </p:txBody>
      </p:sp>
      <p:sp>
        <p:nvSpPr>
          <p:cNvPr id="204815" name="Text Box 15"/>
          <p:cNvSpPr txBox="1">
            <a:spLocks noChangeArrowheads="1"/>
          </p:cNvSpPr>
          <p:nvPr/>
        </p:nvSpPr>
        <p:spPr bwMode="auto">
          <a:xfrm>
            <a:off x="2895600" y="5607050"/>
            <a:ext cx="5119350" cy="338554"/>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FF0000"/>
                </a:solidFill>
                <a:latin typeface="Arial Narrow" charset="0"/>
              </a:rPr>
              <a:t>C is </a:t>
            </a:r>
            <a:r>
              <a:rPr lang="en-US" sz="1600" b="1" dirty="0" smtClean="0">
                <a:solidFill>
                  <a:srgbClr val="FF0000"/>
                </a:solidFill>
                <a:latin typeface="Arial Narrow" charset="0"/>
              </a:rPr>
              <a:t>the </a:t>
            </a:r>
            <a:r>
              <a:rPr lang="en-US" sz="1600" b="1" dirty="0">
                <a:solidFill>
                  <a:srgbClr val="FF0000"/>
                </a:solidFill>
                <a:latin typeface="Arial Narrow" charset="0"/>
              </a:rPr>
              <a:t>property of a capacitor so does not depend on Q or V.</a:t>
            </a:r>
          </a:p>
        </p:txBody>
      </p:sp>
      <p:sp>
        <p:nvSpPr>
          <p:cNvPr id="204816" name="Text Box 16"/>
          <p:cNvSpPr txBox="1">
            <a:spLocks noChangeArrowheads="1"/>
          </p:cNvSpPr>
          <p:nvPr/>
        </p:nvSpPr>
        <p:spPr bwMode="auto">
          <a:xfrm>
            <a:off x="6089650" y="6323013"/>
            <a:ext cx="276860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Normally use</a:t>
            </a:r>
            <a:r>
              <a:rPr lang="en-US" dirty="0" smtClean="0">
                <a:solidFill>
                  <a:srgbClr val="FF0000"/>
                </a:solidFill>
                <a:latin typeface="Arial Narrow" charset="0"/>
              </a:rPr>
              <a:t> </a:t>
            </a:r>
            <a:r>
              <a:rPr lang="en-US" dirty="0" smtClean="0">
                <a:solidFill>
                  <a:srgbClr val="FF0000"/>
                </a:solidFill>
                <a:latin typeface="Symbol" charset="2"/>
              </a:rPr>
              <a:t>μ</a:t>
            </a:r>
            <a:r>
              <a:rPr lang="en-US" dirty="0" smtClean="0">
                <a:solidFill>
                  <a:srgbClr val="FF0000"/>
                </a:solidFill>
                <a:latin typeface="Arial Narrow" charset="0"/>
              </a:rPr>
              <a:t>F </a:t>
            </a:r>
            <a:r>
              <a:rPr lang="en-US" dirty="0">
                <a:solidFill>
                  <a:srgbClr val="FF0000"/>
                </a:solidFill>
                <a:latin typeface="Arial Narrow" charset="0"/>
              </a:rPr>
              <a:t>or pF.</a:t>
            </a:r>
          </a:p>
        </p:txBody>
      </p:sp>
      <p:grpSp>
        <p:nvGrpSpPr>
          <p:cNvPr id="2" name="Group 17"/>
          <p:cNvGrpSpPr>
            <a:grpSpLocks/>
          </p:cNvGrpSpPr>
          <p:nvPr/>
        </p:nvGrpSpPr>
        <p:grpSpPr bwMode="auto">
          <a:xfrm>
            <a:off x="7467600" y="1981200"/>
            <a:ext cx="2590800" cy="1905000"/>
            <a:chOff x="2256" y="3216"/>
            <a:chExt cx="1632" cy="1200"/>
          </a:xfrm>
        </p:grpSpPr>
        <p:pic>
          <p:nvPicPr>
            <p:cNvPr id="204818" name="Picture 18" descr="FG24_002"/>
            <p:cNvPicPr>
              <a:picLocks noChangeAspect="1" noChangeArrowheads="1"/>
            </p:cNvPicPr>
            <p:nvPr/>
          </p:nvPicPr>
          <p:blipFill>
            <a:blip r:embed="rId6"/>
            <a:srcRect/>
            <a:stretch>
              <a:fillRect/>
            </a:stretch>
          </p:blipFill>
          <p:spPr bwMode="auto">
            <a:xfrm>
              <a:off x="2256" y="3216"/>
              <a:ext cx="1536" cy="1152"/>
            </a:xfrm>
            <a:prstGeom prst="rect">
              <a:avLst/>
            </a:prstGeom>
            <a:solidFill>
              <a:schemeClr val="bg1"/>
            </a:solidFill>
          </p:spPr>
        </p:pic>
        <p:sp>
          <p:nvSpPr>
            <p:cNvPr id="204819" name="Rectangle 19"/>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4820" name="Rectangle 20"/>
            <p:cNvSpPr>
              <a:spLocks noChangeArrowheads="1"/>
            </p:cNvSpPr>
            <p:nvPr/>
          </p:nvSpPr>
          <p:spPr bwMode="auto">
            <a:xfrm>
              <a:off x="2736" y="4224"/>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Tree>
    <p:extLst>
      <p:ext uri="{BB962C8B-B14F-4D97-AF65-F5344CB8AC3E}">
        <p14:creationId xmlns:p14="http://schemas.microsoft.com/office/powerpoint/2010/main" val="38382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4803">
                                            <p:txEl>
                                              <p:pRg st="1" end="1"/>
                                            </p:txEl>
                                          </p:spTgt>
                                        </p:tgtEl>
                                        <p:attrNameLst>
                                          <p:attrName>style.visibility</p:attrName>
                                        </p:attrNameLst>
                                      </p:cBhvr>
                                      <p:to>
                                        <p:strVal val="visible"/>
                                      </p:to>
                                    </p:set>
                                    <p:animEffect transition="in" filter="wipe(left)">
                                      <p:cBhvr>
                                        <p:cTn id="19" dur="500"/>
                                        <p:tgtEl>
                                          <p:spTgt spid="20480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4803">
                                            <p:txEl>
                                              <p:pRg st="2" end="2"/>
                                            </p:txEl>
                                          </p:spTgt>
                                        </p:tgtEl>
                                        <p:attrNameLst>
                                          <p:attrName>style.visibility</p:attrName>
                                        </p:attrNameLst>
                                      </p:cBhvr>
                                      <p:to>
                                        <p:strVal val="visible"/>
                                      </p:to>
                                    </p:set>
                                    <p:animEffect transition="in" filter="wipe(left)">
                                      <p:cBhvr>
                                        <p:cTn id="24" dur="500"/>
                                        <p:tgtEl>
                                          <p:spTgt spid="20480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4803">
                                            <p:txEl>
                                              <p:pRg st="3" end="3"/>
                                            </p:txEl>
                                          </p:spTgt>
                                        </p:tgtEl>
                                        <p:attrNameLst>
                                          <p:attrName>style.visibility</p:attrName>
                                        </p:attrNameLst>
                                      </p:cBhvr>
                                      <p:to>
                                        <p:strVal val="visible"/>
                                      </p:to>
                                    </p:set>
                                    <p:animEffect transition="in" filter="wipe(left)">
                                      <p:cBhvr>
                                        <p:cTn id="29" dur="500"/>
                                        <p:tgtEl>
                                          <p:spTgt spid="20480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4803">
                                            <p:txEl>
                                              <p:pRg st="4" end="4"/>
                                            </p:txEl>
                                          </p:spTgt>
                                        </p:tgtEl>
                                        <p:attrNameLst>
                                          <p:attrName>style.visibility</p:attrName>
                                        </p:attrNameLst>
                                      </p:cBhvr>
                                      <p:to>
                                        <p:strVal val="visible"/>
                                      </p:to>
                                    </p:set>
                                    <p:animEffect transition="in" filter="wipe(left)">
                                      <p:cBhvr>
                                        <p:cTn id="34" dur="500"/>
                                        <p:tgtEl>
                                          <p:spTgt spid="20480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4803">
                                            <p:txEl>
                                              <p:pRg st="5" end="5"/>
                                            </p:txEl>
                                          </p:spTgt>
                                        </p:tgtEl>
                                        <p:attrNameLst>
                                          <p:attrName>style.visibility</p:attrName>
                                        </p:attrNameLst>
                                      </p:cBhvr>
                                      <p:to>
                                        <p:strVal val="visible"/>
                                      </p:to>
                                    </p:set>
                                    <p:animEffect transition="in" filter="wipe(left)">
                                      <p:cBhvr>
                                        <p:cTn id="39" dur="500"/>
                                        <p:tgtEl>
                                          <p:spTgt spid="20480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4811"/>
                                        </p:tgtEl>
                                        <p:attrNameLst>
                                          <p:attrName>style.visibility</p:attrName>
                                        </p:attrNameLst>
                                      </p:cBhvr>
                                      <p:to>
                                        <p:strVal val="visible"/>
                                      </p:to>
                                    </p:set>
                                    <p:animEffect transition="in" filter="wipe(left)">
                                      <p:cBhvr>
                                        <p:cTn id="44" dur="500"/>
                                        <p:tgtEl>
                                          <p:spTgt spid="2048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04803">
                                            <p:txEl>
                                              <p:pRg st="7" end="7"/>
                                            </p:txEl>
                                          </p:spTgt>
                                        </p:tgtEl>
                                        <p:attrNameLst>
                                          <p:attrName>style.visibility</p:attrName>
                                        </p:attrNameLst>
                                      </p:cBhvr>
                                      <p:to>
                                        <p:strVal val="visible"/>
                                      </p:to>
                                    </p:set>
                                    <p:animEffect transition="in" filter="wipe(left)">
                                      <p:cBhvr>
                                        <p:cTn id="49" dur="500"/>
                                        <p:tgtEl>
                                          <p:spTgt spid="20480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4803">
                                            <p:txEl>
                                              <p:pRg st="8" end="8"/>
                                            </p:txEl>
                                          </p:spTgt>
                                        </p:tgtEl>
                                        <p:attrNameLst>
                                          <p:attrName>style.visibility</p:attrName>
                                        </p:attrNameLst>
                                      </p:cBhvr>
                                      <p:to>
                                        <p:strVal val="visible"/>
                                      </p:to>
                                    </p:set>
                                    <p:animEffect transition="in" filter="wipe(left)">
                                      <p:cBhvr>
                                        <p:cTn id="54" dur="500"/>
                                        <p:tgtEl>
                                          <p:spTgt spid="20480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04812"/>
                                        </p:tgtEl>
                                        <p:attrNameLst>
                                          <p:attrName>style.visibility</p:attrName>
                                        </p:attrNameLst>
                                      </p:cBhvr>
                                      <p:to>
                                        <p:strVal val="visible"/>
                                      </p:to>
                                    </p:set>
                                    <p:animEffect transition="in" filter="wipe(left)">
                                      <p:cBhvr>
                                        <p:cTn id="59" dur="500"/>
                                        <p:tgtEl>
                                          <p:spTgt spid="2048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4813"/>
                                        </p:tgtEl>
                                        <p:attrNameLst>
                                          <p:attrName>style.visibility</p:attrName>
                                        </p:attrNameLst>
                                      </p:cBhvr>
                                      <p:to>
                                        <p:strVal val="visible"/>
                                      </p:to>
                                    </p:set>
                                    <p:animEffect transition="in" filter="wipe(left)">
                                      <p:cBhvr>
                                        <p:cTn id="64" dur="500"/>
                                        <p:tgtEl>
                                          <p:spTgt spid="2048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04814"/>
                                        </p:tgtEl>
                                        <p:attrNameLst>
                                          <p:attrName>style.visibility</p:attrName>
                                        </p:attrNameLst>
                                      </p:cBhvr>
                                      <p:to>
                                        <p:strVal val="visible"/>
                                      </p:to>
                                    </p:set>
                                    <p:animEffect transition="in" filter="wipe(left)">
                                      <p:cBhvr>
                                        <p:cTn id="67" dur="500"/>
                                        <p:tgtEl>
                                          <p:spTgt spid="2048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4816"/>
                                        </p:tgtEl>
                                        <p:attrNameLst>
                                          <p:attrName>style.visibility</p:attrName>
                                        </p:attrNameLst>
                                      </p:cBhvr>
                                      <p:to>
                                        <p:strVal val="visible"/>
                                      </p:to>
                                    </p:set>
                                    <p:animEffect transition="in" filter="wipe(left)">
                                      <p:cBhvr>
                                        <p:cTn id="72" dur="500"/>
                                        <p:tgtEl>
                                          <p:spTgt spid="2048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4815"/>
                                        </p:tgtEl>
                                        <p:attrNameLst>
                                          <p:attrName>style.visibility</p:attrName>
                                        </p:attrNameLst>
                                      </p:cBhvr>
                                      <p:to>
                                        <p:strVal val="visible"/>
                                      </p:to>
                                    </p:set>
                                    <p:animEffect transition="in" filter="wipe(left)">
                                      <p:cBhvr>
                                        <p:cTn id="77" dur="500"/>
                                        <p:tgtEl>
                                          <p:spTgt spid="204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12" grpId="0" animBg="1"/>
      <p:bldP spid="204813" grpId="0"/>
      <p:bldP spid="204814" grpId="0" animBg="1"/>
      <p:bldP spid="204815" grpId="0" animBg="1"/>
      <p:bldP spid="2048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Wednesday, Oct. 3, 2018</a:t>
            </a:r>
            <a:endParaRPr lang="en-US"/>
          </a:p>
        </p:txBody>
      </p:sp>
      <p:sp>
        <p:nvSpPr>
          <p:cNvPr id="23" name="Footer Placeholder 4"/>
          <p:cNvSpPr>
            <a:spLocks noGrp="1"/>
          </p:cNvSpPr>
          <p:nvPr>
            <p:ph type="ftr" sz="quarter" idx="11"/>
          </p:nvPr>
        </p:nvSpPr>
        <p:spPr/>
        <p:txBody>
          <a:bodyPr/>
          <a:lstStyle/>
          <a:p>
            <a:r>
              <a:rPr lang="mr-IN" smtClean="0"/>
              <a:t>PHYS 1444-002, Fall 2018                     Dr. Jaehoon Yu</a:t>
            </a:r>
            <a:endParaRPr lang="en-US"/>
          </a:p>
        </p:txBody>
      </p:sp>
      <p:sp>
        <p:nvSpPr>
          <p:cNvPr id="24" name="Slide Number Placeholder 5"/>
          <p:cNvSpPr>
            <a:spLocks noGrp="1"/>
          </p:cNvSpPr>
          <p:nvPr>
            <p:ph type="sldNum" sz="quarter" idx="12"/>
          </p:nvPr>
        </p:nvSpPr>
        <p:spPr/>
        <p:txBody>
          <a:bodyPr/>
          <a:lstStyle/>
          <a:p>
            <a:fld id="{F9D0DC7B-B6E8-4E41-A13E-C0D6634838F6}" type="slidenum">
              <a:rPr lang="en-US"/>
              <a:pPr/>
              <a:t>7</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0292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81000" y="6096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can be determined analytically for </a:t>
            </a:r>
            <a:r>
              <a:rPr lang="en-US" sz="2800" dirty="0" smtClean="0">
                <a:solidFill>
                  <a:schemeClr val="accent2"/>
                </a:solidFill>
                <a:latin typeface="Arial Narrow" charset="0"/>
              </a:rPr>
              <a:t>a capacitor with a simple </a:t>
            </a:r>
            <a:r>
              <a:rPr lang="en-US" sz="2800" dirty="0">
                <a:solidFill>
                  <a:schemeClr val="accent2"/>
                </a:solidFill>
                <a:latin typeface="Arial Narrow" charset="0"/>
              </a:rPr>
              <a:t>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 each and separated by </a:t>
            </a:r>
            <a:r>
              <a:rPr lang="en-US" dirty="0" err="1">
                <a:solidFill>
                  <a:srgbClr val="660066"/>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E</a:t>
            </a:r>
            <a:r>
              <a:rPr lang="en-US" dirty="0" smtClean="0">
                <a:solidFill>
                  <a:srgbClr val="660066"/>
                </a:solidFill>
                <a:latin typeface="Arial Narrow" charset="0"/>
                <a:ea typeface="ＭＳ Ｐゴシック" charset="-128"/>
              </a:rPr>
              <a:t>=</a:t>
            </a:r>
            <a:r>
              <a:rPr lang="en-US" dirty="0" smtClean="0">
                <a:solidFill>
                  <a:srgbClr val="660066"/>
                </a:solidFill>
                <a:latin typeface="Symbol" charset="2"/>
                <a:ea typeface="ＭＳ Ｐゴシック" charset="-128"/>
              </a:rPr>
              <a:t>σ/ε</a:t>
            </a:r>
            <a:r>
              <a:rPr lang="en-US" baseline="-25000" dirty="0" smtClean="0">
                <a:solidFill>
                  <a:srgbClr val="660066"/>
                </a:solidFill>
                <a:latin typeface="Arial Narrow" charset="0"/>
                <a:ea typeface="ＭＳ Ｐゴシック" charset="-128"/>
              </a:rPr>
              <a:t>0</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Symbol" charset="2"/>
                <a:ea typeface="ＭＳ Ｐゴシック" charset="-128"/>
              </a:rPr>
              <a:t>=</a:t>
            </a:r>
            <a:r>
              <a:rPr lang="en-US" dirty="0" smtClean="0">
                <a:solidFill>
                  <a:srgbClr val="660066"/>
                </a:solidFill>
                <a:latin typeface="Arial Narrow" charset="0"/>
                <a:ea typeface="Arial Narrow" charset="0"/>
                <a:cs typeface="Arial Narrow" charset="0"/>
              </a:rPr>
              <a:t>Q/A</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surface charge density.</a:t>
            </a:r>
          </a:p>
          <a:p>
            <a:pPr marL="342900" indent="-342900">
              <a:spcBef>
                <a:spcPct val="20000"/>
              </a:spcBef>
              <a:buFontTx/>
              <a:buChar char="•"/>
            </a:pPr>
            <a:r>
              <a:rPr lang="en-US" sz="2800" dirty="0">
                <a:solidFill>
                  <a:schemeClr val="accent2"/>
                </a:solidFill>
                <a:latin typeface="Arial Narrow" charset="0"/>
              </a:rPr>
              <a:t>E and V are related</a:t>
            </a:r>
          </a:p>
          <a:p>
            <a:pPr marL="342900" indent="-342900">
              <a:spcBef>
                <a:spcPct val="20000"/>
              </a:spcBef>
              <a:buFontTx/>
              <a:buChar char="•"/>
            </a:pPr>
            <a:r>
              <a:rPr lang="en-US" sz="2800" dirty="0">
                <a:solidFill>
                  <a:schemeClr val="accent2"/>
                </a:solidFill>
                <a:latin typeface="Arial Narrow" charset="0"/>
              </a:rPr>
              <a:t>Since we take the integral from </a:t>
            </a:r>
            <a:r>
              <a:rPr lang="en-US" sz="2800" dirty="0" smtClean="0">
                <a:solidFill>
                  <a:schemeClr val="accent2"/>
                </a:solidFill>
                <a:latin typeface="Arial Narrow" charset="0"/>
              </a:rPr>
              <a:t>the lower </a:t>
            </a:r>
            <a:r>
              <a:rPr lang="en-US" sz="2800" dirty="0">
                <a:solidFill>
                  <a:schemeClr val="accent2"/>
                </a:solidFill>
                <a:latin typeface="Arial Narrow" charset="0"/>
              </a:rPr>
              <a:t>potential (a) </a:t>
            </a:r>
            <a:r>
              <a:rPr lang="en-US" sz="2800" dirty="0" smtClean="0">
                <a:solidFill>
                  <a:schemeClr val="accent2"/>
                </a:solidFill>
                <a:latin typeface="Arial Narrow" charset="0"/>
              </a:rPr>
              <a:t>to the higher </a:t>
            </a:r>
            <a:r>
              <a:rPr lang="en-US" sz="2800" dirty="0">
                <a:solidFill>
                  <a:schemeClr val="accent2"/>
                </a:solidFill>
                <a:latin typeface="Arial Narrow" charset="0"/>
              </a:rPr>
              <a:t>potential (b) along the field line, 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formula:</a:t>
            </a: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nvGraphicFramePr>
        <p:xfrm>
          <a:off x="3429000" y="3352800"/>
          <a:ext cx="687388" cy="474663"/>
        </p:xfrm>
        <a:graphic>
          <a:graphicData uri="http://schemas.openxmlformats.org/presentationml/2006/ole">
            <mc:AlternateContent xmlns:mc="http://schemas.openxmlformats.org/markup-compatibility/2006">
              <mc:Choice xmlns:v="urn:schemas-microsoft-com:vml" Requires="v">
                <p:oleObj spid="_x0000_s1735" name="Equation" r:id="rId4" imgW="330120" imgH="203040" progId="Equation.DSMT4">
                  <p:embed/>
                </p:oleObj>
              </mc:Choice>
              <mc:Fallback>
                <p:oleObj name="Equation" r:id="rId4" imgW="3301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2800"/>
                        <a:ext cx="687388"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1736" name="Equation" r:id="rId6" imgW="330120" imgH="203040" progId="Equation.DSMT4">
                  <p:embed/>
                </p:oleObj>
              </mc:Choice>
              <mc:Fallback>
                <p:oleObj name="Equation" r:id="rId6" imgW="330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extLst/>
          </p:nvPr>
        </p:nvGraphicFramePr>
        <p:xfrm>
          <a:off x="3657600" y="5386388"/>
          <a:ext cx="2667000" cy="796925"/>
        </p:xfrm>
        <a:graphic>
          <a:graphicData uri="http://schemas.openxmlformats.org/presentationml/2006/ole">
            <mc:AlternateContent xmlns:mc="http://schemas.openxmlformats.org/markup-compatibility/2006">
              <mc:Choice xmlns:v="urn:schemas-microsoft-com:vml" Requires="v">
                <p:oleObj spid="_x0000_s1737" name="Equation" r:id="rId8" imgW="1485900" imgH="431800" progId="Equation.DSMT4">
                  <p:embed/>
                </p:oleObj>
              </mc:Choice>
              <mc:Fallback>
                <p:oleObj name="Equation" r:id="rId8" imgW="1485900" imgH="431800" progId="Equation.DSMT4">
                  <p:embed/>
                  <p:pic>
                    <p:nvPicPr>
                      <p:cNvPr id="0" name=""/>
                      <p:cNvPicPr>
                        <a:picLocks noChangeAspect="1" noChangeArrowheads="1"/>
                      </p:cNvPicPr>
                      <p:nvPr/>
                    </p:nvPicPr>
                    <p:blipFill>
                      <a:blip r:embed="rId9"/>
                      <a:srcRect/>
                      <a:stretch>
                        <a:fillRect/>
                      </a:stretch>
                    </p:blipFill>
                    <p:spPr bwMode="auto">
                      <a:xfrm>
                        <a:off x="3657600" y="5386388"/>
                        <a:ext cx="2667000" cy="7969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6477000" y="5410200"/>
            <a:ext cx="2590800" cy="1069975"/>
          </a:xfrm>
          <a:prstGeom prst="rect">
            <a:avLst/>
          </a:prstGeom>
          <a:solidFill>
            <a:srgbClr val="FFFF66"/>
          </a:solidFill>
          <a:ln w="9525">
            <a:noFill/>
            <a:miter lim="800000"/>
            <a:headEnd/>
            <a:tailEnd/>
          </a:ln>
          <a:effectLst/>
        </p:spPr>
        <p:txBody>
          <a:bodyPr>
            <a:prstTxWarp prst="textNoShape">
              <a:avLst/>
            </a:prstTxWarp>
            <a:spAutoFit/>
          </a:bodyPr>
          <a:lstStyle/>
          <a:p>
            <a:r>
              <a:rPr lang="en-US" sz="1600" b="1" dirty="0">
                <a:solidFill>
                  <a:srgbClr val="FF0000"/>
                </a:solidFill>
                <a:latin typeface="Arial Narrow" charset="0"/>
              </a:rPr>
              <a:t>C only depends on the </a:t>
            </a:r>
            <a:r>
              <a:rPr lang="en-US" sz="1600" b="1" dirty="0" smtClean="0">
                <a:solidFill>
                  <a:srgbClr val="FF0000"/>
                </a:solidFill>
                <a:latin typeface="Arial Narrow" charset="0"/>
              </a:rPr>
              <a:t>area and the </a:t>
            </a:r>
            <a:r>
              <a:rPr lang="en-US" sz="1600" b="1" dirty="0">
                <a:solidFill>
                  <a:srgbClr val="FF0000"/>
                </a:solidFill>
                <a:latin typeface="Arial Narrow" charset="0"/>
              </a:rPr>
              <a:t>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1738" name="Equation" r:id="rId10" imgW="558720" imgH="203040" progId="Equation.DSMT4">
                  <p:embed/>
                </p:oleObj>
              </mc:Choice>
              <mc:Fallback>
                <p:oleObj name="Equation" r:id="rId10" imgW="558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extLst/>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1739" name="Equation" r:id="rId12" imgW="1079500" imgH="342900" progId="Equation.DSMT4">
                  <p:embed/>
                </p:oleObj>
              </mc:Choice>
              <mc:Fallback>
                <p:oleObj name="Equation" r:id="rId12" imgW="1079500" imgH="342900" progId="Equation.DSMT4">
                  <p:embed/>
                  <p:pic>
                    <p:nvPicPr>
                      <p:cNvPr id="0" name=""/>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1740" name="Equation" r:id="rId14" imgW="596880" imgH="330120" progId="Equation.DSMT4">
                  <p:embed/>
                </p:oleObj>
              </mc:Choice>
              <mc:Fallback>
                <p:oleObj name="Equation" r:id="rId14" imgW="596880" imgH="3301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1741" name="Equation" r:id="rId16" imgW="596880" imgH="406080" progId="Equation.DSMT4">
                  <p:embed/>
                </p:oleObj>
              </mc:Choice>
              <mc:Fallback>
                <p:oleObj name="Equation" r:id="rId16" imgW="59688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1742" name="Equation" r:id="rId18" imgW="685800" imgH="406080" progId="Equation.DSMT4">
                  <p:embed/>
                </p:oleObj>
              </mc:Choice>
              <mc:Fallback>
                <p:oleObj name="Equation" r:id="rId18" imgW="685800" imgH="4060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1743" name="Equation" r:id="rId20" imgW="685800" imgH="406080" progId="Equation.DSMT4">
                  <p:embed/>
                </p:oleObj>
              </mc:Choice>
              <mc:Fallback>
                <p:oleObj name="Equation" r:id="rId20" imgW="685800" imgH="4060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extLst/>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1744" name="Equation" r:id="rId22" imgW="774700" imgH="419100" progId="Equation.DSMT4">
                  <p:embed/>
                </p:oleObj>
              </mc:Choice>
              <mc:Fallback>
                <p:oleObj name="Equation" r:id="rId22" imgW="774700" imgH="419100" progId="Equation.DSMT4">
                  <p:embed/>
                  <p:pic>
                    <p:nvPicPr>
                      <p:cNvPr id="0" name=""/>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1745" name="Equation" r:id="rId24" imgW="291960" imgH="406080" progId="Equation.DSMT4">
                  <p:embed/>
                </p:oleObj>
              </mc:Choice>
              <mc:Fallback>
                <p:oleObj name="Equation" r:id="rId24" imgW="2919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extLst/>
          </p:nvPr>
        </p:nvGraphicFramePr>
        <p:xfrm>
          <a:off x="4103688" y="3186113"/>
          <a:ext cx="1217612" cy="801687"/>
        </p:xfrm>
        <a:graphic>
          <a:graphicData uri="http://schemas.openxmlformats.org/presentationml/2006/ole">
            <mc:AlternateContent xmlns:mc="http://schemas.openxmlformats.org/markup-compatibility/2006">
              <mc:Choice xmlns:v="urn:schemas-microsoft-com:vml" Requires="v">
                <p:oleObj spid="_x0000_s1746" name="Equation" r:id="rId26" imgW="584200" imgH="342900" progId="Equation.DSMT4">
                  <p:embed/>
                </p:oleObj>
              </mc:Choice>
              <mc:Fallback>
                <p:oleObj name="Equation" r:id="rId26" imgW="584200" imgH="342900" progId="Equation.DSMT4">
                  <p:embed/>
                  <p:pic>
                    <p:nvPicPr>
                      <p:cNvPr id="0" name=""/>
                      <p:cNvPicPr>
                        <a:picLocks noChangeAspect="1" noChangeArrowheads="1"/>
                      </p:cNvPicPr>
                      <p:nvPr/>
                    </p:nvPicPr>
                    <p:blipFill>
                      <a:blip r:embed="rId27"/>
                      <a:srcRect/>
                      <a:stretch>
                        <a:fillRect/>
                      </a:stretch>
                    </p:blipFill>
                    <p:spPr bwMode="auto">
                      <a:xfrm>
                        <a:off x="4103688" y="3186113"/>
                        <a:ext cx="1217612" cy="801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57465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wipe(left)">
                                      <p:cBhvr>
                                        <p:cTn id="12" dur="500"/>
                                        <p:tgtEl>
                                          <p:spTgt spid="205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05841"/>
                                        </p:tgtEl>
                                        <p:attrNameLst>
                                          <p:attrName>style.visibility</p:attrName>
                                        </p:attrNameLst>
                                      </p:cBhvr>
                                      <p:to>
                                        <p:strVal val="visible"/>
                                      </p:to>
                                    </p:set>
                                    <p:anim calcmode="lin" valueType="num">
                                      <p:cBhvr>
                                        <p:cTn id="17" dur="500" fill="hold"/>
                                        <p:tgtEl>
                                          <p:spTgt spid="205841"/>
                                        </p:tgtEl>
                                        <p:attrNameLst>
                                          <p:attrName>ppt_w</p:attrName>
                                        </p:attrNameLst>
                                      </p:cBhvr>
                                      <p:tavLst>
                                        <p:tav tm="0">
                                          <p:val>
                                            <p:fltVal val="0"/>
                                          </p:val>
                                        </p:tav>
                                        <p:tav tm="100000">
                                          <p:val>
                                            <p:strVal val="#ppt_w"/>
                                          </p:val>
                                        </p:tav>
                                      </p:tavLst>
                                    </p:anim>
                                    <p:anim calcmode="lin" valueType="num">
                                      <p:cBhvr>
                                        <p:cTn id="18" dur="500" fill="hold"/>
                                        <p:tgtEl>
                                          <p:spTgt spid="205841"/>
                                        </p:tgtEl>
                                        <p:attrNameLst>
                                          <p:attrName>ppt_h</p:attrName>
                                        </p:attrNameLst>
                                      </p:cBhvr>
                                      <p:tavLst>
                                        <p:tav tm="0">
                                          <p:val>
                                            <p:fltVal val="0"/>
                                          </p:val>
                                        </p:tav>
                                        <p:tav tm="100000">
                                          <p:val>
                                            <p:strVal val="#ppt_h"/>
                                          </p:val>
                                        </p:tav>
                                      </p:tavLst>
                                    </p:anim>
                                    <p:animEffect transition="in" filter="fade">
                                      <p:cBhvr>
                                        <p:cTn id="19" dur="500"/>
                                        <p:tgtEl>
                                          <p:spTgt spid="2058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5827">
                                            <p:txEl>
                                              <p:pRg st="2" end="2"/>
                                            </p:txEl>
                                          </p:spTgt>
                                        </p:tgtEl>
                                        <p:attrNameLst>
                                          <p:attrName>style.visibility</p:attrName>
                                        </p:attrNameLst>
                                      </p:cBhvr>
                                      <p:to>
                                        <p:strVal val="visible"/>
                                      </p:to>
                                    </p:set>
                                    <p:animEffect transition="in" filter="wipe(left)">
                                      <p:cBhvr>
                                        <p:cTn id="24" dur="500"/>
                                        <p:tgtEl>
                                          <p:spTgt spid="2058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5827">
                                            <p:txEl>
                                              <p:pRg st="3" end="3"/>
                                            </p:txEl>
                                          </p:spTgt>
                                        </p:tgtEl>
                                        <p:attrNameLst>
                                          <p:attrName>style.visibility</p:attrName>
                                        </p:attrNameLst>
                                      </p:cBhvr>
                                      <p:to>
                                        <p:strVal val="visible"/>
                                      </p:to>
                                    </p:set>
                                    <p:animEffect transition="in" filter="wipe(left)">
                                      <p:cBhvr>
                                        <p:cTn id="29" dur="500"/>
                                        <p:tgtEl>
                                          <p:spTgt spid="2058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5827">
                                            <p:txEl>
                                              <p:pRg st="4" end="4"/>
                                            </p:txEl>
                                          </p:spTgt>
                                        </p:tgtEl>
                                        <p:attrNameLst>
                                          <p:attrName>style.visibility</p:attrName>
                                        </p:attrNameLst>
                                      </p:cBhvr>
                                      <p:to>
                                        <p:strVal val="visible"/>
                                      </p:to>
                                    </p:set>
                                    <p:animEffect transition="in" filter="wipe(left)">
                                      <p:cBhvr>
                                        <p:cTn id="34" dur="500"/>
                                        <p:tgtEl>
                                          <p:spTgt spid="20582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5827">
                                            <p:txEl>
                                              <p:pRg st="5" end="5"/>
                                            </p:txEl>
                                          </p:spTgt>
                                        </p:tgtEl>
                                        <p:attrNameLst>
                                          <p:attrName>style.visibility</p:attrName>
                                        </p:attrNameLst>
                                      </p:cBhvr>
                                      <p:to>
                                        <p:strVal val="visible"/>
                                      </p:to>
                                    </p:set>
                                    <p:animEffect transition="in" filter="wipe(left)">
                                      <p:cBhvr>
                                        <p:cTn id="39" dur="500"/>
                                        <p:tgtEl>
                                          <p:spTgt spid="20582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5842"/>
                                        </p:tgtEl>
                                        <p:attrNameLst>
                                          <p:attrName>style.visibility</p:attrName>
                                        </p:attrNameLst>
                                      </p:cBhvr>
                                      <p:to>
                                        <p:strVal val="visible"/>
                                      </p:to>
                                    </p:set>
                                    <p:animEffect transition="in" filter="wipe(left)">
                                      <p:cBhvr>
                                        <p:cTn id="44" dur="500"/>
                                        <p:tgtEl>
                                          <p:spTgt spid="2058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5856"/>
                                        </p:tgtEl>
                                        <p:attrNameLst>
                                          <p:attrName>style.visibility</p:attrName>
                                        </p:attrNameLst>
                                      </p:cBhvr>
                                      <p:to>
                                        <p:strVal val="visible"/>
                                      </p:to>
                                    </p:set>
                                    <p:animEffect transition="in" filter="wipe(left)">
                                      <p:cBhvr>
                                        <p:cTn id="49" dur="500"/>
                                        <p:tgtEl>
                                          <p:spTgt spid="2058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5827">
                                            <p:txEl>
                                              <p:pRg st="6" end="6"/>
                                            </p:txEl>
                                          </p:spTgt>
                                        </p:tgtEl>
                                        <p:attrNameLst>
                                          <p:attrName>style.visibility</p:attrName>
                                        </p:attrNameLst>
                                      </p:cBhvr>
                                      <p:to>
                                        <p:strVal val="visible"/>
                                      </p:to>
                                    </p:set>
                                    <p:animEffect transition="in" filter="wipe(left)">
                                      <p:cBhvr>
                                        <p:cTn id="54" dur="500"/>
                                        <p:tgtEl>
                                          <p:spTgt spid="2058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05827">
                                            <p:txEl>
                                              <p:pRg st="7" end="7"/>
                                            </p:txEl>
                                          </p:spTgt>
                                        </p:tgtEl>
                                        <p:attrNameLst>
                                          <p:attrName>style.visibility</p:attrName>
                                        </p:attrNameLst>
                                      </p:cBhvr>
                                      <p:to>
                                        <p:strVal val="visible"/>
                                      </p:to>
                                    </p:set>
                                    <p:animEffect transition="in" filter="wipe(left)">
                                      <p:cBhvr>
                                        <p:cTn id="59" dur="500"/>
                                        <p:tgtEl>
                                          <p:spTgt spid="205827">
                                            <p:txEl>
                                              <p:pRg st="7" end="7"/>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205843"/>
                                        </p:tgtEl>
                                        <p:attrNameLst>
                                          <p:attrName>style.visibility</p:attrName>
                                        </p:attrNameLst>
                                      </p:cBhvr>
                                      <p:to>
                                        <p:strVal val="visible"/>
                                      </p:to>
                                    </p:set>
                                    <p:animEffect transition="in" filter="wipe(left)">
                                      <p:cBhvr>
                                        <p:cTn id="62" dur="500"/>
                                        <p:tgtEl>
                                          <p:spTgt spid="2058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5847"/>
                                        </p:tgtEl>
                                        <p:attrNameLst>
                                          <p:attrName>style.visibility</p:attrName>
                                        </p:attrNameLst>
                                      </p:cBhvr>
                                      <p:to>
                                        <p:strVal val="visible"/>
                                      </p:to>
                                    </p:set>
                                    <p:animEffect transition="in" filter="wipe(left)">
                                      <p:cBhvr>
                                        <p:cTn id="67" dur="500"/>
                                        <p:tgtEl>
                                          <p:spTgt spid="2058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5848"/>
                                        </p:tgtEl>
                                        <p:attrNameLst>
                                          <p:attrName>style.visibility</p:attrName>
                                        </p:attrNameLst>
                                      </p:cBhvr>
                                      <p:to>
                                        <p:strVal val="visible"/>
                                      </p:to>
                                    </p:set>
                                    <p:animEffect transition="in" filter="wipe(left)">
                                      <p:cBhvr>
                                        <p:cTn id="72" dur="500"/>
                                        <p:tgtEl>
                                          <p:spTgt spid="2058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5849"/>
                                        </p:tgtEl>
                                        <p:attrNameLst>
                                          <p:attrName>style.visibility</p:attrName>
                                        </p:attrNameLst>
                                      </p:cBhvr>
                                      <p:to>
                                        <p:strVal val="visible"/>
                                      </p:to>
                                    </p:set>
                                    <p:animEffect transition="in" filter="wipe(left)">
                                      <p:cBhvr>
                                        <p:cTn id="77" dur="500"/>
                                        <p:tgtEl>
                                          <p:spTgt spid="2058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5850"/>
                                        </p:tgtEl>
                                        <p:attrNameLst>
                                          <p:attrName>style.visibility</p:attrName>
                                        </p:attrNameLst>
                                      </p:cBhvr>
                                      <p:to>
                                        <p:strVal val="visible"/>
                                      </p:to>
                                    </p:set>
                                    <p:animEffect transition="in" filter="wipe(left)">
                                      <p:cBhvr>
                                        <p:cTn id="82" dur="500"/>
                                        <p:tgtEl>
                                          <p:spTgt spid="2058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5851"/>
                                        </p:tgtEl>
                                        <p:attrNameLst>
                                          <p:attrName>style.visibility</p:attrName>
                                        </p:attrNameLst>
                                      </p:cBhvr>
                                      <p:to>
                                        <p:strVal val="visible"/>
                                      </p:to>
                                    </p:set>
                                    <p:animEffect transition="in" filter="wipe(left)">
                                      <p:cBhvr>
                                        <p:cTn id="87" dur="500"/>
                                        <p:tgtEl>
                                          <p:spTgt spid="2058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05852"/>
                                        </p:tgtEl>
                                        <p:attrNameLst>
                                          <p:attrName>style.visibility</p:attrName>
                                        </p:attrNameLst>
                                      </p:cBhvr>
                                      <p:to>
                                        <p:strVal val="visible"/>
                                      </p:to>
                                    </p:set>
                                    <p:animEffect transition="in" filter="wipe(left)">
                                      <p:cBhvr>
                                        <p:cTn id="97" dur="500"/>
                                        <p:tgtEl>
                                          <p:spTgt spid="2058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05853"/>
                                        </p:tgtEl>
                                        <p:attrNameLst>
                                          <p:attrName>style.visibility</p:attrName>
                                        </p:attrNameLst>
                                      </p:cBhvr>
                                      <p:to>
                                        <p:strVal val="visible"/>
                                      </p:to>
                                    </p:set>
                                    <p:animEffect transition="in" filter="wipe(left)">
                                      <p:cBhvr>
                                        <p:cTn id="102" dur="500"/>
                                        <p:tgtEl>
                                          <p:spTgt spid="20585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05854"/>
                                        </p:tgtEl>
                                        <p:attrNameLst>
                                          <p:attrName>style.visibility</p:attrName>
                                        </p:attrNameLst>
                                      </p:cBhvr>
                                      <p:to>
                                        <p:strVal val="visible"/>
                                      </p:to>
                                    </p:set>
                                    <p:animEffect transition="in" filter="wipe(left)">
                                      <p:cBhvr>
                                        <p:cTn id="107" dur="500"/>
                                        <p:tgtEl>
                                          <p:spTgt spid="20585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205827">
                                            <p:txEl>
                                              <p:pRg st="8" end="8"/>
                                            </p:txEl>
                                          </p:spTgt>
                                        </p:tgtEl>
                                        <p:attrNameLst>
                                          <p:attrName>style.visibility</p:attrName>
                                        </p:attrNameLst>
                                      </p:cBhvr>
                                      <p:to>
                                        <p:strVal val="visible"/>
                                      </p:to>
                                    </p:set>
                                    <p:animEffect transition="in" filter="wipe(left)">
                                      <p:cBhvr>
                                        <p:cTn id="112" dur="500"/>
                                        <p:tgtEl>
                                          <p:spTgt spid="205827">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05844"/>
                                        </p:tgtEl>
                                        <p:attrNameLst>
                                          <p:attrName>style.visibility</p:attrName>
                                        </p:attrNameLst>
                                      </p:cBhvr>
                                      <p:to>
                                        <p:strVal val="visible"/>
                                      </p:to>
                                    </p:set>
                                    <p:animEffect transition="in" filter="wipe(left)">
                                      <p:cBhvr>
                                        <p:cTn id="117" dur="500"/>
                                        <p:tgtEl>
                                          <p:spTgt spid="20584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205827">
                                            <p:txEl>
                                              <p:pRg st="9" end="9"/>
                                            </p:txEl>
                                          </p:spTgt>
                                        </p:tgtEl>
                                        <p:attrNameLst>
                                          <p:attrName>style.visibility</p:attrName>
                                        </p:attrNameLst>
                                      </p:cBhvr>
                                      <p:to>
                                        <p:strVal val="visible"/>
                                      </p:to>
                                    </p:set>
                                    <p:animEffect transition="in" filter="wipe(left)">
                                      <p:cBhvr>
                                        <p:cTn id="122" dur="500"/>
                                        <p:tgtEl>
                                          <p:spTgt spid="205827">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205846"/>
                                        </p:tgtEl>
                                        <p:attrNameLst>
                                          <p:attrName>style.visibility</p:attrName>
                                        </p:attrNameLst>
                                      </p:cBhvr>
                                      <p:to>
                                        <p:strVal val="visible"/>
                                      </p:to>
                                    </p:set>
                                    <p:animEffect transition="in" filter="wipe(left)">
                                      <p:cBhvr>
                                        <p:cTn id="127" dur="500"/>
                                        <p:tgtEl>
                                          <p:spTgt spid="20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Oct. 3,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F2863459-F1D1-4649-B2AF-E0831BF03652}" type="slidenum">
              <a:rPr lang="en-US"/>
              <a:pPr/>
              <a:t>8</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extLst/>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96554" name="Equation" r:id="rId3" imgW="635000" imgH="393700" progId="Equation.DSMT4">
                  <p:embed/>
                </p:oleObj>
              </mc:Choice>
              <mc:Fallback>
                <p:oleObj name="Equation" r:id="rId3" imgW="635000" imgH="393700" progId="Equation.DSMT4">
                  <p:embed/>
                  <p:pic>
                    <p:nvPicPr>
                      <p:cNvPr id="0" name=""/>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96555" name="Equation" r:id="rId5" imgW="253800" imgH="190440" progId="Equation.DSMT4">
                  <p:embed/>
                </p:oleObj>
              </mc:Choice>
              <mc:Fallback>
                <p:oleObj name="Equation" r:id="rId5" imgW="253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96556" name="Equation" r:id="rId7" imgW="3962160" imgH="406080" progId="Equation.DSMT4">
                  <p:embed/>
                </p:oleObj>
              </mc:Choice>
              <mc:Fallback>
                <p:oleObj name="Equation" r:id="rId7" imgW="3962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96557" name="Equation" r:id="rId9" imgW="355320" imgH="164880" progId="Equation.DSMT4">
                  <p:embed/>
                </p:oleObj>
              </mc:Choice>
              <mc:Fallback>
                <p:oleObj name="Equation" r:id="rId9" imgW="3553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96558" name="Equation" r:id="rId11" imgW="2946240" imgH="279360" progId="Equation.DSMT4">
                  <p:embed/>
                </p:oleObj>
              </mc:Choice>
              <mc:Fallback>
                <p:oleObj name="Equation" r:id="rId11" imgW="294624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1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6855"/>
                                        </p:tgtEl>
                                        <p:attrNameLst>
                                          <p:attrName>style.visibility</p:attrName>
                                        </p:attrNameLst>
                                      </p:cBhvr>
                                      <p:to>
                                        <p:strVal val="visible"/>
                                      </p:to>
                                    </p:set>
                                    <p:animEffect transition="in" filter="wipe(left)">
                                      <p:cBhvr>
                                        <p:cTn id="12" dur="500"/>
                                        <p:tgtEl>
                                          <p:spTgt spid="2068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6870"/>
                                        </p:tgtEl>
                                        <p:attrNameLst>
                                          <p:attrName>style.visibility</p:attrName>
                                        </p:attrNameLst>
                                      </p:cBhvr>
                                      <p:to>
                                        <p:strVal val="visible"/>
                                      </p:to>
                                    </p:set>
                                    <p:animEffect transition="in" filter="wipe(left)">
                                      <p:cBhvr>
                                        <p:cTn id="17" dur="500"/>
                                        <p:tgtEl>
                                          <p:spTgt spid="2068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6873"/>
                                        </p:tgtEl>
                                        <p:attrNameLst>
                                          <p:attrName>style.visibility</p:attrName>
                                        </p:attrNameLst>
                                      </p:cBhvr>
                                      <p:to>
                                        <p:strVal val="visible"/>
                                      </p:to>
                                    </p:set>
                                    <p:animEffect transition="in" filter="wipe(left)">
                                      <p:cBhvr>
                                        <p:cTn id="22" dur="500"/>
                                        <p:tgtEl>
                                          <p:spTgt spid="2068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71"/>
                                        </p:tgtEl>
                                        <p:attrNameLst>
                                          <p:attrName>style.visibility</p:attrName>
                                        </p:attrNameLst>
                                      </p:cBhvr>
                                      <p:to>
                                        <p:strVal val="visible"/>
                                      </p:to>
                                    </p:set>
                                    <p:animEffect transition="in" filter="wipe(left)">
                                      <p:cBhvr>
                                        <p:cTn id="27" dur="500"/>
                                        <p:tgtEl>
                                          <p:spTgt spid="2068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72"/>
                                        </p:tgtEl>
                                        <p:attrNameLst>
                                          <p:attrName>style.visibility</p:attrName>
                                        </p:attrNameLst>
                                      </p:cBhvr>
                                      <p:to>
                                        <p:strVal val="visible"/>
                                      </p:to>
                                    </p:set>
                                    <p:animEffect transition="in" filter="wipe(left)">
                                      <p:cBhvr>
                                        <p:cTn id="32" dur="500"/>
                                        <p:tgtEl>
                                          <p:spTgt spid="2068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74"/>
                                        </p:tgtEl>
                                        <p:attrNameLst>
                                          <p:attrName>style.visibility</p:attrName>
                                        </p:attrNameLst>
                                      </p:cBhvr>
                                      <p:to>
                                        <p:strVal val="visible"/>
                                      </p:to>
                                    </p:set>
                                    <p:animEffect transition="in" filter="wipe(left)">
                                      <p:cBhvr>
                                        <p:cTn id="37" dur="500"/>
                                        <p:tgtEl>
                                          <p:spTgt spid="2068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5"/>
                                        </p:tgtEl>
                                        <p:attrNameLst>
                                          <p:attrName>style.visibility</p:attrName>
                                        </p:attrNameLst>
                                      </p:cBhvr>
                                      <p:to>
                                        <p:strVal val="visible"/>
                                      </p:to>
                                    </p:set>
                                    <p:animEffect transition="in" filter="wipe(left)">
                                      <p:cBhvr>
                                        <p:cTn id="42" dur="500"/>
                                        <p:tgtEl>
                                          <p:spTgt spid="20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P spid="2068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Wednesday, Oct. 3, 2018</a:t>
            </a:r>
            <a:endParaRPr lang="en-US"/>
          </a:p>
        </p:txBody>
      </p:sp>
      <p:sp>
        <p:nvSpPr>
          <p:cNvPr id="22" name="Footer Placeholder 4"/>
          <p:cNvSpPr>
            <a:spLocks noGrp="1"/>
          </p:cNvSpPr>
          <p:nvPr>
            <p:ph type="ftr" sz="quarter" idx="11"/>
          </p:nvPr>
        </p:nvSpPr>
        <p:spPr/>
        <p:txBody>
          <a:bodyPr/>
          <a:lstStyle/>
          <a:p>
            <a:r>
              <a:rPr lang="mr-IN" smtClean="0"/>
              <a:t>PHYS 1444-002, Fall 2018                     Dr. Jaehoon Yu</a:t>
            </a:r>
            <a:endParaRPr lang="en-US"/>
          </a:p>
        </p:txBody>
      </p:sp>
      <p:sp>
        <p:nvSpPr>
          <p:cNvPr id="23" name="Slide Number Placeholder 5"/>
          <p:cNvSpPr>
            <a:spLocks noGrp="1"/>
          </p:cNvSpPr>
          <p:nvPr>
            <p:ph type="sldNum" sz="quarter" idx="12"/>
          </p:nvPr>
        </p:nvSpPr>
        <p:spPr/>
        <p:txBody>
          <a:bodyPr/>
          <a:lstStyle/>
          <a:p>
            <a:fld id="{3AD56CD5-E184-7B4B-923C-3A29021D6CA4}" type="slidenum">
              <a:rPr lang="en-US"/>
              <a:pPr/>
              <a:t>9</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nvGraphicFramePr>
        <p:xfrm>
          <a:off x="381000" y="1724025"/>
          <a:ext cx="450850" cy="285750"/>
        </p:xfrm>
        <a:graphic>
          <a:graphicData uri="http://schemas.openxmlformats.org/presentationml/2006/ole">
            <mc:AlternateContent xmlns:mc="http://schemas.openxmlformats.org/markup-compatibility/2006">
              <mc:Choice xmlns:v="urn:schemas-microsoft-com:vml" Requires="v">
                <p:oleObj spid="_x0000_s97991"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24025"/>
                        <a:ext cx="450850" cy="2857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97992" name="Equation" r:id="rId5" imgW="457200" imgH="164880" progId="Equation.DSMT4">
                  <p:embed/>
                </p:oleObj>
              </mc:Choice>
              <mc:Fallback>
                <p:oleObj name="Equation" r:id="rId5" imgW="4572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97993" name="Equation" r:id="rId7" imgW="253800" imgH="152280" progId="Equation.DSMT4">
                  <p:embed/>
                </p:oleObj>
              </mc:Choice>
              <mc:Fallback>
                <p:oleObj name="Equation" r:id="rId7" imgW="2538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97994" name="Equation" r:id="rId9" imgW="520560" imgH="368280" progId="Equation.DSMT4">
                  <p:embed/>
                </p:oleObj>
              </mc:Choice>
              <mc:Fallback>
                <p:oleObj name="Equation" r:id="rId9" imgW="5205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97995"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97996" name="Equation" r:id="rId13" imgW="279360" imgH="368280" progId="Equation.DSMT4">
                  <p:embed/>
                </p:oleObj>
              </mc:Choice>
              <mc:Fallback>
                <p:oleObj name="Equation" r:id="rId13" imgW="2793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97997" name="Equation" r:id="rId15" imgW="1587240" imgH="380880" progId="Equation.DSMT4">
                  <p:embed/>
                </p:oleObj>
              </mc:Choice>
              <mc:Fallback>
                <p:oleObj name="Equation" r:id="rId15" imgW="1587240" imgH="380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97998" name="Equation" r:id="rId17" imgW="317160" imgH="406080" progId="Equation.DSMT4">
                  <p:embed/>
                </p:oleObj>
              </mc:Choice>
              <mc:Fallback>
                <p:oleObj name="Equation" r:id="rId17" imgW="31716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97999" name="Equation" r:id="rId19" imgW="406080" imgH="406080" progId="Equation.DSMT4">
                  <p:embed/>
                </p:oleObj>
              </mc:Choice>
              <mc:Fallback>
                <p:oleObj name="Equation" r:id="rId19" imgW="406080" imgH="4060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extLst/>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98000" name="Equation" r:id="rId21" imgW="3911600" imgH="444500" progId="Equation.DSMT4">
                  <p:embed/>
                </p:oleObj>
              </mc:Choice>
              <mc:Fallback>
                <p:oleObj name="Equation" r:id="rId21" imgW="3911600" imgH="444500" progId="Equation.DSMT4">
                  <p:embed/>
                  <p:pic>
                    <p:nvPicPr>
                      <p:cNvPr id="0" name=""/>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98001" name="Equation" r:id="rId23" imgW="355320" imgH="406080" progId="Equation.DSMT4">
                  <p:embed/>
                </p:oleObj>
              </mc:Choice>
              <mc:Fallback>
                <p:oleObj name="Equation" r:id="rId23" imgW="355320" imgH="4060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98002" name="Equation" r:id="rId25" imgW="2323800" imgH="495000" progId="Equation.DSMT4">
                  <p:embed/>
                </p:oleObj>
              </mc:Choice>
              <mc:Fallback>
                <p:oleObj name="Equation" r:id="rId25" imgW="2323800" imgH="4950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199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9140"/>
                                        </p:tgtEl>
                                        <p:attrNameLst>
                                          <p:attrName>style.visibility</p:attrName>
                                        </p:attrNameLst>
                                      </p:cBhvr>
                                      <p:to>
                                        <p:strVal val="visible"/>
                                      </p:to>
                                    </p:set>
                                    <p:animEffect transition="in" filter="wipe(left)">
                                      <p:cBhvr>
                                        <p:cTn id="7" dur="500"/>
                                        <p:tgtEl>
                                          <p:spTgt spid="219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9141"/>
                                        </p:tgtEl>
                                        <p:attrNameLst>
                                          <p:attrName>style.visibility</p:attrName>
                                        </p:attrNameLst>
                                      </p:cBhvr>
                                      <p:to>
                                        <p:strVal val="visible"/>
                                      </p:to>
                                    </p:set>
                                    <p:animEffect transition="in" filter="wipe(left)">
                                      <p:cBhvr>
                                        <p:cTn id="12" dur="500"/>
                                        <p:tgtEl>
                                          <p:spTgt spid="2191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9155"/>
                                        </p:tgtEl>
                                        <p:attrNameLst>
                                          <p:attrName>style.visibility</p:attrName>
                                        </p:attrNameLst>
                                      </p:cBhvr>
                                      <p:to>
                                        <p:strVal val="visible"/>
                                      </p:to>
                                    </p:set>
                                    <p:animEffect transition="in" filter="wipe(left)">
                                      <p:cBhvr>
                                        <p:cTn id="17" dur="500"/>
                                        <p:tgtEl>
                                          <p:spTgt spid="2191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9156"/>
                                        </p:tgtEl>
                                        <p:attrNameLst>
                                          <p:attrName>style.visibility</p:attrName>
                                        </p:attrNameLst>
                                      </p:cBhvr>
                                      <p:to>
                                        <p:strVal val="visible"/>
                                      </p:to>
                                    </p:set>
                                    <p:animEffect transition="in" filter="wipe(left)">
                                      <p:cBhvr>
                                        <p:cTn id="22" dur="500"/>
                                        <p:tgtEl>
                                          <p:spTgt spid="219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9157"/>
                                        </p:tgtEl>
                                        <p:attrNameLst>
                                          <p:attrName>style.visibility</p:attrName>
                                        </p:attrNameLst>
                                      </p:cBhvr>
                                      <p:to>
                                        <p:strVal val="visible"/>
                                      </p:to>
                                    </p:set>
                                    <p:animEffect transition="in" filter="wipe(left)">
                                      <p:cBhvr>
                                        <p:cTn id="27" dur="500"/>
                                        <p:tgtEl>
                                          <p:spTgt spid="2191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9147"/>
                                        </p:tgtEl>
                                        <p:attrNameLst>
                                          <p:attrName>style.visibility</p:attrName>
                                        </p:attrNameLst>
                                      </p:cBhvr>
                                      <p:to>
                                        <p:strVal val="visible"/>
                                      </p:to>
                                    </p:set>
                                    <p:animEffect transition="in" filter="wipe(left)">
                                      <p:cBhvr>
                                        <p:cTn id="32" dur="500"/>
                                        <p:tgtEl>
                                          <p:spTgt spid="2191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9145"/>
                                        </p:tgtEl>
                                        <p:attrNameLst>
                                          <p:attrName>style.visibility</p:attrName>
                                        </p:attrNameLst>
                                      </p:cBhvr>
                                      <p:to>
                                        <p:strVal val="visible"/>
                                      </p:to>
                                    </p:set>
                                    <p:animEffect transition="in" filter="wipe(left)">
                                      <p:cBhvr>
                                        <p:cTn id="37" dur="500"/>
                                        <p:tgtEl>
                                          <p:spTgt spid="2191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9148"/>
                                        </p:tgtEl>
                                        <p:attrNameLst>
                                          <p:attrName>style.visibility</p:attrName>
                                        </p:attrNameLst>
                                      </p:cBhvr>
                                      <p:to>
                                        <p:strVal val="visible"/>
                                      </p:to>
                                    </p:set>
                                    <p:animEffect transition="in" filter="wipe(left)">
                                      <p:cBhvr>
                                        <p:cTn id="42" dur="500"/>
                                        <p:tgtEl>
                                          <p:spTgt spid="2191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9146"/>
                                        </p:tgtEl>
                                        <p:attrNameLst>
                                          <p:attrName>style.visibility</p:attrName>
                                        </p:attrNameLst>
                                      </p:cBhvr>
                                      <p:to>
                                        <p:strVal val="visible"/>
                                      </p:to>
                                    </p:set>
                                    <p:animEffect transition="in" filter="wipe(left)">
                                      <p:cBhvr>
                                        <p:cTn id="47" dur="500"/>
                                        <p:tgtEl>
                                          <p:spTgt spid="2191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9153"/>
                                        </p:tgtEl>
                                        <p:attrNameLst>
                                          <p:attrName>style.visibility</p:attrName>
                                        </p:attrNameLst>
                                      </p:cBhvr>
                                      <p:to>
                                        <p:strVal val="visible"/>
                                      </p:to>
                                    </p:set>
                                    <p:animEffect transition="in" filter="wipe(left)">
                                      <p:cBhvr>
                                        <p:cTn id="52" dur="500"/>
                                        <p:tgtEl>
                                          <p:spTgt spid="2191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9154"/>
                                        </p:tgtEl>
                                        <p:attrNameLst>
                                          <p:attrName>style.visibility</p:attrName>
                                        </p:attrNameLst>
                                      </p:cBhvr>
                                      <p:to>
                                        <p:strVal val="visible"/>
                                      </p:to>
                                    </p:set>
                                    <p:animEffect transition="in" filter="wipe(left)">
                                      <p:cBhvr>
                                        <p:cTn id="57" dur="500"/>
                                        <p:tgtEl>
                                          <p:spTgt spid="2191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19142"/>
                                        </p:tgtEl>
                                        <p:attrNameLst>
                                          <p:attrName>style.visibility</p:attrName>
                                        </p:attrNameLst>
                                      </p:cBhvr>
                                      <p:to>
                                        <p:strVal val="visible"/>
                                      </p:to>
                                    </p:set>
                                    <p:animEffect transition="in" filter="wipe(left)">
                                      <p:cBhvr>
                                        <p:cTn id="62" dur="500"/>
                                        <p:tgtEl>
                                          <p:spTgt spid="2191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9149"/>
                                        </p:tgtEl>
                                        <p:attrNameLst>
                                          <p:attrName>style.visibility</p:attrName>
                                        </p:attrNameLst>
                                      </p:cBhvr>
                                      <p:to>
                                        <p:strVal val="visible"/>
                                      </p:to>
                                    </p:set>
                                    <p:animEffect transition="in" filter="wipe(left)">
                                      <p:cBhvr>
                                        <p:cTn id="67" dur="500"/>
                                        <p:tgtEl>
                                          <p:spTgt spid="2191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9151"/>
                                        </p:tgtEl>
                                        <p:attrNameLst>
                                          <p:attrName>style.visibility</p:attrName>
                                        </p:attrNameLst>
                                      </p:cBhvr>
                                      <p:to>
                                        <p:strVal val="visible"/>
                                      </p:to>
                                    </p:set>
                                    <p:animEffect transition="in" filter="wipe(left)">
                                      <p:cBhvr>
                                        <p:cTn id="72" dur="500"/>
                                        <p:tgtEl>
                                          <p:spTgt spid="2191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9150"/>
                                        </p:tgtEl>
                                        <p:attrNameLst>
                                          <p:attrName>style.visibility</p:attrName>
                                        </p:attrNameLst>
                                      </p:cBhvr>
                                      <p:to>
                                        <p:strVal val="visible"/>
                                      </p:to>
                                    </p:set>
                                    <p:animEffect transition="in" filter="wipe(left)">
                                      <p:cBhvr>
                                        <p:cTn id="77" dur="500"/>
                                        <p:tgtEl>
                                          <p:spTgt spid="2191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9158"/>
                                        </p:tgtEl>
                                        <p:attrNameLst>
                                          <p:attrName>style.visibility</p:attrName>
                                        </p:attrNameLst>
                                      </p:cBhvr>
                                      <p:to>
                                        <p:strVal val="visible"/>
                                      </p:to>
                                    </p:set>
                                    <p:animEffect transition="in" filter="wipe(left)">
                                      <p:cBhvr>
                                        <p:cTn id="82" dur="500"/>
                                        <p:tgtEl>
                                          <p:spTgt spid="21915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9159"/>
                                        </p:tgtEl>
                                        <p:attrNameLst>
                                          <p:attrName>style.visibility</p:attrName>
                                        </p:attrNameLst>
                                      </p:cBhvr>
                                      <p:to>
                                        <p:strVal val="visible"/>
                                      </p:to>
                                    </p:set>
                                    <p:animEffect transition="in" filter="wipe(left)">
                                      <p:cBhvr>
                                        <p:cTn id="87" dur="500"/>
                                        <p:tgtEl>
                                          <p:spTgt spid="21915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19152"/>
                                        </p:tgtEl>
                                        <p:attrNameLst>
                                          <p:attrName>style.visibility</p:attrName>
                                        </p:attrNameLst>
                                      </p:cBhvr>
                                      <p:to>
                                        <p:strVal val="visible"/>
                                      </p:to>
                                    </p:set>
                                    <p:animEffect transition="in" filter="wipe(left)">
                                      <p:cBhvr>
                                        <p:cTn id="92"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2" grpId="0"/>
      <p:bldP spid="219147" grpId="0"/>
      <p:bldP spid="219148" grpId="0"/>
      <p:bldP spid="219151" grpId="0" animBg="1"/>
      <p:bldP spid="219152"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43446</TotalTime>
  <Words>3716</Words>
  <Application>Microsoft Macintosh PowerPoint</Application>
  <PresentationFormat>On-screen Show (4:3)</PresentationFormat>
  <Paragraphs>419</Paragraphs>
  <Slides>36</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 Narrow</vt:lpstr>
      <vt:lpstr>Monotype Corsiva</vt:lpstr>
      <vt:lpstr>ＭＳ Ｐゴシック</vt:lpstr>
      <vt:lpstr>Symbol</vt:lpstr>
      <vt:lpstr>Times New Roman</vt:lpstr>
      <vt:lpstr>Wingdings</vt:lpstr>
      <vt:lpstr>phys1443-spring02</vt:lpstr>
      <vt:lpstr>Equation</vt:lpstr>
      <vt:lpstr>PHYS 1441 – Section 002 Lecture #10</vt:lpstr>
      <vt:lpstr>Announcements</vt:lpstr>
      <vt:lpstr>PowerPoint Presentation</vt:lpstr>
      <vt:lpstr>Capacitors (or Condensers)</vt:lpstr>
      <vt:lpstr>Capacitors</vt:lpstr>
      <vt:lpstr>Capacitors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lpstr>Dielectrics</vt:lpstr>
      <vt:lpstr>Dielectrics</vt:lpstr>
      <vt:lpstr>Dielectrics</vt:lpstr>
      <vt:lpstr>PowerPoint Presentation</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vt:lpstr>
      <vt:lpstr>How does a battery work?</vt:lpstr>
      <vt:lpstr>Electric Current</vt:lpstr>
      <vt:lpstr>Example 25 – 1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620</cp:revision>
  <dcterms:created xsi:type="dcterms:W3CDTF">2012-01-19T04:21:20Z</dcterms:created>
  <dcterms:modified xsi:type="dcterms:W3CDTF">2018-10-03T17:26:05Z</dcterms:modified>
</cp:coreProperties>
</file>