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1" r:id="rId2"/>
    <p:sldId id="582" r:id="rId3"/>
    <p:sldId id="608" r:id="rId4"/>
    <p:sldId id="609" r:id="rId5"/>
    <p:sldId id="610" r:id="rId6"/>
    <p:sldId id="611" r:id="rId7"/>
    <p:sldId id="612" r:id="rId8"/>
    <p:sldId id="613" r:id="rId9"/>
    <p:sldId id="614" r:id="rId10"/>
    <p:sldId id="616" r:id="rId11"/>
    <p:sldId id="617" r:id="rId12"/>
    <p:sldId id="618" r:id="rId13"/>
    <p:sldId id="619" r:id="rId14"/>
    <p:sldId id="620" r:id="rId15"/>
    <p:sldId id="633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3"/>
    <p:restoredTop sz="94660"/>
  </p:normalViewPr>
  <p:slideViewPr>
    <p:cSldViewPr>
      <p:cViewPr varScale="1">
        <p:scale>
          <a:sx n="106" d="100"/>
          <a:sy n="106" d="100"/>
        </p:scale>
        <p:origin x="4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8" Type="http://schemas.openxmlformats.org/officeDocument/2006/relationships/image" Target="../media/image13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7" Type="http://schemas.openxmlformats.org/officeDocument/2006/relationships/image" Target="../media/image30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1" Type="http://schemas.openxmlformats.org/officeDocument/2006/relationships/image" Target="../media/image17.wmf"/><Relationship Id="rId2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9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4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8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w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1.w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2.wmf"/><Relationship Id="rId10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5" Type="http://schemas.openxmlformats.org/officeDocument/2006/relationships/image" Target="../media/image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1.wmf"/><Relationship Id="rId16" Type="http://schemas.openxmlformats.org/officeDocument/2006/relationships/oleObject" Target="../embeddings/oleObject9.bin"/><Relationship Id="rId17" Type="http://schemas.openxmlformats.org/officeDocument/2006/relationships/image" Target="../media/image12.wmf"/><Relationship Id="rId18" Type="http://schemas.openxmlformats.org/officeDocument/2006/relationships/oleObject" Target="../embeddings/oleObject10.bin"/><Relationship Id="rId19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3.wmf"/><Relationship Id="rId10" Type="http://schemas.openxmlformats.org/officeDocument/2006/relationships/image" Target="../media/image18.w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0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8.w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9.w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38656" y="1447800"/>
            <a:ext cx="25587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Oct.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8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38300" y="2133600"/>
            <a:ext cx="6553200" cy="3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24 Capacitance etc</a:t>
            </a:r>
            <a:r>
              <a:rPr lang="en-US" sz="2800" dirty="0" smtClean="0">
                <a:latin typeface="Arial Narrow" charset="0"/>
              </a:rPr>
              <a:t>..</a:t>
            </a:r>
            <a:endParaRPr lang="en-US" sz="280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smtClean="0">
                <a:latin typeface="Arial Narrow" charset="0"/>
              </a:rPr>
              <a:t>Capacitors in Series or Parallel</a:t>
            </a:r>
          </a:p>
          <a:p>
            <a:pPr marL="990600" lvl="1" indent="-533400"/>
            <a:r>
              <a:rPr lang="en-US" sz="2400" dirty="0" smtClean="0">
                <a:latin typeface="Arial Narrow" charset="0"/>
              </a:rPr>
              <a:t>Electric </a:t>
            </a:r>
            <a:r>
              <a:rPr lang="en-US" sz="2400" dirty="0">
                <a:latin typeface="Arial Narrow" charset="0"/>
              </a:rPr>
              <a:t>Energy Storage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Effect of Dielectric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Molecular description of Dielectric </a:t>
            </a:r>
            <a:r>
              <a:rPr lang="en-US" sz="2400" dirty="0" smtClean="0">
                <a:latin typeface="Arial Narrow" charset="0"/>
              </a:rPr>
              <a:t>Material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25 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Electric Current and </a:t>
            </a:r>
            <a:r>
              <a:rPr lang="en-US" sz="2400" dirty="0" smtClean="0">
                <a:latin typeface="Arial Narrow" charset="0"/>
              </a:rPr>
              <a:t>Resistance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447330" y="5638800"/>
            <a:ext cx="6255239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#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Monday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Oct. 15!!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C7EB-CA68-F44F-9114-013CF51C231E}" type="slidenum">
              <a:rPr lang="en-US"/>
              <a:pPr/>
              <a:t>10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Energy Density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energy stored in a capacitor can be considered as being stored in the electric field between the two plates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a uniform field E between two plates, V=Ed and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smtClean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32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/d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stored energy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 the gap volume V, we can obtain the energy density, stored energy per unit volume, as </a:t>
            </a:r>
          </a:p>
        </p:txBody>
      </p:sp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1066800" y="3084513"/>
          <a:ext cx="8001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5" name="Equation" r:id="rId4" imgW="266400" imgH="164880" progId="Equation.DSMT4">
                  <p:embed/>
                </p:oleObj>
              </mc:Choice>
              <mc:Fallback>
                <p:oleObj name="Equation" r:id="rId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84513"/>
                        <a:ext cx="8001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1905000" y="2776538"/>
          <a:ext cx="16002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6" name="Equation" r:id="rId6" imgW="533160" imgH="368280" progId="Equation.DSMT4">
                  <p:embed/>
                </p:oleObj>
              </mc:Choice>
              <mc:Fallback>
                <p:oleObj name="Equation" r:id="rId6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76538"/>
                        <a:ext cx="16002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0" name="Object 14"/>
          <p:cNvGraphicFramePr>
            <a:graphicFrameLocks noChangeAspect="1"/>
          </p:cNvGraphicFramePr>
          <p:nvPr/>
        </p:nvGraphicFramePr>
        <p:xfrm>
          <a:off x="3429000" y="2743200"/>
          <a:ext cx="30480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7" name="Equation" r:id="rId8" imgW="1015920" imgH="419040" progId="Equation.DSMT4">
                  <p:embed/>
                </p:oleObj>
              </mc:Choice>
              <mc:Fallback>
                <p:oleObj name="Equation" r:id="rId8" imgW="1015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43200"/>
                        <a:ext cx="304800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1" name="Object 15"/>
          <p:cNvGraphicFramePr>
            <a:graphicFrameLocks noChangeAspect="1"/>
          </p:cNvGraphicFramePr>
          <p:nvPr/>
        </p:nvGraphicFramePr>
        <p:xfrm>
          <a:off x="6438900" y="2774950"/>
          <a:ext cx="1866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8" name="Equation" r:id="rId10" imgW="622080" imgH="368280" progId="Equation.DSMT4">
                  <p:embed/>
                </p:oleObj>
              </mc:Choice>
              <mc:Fallback>
                <p:oleObj name="Equation" r:id="rId10" imgW="622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2774950"/>
                        <a:ext cx="18669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2" name="Oval 16"/>
          <p:cNvSpPr>
            <a:spLocks noChangeArrowheads="1"/>
          </p:cNvSpPr>
          <p:nvPr/>
        </p:nvSpPr>
        <p:spPr bwMode="auto">
          <a:xfrm>
            <a:off x="7620000" y="3048000"/>
            <a:ext cx="762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73" name="Object 17"/>
          <p:cNvGraphicFramePr>
            <a:graphicFrameLocks noChangeAspect="1"/>
          </p:cNvGraphicFramePr>
          <p:nvPr/>
        </p:nvGraphicFramePr>
        <p:xfrm>
          <a:off x="3276600" y="5029200"/>
          <a:ext cx="19050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9" name="Equation" r:id="rId12" imgW="647640" imgH="368280" progId="Equation.DSMT4">
                  <p:embed/>
                </p:oleObj>
              </mc:Choice>
              <mc:Fallback>
                <p:oleObj name="Equation" r:id="rId12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29200"/>
                        <a:ext cx="1905000" cy="10890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5" name="Text Box 19"/>
          <p:cNvSpPr txBox="1">
            <a:spLocks noChangeArrowheads="1"/>
          </p:cNvSpPr>
          <p:nvPr/>
        </p:nvSpPr>
        <p:spPr bwMode="auto">
          <a:xfrm>
            <a:off x="152400" y="6264275"/>
            <a:ext cx="8915400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Electric energy stored per unit volume in any region of space is proportional to the square of E in that region.</a:t>
            </a:r>
          </a:p>
        </p:txBody>
      </p:sp>
      <p:sp>
        <p:nvSpPr>
          <p:cNvPr id="224276" name="Text Box 20"/>
          <p:cNvSpPr txBox="1">
            <a:spLocks noChangeArrowheads="1"/>
          </p:cNvSpPr>
          <p:nvPr/>
        </p:nvSpPr>
        <p:spPr bwMode="auto">
          <a:xfrm>
            <a:off x="5715000" y="5159375"/>
            <a:ext cx="2514600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Valid for any space that is vacuum</a:t>
            </a:r>
          </a:p>
        </p:txBody>
      </p:sp>
    </p:spTree>
    <p:extLst>
      <p:ext uri="{BB962C8B-B14F-4D97-AF65-F5344CB8AC3E}">
        <p14:creationId xmlns:p14="http://schemas.microsoft.com/office/powerpoint/2010/main" val="8659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A88-9BFC-D541-AD98-D51CC17475B0}" type="slidenum">
              <a:rPr lang="en-US"/>
              <a:pPr/>
              <a:t>11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Dielectrics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152400" y="762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Capacitors have an insulating sheet of material, called dielectric, between the plates to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Increase breakdown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voltage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greater than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that in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air (3MV/m)</a:t>
            </a: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Apply higher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voltage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the gap without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 passing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across</a:t>
            </a: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Allow the plates get closer together without touching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Increases capacitance ( recall C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003300"/>
                </a:solidFill>
                <a:latin typeface="Symbol" charset="2"/>
                <a:ea typeface="ＭＳ Ｐゴシック" charset="-128"/>
              </a:rPr>
              <a:t>ε</a:t>
            </a:r>
            <a:r>
              <a:rPr lang="en-US" baseline="-25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/d)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Increase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capacitance by the dielectric constant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C</a:t>
            </a:r>
            <a:r>
              <a:rPr lang="en-US" sz="28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intrinsic capacitance when the gap is vacuum</a:t>
            </a:r>
          </a:p>
        </p:txBody>
      </p:sp>
      <p:graphicFrame>
        <p:nvGraphicFramePr>
          <p:cNvPr id="227335" name="Object 7"/>
          <p:cNvGraphicFramePr>
            <a:graphicFrameLocks noChangeAspect="1"/>
          </p:cNvGraphicFramePr>
          <p:nvPr/>
        </p:nvGraphicFramePr>
        <p:xfrm>
          <a:off x="3306763" y="4724400"/>
          <a:ext cx="14938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9" name="Equation" r:id="rId3" imgW="520560" imgH="203040" progId="Equation.DSMT4">
                  <p:embed/>
                </p:oleObj>
              </mc:Choice>
              <mc:Fallback>
                <p:oleObj name="Equation" r:id="rId3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4724400"/>
                        <a:ext cx="1493837" cy="5842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4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3F0A-A4BD-B64E-A79B-B3C077BCB704}" type="slidenum">
              <a:rPr lang="en-US"/>
              <a:pPr/>
              <a:t>12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Dielectrics</a:t>
            </a: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304800" y="6096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value of dielectric constant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K varies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depending on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 material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(Table 24 – 1)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 for vacuum is 1.0000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 for air is 1.0006 (this is why permittivity of air and vacuum are used interchangeably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 for paper is 3.7</a:t>
            </a: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Maximum electric field before 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charset="0"/>
              </a:rPr>
              <a:t>breakdown</a:t>
            </a:r>
            <a:r>
              <a:rPr lang="en-US" sz="3200" b="1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occurs is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called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dielectric strength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 What is its unit?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V/m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capacitance of a parallel plate capacitor with a dielectric (K) filling the gap is </a:t>
            </a:r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>
            <p:extLst/>
          </p:nvPr>
        </p:nvGraphicFramePr>
        <p:xfrm>
          <a:off x="5638800" y="5791200"/>
          <a:ext cx="27559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3" name="Equation" r:id="rId3" imgW="1066680" imgH="368280" progId="Equation.DSMT4">
                  <p:embed/>
                </p:oleObj>
              </mc:Choice>
              <mc:Fallback>
                <p:oleObj name="Equation" r:id="rId3" imgW="1066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91200"/>
                        <a:ext cx="2755900" cy="9540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2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217B-ADF8-CC41-8887-849550B74E94}" type="slidenum">
              <a:rPr lang="en-US"/>
              <a:pPr/>
              <a:t>13</a:t>
            </a:fld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new quantity of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permittivity of 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charset="0"/>
              </a:rPr>
              <a:t>a dielectric material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is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defined as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charset="0"/>
              </a:rPr>
              <a:t>=K</a:t>
            </a:r>
            <a:r>
              <a:rPr lang="en-US" sz="3200" b="1" u="sng" dirty="0" smtClean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3200" b="1" baseline="-25000" dirty="0" smtClean="0">
                <a:solidFill>
                  <a:srgbClr val="FF0000"/>
                </a:solidFill>
                <a:latin typeface="Arial Narrow" charset="0"/>
              </a:rPr>
              <a:t>0</a:t>
            </a:r>
            <a:endParaRPr lang="en-US" sz="3200" b="1" baseline="-25000" dirty="0">
              <a:solidFill>
                <a:srgbClr val="FF0000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capacitance of a parallel plate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capacitor with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dielectric medium filling the gap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energy density stored in an electric field E in a dielectric is 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Dielectrics</a:t>
            </a:r>
          </a:p>
        </p:txBody>
      </p:sp>
      <p:graphicFrame>
        <p:nvGraphicFramePr>
          <p:cNvPr id="204821" name="Object 21"/>
          <p:cNvGraphicFramePr>
            <a:graphicFrameLocks noChangeAspect="1"/>
          </p:cNvGraphicFramePr>
          <p:nvPr/>
        </p:nvGraphicFramePr>
        <p:xfrm>
          <a:off x="3505200" y="2895600"/>
          <a:ext cx="1447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7" name="Equation" r:id="rId4" imgW="495000" imgH="368280" progId="Equation.DSMT4">
                  <p:embed/>
                </p:oleObj>
              </mc:Choice>
              <mc:Fallback>
                <p:oleObj name="Equation" r:id="rId4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95600"/>
                        <a:ext cx="1447800" cy="10795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2" name="Object 22"/>
          <p:cNvGraphicFramePr>
            <a:graphicFrameLocks noChangeAspect="1"/>
          </p:cNvGraphicFramePr>
          <p:nvPr/>
        </p:nvGraphicFramePr>
        <p:xfrm>
          <a:off x="2843213" y="4648200"/>
          <a:ext cx="4167187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8" name="Equation" r:id="rId6" imgW="1257120" imgH="368280" progId="Equation.DSMT4">
                  <p:embed/>
                </p:oleObj>
              </mc:Choice>
              <mc:Fallback>
                <p:oleObj name="Equation" r:id="rId6" imgW="125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648200"/>
                        <a:ext cx="4167187" cy="1228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3" name="Text Box 23"/>
          <p:cNvSpPr txBox="1">
            <a:spLocks noChangeArrowheads="1"/>
          </p:cNvSpPr>
          <p:nvPr/>
        </p:nvSpPr>
        <p:spPr bwMode="auto">
          <a:xfrm>
            <a:off x="7162800" y="4800897"/>
            <a:ext cx="1828800" cy="92333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Valid for any space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w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/ </a:t>
            </a:r>
            <a:r>
              <a:rPr lang="en-US" sz="1800">
                <a:solidFill>
                  <a:srgbClr val="FF0000"/>
                </a:solidFill>
                <a:latin typeface="Arial Narrow" charset="0"/>
              </a:rPr>
              <a:t>dielectric </a:t>
            </a:r>
            <a:r>
              <a:rPr lang="en-US" sz="1800" smtClean="0">
                <a:solidFill>
                  <a:srgbClr val="FF0000"/>
                </a:solidFill>
                <a:latin typeface="Arial Narrow" charset="0"/>
              </a:rPr>
              <a:t>whose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permittivity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.</a:t>
            </a:r>
            <a:endParaRPr lang="en-US" sz="18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981200" y="6059269"/>
            <a:ext cx="5867400" cy="646331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W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hat is the stored energy in between </a:t>
            </a:r>
            <a:r>
              <a:rPr lang="en-US" sz="1800" dirty="0" err="1" smtClean="0">
                <a:solidFill>
                  <a:srgbClr val="FF0000"/>
                </a:solidFill>
                <a:latin typeface="Arial Narrow" charset="0"/>
              </a:rPr>
              <a:t>ProtoDUNE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 cathode (-300kV) plate (6mx6m) and the cryostat wall (0V), d=98cm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LAr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K=1.6?</a:t>
            </a:r>
          </a:p>
        </p:txBody>
      </p:sp>
    </p:spTree>
    <p:extLst>
      <p:ext uri="{BB962C8B-B14F-4D97-AF65-F5344CB8AC3E}">
        <p14:creationId xmlns:p14="http://schemas.microsoft.com/office/powerpoint/2010/main" val="823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872"/>
            <a:ext cx="5984429" cy="6304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4168" y="644651"/>
            <a:ext cx="2915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Field Cage and cathode hangs off of the ceiling</a:t>
            </a:r>
            <a:endParaRPr lang="en-US" sz="2000" dirty="0">
              <a:solidFill>
                <a:srgbClr val="3C5A77"/>
              </a:solidFill>
              <a:latin typeface="Arial Narrow" charset="0"/>
              <a:ea typeface="Arial Narrow" charset="0"/>
              <a:cs typeface="Arial Narrow" charset="0"/>
              <a:sym typeface="Wingding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Essential to have light yet sturdy structure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Based on modular concept as SP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04" y="18869"/>
            <a:ext cx="8521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P</a:t>
            </a:r>
            <a:r>
              <a:rPr lang="en-US" sz="4000" b="1" dirty="0" err="1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rotoDUNE</a:t>
            </a:r>
            <a:r>
              <a:rPr lang="en-US" sz="4000" b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Dual Phase</a:t>
            </a:r>
            <a:endParaRPr lang="en-US" sz="4000" b="1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54641" y="2780273"/>
            <a:ext cx="244545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Charge Readout Planes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73594" y="3419708"/>
            <a:ext cx="284380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Field </a:t>
            </a:r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Cage (common structural elements with SP)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57800" y="4800600"/>
            <a:ext cx="98122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Cathode</a:t>
            </a:r>
          </a:p>
        </p:txBody>
      </p:sp>
      <p:cxnSp>
        <p:nvCxnSpPr>
          <p:cNvPr id="10" name="Connecteur droit avec flèche 9"/>
          <p:cNvCxnSpPr/>
          <p:nvPr/>
        </p:nvCxnSpPr>
        <p:spPr bwMode="auto">
          <a:xfrm flipH="1" flipV="1">
            <a:off x="4676643" y="2348880"/>
            <a:ext cx="1479533" cy="5549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cteur droit avec flèche 11"/>
          <p:cNvCxnSpPr/>
          <p:nvPr/>
        </p:nvCxnSpPr>
        <p:spPr bwMode="auto">
          <a:xfrm flipH="1" flipV="1">
            <a:off x="4572000" y="3532366"/>
            <a:ext cx="1512168" cy="1126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>
            <a:stCxn id="9" idx="1"/>
          </p:cNvCxnSpPr>
          <p:nvPr/>
        </p:nvCxnSpPr>
        <p:spPr bwMode="auto">
          <a:xfrm flipH="1" flipV="1">
            <a:off x="3197110" y="4744254"/>
            <a:ext cx="2060690" cy="2564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>
          <a:xfrm>
            <a:off x="1178893" y="2348880"/>
            <a:ext cx="15625" cy="2461046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25929" y="3302911"/>
            <a:ext cx="5004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6 m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1194518" y="4809926"/>
            <a:ext cx="1851448" cy="635299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870013" y="5127575"/>
            <a:ext cx="5004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6 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D5B8-9374-4A32-9294-F7F6EF035B37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8" name="Connecteur droit avec flèche 20"/>
          <p:cNvCxnSpPr/>
          <p:nvPr/>
        </p:nvCxnSpPr>
        <p:spPr>
          <a:xfrm flipH="1" flipV="1">
            <a:off x="1371600" y="4886127"/>
            <a:ext cx="24682" cy="371673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22"/>
          <p:cNvSpPr txBox="1"/>
          <p:nvPr/>
        </p:nvSpPr>
        <p:spPr>
          <a:xfrm>
            <a:off x="609600" y="4870735"/>
            <a:ext cx="95891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0.98 </a:t>
            </a:r>
            <a:r>
              <a:rPr lang="en-US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41" y="4638330"/>
            <a:ext cx="2825964" cy="2067270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504" y="18869"/>
            <a:ext cx="8521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DUNE Dual Phase</a:t>
            </a:r>
            <a:endParaRPr lang="en-US" sz="4000" b="1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D5B8-9374-4A32-9294-F7F6EF035B3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5" y="787757"/>
            <a:ext cx="9120408" cy="5460643"/>
          </a:xfrm>
          <a:prstGeom prst="rect">
            <a:avLst/>
          </a:prstGeom>
        </p:spPr>
      </p:pic>
      <p:sp>
        <p:nvSpPr>
          <p:cNvPr id="26" name="ZoneTexte 8"/>
          <p:cNvSpPr txBox="1"/>
          <p:nvPr/>
        </p:nvSpPr>
        <p:spPr>
          <a:xfrm>
            <a:off x="4800600" y="4191000"/>
            <a:ext cx="98122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Cathode</a:t>
            </a:r>
          </a:p>
        </p:txBody>
      </p:sp>
      <p:cxnSp>
        <p:nvCxnSpPr>
          <p:cNvPr id="27" name="Connecteur droit avec flèche 12"/>
          <p:cNvCxnSpPr/>
          <p:nvPr/>
        </p:nvCxnSpPr>
        <p:spPr bwMode="auto">
          <a:xfrm flipH="1">
            <a:off x="3657600" y="4391056"/>
            <a:ext cx="1143000" cy="1809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062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Oct. 8,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1524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888" y="838200"/>
            <a:ext cx="8229600" cy="5410200"/>
          </a:xfrm>
        </p:spPr>
        <p:txBody>
          <a:bodyPr/>
          <a:lstStyle/>
          <a:p>
            <a:r>
              <a:rPr lang="en-US" sz="2400" dirty="0"/>
              <a:t>Quiz 2 results</a:t>
            </a:r>
          </a:p>
          <a:p>
            <a:pPr lvl="1"/>
            <a:r>
              <a:rPr lang="en-US" sz="2000" dirty="0"/>
              <a:t>Class average: </a:t>
            </a:r>
            <a:r>
              <a:rPr lang="en-US" sz="2000" dirty="0" smtClean="0"/>
              <a:t>33/60</a:t>
            </a:r>
            <a:endParaRPr lang="en-US" sz="2000" dirty="0"/>
          </a:p>
          <a:p>
            <a:pPr lvl="2"/>
            <a:r>
              <a:rPr lang="en-US" sz="1800" dirty="0"/>
              <a:t>Equivalent to </a:t>
            </a:r>
            <a:r>
              <a:rPr lang="en-US" sz="1800" dirty="0" smtClean="0"/>
              <a:t>55/100</a:t>
            </a:r>
            <a:endParaRPr lang="en-US" sz="1800" dirty="0"/>
          </a:p>
          <a:p>
            <a:pPr lvl="2"/>
            <a:r>
              <a:rPr lang="en-US" sz="1800" dirty="0"/>
              <a:t>Previous </a:t>
            </a:r>
            <a:r>
              <a:rPr lang="en-US" sz="1800" dirty="0" smtClean="0"/>
              <a:t>quiz: </a:t>
            </a:r>
            <a:r>
              <a:rPr lang="en-US" sz="1800" dirty="0" smtClean="0"/>
              <a:t>74/100</a:t>
            </a:r>
            <a:endParaRPr lang="en-US" sz="1800" dirty="0"/>
          </a:p>
          <a:p>
            <a:pPr lvl="1"/>
            <a:r>
              <a:rPr lang="en-US" sz="2000" dirty="0"/>
              <a:t>Top score: </a:t>
            </a:r>
            <a:r>
              <a:rPr lang="en-US" sz="2000" dirty="0" smtClean="0"/>
              <a:t>62/60</a:t>
            </a:r>
            <a:endParaRPr lang="en-US" sz="2000" dirty="0"/>
          </a:p>
          <a:p>
            <a:r>
              <a:rPr lang="en-US" sz="2400" dirty="0" smtClean="0"/>
              <a:t>Mid </a:t>
            </a:r>
            <a:r>
              <a:rPr lang="en-US" sz="2400" dirty="0"/>
              <a:t>Term Exam</a:t>
            </a:r>
          </a:p>
          <a:p>
            <a:pPr lvl="1"/>
            <a:r>
              <a:rPr lang="en-US" sz="2000" dirty="0"/>
              <a:t>In class Wednesday, Oct. </a:t>
            </a:r>
            <a:r>
              <a:rPr lang="en-US" sz="2000" dirty="0" smtClean="0"/>
              <a:t>17</a:t>
            </a:r>
            <a:endParaRPr lang="en-US" sz="2000" dirty="0"/>
          </a:p>
          <a:p>
            <a:pPr lvl="1"/>
            <a:r>
              <a:rPr lang="en-US" sz="2000" dirty="0"/>
              <a:t>Covers CH21.1 through what we cover in class Monday, Oct. </a:t>
            </a:r>
            <a:r>
              <a:rPr lang="en-US" sz="2000" dirty="0" smtClean="0"/>
              <a:t>15 </a:t>
            </a:r>
            <a:r>
              <a:rPr lang="en-US" sz="2000" dirty="0"/>
              <a:t>+ appendix</a:t>
            </a:r>
            <a:endParaRPr lang="en-US" sz="1800" dirty="0"/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</a:t>
            </a:r>
          </a:p>
          <a:p>
            <a:pPr lvl="1" eaLnBrk="1" hangingPunct="1"/>
            <a:r>
              <a:rPr lang="en-US" sz="2000" dirty="0"/>
              <a:t>No derivations, word definitions or solutions of any kind!</a:t>
            </a:r>
          </a:p>
          <a:p>
            <a:pPr lvl="1" eaLnBrk="1" hangingPunct="1"/>
            <a:r>
              <a:rPr lang="en-US" sz="2000" dirty="0"/>
              <a:t>No additional formulae or values of constants will be provided!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313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87E0-3810-604A-A94B-8447A627C0E1}" type="slidenum">
              <a:rPr lang="en-US"/>
              <a:pPr/>
              <a:t>3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Series or Parallel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may be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used in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electric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circuits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an electric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closed path of conductors, usually wires connecting capacitors and other electrical devices, in which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harges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can flow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And includes a voltage source such as a battery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can be connected in various ways.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parallel, in series or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combination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208908" name="Picture 12" descr="FG24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9100"/>
            <a:ext cx="4419600" cy="2400300"/>
          </a:xfrm>
          <a:prstGeom prst="rect">
            <a:avLst/>
          </a:prstGeom>
          <a:noFill/>
        </p:spPr>
      </p:pic>
      <p:pic>
        <p:nvPicPr>
          <p:cNvPr id="208909" name="Picture 13" descr="FG24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91000"/>
            <a:ext cx="32004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5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70B-BC58-7748-9318-9A86E31F6131}" type="slidenum">
              <a:rPr lang="en-US"/>
              <a:pPr/>
              <a:t>4</a:t>
            </a:fld>
            <a:endParaRPr lang="en-US"/>
          </a:p>
        </p:txBody>
      </p:sp>
      <p:pic>
        <p:nvPicPr>
          <p:cNvPr id="221188" name="Picture 4" descr="FG24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4419600" cy="3581400"/>
          </a:xfrm>
          <a:prstGeom prst="rect">
            <a:avLst/>
          </a:prstGeom>
          <a:noFill/>
        </p:spPr>
      </p:pic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Parallel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228600" y="762000"/>
            <a:ext cx="594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Parallel arrangement provides the </a:t>
            </a:r>
            <a:r>
              <a:rPr lang="en-US" sz="2800" b="1" u="sng">
                <a:solidFill>
                  <a:srgbClr val="FF0000"/>
                </a:solidFill>
                <a:latin typeface="Arial Narrow" charset="0"/>
              </a:rPr>
              <a:t>same voltage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across all the capacitors.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Left hand plates are at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right hand plates are at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each capacitor plate acquires charges given by the formula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V, 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V, and 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152400" y="3810000"/>
            <a:ext cx="899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total charge Q that must leave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battery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 then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 V(C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equivalent capacitance in parallel is </a:t>
            </a:r>
          </a:p>
        </p:txBody>
      </p:sp>
      <p:graphicFrame>
        <p:nvGraphicFramePr>
          <p:cNvPr id="221191" name="Object 7"/>
          <p:cNvGraphicFramePr>
            <a:graphicFrameLocks noChangeAspect="1"/>
          </p:cNvGraphicFramePr>
          <p:nvPr/>
        </p:nvGraphicFramePr>
        <p:xfrm>
          <a:off x="6540500" y="5791200"/>
          <a:ext cx="19939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9" name="Equation" r:id="rId4" imgW="1091880" imgH="228600" progId="Equation.DSMT4">
                  <p:embed/>
                </p:oleObj>
              </mc:Choice>
              <mc:Fallback>
                <p:oleObj name="Equation" r:id="rId4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5791200"/>
                        <a:ext cx="1993900" cy="417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898525" y="6324600"/>
            <a:ext cx="268287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3794125" y="6324600"/>
            <a:ext cx="3416300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increases!!!</a:t>
            </a:r>
          </a:p>
        </p:txBody>
      </p:sp>
    </p:spTree>
    <p:extLst>
      <p:ext uri="{BB962C8B-B14F-4D97-AF65-F5344CB8AC3E}">
        <p14:creationId xmlns:p14="http://schemas.microsoft.com/office/powerpoint/2010/main" val="2946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2134-C076-974D-A167-5908672E8531}" type="slidenum">
              <a:rPr lang="en-US"/>
              <a:pPr/>
              <a:t>5</a:t>
            </a:fld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Series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76200" y="685800"/>
            <a:ext cx="617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Series arrangement is more interesting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battery is connected, +Q flows to the left plate of 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–Q flows to the right plate of 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capacitors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between were originally neutral, charges get induced to neutralize the ones in the middle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  <a:endParaRPr lang="en-US" sz="2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76200" y="2438400"/>
            <a:ext cx="899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the charge on each capacitor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plate is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same value, Q. (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Same charge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</a:t>
            </a:r>
            <a:r>
              <a:rPr lang="en-US" sz="2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sz="2000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sz="2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endParaRPr lang="en-US" sz="2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total voltage V across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system of three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capacitors in series must be equal to the sum of the voltages across each capacitor.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+Q/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sz="2000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sz="20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Putting all these together, we obtain: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V=Q/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eq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=Q(1/C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Thus the equivalent capacitance is </a:t>
            </a:r>
          </a:p>
        </p:txBody>
      </p:sp>
      <p:graphicFrame>
        <p:nvGraphicFramePr>
          <p:cNvPr id="222214" name="Object 6"/>
          <p:cNvGraphicFramePr>
            <a:graphicFrameLocks noChangeAspect="1"/>
          </p:cNvGraphicFramePr>
          <p:nvPr/>
        </p:nvGraphicFramePr>
        <p:xfrm>
          <a:off x="4579938" y="5475288"/>
          <a:ext cx="220186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3" name="Equation" r:id="rId3" imgW="1206360" imgH="419040" progId="Equation.DSMT4">
                  <p:embed/>
                </p:oleObj>
              </mc:Choice>
              <mc:Fallback>
                <p:oleObj name="Equation" r:id="rId3" imgW="1206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5475288"/>
                        <a:ext cx="2201862" cy="7667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609600" y="6324600"/>
            <a:ext cx="268287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3657600" y="6324600"/>
            <a:ext cx="5367338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smaller than the smallest C!!!</a:t>
            </a:r>
          </a:p>
        </p:txBody>
      </p:sp>
      <p:pic>
        <p:nvPicPr>
          <p:cNvPr id="222217" name="Picture 9" descr="FG24_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685800"/>
            <a:ext cx="28956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4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11C-76E5-3B4D-B643-778984384EF4}" type="slidenum">
              <a:rPr lang="en-US"/>
              <a:pPr/>
              <a:t>6</a:t>
            </a:fld>
            <a:endParaRPr lang="en-US"/>
          </a:p>
        </p:txBody>
      </p:sp>
      <p:pic>
        <p:nvPicPr>
          <p:cNvPr id="223241" name="Picture 9" descr="FG24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0288" y="152400"/>
            <a:ext cx="2728912" cy="2819400"/>
          </a:xfrm>
          <a:prstGeom prst="rect">
            <a:avLst/>
          </a:prstGeom>
          <a:noFill/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24 –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5791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Equivalent Capacitor: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capacitance of a single capacitor that will have the same effect as the combination shown in the figure. Take 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=C.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547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Narrow" charset="0"/>
              </a:rPr>
              <a:t>We should do these first!!   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Now the equivalent capacitor is in series with C1.      </a:t>
            </a:r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6781800" y="152400"/>
            <a:ext cx="1295400" cy="2819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533400" y="3276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How?   </a:t>
            </a:r>
          </a:p>
        </p:txBody>
      </p:sp>
      <p:sp>
        <p:nvSpPr>
          <p:cNvPr id="223245" name="Text Box 13"/>
          <p:cNvSpPr txBox="1">
            <a:spLocks noChangeArrowheads="1"/>
          </p:cNvSpPr>
          <p:nvPr/>
        </p:nvSpPr>
        <p:spPr bwMode="auto">
          <a:xfrm>
            <a:off x="1676400" y="32766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These are in parallel so the equivalent capacitance is:   </a:t>
            </a:r>
          </a:p>
        </p:txBody>
      </p:sp>
      <p:graphicFrame>
        <p:nvGraphicFramePr>
          <p:cNvPr id="223246" name="Object 14"/>
          <p:cNvGraphicFramePr>
            <a:graphicFrameLocks noChangeAspect="1"/>
          </p:cNvGraphicFramePr>
          <p:nvPr/>
        </p:nvGraphicFramePr>
        <p:xfrm>
          <a:off x="855663" y="3865563"/>
          <a:ext cx="1049337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1" name="Equation" r:id="rId4" imgW="380880" imgH="228600" progId="Equation.DSMT4">
                  <p:embed/>
                </p:oleObj>
              </mc:Choice>
              <mc:Fallback>
                <p:oleObj name="Equation" r:id="rId4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865563"/>
                        <a:ext cx="1049337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3248" name="AutoShape 16"/>
          <p:cNvCxnSpPr>
            <a:cxnSpLocks noChangeShapeType="1"/>
            <a:stCxn id="223236" idx="3"/>
            <a:endCxn id="223243" idx="3"/>
          </p:cNvCxnSpPr>
          <p:nvPr/>
        </p:nvCxnSpPr>
        <p:spPr bwMode="auto">
          <a:xfrm flipV="1">
            <a:off x="4205288" y="2573338"/>
            <a:ext cx="2765425" cy="382587"/>
          </a:xfrm>
          <a:prstGeom prst="curvedConnector4">
            <a:avLst>
              <a:gd name="adj1" fmla="val 50630"/>
              <a:gd name="adj2" fmla="val -31954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223249" name="Object 17"/>
          <p:cNvGraphicFramePr>
            <a:graphicFrameLocks noChangeAspect="1"/>
          </p:cNvGraphicFramePr>
          <p:nvPr/>
        </p:nvGraphicFramePr>
        <p:xfrm>
          <a:off x="457200" y="5027613"/>
          <a:ext cx="9382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2" name="Equation" r:id="rId6" imgW="380880" imgH="419040" progId="Equation.DSMT4">
                  <p:embed/>
                </p:oleObj>
              </mc:Choice>
              <mc:Fallback>
                <p:oleObj name="Equation" r:id="rId6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27613"/>
                        <a:ext cx="938213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0" name="Object 18"/>
          <p:cNvGraphicFramePr>
            <a:graphicFrameLocks noChangeAspect="1"/>
          </p:cNvGraphicFramePr>
          <p:nvPr/>
        </p:nvGraphicFramePr>
        <p:xfrm>
          <a:off x="7154863" y="5029200"/>
          <a:ext cx="15319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3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5029200"/>
                        <a:ext cx="15319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51" name="AutoShape 19"/>
          <p:cNvSpPr>
            <a:spLocks noChangeArrowheads="1"/>
          </p:cNvSpPr>
          <p:nvPr/>
        </p:nvSpPr>
        <p:spPr bwMode="auto">
          <a:xfrm>
            <a:off x="5387975" y="5137150"/>
            <a:ext cx="1647825" cy="730250"/>
          </a:xfrm>
          <a:prstGeom prst="rightArrow">
            <a:avLst>
              <a:gd name="adj1" fmla="val 50000"/>
              <a:gd name="adj2" fmla="val 5641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C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eq</a:t>
            </a:r>
          </a:p>
        </p:txBody>
      </p:sp>
      <p:graphicFrame>
        <p:nvGraphicFramePr>
          <p:cNvPr id="223252" name="Object 20"/>
          <p:cNvGraphicFramePr>
            <a:graphicFrameLocks noChangeAspect="1"/>
          </p:cNvGraphicFramePr>
          <p:nvPr/>
        </p:nvGraphicFramePr>
        <p:xfrm>
          <a:off x="1981200" y="3859213"/>
          <a:ext cx="16065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4" name="Equation" r:id="rId10" imgW="583920" imgH="203040" progId="Equation.DSMT4">
                  <p:embed/>
                </p:oleObj>
              </mc:Choice>
              <mc:Fallback>
                <p:oleObj name="Equation" r:id="rId10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59213"/>
                        <a:ext cx="16065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3" name="Object 21"/>
          <p:cNvGraphicFramePr>
            <a:graphicFrameLocks noChangeAspect="1"/>
          </p:cNvGraphicFramePr>
          <p:nvPr/>
        </p:nvGraphicFramePr>
        <p:xfrm>
          <a:off x="3581400" y="3886200"/>
          <a:ext cx="593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5" name="Equation" r:id="rId12" imgW="215640" imgH="164880" progId="Equation.DSMT4">
                  <p:embed/>
                </p:oleObj>
              </mc:Choice>
              <mc:Fallback>
                <p:oleObj name="Equation" r:id="rId12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5937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4" name="Object 22"/>
          <p:cNvGraphicFramePr>
            <a:graphicFrameLocks noChangeAspect="1"/>
          </p:cNvGraphicFramePr>
          <p:nvPr/>
        </p:nvGraphicFramePr>
        <p:xfrm>
          <a:off x="1371600" y="5029200"/>
          <a:ext cx="1816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6" name="Equation" r:id="rId14" imgW="736560" imgH="419040" progId="Equation.DSMT4">
                  <p:embed/>
                </p:oleObj>
              </mc:Choice>
              <mc:Fallback>
                <p:oleObj name="Equation" r:id="rId14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18161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5" name="Object 23"/>
          <p:cNvGraphicFramePr>
            <a:graphicFrameLocks noChangeAspect="1"/>
          </p:cNvGraphicFramePr>
          <p:nvPr/>
        </p:nvGraphicFramePr>
        <p:xfrm>
          <a:off x="3124200" y="5029200"/>
          <a:ext cx="15017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7" name="Equation" r:id="rId16" imgW="609480" imgH="368280" progId="Equation.DSMT4">
                  <p:embed/>
                </p:oleObj>
              </mc:Choice>
              <mc:Fallback>
                <p:oleObj name="Equation" r:id="rId16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15017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6" name="Object 24"/>
          <p:cNvGraphicFramePr>
            <a:graphicFrameLocks noChangeAspect="1"/>
          </p:cNvGraphicFramePr>
          <p:nvPr/>
        </p:nvGraphicFramePr>
        <p:xfrm>
          <a:off x="4586288" y="5029200"/>
          <a:ext cx="5953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8" name="Equation" r:id="rId18" imgW="241200" imgH="368280" progId="Equation.DSMT4">
                  <p:embed/>
                </p:oleObj>
              </mc:Choice>
              <mc:Fallback>
                <p:oleObj name="Equation" r:id="rId18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029200"/>
                        <a:ext cx="5953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1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3AE2-A0B7-6F4A-809B-ED4B27CBA3C7}" type="slidenum">
              <a:rPr lang="en-US"/>
              <a:pPr/>
              <a:t>7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685800"/>
          </a:xfrm>
        </p:spPr>
        <p:txBody>
          <a:bodyPr/>
          <a:lstStyle/>
          <a:p>
            <a:r>
              <a:rPr lang="en-US"/>
              <a:t>Electric Energy Storage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9144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charged capacitor stores energy.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is the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amount of the work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done to charge 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net effect of charging a capacitor is removing one type of charge from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one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plate and put them on to the other.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does this when it is connected to a capacitor.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not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get charged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immediately.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Initially when the capacitor is uncharged, no work is necessary to move the first bit of charge.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there is no charge, there is no field that the external work needs to overcome.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some charge is on each plate, it requires work to add more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charges of the same sign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due to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 electric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repulsion.</a:t>
            </a:r>
          </a:p>
        </p:txBody>
      </p:sp>
    </p:spTree>
    <p:extLst>
      <p:ext uri="{BB962C8B-B14F-4D97-AF65-F5344CB8AC3E}">
        <p14:creationId xmlns:p14="http://schemas.microsoft.com/office/powerpoint/2010/main" val="13848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CD55-D9D1-DF4E-B0CD-90B219435554}" type="slidenum">
              <a:rPr lang="en-US"/>
              <a:pPr/>
              <a:t>8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Energy Storage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work needed to add a small amount of charge,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when a potential difference across the plate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V is: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dW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Vdq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V=q/C, the work needed to store total charge Q is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Thus, the energy stored in a capacitor when the capacitor carries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charges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+Q and –Q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on each plate is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Q=CV, we can rewrite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>
            <p:extLst/>
          </p:nvPr>
        </p:nvGraphicFramePr>
        <p:xfrm>
          <a:off x="1544638" y="2447925"/>
          <a:ext cx="8175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7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447925"/>
                        <a:ext cx="8175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694754"/>
              </p:ext>
            </p:extLst>
          </p:nvPr>
        </p:nvGraphicFramePr>
        <p:xfrm>
          <a:off x="7010400" y="3690938"/>
          <a:ext cx="14478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8" name="Equation" r:id="rId5" imgW="482400" imgH="393480" progId="Equation.DSMT4">
                  <p:embed/>
                </p:oleObj>
              </mc:Choice>
              <mc:Fallback>
                <p:oleObj name="Equation" r:id="rId5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690938"/>
                        <a:ext cx="1447800" cy="11858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1676400" y="5373688"/>
          <a:ext cx="8001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9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73688"/>
                        <a:ext cx="800100" cy="4968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2438400" y="5029200"/>
          <a:ext cx="10668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0" name="Equation" r:id="rId9" imgW="355320" imgH="393480" progId="Equation.DSMT4">
                  <p:embed/>
                </p:oleObj>
              </mc:Choice>
              <mc:Fallback>
                <p:oleObj name="Equation" r:id="rId9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066800" cy="11858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3429000" y="5067300"/>
          <a:ext cx="1600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1" name="Equation" r:id="rId11" imgW="533160" imgH="368280" progId="Equation.DSMT4">
                  <p:embed/>
                </p:oleObj>
              </mc:Choice>
              <mc:Fallback>
                <p:oleObj name="Equation" r:id="rId11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67300"/>
                        <a:ext cx="1600200" cy="11096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5029200" y="5067300"/>
          <a:ext cx="11049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2" name="Equation" r:id="rId13" imgW="368280" imgH="368280" progId="Equation.DSMT4">
                  <p:embed/>
                </p:oleObj>
              </mc:Choice>
              <mc:Fallback>
                <p:oleObj name="Equation" r:id="rId13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67300"/>
                        <a:ext cx="1104900" cy="11096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>
            <p:extLst/>
          </p:nvPr>
        </p:nvGraphicFramePr>
        <p:xfrm>
          <a:off x="2254250" y="2185988"/>
          <a:ext cx="17065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3" name="Equation" r:id="rId15" imgW="584200" imgH="342900" progId="Equation.DSMT4">
                  <p:embed/>
                </p:oleObj>
              </mc:Choice>
              <mc:Fallback>
                <p:oleObj name="Equation" r:id="rId15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185988"/>
                        <a:ext cx="17065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>
            <p:extLst/>
          </p:nvPr>
        </p:nvGraphicFramePr>
        <p:xfrm>
          <a:off x="3962400" y="2132013"/>
          <a:ext cx="20431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4" name="Equation" r:id="rId17" imgW="698500" imgH="381000" progId="Equation.DSMT4">
                  <p:embed/>
                </p:oleObj>
              </mc:Choice>
              <mc:Fallback>
                <p:oleObj name="Equation" r:id="rId17" imgW="698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2013"/>
                        <a:ext cx="2043112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>
            <p:extLst/>
          </p:nvPr>
        </p:nvGraphicFramePr>
        <p:xfrm>
          <a:off x="6075363" y="2111375"/>
          <a:ext cx="706437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5" name="Equation" r:id="rId19" imgW="241200" imgH="393480" progId="Equation.DSMT4">
                  <p:embed/>
                </p:oleObj>
              </mc:Choice>
              <mc:Fallback>
                <p:oleObj name="Equation" r:id="rId19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3" y="2111375"/>
                        <a:ext cx="706437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7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3970-AE4E-654D-9A31-FFD8592EC514}" type="slidenum">
              <a:rPr lang="en-US"/>
              <a:pPr/>
              <a:t>9</a:t>
            </a:fld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24 –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0010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Energy store in a capacitor: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camera flash unit stores energy in a 150</a:t>
            </a:r>
            <a:r>
              <a:rPr lang="en-US" sz="2800">
                <a:solidFill>
                  <a:schemeClr val="accent2"/>
                </a:solidFill>
                <a:latin typeface="Symbol" charset="2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 capacitor at 200V.  How much electric energy can be stored?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09600" y="3367088"/>
            <a:ext cx="449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 we use the one with C and V:      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5791200" y="2224088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Umm.. Which one?   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609600" y="2224088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Using the formula for stored energy.   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609600" y="28336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do we know from the problem? </a:t>
            </a:r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5867400" y="2819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C and V </a:t>
            </a:r>
          </a:p>
        </p:txBody>
      </p:sp>
      <p:graphicFrame>
        <p:nvGraphicFramePr>
          <p:cNvPr id="225297" name="Object 17"/>
          <p:cNvGraphicFramePr>
            <a:graphicFrameLocks noChangeAspect="1"/>
          </p:cNvGraphicFramePr>
          <p:nvPr/>
        </p:nvGraphicFramePr>
        <p:xfrm>
          <a:off x="5105400" y="3260725"/>
          <a:ext cx="1524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97" name="Equation" r:id="rId3" imgW="660240" imgH="368280" progId="Equation.DSMT4">
                  <p:embed/>
                </p:oleObj>
              </mc:Choice>
              <mc:Fallback>
                <p:oleObj name="Equation" r:id="rId3" imgW="660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60725"/>
                        <a:ext cx="15240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0" name="Object 20"/>
          <p:cNvGraphicFramePr>
            <a:graphicFrameLocks noChangeAspect="1"/>
          </p:cNvGraphicFramePr>
          <p:nvPr/>
        </p:nvGraphicFramePr>
        <p:xfrm>
          <a:off x="990600" y="4038600"/>
          <a:ext cx="71770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98" name="Equation" r:id="rId5" imgW="2603160" imgH="368280" progId="Equation.DSMT4">
                  <p:embed/>
                </p:oleObj>
              </mc:Choice>
              <mc:Fallback>
                <p:oleObj name="Equation" r:id="rId5" imgW="260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7177088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609600" y="5195888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How do we get J from FV</a:t>
            </a:r>
            <a:r>
              <a:rPr lang="en-US" sz="2800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?      </a:t>
            </a:r>
          </a:p>
        </p:txBody>
      </p:sp>
      <p:graphicFrame>
        <p:nvGraphicFramePr>
          <p:cNvPr id="225302" name="Object 22"/>
          <p:cNvGraphicFramePr>
            <a:graphicFrameLocks noChangeAspect="1"/>
          </p:cNvGraphicFramePr>
          <p:nvPr/>
        </p:nvGraphicFramePr>
        <p:xfrm>
          <a:off x="4343400" y="5181600"/>
          <a:ext cx="939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99" name="Equation" r:id="rId7" imgW="419040" imgH="203040" progId="Equation.DSMT4">
                  <p:embed/>
                </p:oleObj>
              </mc:Choice>
              <mc:Fallback>
                <p:oleObj name="Equation" r:id="rId7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81600"/>
                        <a:ext cx="939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3" name="Object 23"/>
          <p:cNvGraphicFramePr>
            <a:graphicFrameLocks noChangeAspect="1"/>
          </p:cNvGraphicFramePr>
          <p:nvPr/>
        </p:nvGraphicFramePr>
        <p:xfrm>
          <a:off x="5334000" y="5026025"/>
          <a:ext cx="13398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0" name="Equation" r:id="rId9" imgW="596880" imgH="406080" progId="Equation.DSMT4">
                  <p:embed/>
                </p:oleObj>
              </mc:Choice>
              <mc:Fallback>
                <p:oleObj name="Equation" r:id="rId9" imgW="596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026025"/>
                        <a:ext cx="13398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4" name="Object 24"/>
          <p:cNvGraphicFramePr>
            <a:graphicFrameLocks noChangeAspect="1"/>
          </p:cNvGraphicFramePr>
          <p:nvPr/>
        </p:nvGraphicFramePr>
        <p:xfrm>
          <a:off x="6629400" y="5257800"/>
          <a:ext cx="7985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1" name="Equation" r:id="rId11" imgW="355320" imgH="164880" progId="Equation.DSMT4">
                  <p:embed/>
                </p:oleObj>
              </mc:Choice>
              <mc:Fallback>
                <p:oleObj name="Equation" r:id="rId11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57800"/>
                        <a:ext cx="7985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5" name="Object 25"/>
          <p:cNvGraphicFramePr>
            <a:graphicFrameLocks noChangeAspect="1"/>
          </p:cNvGraphicFramePr>
          <p:nvPr/>
        </p:nvGraphicFramePr>
        <p:xfrm>
          <a:off x="7391400" y="5026025"/>
          <a:ext cx="11985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2" name="Equation" r:id="rId13" imgW="533160" imgH="406080" progId="Equation.DSMT4">
                  <p:embed/>
                </p:oleObj>
              </mc:Choice>
              <mc:Fallback>
                <p:oleObj name="Equation" r:id="rId13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026025"/>
                        <a:ext cx="11985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6" name="Object 26"/>
          <p:cNvGraphicFramePr>
            <a:graphicFrameLocks noChangeAspect="1"/>
          </p:cNvGraphicFramePr>
          <p:nvPr/>
        </p:nvGraphicFramePr>
        <p:xfrm>
          <a:off x="8526463" y="5257800"/>
          <a:ext cx="3127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3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6463" y="5257800"/>
                        <a:ext cx="31273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2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50634</TotalTime>
  <Words>1421</Words>
  <Application>Microsoft Macintosh PowerPoint</Application>
  <PresentationFormat>On-screen Show (4:3)</PresentationFormat>
  <Paragraphs>188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Arial</vt:lpstr>
      <vt:lpstr>phys1443-spring02</vt:lpstr>
      <vt:lpstr>Equation</vt:lpstr>
      <vt:lpstr>PHYS 1441 – Section 002 Lecture #10</vt:lpstr>
      <vt:lpstr>Announcements</vt:lpstr>
      <vt:lpstr>Capacitors in Series or Parallel</vt:lpstr>
      <vt:lpstr>Capacitors in Parallel</vt:lpstr>
      <vt:lpstr>Capacitors in Series</vt:lpstr>
      <vt:lpstr>Example 24 – 5</vt:lpstr>
      <vt:lpstr>Electric Energy Storage</vt:lpstr>
      <vt:lpstr>Electric Energy Storage</vt:lpstr>
      <vt:lpstr>Example 24 – 8</vt:lpstr>
      <vt:lpstr>Electric Energy Density</vt:lpstr>
      <vt:lpstr>Dielectrics</vt:lpstr>
      <vt:lpstr>Dielectrics</vt:lpstr>
      <vt:lpstr>Dielectrics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649</cp:revision>
  <dcterms:created xsi:type="dcterms:W3CDTF">2012-01-19T04:21:20Z</dcterms:created>
  <dcterms:modified xsi:type="dcterms:W3CDTF">2018-10-08T19:46:27Z</dcterms:modified>
</cp:coreProperties>
</file>