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391" r:id="rId2"/>
    <p:sldId id="582" r:id="rId3"/>
    <p:sldId id="661" r:id="rId4"/>
    <p:sldId id="620" r:id="rId5"/>
    <p:sldId id="633" r:id="rId6"/>
    <p:sldId id="621" r:id="rId7"/>
    <p:sldId id="622" r:id="rId8"/>
    <p:sldId id="623" r:id="rId9"/>
    <p:sldId id="624" r:id="rId10"/>
    <p:sldId id="625" r:id="rId11"/>
    <p:sldId id="626" r:id="rId12"/>
    <p:sldId id="627" r:id="rId13"/>
    <p:sldId id="628" r:id="rId14"/>
    <p:sldId id="629" r:id="rId15"/>
    <p:sldId id="630" r:id="rId16"/>
    <p:sldId id="631" r:id="rId17"/>
    <p:sldId id="632" r:id="rId18"/>
    <p:sldId id="634" r:id="rId19"/>
    <p:sldId id="635" r:id="rId20"/>
    <p:sldId id="636" r:id="rId21"/>
    <p:sldId id="637" r:id="rId22"/>
    <p:sldId id="638" r:id="rId23"/>
    <p:sldId id="639"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99FFCC"/>
    <a:srgbClr val="FFFFCC"/>
    <a:srgbClr val="CC6600"/>
    <a:srgbClr val="FF0066"/>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5"/>
    <p:restoredTop sz="94660"/>
  </p:normalViewPr>
  <p:slideViewPr>
    <p:cSldViewPr>
      <p:cViewPr varScale="1">
        <p:scale>
          <a:sx n="119" d="100"/>
          <a:sy n="119" d="100"/>
        </p:scale>
        <p:origin x="91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4" Type="http://schemas.openxmlformats.org/officeDocument/2006/relationships/image" Target="../media/image63.wmf"/><Relationship Id="rId5" Type="http://schemas.openxmlformats.org/officeDocument/2006/relationships/image" Target="../media/image64.wmf"/><Relationship Id="rId6" Type="http://schemas.openxmlformats.org/officeDocument/2006/relationships/image" Target="../media/image65.wmf"/><Relationship Id="rId7" Type="http://schemas.openxmlformats.org/officeDocument/2006/relationships/image" Target="../media/image66.wmf"/><Relationship Id="rId1" Type="http://schemas.openxmlformats.org/officeDocument/2006/relationships/image" Target="../media/image60.wmf"/><Relationship Id="rId2"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0.wmf"/><Relationship Id="rId12" Type="http://schemas.openxmlformats.org/officeDocument/2006/relationships/image" Target="../media/image21.wmf"/><Relationship Id="rId13" Type="http://schemas.openxmlformats.org/officeDocument/2006/relationships/image" Target="../media/image22.wmf"/><Relationship Id="rId1" Type="http://schemas.openxmlformats.org/officeDocument/2006/relationships/image" Target="../media/image10.wmf"/><Relationship Id="rId2" Type="http://schemas.openxmlformats.org/officeDocument/2006/relationships/image" Target="../media/image11.wmf"/><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wmf"/><Relationship Id="rId8" Type="http://schemas.openxmlformats.org/officeDocument/2006/relationships/image" Target="../media/image17.wmf"/><Relationship Id="rId9" Type="http://schemas.openxmlformats.org/officeDocument/2006/relationships/image" Target="../media/image18.wmf"/><Relationship Id="rId10"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4.wmf"/><Relationship Id="rId12" Type="http://schemas.openxmlformats.org/officeDocument/2006/relationships/image" Target="../media/image35.wmf"/><Relationship Id="rId13" Type="http://schemas.openxmlformats.org/officeDocument/2006/relationships/image" Target="../media/image36.wmf"/><Relationship Id="rId14" Type="http://schemas.openxmlformats.org/officeDocument/2006/relationships/image" Target="../media/image37.wmf"/><Relationship Id="rId15" Type="http://schemas.openxmlformats.org/officeDocument/2006/relationships/image" Target="../media/image38.wmf"/><Relationship Id="rId16" Type="http://schemas.openxmlformats.org/officeDocument/2006/relationships/image" Target="../media/image39.wmf"/><Relationship Id="rId17" Type="http://schemas.openxmlformats.org/officeDocument/2006/relationships/image" Target="../media/image40.wmf"/><Relationship Id="rId18" Type="http://schemas.openxmlformats.org/officeDocument/2006/relationships/image" Target="../media/image41.wmf"/><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7" Type="http://schemas.openxmlformats.org/officeDocument/2006/relationships/image" Target="../media/image30.wmf"/><Relationship Id="rId8" Type="http://schemas.openxmlformats.org/officeDocument/2006/relationships/image" Target="../media/image31.wmf"/><Relationship Id="rId9" Type="http://schemas.openxmlformats.org/officeDocument/2006/relationships/image" Target="../media/image32.wmf"/><Relationship Id="rId10"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1" Type="http://schemas.openxmlformats.org/officeDocument/2006/relationships/image" Target="../media/image49.wmf"/><Relationship Id="rId2"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wmf"/><Relationship Id="rId4" Type="http://schemas.openxmlformats.org/officeDocument/2006/relationships/image" Target="../media/image52.wmf"/><Relationship Id="rId5" Type="http://schemas.openxmlformats.org/officeDocument/2006/relationships/image" Target="../media/image53.wmf"/><Relationship Id="rId6" Type="http://schemas.openxmlformats.org/officeDocument/2006/relationships/image" Target="../media/image54.wmf"/><Relationship Id="rId1" Type="http://schemas.openxmlformats.org/officeDocument/2006/relationships/image" Target="../media/image49.wmf"/><Relationship Id="rId2"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8.wmf"/><Relationship Id="rId4" Type="http://schemas.openxmlformats.org/officeDocument/2006/relationships/image" Target="../media/image59.wmf"/><Relationship Id="rId1" Type="http://schemas.openxmlformats.org/officeDocument/2006/relationships/image" Target="../media/image56.wmf"/><Relationship Id="rId2"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6063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9286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4</a:t>
            </a:fld>
            <a:endParaRPr lang="en-US"/>
          </a:p>
        </p:txBody>
      </p:sp>
    </p:spTree>
    <p:extLst>
      <p:ext uri="{BB962C8B-B14F-4D97-AF65-F5344CB8AC3E}">
        <p14:creationId xmlns:p14="http://schemas.microsoft.com/office/powerpoint/2010/main" val="168108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5</a:t>
            </a:fld>
            <a:endParaRPr lang="en-US"/>
          </a:p>
        </p:txBody>
      </p:sp>
    </p:spTree>
    <p:extLst>
      <p:ext uri="{BB962C8B-B14F-4D97-AF65-F5344CB8AC3E}">
        <p14:creationId xmlns:p14="http://schemas.microsoft.com/office/powerpoint/2010/main" val="195562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6</a:t>
            </a:fld>
            <a:endParaRPr lang="en-US"/>
          </a:p>
        </p:txBody>
      </p:sp>
    </p:spTree>
    <p:extLst>
      <p:ext uri="{BB962C8B-B14F-4D97-AF65-F5344CB8AC3E}">
        <p14:creationId xmlns:p14="http://schemas.microsoft.com/office/powerpoint/2010/main" val="19924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67602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78385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99856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19</a:t>
            </a:fld>
            <a:endParaRPr lang="en-US"/>
          </a:p>
        </p:txBody>
      </p:sp>
    </p:spTree>
    <p:extLst>
      <p:ext uri="{BB962C8B-B14F-4D97-AF65-F5344CB8AC3E}">
        <p14:creationId xmlns:p14="http://schemas.microsoft.com/office/powerpoint/2010/main" val="112572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Wednesday, Oct. 10, 2018</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Wednesday, Oct. 10, 2018</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2018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Wednesday, Oct. 10, 2018</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2018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oleObject" Target="../embeddings/oleObject35.bin"/><Relationship Id="rId5" Type="http://schemas.openxmlformats.org/officeDocument/2006/relationships/image" Target="../media/image46.emf"/><Relationship Id="rId6" Type="http://schemas.openxmlformats.org/officeDocument/2006/relationships/oleObject" Target="../embeddings/oleObject36.bin"/><Relationship Id="rId7" Type="http://schemas.openxmlformats.org/officeDocument/2006/relationships/image" Target="../media/image4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oleObject" Target="../embeddings/oleObject41.bin"/><Relationship Id="rId13" Type="http://schemas.openxmlformats.org/officeDocument/2006/relationships/image" Target="../media/image53.wmf"/><Relationship Id="rId14" Type="http://schemas.openxmlformats.org/officeDocument/2006/relationships/oleObject" Target="../embeddings/oleObject42.bin"/><Relationship Id="rId15" Type="http://schemas.openxmlformats.org/officeDocument/2006/relationships/image" Target="../media/image54.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37.bin"/><Relationship Id="rId5" Type="http://schemas.openxmlformats.org/officeDocument/2006/relationships/image" Target="../media/image49.wmf"/><Relationship Id="rId6" Type="http://schemas.openxmlformats.org/officeDocument/2006/relationships/oleObject" Target="../embeddings/oleObject38.bin"/><Relationship Id="rId7" Type="http://schemas.openxmlformats.org/officeDocument/2006/relationships/image" Target="../media/image50.wmf"/><Relationship Id="rId8" Type="http://schemas.openxmlformats.org/officeDocument/2006/relationships/oleObject" Target="../embeddings/oleObject39.bin"/><Relationship Id="rId9" Type="http://schemas.openxmlformats.org/officeDocument/2006/relationships/image" Target="../media/image51.wmf"/><Relationship Id="rId10"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oleObject" Target="../embeddings/oleObject43.bin"/><Relationship Id="rId5" Type="http://schemas.openxmlformats.org/officeDocument/2006/relationships/image" Target="../media/image46.emf"/><Relationship Id="rId6" Type="http://schemas.openxmlformats.org/officeDocument/2006/relationships/oleObject" Target="../embeddings/oleObject44.bin"/><Relationship Id="rId7" Type="http://schemas.openxmlformats.org/officeDocument/2006/relationships/image" Target="../media/image4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image" Target="../media/image52.wmf"/><Relationship Id="rId12" Type="http://schemas.openxmlformats.org/officeDocument/2006/relationships/oleObject" Target="../embeddings/oleObject49.bin"/><Relationship Id="rId13" Type="http://schemas.openxmlformats.org/officeDocument/2006/relationships/image" Target="../media/image53.wmf"/><Relationship Id="rId14" Type="http://schemas.openxmlformats.org/officeDocument/2006/relationships/oleObject" Target="../embeddings/oleObject50.bin"/><Relationship Id="rId15" Type="http://schemas.openxmlformats.org/officeDocument/2006/relationships/image" Target="../media/image54.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45.bin"/><Relationship Id="rId5" Type="http://schemas.openxmlformats.org/officeDocument/2006/relationships/image" Target="../media/image49.wmf"/><Relationship Id="rId6" Type="http://schemas.openxmlformats.org/officeDocument/2006/relationships/oleObject" Target="../embeddings/oleObject46.bin"/><Relationship Id="rId7" Type="http://schemas.openxmlformats.org/officeDocument/2006/relationships/image" Target="../media/image50.wmf"/><Relationship Id="rId8" Type="http://schemas.openxmlformats.org/officeDocument/2006/relationships/oleObject" Target="../embeddings/oleObject47.bin"/><Relationship Id="rId9" Type="http://schemas.openxmlformats.org/officeDocument/2006/relationships/image" Target="../media/image51.wmf"/><Relationship Id="rId10" Type="http://schemas.openxmlformats.org/officeDocument/2006/relationships/oleObject" Target="../embeddings/oleObject4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55.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2.bin"/><Relationship Id="rId4" Type="http://schemas.openxmlformats.org/officeDocument/2006/relationships/image" Target="../media/image56.wmf"/><Relationship Id="rId5" Type="http://schemas.openxmlformats.org/officeDocument/2006/relationships/oleObject" Target="../embeddings/oleObject53.bin"/><Relationship Id="rId6" Type="http://schemas.openxmlformats.org/officeDocument/2006/relationships/image" Target="../media/image57.wmf"/><Relationship Id="rId7" Type="http://schemas.openxmlformats.org/officeDocument/2006/relationships/oleObject" Target="../embeddings/oleObject54.bin"/><Relationship Id="rId8" Type="http://schemas.openxmlformats.org/officeDocument/2006/relationships/image" Target="../media/image58.wmf"/><Relationship Id="rId9" Type="http://schemas.openxmlformats.org/officeDocument/2006/relationships/oleObject" Target="../embeddings/oleObject55.bin"/><Relationship Id="rId10" Type="http://schemas.openxmlformats.org/officeDocument/2006/relationships/image" Target="../media/image59.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63.wmf"/><Relationship Id="rId12" Type="http://schemas.openxmlformats.org/officeDocument/2006/relationships/oleObject" Target="../embeddings/oleObject60.bin"/><Relationship Id="rId13" Type="http://schemas.openxmlformats.org/officeDocument/2006/relationships/image" Target="../media/image64.wmf"/><Relationship Id="rId14" Type="http://schemas.openxmlformats.org/officeDocument/2006/relationships/oleObject" Target="../embeddings/oleObject61.bin"/><Relationship Id="rId15" Type="http://schemas.openxmlformats.org/officeDocument/2006/relationships/image" Target="../media/image65.wmf"/><Relationship Id="rId16" Type="http://schemas.openxmlformats.org/officeDocument/2006/relationships/oleObject" Target="../embeddings/oleObject62.bin"/><Relationship Id="rId17" Type="http://schemas.openxmlformats.org/officeDocument/2006/relationships/image" Target="../media/image66.wmf"/><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image" Target="../media/image67.jpeg"/><Relationship Id="rId4" Type="http://schemas.openxmlformats.org/officeDocument/2006/relationships/oleObject" Target="../embeddings/oleObject56.bin"/><Relationship Id="rId5" Type="http://schemas.openxmlformats.org/officeDocument/2006/relationships/image" Target="../media/image60.wmf"/><Relationship Id="rId6" Type="http://schemas.openxmlformats.org/officeDocument/2006/relationships/oleObject" Target="../embeddings/oleObject57.bin"/><Relationship Id="rId7" Type="http://schemas.openxmlformats.org/officeDocument/2006/relationships/image" Target="../media/image61.wmf"/><Relationship Id="rId8" Type="http://schemas.openxmlformats.org/officeDocument/2006/relationships/oleObject" Target="../embeddings/oleObject58.bin"/><Relationship Id="rId9" Type="http://schemas.openxmlformats.org/officeDocument/2006/relationships/image" Target="../media/image62.wmf"/><Relationship Id="rId10" Type="http://schemas.openxmlformats.org/officeDocument/2006/relationships/oleObject" Target="../embeddings/oleObject5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oleObject" Target="../embeddings/oleObject2.bin"/><Relationship Id="rId6" Type="http://schemas.openxmlformats.org/officeDocument/2006/relationships/image" Target="../media/image8.wmf"/><Relationship Id="rId7" Type="http://schemas.openxmlformats.org/officeDocument/2006/relationships/oleObject" Target="../embeddings/oleObject3.bin"/><Relationship Id="rId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image" Target="../media/image12.wmf"/><Relationship Id="rId20" Type="http://schemas.openxmlformats.org/officeDocument/2006/relationships/oleObject" Target="../embeddings/oleObject12.bin"/><Relationship Id="rId21" Type="http://schemas.openxmlformats.org/officeDocument/2006/relationships/image" Target="../media/image18.wmf"/><Relationship Id="rId22" Type="http://schemas.openxmlformats.org/officeDocument/2006/relationships/oleObject" Target="../embeddings/oleObject13.bin"/><Relationship Id="rId23" Type="http://schemas.openxmlformats.org/officeDocument/2006/relationships/image" Target="../media/image19.wmf"/><Relationship Id="rId24" Type="http://schemas.openxmlformats.org/officeDocument/2006/relationships/oleObject" Target="../embeddings/oleObject14.bin"/><Relationship Id="rId25" Type="http://schemas.openxmlformats.org/officeDocument/2006/relationships/image" Target="../media/image20.wmf"/><Relationship Id="rId26" Type="http://schemas.openxmlformats.org/officeDocument/2006/relationships/oleObject" Target="../embeddings/oleObject15.bin"/><Relationship Id="rId27" Type="http://schemas.openxmlformats.org/officeDocument/2006/relationships/image" Target="../media/image21.wmf"/><Relationship Id="rId28" Type="http://schemas.openxmlformats.org/officeDocument/2006/relationships/oleObject" Target="../embeddings/oleObject16.bin"/><Relationship Id="rId29" Type="http://schemas.openxmlformats.org/officeDocument/2006/relationships/image" Target="../media/image22.wmf"/><Relationship Id="rId10" Type="http://schemas.openxmlformats.org/officeDocument/2006/relationships/oleObject" Target="../embeddings/oleObject7.bin"/><Relationship Id="rId11" Type="http://schemas.openxmlformats.org/officeDocument/2006/relationships/image" Target="../media/image13.wmf"/><Relationship Id="rId12" Type="http://schemas.openxmlformats.org/officeDocument/2006/relationships/oleObject" Target="../embeddings/oleObject8.bin"/><Relationship Id="rId13" Type="http://schemas.openxmlformats.org/officeDocument/2006/relationships/image" Target="../media/image14.wmf"/><Relationship Id="rId14" Type="http://schemas.openxmlformats.org/officeDocument/2006/relationships/oleObject" Target="../embeddings/oleObject9.bin"/><Relationship Id="rId15" Type="http://schemas.openxmlformats.org/officeDocument/2006/relationships/image" Target="../media/image15.wmf"/><Relationship Id="rId16" Type="http://schemas.openxmlformats.org/officeDocument/2006/relationships/oleObject" Target="../embeddings/oleObject10.bin"/><Relationship Id="rId17" Type="http://schemas.openxmlformats.org/officeDocument/2006/relationships/image" Target="../media/image16.wmf"/><Relationship Id="rId18" Type="http://schemas.openxmlformats.org/officeDocument/2006/relationships/oleObject" Target="../embeddings/oleObject11.bin"/><Relationship Id="rId19"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23.jpeg"/><Relationship Id="rId4" Type="http://schemas.openxmlformats.org/officeDocument/2006/relationships/oleObject" Target="../embeddings/oleObject4.bin"/><Relationship Id="rId5" Type="http://schemas.openxmlformats.org/officeDocument/2006/relationships/image" Target="../media/image10.wmf"/><Relationship Id="rId6" Type="http://schemas.openxmlformats.org/officeDocument/2006/relationships/oleObject" Target="../embeddings/oleObject5.bin"/><Relationship Id="rId7" Type="http://schemas.openxmlformats.org/officeDocument/2006/relationships/image" Target="../media/image11.wmf"/><Relationship Id="rId8"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20" Type="http://schemas.openxmlformats.org/officeDocument/2006/relationships/image" Target="../media/image32.wmf"/><Relationship Id="rId21" Type="http://schemas.openxmlformats.org/officeDocument/2006/relationships/oleObject" Target="../embeddings/oleObject26.bin"/><Relationship Id="rId22" Type="http://schemas.openxmlformats.org/officeDocument/2006/relationships/image" Target="../media/image33.wmf"/><Relationship Id="rId23" Type="http://schemas.openxmlformats.org/officeDocument/2006/relationships/oleObject" Target="../embeddings/oleObject27.bin"/><Relationship Id="rId24" Type="http://schemas.openxmlformats.org/officeDocument/2006/relationships/image" Target="../media/image34.wmf"/><Relationship Id="rId25" Type="http://schemas.openxmlformats.org/officeDocument/2006/relationships/oleObject" Target="../embeddings/oleObject28.bin"/><Relationship Id="rId26" Type="http://schemas.openxmlformats.org/officeDocument/2006/relationships/image" Target="../media/image35.wmf"/><Relationship Id="rId27" Type="http://schemas.openxmlformats.org/officeDocument/2006/relationships/oleObject" Target="../embeddings/oleObject29.bin"/><Relationship Id="rId28" Type="http://schemas.openxmlformats.org/officeDocument/2006/relationships/image" Target="../media/image36.wmf"/><Relationship Id="rId29" Type="http://schemas.openxmlformats.org/officeDocument/2006/relationships/oleObject" Target="../embeddings/oleObject30.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4.wmf"/><Relationship Id="rId5" Type="http://schemas.openxmlformats.org/officeDocument/2006/relationships/oleObject" Target="../embeddings/oleObject18.bin"/><Relationship Id="rId30" Type="http://schemas.openxmlformats.org/officeDocument/2006/relationships/image" Target="../media/image37.wmf"/><Relationship Id="rId31" Type="http://schemas.openxmlformats.org/officeDocument/2006/relationships/oleObject" Target="../embeddings/oleObject31.bin"/><Relationship Id="rId32" Type="http://schemas.openxmlformats.org/officeDocument/2006/relationships/image" Target="../media/image38.wmf"/><Relationship Id="rId9" Type="http://schemas.openxmlformats.org/officeDocument/2006/relationships/oleObject" Target="../embeddings/oleObject20.bin"/><Relationship Id="rId6" Type="http://schemas.openxmlformats.org/officeDocument/2006/relationships/image" Target="../media/image25.wmf"/><Relationship Id="rId7" Type="http://schemas.openxmlformats.org/officeDocument/2006/relationships/oleObject" Target="../embeddings/oleObject19.bin"/><Relationship Id="rId8" Type="http://schemas.openxmlformats.org/officeDocument/2006/relationships/image" Target="../media/image26.wmf"/><Relationship Id="rId33" Type="http://schemas.openxmlformats.org/officeDocument/2006/relationships/oleObject" Target="../embeddings/oleObject32.bin"/><Relationship Id="rId34" Type="http://schemas.openxmlformats.org/officeDocument/2006/relationships/image" Target="../media/image39.wmf"/><Relationship Id="rId35" Type="http://schemas.openxmlformats.org/officeDocument/2006/relationships/oleObject" Target="../embeddings/oleObject33.bin"/><Relationship Id="rId36" Type="http://schemas.openxmlformats.org/officeDocument/2006/relationships/image" Target="../media/image40.wmf"/><Relationship Id="rId10" Type="http://schemas.openxmlformats.org/officeDocument/2006/relationships/image" Target="../media/image27.wmf"/><Relationship Id="rId11" Type="http://schemas.openxmlformats.org/officeDocument/2006/relationships/oleObject" Target="../embeddings/oleObject21.bin"/><Relationship Id="rId12" Type="http://schemas.openxmlformats.org/officeDocument/2006/relationships/image" Target="../media/image28.wmf"/><Relationship Id="rId13" Type="http://schemas.openxmlformats.org/officeDocument/2006/relationships/oleObject" Target="../embeddings/oleObject22.bin"/><Relationship Id="rId14" Type="http://schemas.openxmlformats.org/officeDocument/2006/relationships/image" Target="../media/image29.wmf"/><Relationship Id="rId15" Type="http://schemas.openxmlformats.org/officeDocument/2006/relationships/oleObject" Target="../embeddings/oleObject23.bin"/><Relationship Id="rId16" Type="http://schemas.openxmlformats.org/officeDocument/2006/relationships/image" Target="../media/image30.wmf"/><Relationship Id="rId17" Type="http://schemas.openxmlformats.org/officeDocument/2006/relationships/oleObject" Target="../embeddings/oleObject24.bin"/><Relationship Id="rId18" Type="http://schemas.openxmlformats.org/officeDocument/2006/relationships/image" Target="../media/image31.wmf"/><Relationship Id="rId19" Type="http://schemas.openxmlformats.org/officeDocument/2006/relationships/oleObject" Target="../embeddings/oleObject25.bin"/><Relationship Id="rId37" Type="http://schemas.openxmlformats.org/officeDocument/2006/relationships/oleObject" Target="../embeddings/oleObject34.bin"/><Relationship Id="rId38"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10, 2018</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2018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06221" y="1447800"/>
            <a:ext cx="3023585"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10, 2018	</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Content Placeholder 2"/>
          <p:cNvSpPr txBox="1">
            <a:spLocks/>
          </p:cNvSpPr>
          <p:nvPr/>
        </p:nvSpPr>
        <p:spPr bwMode="auto">
          <a:xfrm>
            <a:off x="1600200" y="2209800"/>
            <a:ext cx="67437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smtClean="0">
                <a:latin typeface="Arial Narrow" charset="0"/>
              </a:rPr>
              <a:t>Chapter </a:t>
            </a:r>
            <a:r>
              <a:rPr lang="en-US" dirty="0">
                <a:latin typeface="Arial Narrow" charset="0"/>
              </a:rPr>
              <a:t>24 Capacitance etc</a:t>
            </a:r>
            <a:r>
              <a:rPr lang="en-US" dirty="0" smtClean="0">
                <a:latin typeface="Arial Narrow" charset="0"/>
              </a:rPr>
              <a:t>..</a:t>
            </a:r>
            <a:endParaRPr lang="en-US" dirty="0" smtClean="0">
              <a:solidFill>
                <a:srgbClr val="003300"/>
              </a:solidFill>
              <a:latin typeface="Arial Narrow" charset="0"/>
            </a:endParaRPr>
          </a:p>
          <a:p>
            <a:pPr marL="990600" lvl="1" indent="-533400"/>
            <a:r>
              <a:rPr lang="en-US" dirty="0" smtClean="0">
                <a:latin typeface="Arial Narrow" charset="0"/>
              </a:rPr>
              <a:t>Effect </a:t>
            </a:r>
            <a:r>
              <a:rPr lang="en-US" dirty="0">
                <a:latin typeface="Arial Narrow" charset="0"/>
              </a:rPr>
              <a:t>of Dielectric</a:t>
            </a:r>
          </a:p>
          <a:p>
            <a:pPr marL="990600" lvl="1" indent="-533400"/>
            <a:r>
              <a:rPr lang="en-US" dirty="0">
                <a:latin typeface="Arial Narrow" charset="0"/>
              </a:rPr>
              <a:t>Molecular description of Dielectric </a:t>
            </a:r>
            <a:r>
              <a:rPr lang="en-US" dirty="0" smtClean="0">
                <a:latin typeface="Arial Narrow" charset="0"/>
              </a:rPr>
              <a:t>Material</a:t>
            </a:r>
          </a:p>
          <a:p>
            <a:pPr marL="609600" indent="-609600" algn="l"/>
            <a:r>
              <a:rPr lang="en-US" dirty="0">
                <a:latin typeface="Arial Narrow" charset="0"/>
              </a:rPr>
              <a:t>Chapter 25 </a:t>
            </a:r>
          </a:p>
          <a:p>
            <a:pPr marL="969963" lvl="1" indent="-533400">
              <a:buFont typeface="Arial"/>
              <a:buChar char="•"/>
            </a:pPr>
            <a:r>
              <a:rPr lang="en-US" dirty="0">
                <a:latin typeface="Arial Narrow" charset="0"/>
              </a:rPr>
              <a:t>Electric Current and Resistance</a:t>
            </a:r>
          </a:p>
          <a:p>
            <a:pPr marL="969963" lvl="1" indent="-533400">
              <a:buFont typeface="Arial"/>
              <a:buChar char="•"/>
            </a:pPr>
            <a:r>
              <a:rPr lang="en-US" dirty="0">
                <a:latin typeface="Arial Narrow" charset="0"/>
              </a:rPr>
              <a:t>The Battery</a:t>
            </a:r>
          </a:p>
          <a:p>
            <a:pPr marL="969963" lvl="1" indent="-533400">
              <a:buFont typeface="Arial"/>
              <a:buChar char="•"/>
            </a:pPr>
            <a:r>
              <a:rPr lang="en-US" dirty="0">
                <a:latin typeface="Arial Narrow" charset="0"/>
              </a:rPr>
              <a:t>Ohm’s Law: Resisters, </a:t>
            </a:r>
            <a:r>
              <a:rPr lang="en-US" dirty="0" smtClean="0">
                <a:latin typeface="Arial Narrow" charset="0"/>
              </a:rPr>
              <a:t>Resistivity</a:t>
            </a:r>
            <a:endParaRPr lang="en-US" dirty="0">
              <a:latin typeface="Arial Narrow" charset="0"/>
            </a:endParaRP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10,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C80D2214-488D-EC4E-8FD8-BBD600E263C4}" type="slidenum">
              <a:rPr lang="en-US"/>
              <a:pPr/>
              <a:t>10</a:t>
            </a:fld>
            <a:endParaRPr lang="en-US"/>
          </a:p>
        </p:txBody>
      </p:sp>
      <p:sp>
        <p:nvSpPr>
          <p:cNvPr id="207875" name="Rectangle 3"/>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07876" name="Rectangle 4"/>
          <p:cNvSpPr>
            <a:spLocks noChangeArrowheads="1"/>
          </p:cNvSpPr>
          <p:nvPr/>
        </p:nvSpPr>
        <p:spPr bwMode="auto">
          <a:xfrm>
            <a:off x="152400" y="838200"/>
            <a:ext cx="89916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So what in the world makes dielectrics behave the way they do?</a:t>
            </a:r>
          </a:p>
          <a:p>
            <a:pPr marL="342900" indent="-342900">
              <a:spcBef>
                <a:spcPct val="20000"/>
              </a:spcBef>
              <a:buFontTx/>
              <a:buChar char="•"/>
            </a:pPr>
            <a:r>
              <a:rPr lang="en-US" sz="2800" dirty="0">
                <a:solidFill>
                  <a:schemeClr val="accent2"/>
                </a:solidFill>
                <a:latin typeface="Arial Narrow" charset="0"/>
              </a:rPr>
              <a:t>We need to examine this in a microscopic scale.</a:t>
            </a:r>
          </a:p>
          <a:p>
            <a:pPr marL="342900" indent="-342900">
              <a:spcBef>
                <a:spcPct val="20000"/>
              </a:spcBef>
              <a:buFontTx/>
              <a:buChar char="•"/>
            </a:pPr>
            <a:r>
              <a:rPr lang="en-US" sz="2800" dirty="0">
                <a:solidFill>
                  <a:schemeClr val="accent2"/>
                </a:solidFill>
                <a:latin typeface="Arial Narrow" charset="0"/>
              </a:rPr>
              <a:t>Let’s consider a parallel plate capacitor that is charged up +Q(=C</a:t>
            </a:r>
            <a:r>
              <a:rPr lang="en-US" sz="2800" baseline="-25000" dirty="0">
                <a:solidFill>
                  <a:schemeClr val="accent2"/>
                </a:solidFill>
                <a:latin typeface="Arial Narrow" charset="0"/>
              </a:rPr>
              <a:t>0</a:t>
            </a:r>
            <a:r>
              <a:rPr lang="en-US" sz="2800" dirty="0">
                <a:solidFill>
                  <a:schemeClr val="accent2"/>
                </a:solidFill>
                <a:latin typeface="Arial Narrow" charset="0"/>
              </a:rPr>
              <a:t>V</a:t>
            </a:r>
            <a:r>
              <a:rPr lang="en-US" sz="2800" baseline="-25000" dirty="0">
                <a:solidFill>
                  <a:schemeClr val="accent2"/>
                </a:solidFill>
                <a:latin typeface="Arial Narrow" charset="0"/>
              </a:rPr>
              <a:t>0</a:t>
            </a:r>
            <a:r>
              <a:rPr lang="en-US" sz="2800" dirty="0">
                <a:solidFill>
                  <a:schemeClr val="accent2"/>
                </a:solidFill>
                <a:latin typeface="Arial Narrow" charset="0"/>
              </a:rPr>
              <a:t>) and –Q with air in between.</a:t>
            </a:r>
          </a:p>
          <a:p>
            <a:pPr marL="742950" lvl="1" indent="-285750">
              <a:spcBef>
                <a:spcPct val="20000"/>
              </a:spcBef>
              <a:buFontTx/>
              <a:buChar char="–"/>
            </a:pPr>
            <a:r>
              <a:rPr lang="en-US" dirty="0">
                <a:solidFill>
                  <a:srgbClr val="660066"/>
                </a:solidFill>
                <a:latin typeface="Arial Narrow" charset="0"/>
                <a:ea typeface="ＭＳ Ｐゴシック" charset="-128"/>
              </a:rPr>
              <a:t>Assume there is no way any charge can flow in or out</a:t>
            </a:r>
          </a:p>
          <a:p>
            <a:pPr marL="342900" indent="-342900">
              <a:spcBef>
                <a:spcPct val="20000"/>
              </a:spcBef>
              <a:buFontTx/>
              <a:buChar char="•"/>
            </a:pPr>
            <a:endParaRPr lang="en-US" dirty="0">
              <a:solidFill>
                <a:schemeClr val="accent2"/>
              </a:solidFill>
              <a:latin typeface="Arial Narrow" charset="0"/>
            </a:endParaRPr>
          </a:p>
        </p:txBody>
      </p:sp>
      <p:pic>
        <p:nvPicPr>
          <p:cNvPr id="207900" name="Picture 28" descr="FG24_014A"/>
          <p:cNvPicPr>
            <a:picLocks noChangeAspect="1" noChangeArrowheads="1"/>
          </p:cNvPicPr>
          <p:nvPr/>
        </p:nvPicPr>
        <p:blipFill>
          <a:blip r:embed="rId2"/>
          <a:srcRect/>
          <a:stretch>
            <a:fillRect/>
          </a:stretch>
        </p:blipFill>
        <p:spPr bwMode="auto">
          <a:xfrm>
            <a:off x="-381000" y="3178628"/>
            <a:ext cx="3200400" cy="3184072"/>
          </a:xfrm>
          <a:prstGeom prst="rect">
            <a:avLst/>
          </a:prstGeom>
          <a:noFill/>
        </p:spPr>
      </p:pic>
      <p:pic>
        <p:nvPicPr>
          <p:cNvPr id="207901" name="Picture 29" descr="FG24_014B"/>
          <p:cNvPicPr>
            <a:picLocks noChangeAspect="1" noChangeArrowheads="1"/>
          </p:cNvPicPr>
          <p:nvPr/>
        </p:nvPicPr>
        <p:blipFill>
          <a:blip r:embed="rId3"/>
          <a:srcRect/>
          <a:stretch>
            <a:fillRect/>
          </a:stretch>
        </p:blipFill>
        <p:spPr bwMode="auto">
          <a:xfrm>
            <a:off x="2057400" y="3429000"/>
            <a:ext cx="3048000" cy="2971800"/>
          </a:xfrm>
          <a:prstGeom prst="rect">
            <a:avLst/>
          </a:prstGeom>
          <a:noFill/>
        </p:spPr>
      </p:pic>
      <p:sp>
        <p:nvSpPr>
          <p:cNvPr id="207903" name="Rectangle 31"/>
          <p:cNvSpPr>
            <a:spLocks noChangeArrowheads="1"/>
          </p:cNvSpPr>
          <p:nvPr/>
        </p:nvSpPr>
        <p:spPr bwMode="auto">
          <a:xfrm>
            <a:off x="4800600" y="3581400"/>
            <a:ext cx="4343400" cy="2971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Now insert a dielectric</a:t>
            </a:r>
          </a:p>
          <a:p>
            <a:pPr marL="742950" lvl="1" indent="-285750">
              <a:spcBef>
                <a:spcPct val="20000"/>
              </a:spcBef>
              <a:buFontTx/>
              <a:buChar char="–"/>
            </a:pPr>
            <a:r>
              <a:rPr lang="en-US" dirty="0">
                <a:solidFill>
                  <a:srgbClr val="660066"/>
                </a:solidFill>
                <a:latin typeface="Arial Narrow" charset="0"/>
                <a:ea typeface="ＭＳ Ｐゴシック" charset="-128"/>
              </a:rPr>
              <a:t>Dielectric can be polar </a:t>
            </a:r>
            <a:r>
              <a:rPr lang="en-US" dirty="0">
                <a:solidFill>
                  <a:srgbClr val="660066"/>
                </a:solidFill>
                <a:latin typeface="Arial Narrow" charset="0"/>
                <a:ea typeface="ＭＳ Ｐゴシック" charset="-128"/>
                <a:sym typeface="Wingdings" charset="2"/>
              </a:rPr>
              <a:t> could have permanent dipole moment.  What will happen?</a:t>
            </a:r>
          </a:p>
          <a:p>
            <a:pPr marL="342900" indent="-342900">
              <a:spcBef>
                <a:spcPct val="20000"/>
              </a:spcBef>
              <a:buFontTx/>
              <a:buChar char="•"/>
            </a:pPr>
            <a:r>
              <a:rPr lang="en-US" sz="2800" dirty="0">
                <a:solidFill>
                  <a:schemeClr val="accent2"/>
                </a:solidFill>
                <a:latin typeface="Arial Narrow" charset="0"/>
              </a:rPr>
              <a:t>Due to </a:t>
            </a:r>
            <a:r>
              <a:rPr lang="en-US" sz="2800" dirty="0" smtClean="0">
                <a:solidFill>
                  <a:schemeClr val="accent2"/>
                </a:solidFill>
                <a:latin typeface="Arial Narrow" charset="0"/>
              </a:rPr>
              <a:t>the electric </a:t>
            </a:r>
            <a:r>
              <a:rPr lang="en-US" sz="2800" dirty="0">
                <a:solidFill>
                  <a:schemeClr val="accent2"/>
                </a:solidFill>
                <a:latin typeface="Arial Narrow" charset="0"/>
              </a:rPr>
              <a:t>field molecules </a:t>
            </a:r>
            <a:r>
              <a:rPr lang="en-US" sz="2800" dirty="0" smtClean="0">
                <a:solidFill>
                  <a:schemeClr val="accent2"/>
                </a:solidFill>
                <a:latin typeface="Arial Narrow" charset="0"/>
              </a:rPr>
              <a:t>will </a:t>
            </a:r>
            <a:r>
              <a:rPr lang="en-US" sz="2800" dirty="0">
                <a:solidFill>
                  <a:schemeClr val="accent2"/>
                </a:solidFill>
                <a:latin typeface="Arial Narrow" charset="0"/>
              </a:rPr>
              <a:t>be aligned.</a:t>
            </a:r>
          </a:p>
        </p:txBody>
      </p:sp>
    </p:spTree>
    <p:extLst>
      <p:ext uri="{BB962C8B-B14F-4D97-AF65-F5344CB8AC3E}">
        <p14:creationId xmlns:p14="http://schemas.microsoft.com/office/powerpoint/2010/main" val="112714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smtClean="0"/>
              <a:t>Wednesday, Oct. 10, 2018</a:t>
            </a:r>
            <a:endParaRPr lang="en-US"/>
          </a:p>
        </p:txBody>
      </p:sp>
      <p:sp>
        <p:nvSpPr>
          <p:cNvPr id="7" name="Footer Placeholder 4"/>
          <p:cNvSpPr>
            <a:spLocks noGrp="1"/>
          </p:cNvSpPr>
          <p:nvPr>
            <p:ph type="ftr" sz="quarter" idx="11"/>
          </p:nvPr>
        </p:nvSpPr>
        <p:spPr/>
        <p:txBody>
          <a:bodyPr/>
          <a:lstStyle/>
          <a:p>
            <a:r>
              <a:rPr lang="mr-IN" smtClean="0"/>
              <a:t>PHYS 1444-002, Fall 2018                     Dr. Jaehoon Yu</a:t>
            </a:r>
            <a:endParaRPr lang="en-US"/>
          </a:p>
        </p:txBody>
      </p:sp>
      <p:sp>
        <p:nvSpPr>
          <p:cNvPr id="8" name="Slide Number Placeholder 5"/>
          <p:cNvSpPr>
            <a:spLocks noGrp="1"/>
          </p:cNvSpPr>
          <p:nvPr>
            <p:ph type="sldNum" sz="quarter" idx="12"/>
          </p:nvPr>
        </p:nvSpPr>
        <p:spPr/>
        <p:txBody>
          <a:bodyPr/>
          <a:lstStyle/>
          <a:p>
            <a:fld id="{DBE876A6-A71E-BD40-86AE-FDBA8A985C9A}" type="slidenum">
              <a:rPr lang="en-US"/>
              <a:pPr/>
              <a:t>11</a:t>
            </a:fld>
            <a:endParaRPr lang="en-US"/>
          </a:p>
        </p:txBody>
      </p:sp>
      <p:pic>
        <p:nvPicPr>
          <p:cNvPr id="233479" name="Picture 7" descr="FG24_014C"/>
          <p:cNvPicPr>
            <a:picLocks noChangeAspect="1" noChangeArrowheads="1"/>
          </p:cNvPicPr>
          <p:nvPr/>
        </p:nvPicPr>
        <p:blipFill>
          <a:blip r:embed="rId3"/>
          <a:srcRect/>
          <a:stretch>
            <a:fillRect/>
          </a:stretch>
        </p:blipFill>
        <p:spPr bwMode="auto">
          <a:xfrm>
            <a:off x="-609600" y="3429000"/>
            <a:ext cx="3886200" cy="2914650"/>
          </a:xfrm>
          <a:prstGeom prst="rect">
            <a:avLst/>
          </a:prstGeom>
          <a:noFill/>
        </p:spPr>
      </p:pic>
      <p:sp>
        <p:nvSpPr>
          <p:cNvPr id="233474" name="Rectangle 2"/>
          <p:cNvSpPr>
            <a:spLocks noGrp="1" noChangeArrowheads="1"/>
          </p:cNvSpPr>
          <p:nvPr>
            <p:ph type="title"/>
          </p:nvPr>
        </p:nvSpPr>
        <p:spPr>
          <a:xfrm>
            <a:off x="76200" y="76200"/>
            <a:ext cx="8915400" cy="685800"/>
          </a:xfrm>
        </p:spPr>
        <p:txBody>
          <a:bodyPr/>
          <a:lstStyle/>
          <a:p>
            <a:r>
              <a:rPr lang="en-US"/>
              <a:t>Molecular Description of Dielectric</a:t>
            </a:r>
          </a:p>
        </p:txBody>
      </p:sp>
      <p:sp>
        <p:nvSpPr>
          <p:cNvPr id="233475" name="Rectangle 3"/>
          <p:cNvSpPr>
            <a:spLocks noChangeArrowheads="1"/>
          </p:cNvSpPr>
          <p:nvPr/>
        </p:nvSpPr>
        <p:spPr bwMode="auto">
          <a:xfrm>
            <a:off x="381000" y="685800"/>
            <a:ext cx="8458200" cy="3276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OK. Then what happens?</a:t>
            </a:r>
          </a:p>
          <a:p>
            <a:pPr marL="342900" indent="-342900">
              <a:spcBef>
                <a:spcPct val="20000"/>
              </a:spcBef>
              <a:buFontTx/>
              <a:buChar char="•"/>
            </a:pPr>
            <a:r>
              <a:rPr lang="en-US" sz="2800">
                <a:solidFill>
                  <a:schemeClr val="accent2"/>
                </a:solidFill>
                <a:latin typeface="Arial Narrow" charset="0"/>
              </a:rPr>
              <a:t>Then effectively, there will be some negative charges close to the surface of the positive plate and positive charge on the negative plate</a:t>
            </a:r>
          </a:p>
          <a:p>
            <a:pPr marL="742950" lvl="1" indent="-285750">
              <a:spcBef>
                <a:spcPct val="20000"/>
              </a:spcBef>
              <a:buFontTx/>
              <a:buChar char="–"/>
            </a:pPr>
            <a:r>
              <a:rPr lang="en-US">
                <a:solidFill>
                  <a:srgbClr val="660066"/>
                </a:solidFill>
                <a:latin typeface="Arial Narrow" charset="0"/>
                <a:ea typeface="ＭＳ Ｐゴシック" charset="-128"/>
              </a:rPr>
              <a:t>Some electric field do not pass through the whole dielectric but stops at the negative charge</a:t>
            </a:r>
          </a:p>
        </p:txBody>
      </p:sp>
      <p:sp>
        <p:nvSpPr>
          <p:cNvPr id="233478" name="Rectangle 6"/>
          <p:cNvSpPr>
            <a:spLocks noChangeArrowheads="1"/>
          </p:cNvSpPr>
          <p:nvPr/>
        </p:nvSpPr>
        <p:spPr bwMode="auto">
          <a:xfrm>
            <a:off x="2286000" y="3429000"/>
            <a:ext cx="6858000" cy="29718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a:solidFill>
                  <a:srgbClr val="660066"/>
                </a:solidFill>
                <a:latin typeface="Arial Narrow" charset="0"/>
                <a:ea typeface="ＭＳ Ｐゴシック" charset="-128"/>
              </a:rPr>
              <a:t>So the field inside dielectric is smaller than the air</a:t>
            </a:r>
          </a:p>
          <a:p>
            <a:pPr marL="342900" indent="-342900">
              <a:spcBef>
                <a:spcPct val="20000"/>
              </a:spcBef>
              <a:buFontTx/>
              <a:buChar char="•"/>
            </a:pPr>
            <a:r>
              <a:rPr lang="en-US" sz="2800">
                <a:solidFill>
                  <a:schemeClr val="accent2"/>
                </a:solidFill>
                <a:latin typeface="Arial Narrow" charset="0"/>
              </a:rPr>
              <a:t>Since electric field is smaller, the force is smaller</a:t>
            </a:r>
          </a:p>
          <a:p>
            <a:pPr marL="742950" lvl="1" indent="-285750">
              <a:spcBef>
                <a:spcPct val="20000"/>
              </a:spcBef>
              <a:buFontTx/>
              <a:buChar char="–"/>
            </a:pPr>
            <a:r>
              <a:rPr lang="en-US">
                <a:solidFill>
                  <a:srgbClr val="660066"/>
                </a:solidFill>
                <a:latin typeface="Arial Narrow" charset="0"/>
                <a:ea typeface="ＭＳ Ｐゴシック" charset="-128"/>
              </a:rPr>
              <a:t>The work need to move a test charge inside the dielectric is smaller</a:t>
            </a:r>
          </a:p>
          <a:p>
            <a:pPr marL="742950" lvl="1" indent="-285750">
              <a:spcBef>
                <a:spcPct val="20000"/>
              </a:spcBef>
              <a:buFontTx/>
              <a:buChar char="–"/>
            </a:pPr>
            <a:r>
              <a:rPr lang="en-US">
                <a:solidFill>
                  <a:srgbClr val="660066"/>
                </a:solidFill>
                <a:latin typeface="Arial Narrow" charset="0"/>
                <a:ea typeface="ＭＳ Ｐゴシック" charset="-128"/>
              </a:rPr>
              <a:t>Thus the potential difference across the dielectric is smaller than across the air</a:t>
            </a:r>
          </a:p>
        </p:txBody>
      </p:sp>
    </p:spTree>
    <p:extLst>
      <p:ext uri="{BB962C8B-B14F-4D97-AF65-F5344CB8AC3E}">
        <p14:creationId xmlns:p14="http://schemas.microsoft.com/office/powerpoint/2010/main" val="310529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56F621-78C5-CD42-AEF9-C4574F17F98B}"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 and Resistance</a:t>
            </a:r>
          </a:p>
        </p:txBody>
      </p:sp>
      <p:sp>
        <p:nvSpPr>
          <p:cNvPr id="283651" name="Rectangle 3"/>
          <p:cNvSpPr>
            <a:spLocks noChangeArrowheads="1"/>
          </p:cNvSpPr>
          <p:nvPr/>
        </p:nvSpPr>
        <p:spPr bwMode="auto">
          <a:xfrm>
            <a:off x="304800" y="609600"/>
            <a:ext cx="86106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So far we have been studying static electricity</a:t>
            </a:r>
          </a:p>
          <a:p>
            <a:pPr marL="742950" lvl="1" indent="-285750">
              <a:spcBef>
                <a:spcPct val="20000"/>
              </a:spcBef>
              <a:buFontTx/>
              <a:buChar char="–"/>
            </a:pPr>
            <a:r>
              <a:rPr lang="en-US" dirty="0">
                <a:solidFill>
                  <a:srgbClr val="660066"/>
                </a:solidFill>
                <a:latin typeface="Arial Narrow" charset="0"/>
              </a:rPr>
              <a:t>What is the static electricity?</a:t>
            </a:r>
          </a:p>
          <a:p>
            <a:pPr marL="1143000" lvl="2" indent="-228600">
              <a:spcBef>
                <a:spcPct val="20000"/>
              </a:spcBef>
              <a:buFontTx/>
              <a:buChar char="•"/>
            </a:pPr>
            <a:r>
              <a:rPr lang="en-US" sz="2000" dirty="0">
                <a:solidFill>
                  <a:srgbClr val="003300"/>
                </a:solidFill>
                <a:latin typeface="Arial Narrow" charset="0"/>
              </a:rPr>
              <a:t>The charges so far </a:t>
            </a:r>
            <a:r>
              <a:rPr lang="en-US" sz="2000" dirty="0" smtClean="0">
                <a:solidFill>
                  <a:srgbClr val="003300"/>
                </a:solidFill>
                <a:latin typeface="Arial Narrow" charset="0"/>
              </a:rPr>
              <a:t>have </a:t>
            </a:r>
            <a:r>
              <a:rPr lang="en-US" sz="2000" dirty="0">
                <a:solidFill>
                  <a:srgbClr val="003300"/>
                </a:solidFill>
                <a:latin typeface="Arial Narrow" charset="0"/>
              </a:rPr>
              <a:t>not been moving but staying put at the location they are placed.</a:t>
            </a:r>
          </a:p>
          <a:p>
            <a:pPr marL="342900" indent="-342900">
              <a:spcBef>
                <a:spcPct val="20000"/>
              </a:spcBef>
              <a:buFontTx/>
              <a:buChar char="•"/>
            </a:pPr>
            <a:r>
              <a:rPr lang="en-US" sz="2800" dirty="0">
                <a:solidFill>
                  <a:schemeClr val="accent2"/>
                </a:solidFill>
                <a:latin typeface="Arial Narrow" charset="0"/>
              </a:rPr>
              <a:t>Now we will learn dynamics of electricity</a:t>
            </a:r>
          </a:p>
          <a:p>
            <a:pPr marL="342900" indent="-342900">
              <a:spcBef>
                <a:spcPct val="20000"/>
              </a:spcBef>
              <a:buFontTx/>
              <a:buChar char="•"/>
            </a:pPr>
            <a:r>
              <a:rPr lang="en-US" sz="2800" dirty="0">
                <a:solidFill>
                  <a:schemeClr val="accent2"/>
                </a:solidFill>
                <a:latin typeface="Arial Narrow" charset="0"/>
              </a:rPr>
              <a:t>What is the electric current?</a:t>
            </a:r>
          </a:p>
          <a:p>
            <a:pPr marL="742950" lvl="1" indent="-285750">
              <a:spcBef>
                <a:spcPct val="20000"/>
              </a:spcBef>
              <a:buFontTx/>
              <a:buChar char="–"/>
            </a:pPr>
            <a:r>
              <a:rPr lang="en-US" dirty="0">
                <a:solidFill>
                  <a:srgbClr val="660066"/>
                </a:solidFill>
                <a:latin typeface="Arial Narrow" charset="0"/>
              </a:rPr>
              <a:t>A flow of electric charge</a:t>
            </a:r>
          </a:p>
          <a:p>
            <a:pPr marL="742950" lvl="1" indent="-285750">
              <a:spcBef>
                <a:spcPct val="20000"/>
              </a:spcBef>
              <a:buFontTx/>
              <a:buChar char="–"/>
            </a:pPr>
            <a:r>
              <a:rPr lang="en-US" dirty="0">
                <a:solidFill>
                  <a:srgbClr val="660066"/>
                </a:solidFill>
                <a:latin typeface="Arial Narrow" charset="0"/>
              </a:rPr>
              <a:t>A few examples of the things that use electric current in everyday lives?</a:t>
            </a:r>
          </a:p>
          <a:p>
            <a:pPr marL="342900" indent="-342900">
              <a:spcBef>
                <a:spcPct val="20000"/>
              </a:spcBef>
              <a:buFontTx/>
              <a:buChar char="•"/>
            </a:pPr>
            <a:r>
              <a:rPr lang="en-US" sz="2800" dirty="0">
                <a:solidFill>
                  <a:schemeClr val="accent2"/>
                </a:solidFill>
                <a:latin typeface="Arial Narrow" charset="0"/>
              </a:rPr>
              <a:t>In an electrostatic situation, there is no electric field inside a conductor but when there is current, there is field inside a </a:t>
            </a:r>
            <a:r>
              <a:rPr lang="en-US" sz="2800" dirty="0" smtClean="0">
                <a:solidFill>
                  <a:schemeClr val="accent2"/>
                </a:solidFill>
                <a:latin typeface="Arial Narrow" charset="0"/>
              </a:rPr>
              <a:t>conductor.  Why?</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field is needed to keep charges moving</a:t>
            </a:r>
          </a:p>
        </p:txBody>
      </p:sp>
    </p:spTree>
    <p:extLst>
      <p:ext uri="{BB962C8B-B14F-4D97-AF65-F5344CB8AC3E}">
        <p14:creationId xmlns:p14="http://schemas.microsoft.com/office/powerpoint/2010/main" val="1803195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0483"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0569D4-CFEC-E34C-8E09-9DB44886F088}"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284674" name="Picture 2" descr="FG25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05400"/>
            <a:ext cx="2286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6" name="Rectangle 3"/>
          <p:cNvSpPr>
            <a:spLocks noGrp="1" noChangeArrowheads="1"/>
          </p:cNvSpPr>
          <p:nvPr>
            <p:ph type="title"/>
          </p:nvPr>
        </p:nvSpPr>
        <p:spPr>
          <a:xfrm>
            <a:off x="76200" y="76200"/>
            <a:ext cx="8915400" cy="685800"/>
          </a:xfrm>
        </p:spPr>
        <p:txBody>
          <a:bodyPr/>
          <a:lstStyle/>
          <a:p>
            <a:r>
              <a:rPr lang="en-US">
                <a:latin typeface="Arial Narrow" charset="0"/>
                <a:ea typeface="ＭＳ Ｐゴシック" charset="0"/>
                <a:cs typeface="ＭＳ Ｐゴシック" charset="0"/>
              </a:rPr>
              <a:t>The Electric Battery</a:t>
            </a:r>
          </a:p>
        </p:txBody>
      </p:sp>
      <p:sp>
        <p:nvSpPr>
          <p:cNvPr id="284676" name="Rectangle 4"/>
          <p:cNvSpPr>
            <a:spLocks noChangeArrowheads="1"/>
          </p:cNvSpPr>
          <p:nvPr/>
        </p:nvSpPr>
        <p:spPr bwMode="auto">
          <a:xfrm>
            <a:off x="228600" y="762000"/>
            <a:ext cx="82296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What is a battery?</a:t>
            </a:r>
          </a:p>
          <a:p>
            <a:pPr marL="742950" lvl="1" indent="-285750">
              <a:spcBef>
                <a:spcPct val="20000"/>
              </a:spcBef>
              <a:buFontTx/>
              <a:buChar char="–"/>
            </a:pPr>
            <a:r>
              <a:rPr lang="en-US" dirty="0">
                <a:solidFill>
                  <a:srgbClr val="660066"/>
                </a:solidFill>
                <a:latin typeface="Arial Narrow" charset="0"/>
              </a:rPr>
              <a:t>A device that produces electrical energy from the stored chemical energy and produces </a:t>
            </a:r>
            <a:r>
              <a:rPr lang="en-US" dirty="0" smtClean="0">
                <a:solidFill>
                  <a:srgbClr val="660066"/>
                </a:solidFill>
                <a:latin typeface="Arial Narrow" charset="0"/>
              </a:rPr>
              <a:t>electricity </a:t>
            </a:r>
            <a:r>
              <a:rPr lang="en-US" dirty="0" smtClean="0">
                <a:solidFill>
                  <a:srgbClr val="660066"/>
                </a:solidFill>
                <a:latin typeface="Arial Narrow" charset="0"/>
                <a:sym typeface="Wingdings"/>
              </a:rPr>
              <a:t> Maintains potential difference!</a:t>
            </a:r>
            <a:endParaRPr lang="en-US" dirty="0">
              <a:solidFill>
                <a:srgbClr val="660066"/>
              </a:solidFill>
              <a:latin typeface="Arial Narrow" charset="0"/>
            </a:endParaRPr>
          </a:p>
          <a:p>
            <a:pPr marL="342900" indent="-342900">
              <a:spcBef>
                <a:spcPct val="20000"/>
              </a:spcBef>
              <a:buFontTx/>
              <a:buChar char="•"/>
            </a:pPr>
            <a:r>
              <a:rPr lang="en-US" sz="2800" dirty="0">
                <a:solidFill>
                  <a:schemeClr val="accent2"/>
                </a:solidFill>
                <a:latin typeface="Arial Narrow" charset="0"/>
              </a:rPr>
              <a:t>Electric battery was invented by Volta in 1790s in Italy</a:t>
            </a:r>
          </a:p>
          <a:p>
            <a:pPr marL="742950" lvl="1" indent="-285750">
              <a:spcBef>
                <a:spcPct val="20000"/>
              </a:spcBef>
              <a:buFontTx/>
              <a:buChar char="–"/>
            </a:pPr>
            <a:r>
              <a:rPr lang="en-US" dirty="0">
                <a:solidFill>
                  <a:srgbClr val="660066"/>
                </a:solidFill>
                <a:latin typeface="Arial Narrow" charset="0"/>
              </a:rPr>
              <a:t>It was made of disks of zinc and silver based on his research that certain combinations of materials produce a greater electromotive force (</a:t>
            </a:r>
            <a:r>
              <a:rPr lang="en-US" dirty="0" err="1">
                <a:solidFill>
                  <a:srgbClr val="660066"/>
                </a:solidFill>
                <a:latin typeface="Arial Narrow" charset="0"/>
              </a:rPr>
              <a:t>emf</a:t>
            </a:r>
            <a:r>
              <a:rPr lang="en-US" dirty="0">
                <a:solidFill>
                  <a:srgbClr val="660066"/>
                </a:solidFill>
                <a:latin typeface="Arial Narrow" charset="0"/>
              </a:rPr>
              <a:t>), or potential, than others</a:t>
            </a:r>
          </a:p>
          <a:p>
            <a:pPr marL="342900" indent="-342900">
              <a:spcBef>
                <a:spcPct val="20000"/>
              </a:spcBef>
              <a:buFontTx/>
              <a:buChar char="•"/>
            </a:pPr>
            <a:r>
              <a:rPr lang="en-US" sz="2800" dirty="0">
                <a:solidFill>
                  <a:schemeClr val="accent2"/>
                </a:solidFill>
                <a:latin typeface="Arial Narrow" charset="0"/>
              </a:rPr>
              <a:t>Simplest batteries contain two plates made of dissimilar </a:t>
            </a:r>
            <a:r>
              <a:rPr lang="en-US" sz="2800" dirty="0" smtClean="0">
                <a:solidFill>
                  <a:schemeClr val="accent2"/>
                </a:solidFill>
                <a:latin typeface="Arial Narrow" charset="0"/>
              </a:rPr>
              <a:t>metals</a:t>
            </a:r>
            <a:r>
              <a:rPr lang="en-US" sz="2800" dirty="0">
                <a:solidFill>
                  <a:schemeClr val="accent2"/>
                </a:solidFill>
                <a:latin typeface="Arial Narrow" charset="0"/>
              </a:rPr>
              <a:t> </a:t>
            </a:r>
            <a:r>
              <a:rPr lang="en-US" sz="2800" dirty="0" smtClean="0">
                <a:solidFill>
                  <a:schemeClr val="accent2"/>
                </a:solidFill>
                <a:latin typeface="Arial Narrow" charset="0"/>
              </a:rPr>
              <a:t>called electrodes</a:t>
            </a: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rPr>
              <a:t>Electrodes are immersed in a solution, </a:t>
            </a:r>
            <a:r>
              <a:rPr lang="en-US" dirty="0" smtClean="0">
                <a:solidFill>
                  <a:srgbClr val="660066"/>
                </a:solidFill>
                <a:latin typeface="Arial Narrow" charset="0"/>
              </a:rPr>
              <a:t>the electrolyte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This unit is called a cell and many of these form a battery</a:t>
            </a:r>
          </a:p>
          <a:p>
            <a:pPr marL="342900" indent="-342900">
              <a:spcBef>
                <a:spcPct val="20000"/>
              </a:spcBef>
              <a:buFontTx/>
              <a:buChar char="•"/>
            </a:pPr>
            <a:r>
              <a:rPr lang="en-US" sz="2800" dirty="0">
                <a:solidFill>
                  <a:schemeClr val="accent2"/>
                </a:solidFill>
                <a:latin typeface="Arial Narrow" charset="0"/>
              </a:rPr>
              <a:t>Zinc and </a:t>
            </a:r>
            <a:r>
              <a:rPr lang="en-US" sz="2800" dirty="0" smtClean="0">
                <a:solidFill>
                  <a:schemeClr val="accent2"/>
                </a:solidFill>
                <a:latin typeface="Arial Narrow" charset="0"/>
              </a:rPr>
              <a:t>Carbon </a:t>
            </a:r>
            <a:r>
              <a:rPr lang="en-US" sz="2800" dirty="0">
                <a:solidFill>
                  <a:schemeClr val="accent2"/>
                </a:solidFill>
                <a:latin typeface="Arial Narrow" charset="0"/>
              </a:rPr>
              <a:t>in the figure are called terminals</a:t>
            </a:r>
          </a:p>
        </p:txBody>
      </p:sp>
    </p:spTree>
    <p:extLst>
      <p:ext uri="{BB962C8B-B14F-4D97-AF65-F5344CB8AC3E}">
        <p14:creationId xmlns:p14="http://schemas.microsoft.com/office/powerpoint/2010/main" val="1019676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150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7B02CA-3A21-6842-96E1-A86F8BC05EB1}"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pic>
        <p:nvPicPr>
          <p:cNvPr id="285698" name="Picture 2" descr="FG25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85800"/>
            <a:ext cx="2895600" cy="217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Rectangle 3"/>
          <p:cNvSpPr>
            <a:spLocks noGrp="1" noChangeArrowheads="1"/>
          </p:cNvSpPr>
          <p:nvPr>
            <p:ph type="title"/>
          </p:nvPr>
        </p:nvSpPr>
        <p:spPr>
          <a:xfrm>
            <a:off x="76200" y="15240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5700" name="Rectangle 4"/>
          <p:cNvSpPr>
            <a:spLocks noChangeArrowheads="1"/>
          </p:cNvSpPr>
          <p:nvPr/>
        </p:nvSpPr>
        <p:spPr bwMode="auto">
          <a:xfrm>
            <a:off x="533400" y="990600"/>
            <a:ext cx="6324600"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a:solidFill>
                  <a:schemeClr val="accent2"/>
                </a:solidFill>
                <a:latin typeface="Arial Narrow" charset="0"/>
              </a:rPr>
              <a:t>One of the electrodes in the figure is zinc and the other carbon</a:t>
            </a:r>
          </a:p>
          <a:p>
            <a:pPr marL="342900" indent="-342900">
              <a:spcBef>
                <a:spcPct val="20000"/>
              </a:spcBef>
              <a:buFontTx/>
              <a:buChar char="•"/>
            </a:pPr>
            <a:r>
              <a:rPr lang="en-US" sz="2800">
                <a:solidFill>
                  <a:schemeClr val="accent2"/>
                </a:solidFill>
                <a:latin typeface="Arial Narrow" charset="0"/>
              </a:rPr>
              <a:t>The acid electrolyte reacts with the zinc electrode and dissolves it.</a:t>
            </a:r>
          </a:p>
        </p:txBody>
      </p:sp>
      <p:sp>
        <p:nvSpPr>
          <p:cNvPr id="285701" name="Rectangle 5"/>
          <p:cNvSpPr>
            <a:spLocks noChangeArrowheads="1"/>
          </p:cNvSpPr>
          <p:nvPr/>
        </p:nvSpPr>
        <p:spPr bwMode="auto">
          <a:xfrm>
            <a:off x="533400" y="2895600"/>
            <a:ext cx="8458200" cy="373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Each zinc atom leaves two electrons in the electrode and enters into the solution as a positive ion </a:t>
            </a:r>
            <a:r>
              <a:rPr lang="en-US" sz="2800" dirty="0">
                <a:solidFill>
                  <a:schemeClr val="accent2"/>
                </a:solidFill>
                <a:latin typeface="Arial Narrow" charset="0"/>
                <a:sym typeface="Wingdings" charset="0"/>
              </a:rPr>
              <a:t> zinc electrode acquires negative charge and the electrolyte </a:t>
            </a:r>
            <a:r>
              <a:rPr lang="en-US" sz="2800" dirty="0" smtClean="0">
                <a:solidFill>
                  <a:schemeClr val="accent2"/>
                </a:solidFill>
                <a:latin typeface="Arial Narrow" charset="0"/>
                <a:sym typeface="Wingdings" charset="0"/>
              </a:rPr>
              <a:t>(the solution) becomes </a:t>
            </a:r>
            <a:r>
              <a:rPr lang="en-US" sz="2800" dirty="0">
                <a:solidFill>
                  <a:schemeClr val="accent2"/>
                </a:solidFill>
                <a:latin typeface="Arial Narrow" charset="0"/>
                <a:sym typeface="Wingdings" charset="0"/>
              </a:rPr>
              <a:t>positively charged</a:t>
            </a:r>
          </a:p>
          <a:p>
            <a:pPr marL="342900" indent="-342900">
              <a:spcBef>
                <a:spcPct val="20000"/>
              </a:spcBef>
              <a:buFontTx/>
              <a:buChar char="•"/>
            </a:pPr>
            <a:r>
              <a:rPr lang="en-US" sz="2800" dirty="0">
                <a:solidFill>
                  <a:schemeClr val="accent2"/>
                </a:solidFill>
                <a:latin typeface="Arial Narrow" charset="0"/>
              </a:rPr>
              <a:t>The carbon electrode picks up the positive charge</a:t>
            </a:r>
          </a:p>
          <a:p>
            <a:pPr marL="342900" indent="-342900">
              <a:spcBef>
                <a:spcPct val="20000"/>
              </a:spcBef>
              <a:buFontTx/>
              <a:buChar char="•"/>
            </a:pPr>
            <a:r>
              <a:rPr lang="en-US" sz="2800" dirty="0">
                <a:solidFill>
                  <a:schemeClr val="accent2"/>
                </a:solidFill>
                <a:latin typeface="Arial Narrow" charset="0"/>
              </a:rPr>
              <a:t>Since the two terminals are oppositely charged, there is </a:t>
            </a:r>
            <a:r>
              <a:rPr lang="en-US" sz="2800" dirty="0" smtClean="0">
                <a:solidFill>
                  <a:schemeClr val="accent2"/>
                </a:solidFill>
                <a:latin typeface="Arial Narrow" charset="0"/>
              </a:rPr>
              <a:t>a potential </a:t>
            </a:r>
            <a:r>
              <a:rPr lang="en-US" sz="2800" dirty="0">
                <a:solidFill>
                  <a:schemeClr val="accent2"/>
                </a:solidFill>
                <a:latin typeface="Arial Narrow" charset="0"/>
              </a:rPr>
              <a:t>difference between them</a:t>
            </a:r>
          </a:p>
        </p:txBody>
      </p:sp>
    </p:spTree>
    <p:extLst>
      <p:ext uri="{BB962C8B-B14F-4D97-AF65-F5344CB8AC3E}">
        <p14:creationId xmlns:p14="http://schemas.microsoft.com/office/powerpoint/2010/main" val="1546209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2531"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8B99295-B058-3542-9EAF-8AE0708F6BCF}"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22533" name="Rectangle 2"/>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How does a battery work?</a:t>
            </a:r>
          </a:p>
        </p:txBody>
      </p:sp>
      <p:sp>
        <p:nvSpPr>
          <p:cNvPr id="286723" name="Rectangle 3"/>
          <p:cNvSpPr>
            <a:spLocks noChangeArrowheads="1"/>
          </p:cNvSpPr>
          <p:nvPr/>
        </p:nvSpPr>
        <p:spPr bwMode="auto">
          <a:xfrm>
            <a:off x="381000" y="609600"/>
            <a:ext cx="845820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the terminals are not connected, only the necessary amount of zinc is dissolved into the solution.</a:t>
            </a:r>
          </a:p>
          <a:p>
            <a:pPr marL="342900" indent="-342900">
              <a:spcBef>
                <a:spcPct val="20000"/>
              </a:spcBef>
              <a:buFontTx/>
              <a:buChar char="•"/>
            </a:pPr>
            <a:r>
              <a:rPr lang="en-US" sz="2800" dirty="0">
                <a:solidFill>
                  <a:schemeClr val="accent2"/>
                </a:solidFill>
                <a:latin typeface="Arial Narrow" charset="0"/>
              </a:rPr>
              <a:t>How is a particular potential maintained?</a:t>
            </a:r>
          </a:p>
          <a:p>
            <a:pPr marL="742950" lvl="1" indent="-285750">
              <a:spcBef>
                <a:spcPct val="20000"/>
              </a:spcBef>
              <a:buFontTx/>
              <a:buChar char="–"/>
            </a:pPr>
            <a:r>
              <a:rPr lang="en-US" dirty="0" smtClean="0">
                <a:solidFill>
                  <a:srgbClr val="660066"/>
                </a:solidFill>
                <a:latin typeface="Arial Narrow" charset="0"/>
              </a:rPr>
              <a:t>If </a:t>
            </a:r>
            <a:r>
              <a:rPr lang="en-US" dirty="0">
                <a:solidFill>
                  <a:srgbClr val="660066"/>
                </a:solidFill>
                <a:latin typeface="Arial Narrow" charset="0"/>
              </a:rPr>
              <a:t>the terminals are not connected, </a:t>
            </a:r>
            <a:r>
              <a:rPr lang="en-US" dirty="0" smtClean="0">
                <a:solidFill>
                  <a:srgbClr val="660066"/>
                </a:solidFill>
                <a:latin typeface="Arial Narrow" charset="0"/>
              </a:rPr>
              <a:t>as </a:t>
            </a:r>
            <a:r>
              <a:rPr lang="en-US" dirty="0">
                <a:solidFill>
                  <a:srgbClr val="660066"/>
                </a:solidFill>
                <a:latin typeface="Arial Narrow" charset="0"/>
              </a:rPr>
              <a:t>too many of zinc ion gets produced, </a:t>
            </a:r>
          </a:p>
          <a:p>
            <a:pPr marL="1143000" lvl="2" indent="-228600">
              <a:spcBef>
                <a:spcPct val="20000"/>
              </a:spcBef>
              <a:buFontTx/>
              <a:buChar char="•"/>
            </a:pPr>
            <a:r>
              <a:rPr lang="en-US" sz="2000" dirty="0">
                <a:solidFill>
                  <a:srgbClr val="003300"/>
                </a:solidFill>
                <a:latin typeface="Arial Narrow" charset="0"/>
              </a:rPr>
              <a:t>zinc electrode gets increasingly charged up negative</a:t>
            </a:r>
          </a:p>
          <a:p>
            <a:pPr marL="1143000" lvl="2" indent="-228600">
              <a:spcBef>
                <a:spcPct val="20000"/>
              </a:spcBef>
              <a:buFontTx/>
              <a:buChar char="•"/>
            </a:pPr>
            <a:r>
              <a:rPr lang="en-US" sz="2000" dirty="0">
                <a:solidFill>
                  <a:srgbClr val="003300"/>
                </a:solidFill>
                <a:latin typeface="Arial Narrow" charset="0"/>
              </a:rPr>
              <a:t>zinc ions get recombined with the electrons in zinc electrode</a:t>
            </a:r>
          </a:p>
          <a:p>
            <a:pPr marL="342900" indent="-342900">
              <a:spcBef>
                <a:spcPct val="20000"/>
              </a:spcBef>
              <a:buFontTx/>
              <a:buChar char="•"/>
            </a:pPr>
            <a:r>
              <a:rPr lang="en-US" sz="2800" dirty="0">
                <a:solidFill>
                  <a:schemeClr val="accent2"/>
                </a:solidFill>
                <a:latin typeface="Arial Narrow" charset="0"/>
              </a:rPr>
              <a:t>Why does battery go dead? </a:t>
            </a:r>
          </a:p>
          <a:p>
            <a:pPr marL="742950" lvl="1" indent="-285750">
              <a:spcBef>
                <a:spcPct val="20000"/>
              </a:spcBef>
              <a:buFontTx/>
              <a:buChar char="–"/>
            </a:pPr>
            <a:r>
              <a:rPr lang="en-US" dirty="0">
                <a:solidFill>
                  <a:srgbClr val="660066"/>
                </a:solidFill>
                <a:latin typeface="Arial Narrow" charset="0"/>
              </a:rPr>
              <a:t>When the terminals are connected, the negative charges will flow away from the zinc electrode</a:t>
            </a:r>
          </a:p>
          <a:p>
            <a:pPr marL="742950" lvl="1" indent="-285750">
              <a:spcBef>
                <a:spcPct val="20000"/>
              </a:spcBef>
              <a:buFontTx/>
              <a:buChar char="–"/>
            </a:pPr>
            <a:r>
              <a:rPr lang="en-US" dirty="0">
                <a:solidFill>
                  <a:srgbClr val="660066"/>
                </a:solidFill>
                <a:latin typeface="Arial Narrow" charset="0"/>
              </a:rPr>
              <a:t>More zinc atoms dissolve into the electrolyte to produce more </a:t>
            </a:r>
            <a:r>
              <a:rPr lang="en-US" dirty="0" smtClean="0">
                <a:solidFill>
                  <a:srgbClr val="660066"/>
                </a:solidFill>
                <a:latin typeface="Arial Narrow" charset="0"/>
              </a:rPr>
              <a:t>charge</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One or more electrode get used up not producing any more charge.</a:t>
            </a:r>
          </a:p>
        </p:txBody>
      </p:sp>
    </p:spTree>
    <p:extLst>
      <p:ext uri="{BB962C8B-B14F-4D97-AF65-F5344CB8AC3E}">
        <p14:creationId xmlns:p14="http://schemas.microsoft.com/office/powerpoint/2010/main" val="445252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12764"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12765"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52577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10,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17</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14028"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14029"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14030"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14031"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14032"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14033"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97624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23557"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3A63DB-6750-DB49-B9CA-21BBAF6B1FB8}"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pic>
        <p:nvPicPr>
          <p:cNvPr id="287746" name="Picture 2" descr="FG25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81050"/>
            <a:ext cx="190500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60" name="Rectangle 3"/>
          <p:cNvSpPr>
            <a:spLocks noGrp="1" noChangeArrowheads="1"/>
          </p:cNvSpPr>
          <p:nvPr>
            <p:ph type="title"/>
          </p:nvPr>
        </p:nvSpPr>
        <p:spPr>
          <a:xfrm>
            <a:off x="76200" y="0"/>
            <a:ext cx="8915400" cy="685800"/>
          </a:xfrm>
        </p:spPr>
        <p:txBody>
          <a:bodyPr/>
          <a:lstStyle/>
          <a:p>
            <a:r>
              <a:rPr lang="en-US">
                <a:latin typeface="Arial Narrow" charset="0"/>
                <a:ea typeface="ＭＳ Ｐゴシック" charset="0"/>
                <a:cs typeface="ＭＳ Ｐゴシック" charset="0"/>
              </a:rPr>
              <a:t>Electric Current</a:t>
            </a:r>
          </a:p>
        </p:txBody>
      </p:sp>
      <p:sp>
        <p:nvSpPr>
          <p:cNvPr id="287748" name="Rectangle 4"/>
          <p:cNvSpPr>
            <a:spLocks noChangeArrowheads="1"/>
          </p:cNvSpPr>
          <p:nvPr/>
        </p:nvSpPr>
        <p:spPr bwMode="auto">
          <a:xfrm>
            <a:off x="152400" y="457200"/>
            <a:ext cx="8610600" cy="518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800" dirty="0">
                <a:solidFill>
                  <a:schemeClr val="accent2"/>
                </a:solidFill>
                <a:latin typeface="Arial Narrow" charset="0"/>
              </a:rPr>
              <a:t>When a circuit is powered by a battery (or a source of </a:t>
            </a:r>
            <a:r>
              <a:rPr lang="en-US" sz="2800" dirty="0" err="1">
                <a:solidFill>
                  <a:schemeClr val="accent2"/>
                </a:solidFill>
                <a:latin typeface="Arial Narrow" charset="0"/>
              </a:rPr>
              <a:t>emf</a:t>
            </a:r>
            <a:r>
              <a:rPr lang="en-US" sz="2800" dirty="0">
                <a:solidFill>
                  <a:schemeClr val="accent2"/>
                </a:solidFill>
                <a:latin typeface="Arial Narrow" charset="0"/>
              </a:rPr>
              <a:t>) the charge can flow through the circuit.</a:t>
            </a:r>
          </a:p>
          <a:p>
            <a:pPr marL="342900" indent="-342900">
              <a:spcBef>
                <a:spcPct val="20000"/>
              </a:spcBef>
              <a:buFontTx/>
              <a:buChar char="•"/>
            </a:pPr>
            <a:r>
              <a:rPr lang="en-US" sz="2800" dirty="0">
                <a:solidFill>
                  <a:schemeClr val="accent2"/>
                </a:solidFill>
                <a:latin typeface="Arial Narrow" charset="0"/>
              </a:rPr>
              <a:t>Electric Current: Any flow of charge</a:t>
            </a:r>
          </a:p>
          <a:p>
            <a:pPr marL="742950" lvl="1" indent="-285750">
              <a:spcBef>
                <a:spcPct val="20000"/>
              </a:spcBef>
              <a:buFontTx/>
              <a:buChar char="–"/>
            </a:pPr>
            <a:r>
              <a:rPr lang="en-US" dirty="0">
                <a:solidFill>
                  <a:srgbClr val="660066"/>
                </a:solidFill>
                <a:latin typeface="Arial Narrow" charset="0"/>
              </a:rPr>
              <a:t>Current can flow whenever there is </a:t>
            </a:r>
            <a:r>
              <a:rPr lang="en-US" dirty="0" smtClean="0">
                <a:solidFill>
                  <a:srgbClr val="660066"/>
                </a:solidFill>
                <a:latin typeface="Arial Narrow" charset="0"/>
              </a:rPr>
              <a:t>a potential </a:t>
            </a:r>
            <a:r>
              <a:rPr lang="en-US" dirty="0">
                <a:solidFill>
                  <a:srgbClr val="660066"/>
                </a:solidFill>
                <a:latin typeface="Arial Narrow" charset="0"/>
              </a:rPr>
              <a:t>difference between the ends of a conductor (or when the two ends have opposite charges)</a:t>
            </a:r>
          </a:p>
          <a:p>
            <a:pPr marL="1143000" lvl="2" indent="-228600">
              <a:spcBef>
                <a:spcPct val="20000"/>
              </a:spcBef>
              <a:buFontTx/>
              <a:buChar char="•"/>
            </a:pPr>
            <a:r>
              <a:rPr lang="en-US" sz="2000" dirty="0">
                <a:solidFill>
                  <a:srgbClr val="003300"/>
                </a:solidFill>
                <a:latin typeface="Arial Narrow" charset="0"/>
              </a:rPr>
              <a:t>The current </a:t>
            </a:r>
            <a:r>
              <a:rPr lang="en-US" sz="2000" dirty="0" smtClean="0">
                <a:solidFill>
                  <a:srgbClr val="003300"/>
                </a:solidFill>
                <a:latin typeface="Arial Narrow" charset="0"/>
              </a:rPr>
              <a:t>can </a:t>
            </a:r>
            <a:r>
              <a:rPr lang="en-US" sz="2000" dirty="0">
                <a:solidFill>
                  <a:srgbClr val="003300"/>
                </a:solidFill>
                <a:latin typeface="Arial Narrow" charset="0"/>
              </a:rPr>
              <a:t>flow even through the empty </a:t>
            </a:r>
            <a:r>
              <a:rPr lang="en-US" sz="2000" dirty="0" smtClean="0">
                <a:solidFill>
                  <a:srgbClr val="003300"/>
                </a:solidFill>
                <a:latin typeface="Arial Narrow" charset="0"/>
              </a:rPr>
              <a:t>space under certain conditions</a:t>
            </a:r>
            <a:endParaRPr lang="en-US" sz="2000" dirty="0">
              <a:solidFill>
                <a:srgbClr val="003300"/>
              </a:solidFill>
              <a:latin typeface="Arial Narrow" charset="0"/>
            </a:endParaRPr>
          </a:p>
          <a:p>
            <a:pPr marL="742950" lvl="1" indent="-285750">
              <a:spcBef>
                <a:spcPct val="20000"/>
              </a:spcBef>
              <a:buFontTx/>
              <a:buChar char="–"/>
            </a:pPr>
            <a:r>
              <a:rPr lang="en-US" dirty="0">
                <a:solidFill>
                  <a:srgbClr val="660066"/>
                </a:solidFill>
                <a:latin typeface="Arial Narrow" charset="0"/>
              </a:rPr>
              <a:t>Electric current in a wire can be defined as the net amount of charge that passes through the </a:t>
            </a:r>
            <a:r>
              <a:rPr lang="en-US" dirty="0" smtClean="0">
                <a:solidFill>
                  <a:srgbClr val="660066"/>
                </a:solidFill>
                <a:latin typeface="Arial Narrow" charset="0"/>
              </a:rPr>
              <a:t>wire’s </a:t>
            </a:r>
            <a:r>
              <a:rPr lang="en-US" dirty="0">
                <a:solidFill>
                  <a:srgbClr val="660066"/>
                </a:solidFill>
                <a:latin typeface="Arial Narrow" charset="0"/>
              </a:rPr>
              <a:t>full cross section at any point per unit time (just like the flow of water through a </a:t>
            </a:r>
            <a:r>
              <a:rPr lang="en-US" dirty="0" smtClean="0">
                <a:solidFill>
                  <a:srgbClr val="660066"/>
                </a:solidFill>
                <a:latin typeface="Arial Narrow" charset="0"/>
              </a:rPr>
              <a:t>conduit.)</a:t>
            </a:r>
            <a:endParaRPr lang="en-US" dirty="0">
              <a:solidFill>
                <a:srgbClr val="660066"/>
              </a:solidFill>
              <a:latin typeface="Arial Narrow" charset="0"/>
            </a:endParaRPr>
          </a:p>
          <a:p>
            <a:pPr marL="742950" lvl="1" indent="-285750">
              <a:spcBef>
                <a:spcPct val="20000"/>
              </a:spcBef>
              <a:buFontTx/>
              <a:buChar char="–"/>
            </a:pPr>
            <a:r>
              <a:rPr lang="en-US" dirty="0">
                <a:solidFill>
                  <a:srgbClr val="660066"/>
                </a:solidFill>
                <a:latin typeface="Arial Narrow" charset="0"/>
              </a:rPr>
              <a:t>Average current is defined as:</a:t>
            </a:r>
          </a:p>
          <a:p>
            <a:pPr marL="742950" lvl="1" indent="-285750">
              <a:spcBef>
                <a:spcPct val="20000"/>
              </a:spcBef>
              <a:buFontTx/>
              <a:buChar char="–"/>
            </a:pPr>
            <a:r>
              <a:rPr lang="en-US" dirty="0">
                <a:solidFill>
                  <a:srgbClr val="660066"/>
                </a:solidFill>
                <a:latin typeface="Arial Narrow" charset="0"/>
              </a:rPr>
              <a:t>The instantaneous current is:</a:t>
            </a:r>
          </a:p>
          <a:p>
            <a:pPr marL="742950" lvl="1" indent="-285750">
              <a:spcBef>
                <a:spcPct val="20000"/>
              </a:spcBef>
              <a:buFontTx/>
              <a:buChar char="–"/>
            </a:pPr>
            <a:r>
              <a:rPr lang="en-US" dirty="0">
                <a:solidFill>
                  <a:srgbClr val="660066"/>
                </a:solidFill>
                <a:latin typeface="Arial Narrow" charset="0"/>
              </a:rPr>
              <a:t>What kind of a quantity is the current?</a:t>
            </a:r>
          </a:p>
        </p:txBody>
      </p:sp>
      <p:graphicFrame>
        <p:nvGraphicFramePr>
          <p:cNvPr id="287749" name="Object 2"/>
          <p:cNvGraphicFramePr>
            <a:graphicFrameLocks noChangeAspect="1"/>
          </p:cNvGraphicFramePr>
          <p:nvPr>
            <p:extLst/>
          </p:nvPr>
        </p:nvGraphicFramePr>
        <p:xfrm>
          <a:off x="4419600" y="4648200"/>
          <a:ext cx="1075686" cy="373062"/>
        </p:xfrm>
        <a:graphic>
          <a:graphicData uri="http://schemas.openxmlformats.org/presentationml/2006/ole">
            <mc:AlternateContent xmlns:mc="http://schemas.openxmlformats.org/markup-compatibility/2006">
              <mc:Choice xmlns:v="urn:schemas-microsoft-com:vml" Requires="v">
                <p:oleObj spid="_x0000_s115739" name="Equation" r:id="rId4" imgW="660400" imgH="215900" progId="Equation.DSMT4">
                  <p:embed/>
                </p:oleObj>
              </mc:Choice>
              <mc:Fallback>
                <p:oleObj name="Equation" r:id="rId4" imgW="660400" imgH="215900" progId="Equation.DSMT4">
                  <p:embed/>
                  <p:pic>
                    <p:nvPicPr>
                      <p:cNvPr id="0" name=""/>
                      <p:cNvPicPr>
                        <a:picLocks noChangeAspect="1" noChangeArrowheads="1"/>
                      </p:cNvPicPr>
                      <p:nvPr/>
                    </p:nvPicPr>
                    <p:blipFill>
                      <a:blip r:embed="rId5"/>
                      <a:srcRect/>
                      <a:stretch>
                        <a:fillRect/>
                      </a:stretch>
                    </p:blipFill>
                    <p:spPr bwMode="auto">
                      <a:xfrm>
                        <a:off x="4419600" y="4648200"/>
                        <a:ext cx="1075686" cy="373062"/>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7750" name="Object 3"/>
          <p:cNvGraphicFramePr>
            <a:graphicFrameLocks noChangeAspect="1"/>
          </p:cNvGraphicFramePr>
          <p:nvPr>
            <p:extLst/>
          </p:nvPr>
        </p:nvGraphicFramePr>
        <p:xfrm>
          <a:off x="4408488" y="5156199"/>
          <a:ext cx="949296" cy="350013"/>
        </p:xfrm>
        <a:graphic>
          <a:graphicData uri="http://schemas.openxmlformats.org/presentationml/2006/ole">
            <mc:AlternateContent xmlns:mc="http://schemas.openxmlformats.org/markup-compatibility/2006">
              <mc:Choice xmlns:v="urn:schemas-microsoft-com:vml" Requires="v">
                <p:oleObj spid="_x0000_s115740" name="Equation" r:id="rId6" imgW="622300" imgH="215900" progId="Equation.DSMT4">
                  <p:embed/>
                </p:oleObj>
              </mc:Choice>
              <mc:Fallback>
                <p:oleObj name="Equation" r:id="rId6" imgW="622300" imgH="215900" progId="Equation.DSMT4">
                  <p:embed/>
                  <p:pic>
                    <p:nvPicPr>
                      <p:cNvPr id="0" name=""/>
                      <p:cNvPicPr>
                        <a:picLocks noChangeAspect="1" noChangeArrowheads="1"/>
                      </p:cNvPicPr>
                      <p:nvPr/>
                    </p:nvPicPr>
                    <p:blipFill>
                      <a:blip r:embed="rId7"/>
                      <a:srcRect/>
                      <a:stretch>
                        <a:fillRect/>
                      </a:stretch>
                    </p:blipFill>
                    <p:spPr bwMode="auto">
                      <a:xfrm>
                        <a:off x="4408488" y="5156199"/>
                        <a:ext cx="949296" cy="350013"/>
                      </a:xfrm>
                      <a:prstGeom prst="rect">
                        <a:avLst/>
                      </a:prstGeom>
                      <a:solidFill>
                        <a:srgbClr val="99FFCC"/>
                      </a:solidFill>
                      <a:ln w="28575">
                        <a:solidFill>
                          <a:srgbClr val="FF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7751" name="Text Box 7"/>
          <p:cNvSpPr txBox="1">
            <a:spLocks noChangeArrowheads="1"/>
          </p:cNvSpPr>
          <p:nvPr/>
        </p:nvSpPr>
        <p:spPr bwMode="auto">
          <a:xfrm>
            <a:off x="6553200" y="4572000"/>
            <a:ext cx="1981200"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rgbClr val="FF0000"/>
                </a:solidFill>
                <a:latin typeface="Arial Narrow" charset="0"/>
              </a:rPr>
              <a:t>Unit of the current?</a:t>
            </a:r>
          </a:p>
        </p:txBody>
      </p:sp>
      <p:sp>
        <p:nvSpPr>
          <p:cNvPr id="287752" name="Text Box 8"/>
          <p:cNvSpPr txBox="1">
            <a:spLocks noChangeArrowheads="1"/>
          </p:cNvSpPr>
          <p:nvPr/>
        </p:nvSpPr>
        <p:spPr bwMode="auto">
          <a:xfrm>
            <a:off x="6637337" y="5137150"/>
            <a:ext cx="525463"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C/s</a:t>
            </a:r>
          </a:p>
        </p:txBody>
      </p:sp>
      <p:sp>
        <p:nvSpPr>
          <p:cNvPr id="287753" name="Text Box 9"/>
          <p:cNvSpPr txBox="1">
            <a:spLocks noChangeArrowheads="1"/>
          </p:cNvSpPr>
          <p:nvPr/>
        </p:nvSpPr>
        <p:spPr bwMode="auto">
          <a:xfrm>
            <a:off x="7331075" y="5137150"/>
            <a:ext cx="1019175" cy="425450"/>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1A=1C/s</a:t>
            </a:r>
          </a:p>
        </p:txBody>
      </p:sp>
      <p:sp>
        <p:nvSpPr>
          <p:cNvPr id="287754" name="Text Box 10"/>
          <p:cNvSpPr txBox="1">
            <a:spLocks noChangeArrowheads="1"/>
          </p:cNvSpPr>
          <p:nvPr/>
        </p:nvSpPr>
        <p:spPr bwMode="auto">
          <a:xfrm>
            <a:off x="685800" y="6051550"/>
            <a:ext cx="7924800" cy="730250"/>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Arial Narrow" charset="0"/>
              </a:rPr>
              <a:t>In a single circuit, conservation of electric charge guarantees  that the current at one point of the circuit is the same as any other points on the circuit.</a:t>
            </a:r>
          </a:p>
        </p:txBody>
      </p:sp>
      <p:sp>
        <p:nvSpPr>
          <p:cNvPr id="287755" name="Text Box 11"/>
          <p:cNvSpPr txBox="1">
            <a:spLocks noChangeArrowheads="1"/>
          </p:cNvSpPr>
          <p:nvPr/>
        </p:nvSpPr>
        <p:spPr bwMode="auto">
          <a:xfrm>
            <a:off x="5732463" y="5562600"/>
            <a:ext cx="744537" cy="395287"/>
          </a:xfrm>
          <a:prstGeom prst="rect">
            <a:avLst/>
          </a:prstGeom>
          <a:solidFill>
            <a:srgbClr val="FFFF66"/>
          </a:solidFill>
          <a:ln w="28575">
            <a:solidFill>
              <a:srgbClr val="FF0000"/>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Scalar</a:t>
            </a:r>
          </a:p>
        </p:txBody>
      </p:sp>
    </p:spTree>
    <p:extLst>
      <p:ext uri="{BB962C8B-B14F-4D97-AF65-F5344CB8AC3E}">
        <p14:creationId xmlns:p14="http://schemas.microsoft.com/office/powerpoint/2010/main" val="1020868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Oct. 10, 2018</a:t>
            </a:r>
            <a:endParaRPr lang="en-US"/>
          </a:p>
        </p:txBody>
      </p:sp>
      <p:sp>
        <p:nvSpPr>
          <p:cNvPr id="13" name="Footer Placeholder 4"/>
          <p:cNvSpPr>
            <a:spLocks noGrp="1"/>
          </p:cNvSpPr>
          <p:nvPr>
            <p:ph type="ftr" sz="quarter" idx="11"/>
          </p:nvPr>
        </p:nvSpPr>
        <p:spPr/>
        <p:txBody>
          <a:bodyPr/>
          <a:lstStyle/>
          <a:p>
            <a:r>
              <a:rPr lang="mr-IN" smtClean="0"/>
              <a:t>PHYS 1444-002, Fall 2018                     Dr. Jaehoon Yu</a:t>
            </a:r>
            <a:endParaRPr lang="en-US"/>
          </a:p>
        </p:txBody>
      </p:sp>
      <p:sp>
        <p:nvSpPr>
          <p:cNvPr id="14" name="Slide Number Placeholder 5"/>
          <p:cNvSpPr>
            <a:spLocks noGrp="1"/>
          </p:cNvSpPr>
          <p:nvPr>
            <p:ph type="sldNum" sz="quarter" idx="12"/>
          </p:nvPr>
        </p:nvSpPr>
        <p:spPr/>
        <p:txBody>
          <a:bodyPr/>
          <a:lstStyle/>
          <a:p>
            <a:fld id="{5E51062B-AD11-1F47-9C5F-9ABE2F1A4823}" type="slidenum">
              <a:rPr lang="en-US"/>
              <a:pPr/>
              <a:t>19</a:t>
            </a:fld>
            <a:endParaRPr lang="en-US"/>
          </a:p>
        </p:txBody>
      </p:sp>
      <p:sp>
        <p:nvSpPr>
          <p:cNvPr id="288770" name="Rectangle 2"/>
          <p:cNvSpPr>
            <a:spLocks noGrp="1" noChangeArrowheads="1"/>
          </p:cNvSpPr>
          <p:nvPr>
            <p:ph type="title"/>
          </p:nvPr>
        </p:nvSpPr>
        <p:spPr>
          <a:xfrm>
            <a:off x="228600" y="0"/>
            <a:ext cx="8686800" cy="762000"/>
          </a:xfrm>
        </p:spPr>
        <p:txBody>
          <a:bodyPr/>
          <a:lstStyle/>
          <a:p>
            <a:r>
              <a:rPr lang="en-US"/>
              <a:t>Example 25 – 1 </a:t>
            </a:r>
          </a:p>
        </p:txBody>
      </p:sp>
      <p:sp>
        <p:nvSpPr>
          <p:cNvPr id="288771" name="Text Box 3"/>
          <p:cNvSpPr txBox="1">
            <a:spLocks noChangeArrowheads="1"/>
          </p:cNvSpPr>
          <p:nvPr/>
        </p:nvSpPr>
        <p:spPr bwMode="auto">
          <a:xfrm>
            <a:off x="533400" y="762000"/>
            <a:ext cx="82296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dirty="0">
                <a:solidFill>
                  <a:schemeClr val="accent2"/>
                </a:solidFill>
                <a:latin typeface="Arial Narrow" charset="0"/>
              </a:rPr>
              <a:t>Current </a:t>
            </a:r>
            <a:r>
              <a:rPr lang="en-US" sz="2800" b="1" dirty="0" smtClean="0">
                <a:solidFill>
                  <a:schemeClr val="accent2"/>
                </a:solidFill>
                <a:latin typeface="Arial Narrow" charset="0"/>
              </a:rPr>
              <a:t>is a </a:t>
            </a:r>
            <a:r>
              <a:rPr lang="en-US" sz="2800" b="1" dirty="0">
                <a:solidFill>
                  <a:schemeClr val="accent2"/>
                </a:solidFill>
                <a:latin typeface="Arial Narrow" charset="0"/>
              </a:rPr>
              <a:t>flow of charge: </a:t>
            </a:r>
            <a:r>
              <a:rPr lang="en-US" sz="2800" dirty="0">
                <a:solidFill>
                  <a:schemeClr val="accent2"/>
                </a:solidFill>
                <a:latin typeface="Arial Narrow" charset="0"/>
              </a:rPr>
              <a:t>A steady current of 2.5A flows in a wire for 4.0min.  (a) How much charge passed by any point in the circuit?  (</a:t>
            </a:r>
            <a:r>
              <a:rPr lang="en-US" sz="2800" dirty="0" err="1">
                <a:solidFill>
                  <a:schemeClr val="accent2"/>
                </a:solidFill>
                <a:latin typeface="Arial Narrow" charset="0"/>
              </a:rPr>
              <a:t>b</a:t>
            </a:r>
            <a:r>
              <a:rPr lang="en-US" sz="2800" dirty="0">
                <a:solidFill>
                  <a:schemeClr val="accent2"/>
                </a:solidFill>
                <a:latin typeface="Arial Narrow" charset="0"/>
              </a:rPr>
              <a:t>) How many electrons would this be? </a:t>
            </a:r>
          </a:p>
        </p:txBody>
      </p:sp>
      <p:sp>
        <p:nvSpPr>
          <p:cNvPr id="288772" name="Text Box 4"/>
          <p:cNvSpPr txBox="1">
            <a:spLocks noChangeArrowheads="1"/>
          </p:cNvSpPr>
          <p:nvPr/>
        </p:nvSpPr>
        <p:spPr bwMode="auto">
          <a:xfrm>
            <a:off x="609600" y="2224088"/>
            <a:ext cx="8001000" cy="946150"/>
          </a:xfrm>
          <a:prstGeom prst="rect">
            <a:avLst/>
          </a:prstGeom>
          <a:noFill/>
          <a:ln w="9525">
            <a:noFill/>
            <a:miter lim="800000"/>
            <a:headEnd/>
            <a:tailEnd/>
          </a:ln>
          <a:effectLst/>
        </p:spPr>
        <p:txBody>
          <a:bodyPr>
            <a:prstTxWarp prst="textNoShape">
              <a:avLst/>
            </a:prstTxWarp>
            <a:spAutoFit/>
          </a:bodyPr>
          <a:lstStyle/>
          <a:p>
            <a:r>
              <a:rPr lang="en-US" sz="2800" dirty="0">
                <a:solidFill>
                  <a:srgbClr val="CC00CC"/>
                </a:solidFill>
                <a:latin typeface="Arial Narrow" charset="0"/>
              </a:rPr>
              <a:t>Current is total amount charge </a:t>
            </a:r>
            <a:r>
              <a:rPr lang="en-US" sz="2800" dirty="0" smtClean="0">
                <a:solidFill>
                  <a:srgbClr val="CC00CC"/>
                </a:solidFill>
                <a:latin typeface="Arial Narrow" charset="0"/>
              </a:rPr>
              <a:t>flown </a:t>
            </a:r>
            <a:r>
              <a:rPr lang="en-US" sz="2800" dirty="0">
                <a:solidFill>
                  <a:srgbClr val="CC00CC"/>
                </a:solidFill>
                <a:latin typeface="Arial Narrow" charset="0"/>
              </a:rPr>
              <a:t>through a circuit in a given time.  So from                         we obtain   </a:t>
            </a:r>
          </a:p>
        </p:txBody>
      </p:sp>
      <p:sp>
        <p:nvSpPr>
          <p:cNvPr id="288773" name="Text Box 5"/>
          <p:cNvSpPr txBox="1">
            <a:spLocks noChangeArrowheads="1"/>
          </p:cNvSpPr>
          <p:nvPr/>
        </p:nvSpPr>
        <p:spPr bwMode="auto">
          <a:xfrm>
            <a:off x="457200" y="4038600"/>
            <a:ext cx="8305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The total number of electrons passed through the circuit is      </a:t>
            </a:r>
          </a:p>
        </p:txBody>
      </p:sp>
      <p:graphicFrame>
        <p:nvGraphicFramePr>
          <p:cNvPr id="288774" name="Object 6"/>
          <p:cNvGraphicFramePr>
            <a:graphicFrameLocks noChangeAspect="1"/>
          </p:cNvGraphicFramePr>
          <p:nvPr/>
        </p:nvGraphicFramePr>
        <p:xfrm>
          <a:off x="3578225" y="2743200"/>
          <a:ext cx="1450975" cy="512763"/>
        </p:xfrm>
        <a:graphic>
          <a:graphicData uri="http://schemas.openxmlformats.org/presentationml/2006/ole">
            <mc:AlternateContent xmlns:mc="http://schemas.openxmlformats.org/markup-compatibility/2006">
              <mc:Choice xmlns:v="urn:schemas-microsoft-com:vml" Requires="v">
                <p:oleObj spid="_x0000_s116811" name="Equation" r:id="rId4" imgW="571320" imgH="190440" progId="Equation.DSMT4">
                  <p:embed/>
                </p:oleObj>
              </mc:Choice>
              <mc:Fallback>
                <p:oleObj name="Equation" r:id="rId4" imgW="571320" imgH="1904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2743200"/>
                        <a:ext cx="1450975"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5" name="Object 7"/>
          <p:cNvGraphicFramePr>
            <a:graphicFrameLocks noChangeAspect="1"/>
          </p:cNvGraphicFramePr>
          <p:nvPr/>
        </p:nvGraphicFramePr>
        <p:xfrm>
          <a:off x="1295400" y="3429000"/>
          <a:ext cx="1741488" cy="512763"/>
        </p:xfrm>
        <a:graphic>
          <a:graphicData uri="http://schemas.openxmlformats.org/presentationml/2006/ole">
            <mc:AlternateContent xmlns:mc="http://schemas.openxmlformats.org/markup-compatibility/2006">
              <mc:Choice xmlns:v="urn:schemas-microsoft-com:vml" Requires="v">
                <p:oleObj spid="_x0000_s116812" name="Equation" r:id="rId6" imgW="685800" imgH="190440" progId="Equation.DSMT4">
                  <p:embed/>
                </p:oleObj>
              </mc:Choice>
              <mc:Fallback>
                <p:oleObj name="Equation" r:id="rId6" imgW="685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3429000"/>
                        <a:ext cx="1741488" cy="5127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6" name="Object 8"/>
          <p:cNvGraphicFramePr>
            <a:graphicFrameLocks noChangeAspect="1"/>
          </p:cNvGraphicFramePr>
          <p:nvPr/>
        </p:nvGraphicFramePr>
        <p:xfrm>
          <a:off x="914400" y="4962525"/>
          <a:ext cx="806450" cy="546100"/>
        </p:xfrm>
        <a:graphic>
          <a:graphicData uri="http://schemas.openxmlformats.org/presentationml/2006/ole">
            <mc:AlternateContent xmlns:mc="http://schemas.openxmlformats.org/markup-compatibility/2006">
              <mc:Choice xmlns:v="urn:schemas-microsoft-com:vml" Requires="v">
                <p:oleObj spid="_x0000_s116813" name="Equation" r:id="rId8" imgW="317160" imgH="203040" progId="Equation.DSMT4">
                  <p:embed/>
                </p:oleObj>
              </mc:Choice>
              <mc:Fallback>
                <p:oleObj name="Equation" r:id="rId8" imgW="31716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962525"/>
                        <a:ext cx="8064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7" name="Object 9"/>
          <p:cNvGraphicFramePr>
            <a:graphicFrameLocks noChangeAspect="1"/>
          </p:cNvGraphicFramePr>
          <p:nvPr/>
        </p:nvGraphicFramePr>
        <p:xfrm>
          <a:off x="3043238" y="3429000"/>
          <a:ext cx="3128962" cy="444500"/>
        </p:xfrm>
        <a:graphic>
          <a:graphicData uri="http://schemas.openxmlformats.org/presentationml/2006/ole">
            <mc:AlternateContent xmlns:mc="http://schemas.openxmlformats.org/markup-compatibility/2006">
              <mc:Choice xmlns:v="urn:schemas-microsoft-com:vml" Requires="v">
                <p:oleObj spid="_x0000_s116814" name="Equation" r:id="rId10" imgW="1231560" imgH="164880" progId="Equation.DSMT4">
                  <p:embed/>
                </p:oleObj>
              </mc:Choice>
              <mc:Fallback>
                <p:oleObj name="Equation" r:id="rId10" imgW="1231560" imgH="1648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3238" y="3429000"/>
                        <a:ext cx="3128962"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8" name="Object 10"/>
          <p:cNvGraphicFramePr>
            <a:graphicFrameLocks noChangeAspect="1"/>
          </p:cNvGraphicFramePr>
          <p:nvPr/>
        </p:nvGraphicFramePr>
        <p:xfrm>
          <a:off x="1752600" y="4724400"/>
          <a:ext cx="935038" cy="989013"/>
        </p:xfrm>
        <a:graphic>
          <a:graphicData uri="http://schemas.openxmlformats.org/presentationml/2006/ole">
            <mc:AlternateContent xmlns:mc="http://schemas.openxmlformats.org/markup-compatibility/2006">
              <mc:Choice xmlns:v="urn:schemas-microsoft-com:vml" Requires="v">
                <p:oleObj spid="_x0000_s116815" name="Equation" r:id="rId12" imgW="368280" imgH="368280" progId="Equation.DSMT4">
                  <p:embed/>
                </p:oleObj>
              </mc:Choice>
              <mc:Fallback>
                <p:oleObj name="Equation" r:id="rId12" imgW="36828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4724400"/>
                        <a:ext cx="935038" cy="989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88779" name="Object 11"/>
          <p:cNvGraphicFramePr>
            <a:graphicFrameLocks noChangeAspect="1"/>
          </p:cNvGraphicFramePr>
          <p:nvPr/>
        </p:nvGraphicFramePr>
        <p:xfrm>
          <a:off x="2667000" y="4724400"/>
          <a:ext cx="4870450" cy="1023938"/>
        </p:xfrm>
        <a:graphic>
          <a:graphicData uri="http://schemas.openxmlformats.org/presentationml/2006/ole">
            <mc:AlternateContent xmlns:mc="http://schemas.openxmlformats.org/markup-compatibility/2006">
              <mc:Choice xmlns:v="urn:schemas-microsoft-com:vml" Requires="v">
                <p:oleObj spid="_x0000_s116816" name="Equation" r:id="rId14" imgW="1917360" imgH="380880" progId="Equation.DSMT4">
                  <p:embed/>
                </p:oleObj>
              </mc:Choice>
              <mc:Fallback>
                <p:oleObj name="Equation" r:id="rId14" imgW="1917360" imgH="3808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4724400"/>
                        <a:ext cx="4870450" cy="10239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1435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5488" y="0"/>
            <a:ext cx="7772400" cy="8382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86888" y="609600"/>
            <a:ext cx="8229600" cy="5410200"/>
          </a:xfrm>
        </p:spPr>
        <p:txBody>
          <a:bodyPr/>
          <a:lstStyle/>
          <a:p>
            <a:r>
              <a:rPr lang="en-US" sz="2400" dirty="0" smtClean="0"/>
              <a:t>Reminder: Mid </a:t>
            </a:r>
            <a:r>
              <a:rPr lang="en-US" sz="2400" dirty="0"/>
              <a:t>Term Exam</a:t>
            </a:r>
          </a:p>
          <a:p>
            <a:pPr lvl="1"/>
            <a:r>
              <a:rPr lang="en-US" sz="2000" dirty="0"/>
              <a:t>In class Wednesday, Oct. </a:t>
            </a:r>
            <a:r>
              <a:rPr lang="en-US" sz="2000" dirty="0" smtClean="0"/>
              <a:t>17</a:t>
            </a:r>
            <a:endParaRPr lang="en-US" sz="2000" dirty="0"/>
          </a:p>
          <a:p>
            <a:pPr lvl="1"/>
            <a:r>
              <a:rPr lang="en-US" sz="2000" dirty="0"/>
              <a:t>Covers CH21.1 through what we cover in class Monday, Oct. </a:t>
            </a:r>
            <a:r>
              <a:rPr lang="en-US" sz="2000" dirty="0" smtClean="0"/>
              <a:t>15 </a:t>
            </a:r>
            <a:r>
              <a:rPr lang="en-US" sz="2000" dirty="0"/>
              <a:t>+ appendix</a:t>
            </a:r>
            <a:endParaRPr lang="en-US" sz="1800" dirty="0"/>
          </a:p>
          <a:p>
            <a:pPr lvl="1" eaLnBrk="1" hangingPunct="1"/>
            <a:r>
              <a:rPr lang="en-US" sz="2000" dirty="0"/>
              <a:t>Bring your calculator but DO NOT input formula into it!</a:t>
            </a:r>
          </a:p>
          <a:p>
            <a:pPr lvl="2" eaLnBrk="1" hangingPunct="1"/>
            <a:r>
              <a:rPr lang="en-US" sz="1800" dirty="0"/>
              <a:t>Cell phones or any types of computers cannot replace a calculator!</a:t>
            </a:r>
          </a:p>
          <a:p>
            <a:pPr lvl="1" eaLnBrk="1" hangingPunct="1"/>
            <a:r>
              <a:rPr lang="en-US" sz="2000" dirty="0"/>
              <a:t>BYOF: You may bring a one 8.5x11.5 sheet (front and back) of </a:t>
            </a:r>
            <a:r>
              <a:rPr lang="en-US" sz="2000" b="1" u="sng" dirty="0">
                <a:solidFill>
                  <a:srgbClr val="FF0000"/>
                </a:solidFill>
              </a:rPr>
              <a:t>handwritten</a:t>
            </a:r>
            <a:r>
              <a:rPr lang="en-US" sz="2000" dirty="0"/>
              <a:t> formulae and values of constants</a:t>
            </a:r>
          </a:p>
          <a:p>
            <a:pPr lvl="1" eaLnBrk="1" hangingPunct="1"/>
            <a:r>
              <a:rPr lang="en-US" sz="2000" dirty="0"/>
              <a:t>No derivations, word definitions or solutions of any kind!</a:t>
            </a:r>
          </a:p>
          <a:p>
            <a:pPr lvl="1" eaLnBrk="1" hangingPunct="1"/>
            <a:r>
              <a:rPr lang="en-US" sz="2000" dirty="0"/>
              <a:t>No additional formulae or values of constants will be provided! </a:t>
            </a:r>
            <a:endParaRPr lang="en-US" sz="2000" dirty="0" smtClean="0"/>
          </a:p>
          <a:p>
            <a:pPr eaLnBrk="1" hangingPunct="1"/>
            <a:r>
              <a:rPr lang="en-US" sz="2400" dirty="0" smtClean="0"/>
              <a:t>Mid-term </a:t>
            </a:r>
            <a:r>
              <a:rPr lang="en-US" sz="2400" dirty="0"/>
              <a:t>grade discussions</a:t>
            </a:r>
          </a:p>
          <a:p>
            <a:pPr lvl="1" eaLnBrk="1" hangingPunct="1"/>
            <a:r>
              <a:rPr lang="en-US" sz="2000" dirty="0"/>
              <a:t>From 12:00 </a:t>
            </a:r>
            <a:r>
              <a:rPr lang="mr-IN" sz="2000" dirty="0"/>
              <a:t>–</a:t>
            </a:r>
            <a:r>
              <a:rPr lang="en-US" sz="2000" dirty="0"/>
              <a:t> 2:30pm, Wednesday, Oct. </a:t>
            </a:r>
            <a:r>
              <a:rPr lang="en-US" sz="2000" dirty="0" smtClean="0"/>
              <a:t>24 </a:t>
            </a:r>
            <a:r>
              <a:rPr lang="en-US" sz="2000" dirty="0"/>
              <a:t>in my office (CPB342)</a:t>
            </a:r>
            <a:endParaRPr lang="en-US" sz="2400" dirty="0"/>
          </a:p>
          <a:p>
            <a:pPr lvl="1" eaLnBrk="1" hangingPunct="1"/>
            <a:r>
              <a:rPr lang="en-US" sz="2000" dirty="0"/>
              <a:t>Last name starts with A </a:t>
            </a:r>
            <a:r>
              <a:rPr lang="mr-IN" sz="2000" dirty="0"/>
              <a:t>–</a:t>
            </a:r>
            <a:r>
              <a:rPr lang="en-US" sz="2000" dirty="0"/>
              <a:t> D (12 </a:t>
            </a:r>
            <a:r>
              <a:rPr lang="mr-IN" sz="2000" dirty="0"/>
              <a:t>–</a:t>
            </a:r>
            <a:r>
              <a:rPr lang="en-US" sz="2000" dirty="0"/>
              <a:t> 12:30), E</a:t>
            </a:r>
            <a:r>
              <a:rPr lang="mr-IN" sz="2000" dirty="0"/>
              <a:t>–</a:t>
            </a:r>
            <a:r>
              <a:rPr lang="en-US" sz="2000" dirty="0"/>
              <a:t> K (12:30 </a:t>
            </a:r>
            <a:r>
              <a:rPr lang="mr-IN" sz="2000" dirty="0"/>
              <a:t>–</a:t>
            </a:r>
            <a:r>
              <a:rPr lang="en-US" sz="2000" dirty="0"/>
              <a:t> 1),  L </a:t>
            </a:r>
            <a:r>
              <a:rPr lang="mr-IN" sz="2000" dirty="0"/>
              <a:t>–</a:t>
            </a:r>
            <a:r>
              <a:rPr lang="en-US" sz="2000" dirty="0"/>
              <a:t> O (1 </a:t>
            </a:r>
            <a:r>
              <a:rPr lang="mr-IN" sz="2000" dirty="0"/>
              <a:t>–</a:t>
            </a:r>
            <a:r>
              <a:rPr lang="en-US" sz="2000" dirty="0"/>
              <a:t> 1:30), P </a:t>
            </a:r>
            <a:r>
              <a:rPr lang="mr-IN" sz="2000" dirty="0"/>
              <a:t>–</a:t>
            </a:r>
            <a:r>
              <a:rPr lang="en-US" sz="2000" dirty="0"/>
              <a:t> S (1:30 </a:t>
            </a:r>
            <a:r>
              <a:rPr lang="mr-IN" sz="2000" dirty="0"/>
              <a:t>–</a:t>
            </a:r>
            <a:r>
              <a:rPr lang="en-US" sz="2000" dirty="0"/>
              <a:t> 2:00), T </a:t>
            </a:r>
            <a:r>
              <a:rPr lang="mr-IN" sz="2000" dirty="0"/>
              <a:t>–</a:t>
            </a:r>
            <a:r>
              <a:rPr lang="en-US" sz="2000" dirty="0"/>
              <a:t> Z (2-2:30) </a:t>
            </a:r>
            <a:endParaRPr lang="en-US" sz="2000" dirty="0" smtClean="0"/>
          </a:p>
          <a:p>
            <a:pPr eaLnBrk="1" hangingPunct="1"/>
            <a:r>
              <a:rPr lang="en-US" sz="2400" dirty="0"/>
              <a:t>Colloquium at 4pm today in SH100</a:t>
            </a:r>
          </a:p>
          <a:p>
            <a:pPr lvl="1" eaLnBrk="1" hangingPunct="1"/>
            <a:r>
              <a:rPr lang="en-US" sz="2000" dirty="0"/>
              <a:t>Dr. G. Glass, </a:t>
            </a:r>
            <a:r>
              <a:rPr lang="en-US" sz="1600" dirty="0" smtClean="0"/>
              <a:t>UNT</a:t>
            </a:r>
            <a:endParaRPr lang="en-US" sz="2000" dirty="0"/>
          </a:p>
          <a:p>
            <a:pPr lvl="1" eaLnBrk="1" hangingPunct="1"/>
            <a:endParaRPr lang="en-US" sz="2000" dirty="0" smtClean="0"/>
          </a:p>
        </p:txBody>
      </p:sp>
    </p:spTree>
    <p:extLst>
      <p:ext uri="{BB962C8B-B14F-4D97-AF65-F5344CB8AC3E}">
        <p14:creationId xmlns:p14="http://schemas.microsoft.com/office/powerpoint/2010/main" val="173131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Oct. 10, 2018</a:t>
            </a:r>
            <a:endParaRPr lang="en-US"/>
          </a:p>
        </p:txBody>
      </p:sp>
      <p:sp>
        <p:nvSpPr>
          <p:cNvPr id="5" name="Footer Placeholder 4"/>
          <p:cNvSpPr>
            <a:spLocks noGrp="1"/>
          </p:cNvSpPr>
          <p:nvPr>
            <p:ph type="ftr" sz="quarter" idx="11"/>
          </p:nvPr>
        </p:nvSpPr>
        <p:spPr/>
        <p:txBody>
          <a:bodyPr/>
          <a:lstStyle/>
          <a:p>
            <a:r>
              <a:rPr lang="mr-IN" smtClean="0"/>
              <a:t>PHYS 1444-002, Fall 2018                     Dr. Jaehoon Yu</a:t>
            </a:r>
            <a:endParaRPr lang="en-US"/>
          </a:p>
        </p:txBody>
      </p:sp>
      <p:sp>
        <p:nvSpPr>
          <p:cNvPr id="6" name="Slide Number Placeholder 5"/>
          <p:cNvSpPr>
            <a:spLocks noGrp="1"/>
          </p:cNvSpPr>
          <p:nvPr>
            <p:ph type="sldNum" sz="quarter" idx="12"/>
          </p:nvPr>
        </p:nvSpPr>
        <p:spPr/>
        <p:txBody>
          <a:bodyPr/>
          <a:lstStyle/>
          <a:p>
            <a:fld id="{41481B35-2D2F-3745-9DED-E811F3666B05}" type="slidenum">
              <a:rPr lang="en-US"/>
              <a:pPr/>
              <a:t>20</a:t>
            </a:fld>
            <a:endParaRPr lang="en-US"/>
          </a:p>
        </p:txBody>
      </p:sp>
      <p:sp>
        <p:nvSpPr>
          <p:cNvPr id="289794" name="Rectangle 2"/>
          <p:cNvSpPr>
            <a:spLocks noGrp="1" noChangeArrowheads="1"/>
          </p:cNvSpPr>
          <p:nvPr>
            <p:ph type="title"/>
          </p:nvPr>
        </p:nvSpPr>
        <p:spPr>
          <a:xfrm>
            <a:off x="76200" y="0"/>
            <a:ext cx="8915400" cy="685800"/>
          </a:xfrm>
        </p:spPr>
        <p:txBody>
          <a:bodyPr/>
          <a:lstStyle/>
          <a:p>
            <a:r>
              <a:rPr lang="en-US"/>
              <a:t>Direction of the Electric Current</a:t>
            </a:r>
          </a:p>
        </p:txBody>
      </p:sp>
      <p:sp>
        <p:nvSpPr>
          <p:cNvPr id="289795" name="Rectangle 3"/>
          <p:cNvSpPr>
            <a:spLocks noChangeArrowheads="1"/>
          </p:cNvSpPr>
          <p:nvPr/>
        </p:nvSpPr>
        <p:spPr bwMode="auto">
          <a:xfrm>
            <a:off x="152400" y="609600"/>
            <a:ext cx="8534400" cy="541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conductors have in abundance?</a:t>
            </a:r>
          </a:p>
          <a:p>
            <a:pPr marL="742950" lvl="1" indent="-285750">
              <a:spcBef>
                <a:spcPct val="20000"/>
              </a:spcBef>
              <a:buFontTx/>
              <a:buChar char="–"/>
            </a:pPr>
            <a:r>
              <a:rPr lang="en-US" dirty="0">
                <a:solidFill>
                  <a:srgbClr val="660066"/>
                </a:solidFill>
                <a:latin typeface="Arial Narrow" charset="0"/>
                <a:ea typeface="ＭＳ Ｐゴシック" charset="-128"/>
              </a:rPr>
              <a:t>Free electrons</a:t>
            </a:r>
          </a:p>
          <a:p>
            <a:pPr marL="342900" indent="-342900">
              <a:spcBef>
                <a:spcPct val="20000"/>
              </a:spcBef>
              <a:buFontTx/>
              <a:buChar char="•"/>
            </a:pPr>
            <a:r>
              <a:rPr lang="en-US" sz="2800" dirty="0">
                <a:solidFill>
                  <a:schemeClr val="accent2"/>
                </a:solidFill>
                <a:latin typeface="Arial Narrow" charset="0"/>
              </a:rPr>
              <a:t>What happens if a continuous loop of conducting wire is connected to the terminals of a battery?</a:t>
            </a:r>
          </a:p>
          <a:p>
            <a:pPr marL="742950" lvl="1" indent="-285750">
              <a:spcBef>
                <a:spcPct val="20000"/>
              </a:spcBef>
              <a:buFontTx/>
              <a:buChar char="–"/>
            </a:pPr>
            <a:r>
              <a:rPr lang="en-US" dirty="0">
                <a:solidFill>
                  <a:srgbClr val="660066"/>
                </a:solidFill>
                <a:latin typeface="Arial Narrow" charset="0"/>
                <a:ea typeface="ＭＳ Ｐゴシック" charset="-128"/>
              </a:rPr>
              <a:t>Electrons start flowing through the wire continuously as soon as both the terminals are connected to the wire.  How?</a:t>
            </a:r>
          </a:p>
          <a:p>
            <a:pPr marL="1143000" lvl="2" indent="-228600">
              <a:spcBef>
                <a:spcPct val="20000"/>
              </a:spcBef>
              <a:buFontTx/>
              <a:buChar char="•"/>
            </a:pPr>
            <a:r>
              <a:rPr lang="en-US" sz="2000" dirty="0">
                <a:solidFill>
                  <a:srgbClr val="003300"/>
                </a:solidFill>
                <a:latin typeface="Arial Narrow" charset="0"/>
                <a:ea typeface="ＭＳ Ｐゴシック" charset="-128"/>
              </a:rPr>
              <a:t>The potential difference between the battery terminals sets up an electric field inside the wire and in the direction parallel to it</a:t>
            </a:r>
          </a:p>
          <a:p>
            <a:pPr marL="1143000" lvl="2" indent="-228600">
              <a:spcBef>
                <a:spcPct val="20000"/>
              </a:spcBef>
              <a:buFontTx/>
              <a:buChar char="•"/>
            </a:pPr>
            <a:r>
              <a:rPr lang="en-US" sz="2000" dirty="0">
                <a:solidFill>
                  <a:srgbClr val="003300"/>
                </a:solidFill>
                <a:latin typeface="Arial Narrow" charset="0"/>
                <a:ea typeface="ＭＳ Ｐゴシック" charset="-128"/>
              </a:rPr>
              <a:t>Free electrons in the conducting wire get attracted to the positive terminal</a:t>
            </a:r>
          </a:p>
          <a:p>
            <a:pPr marL="1143000" lvl="2" indent="-228600">
              <a:spcBef>
                <a:spcPct val="20000"/>
              </a:spcBef>
              <a:buFontTx/>
              <a:buChar char="•"/>
            </a:pPr>
            <a:r>
              <a:rPr lang="en-US" sz="2000" dirty="0">
                <a:solidFill>
                  <a:srgbClr val="003300"/>
                </a:solidFill>
                <a:latin typeface="Arial Narrow" charset="0"/>
                <a:ea typeface="ＭＳ Ｐゴシック" charset="-128"/>
              </a:rPr>
              <a:t>The electrons leaving negative terminal flow through the wire and arrive at the positive terminal</a:t>
            </a:r>
          </a:p>
          <a:p>
            <a:pPr marL="1600200" lvl="3" indent="-228600">
              <a:spcBef>
                <a:spcPct val="20000"/>
              </a:spcBef>
              <a:buFontTx/>
              <a:buChar char="–"/>
            </a:pPr>
            <a:r>
              <a:rPr lang="en-US" sz="1800" dirty="0">
                <a:solidFill>
                  <a:srgbClr val="CC00CC"/>
                </a:solidFill>
                <a:latin typeface="Arial Narrow" charset="0"/>
                <a:ea typeface="ＭＳ Ｐゴシック" charset="-128"/>
              </a:rPr>
              <a:t>Electrons flow from negative to positive terminal</a:t>
            </a:r>
          </a:p>
          <a:p>
            <a:pPr marL="742950" lvl="1" indent="-285750">
              <a:spcBef>
                <a:spcPct val="20000"/>
              </a:spcBef>
              <a:buFontTx/>
              <a:buChar char="–"/>
            </a:pPr>
            <a:r>
              <a:rPr lang="en-US" dirty="0">
                <a:solidFill>
                  <a:srgbClr val="660066"/>
                </a:solidFill>
                <a:latin typeface="Arial Narrow" charset="0"/>
                <a:ea typeface="ＭＳ Ｐゴシック" charset="-128"/>
              </a:rPr>
              <a:t>Due to historical convention, the direction of the current is opposite to the direction of flow of electrons </a:t>
            </a:r>
            <a:r>
              <a:rPr lang="en-US" dirty="0">
                <a:solidFill>
                  <a:srgbClr val="660066"/>
                </a:solidFill>
                <a:latin typeface="Arial Narrow" charset="0"/>
                <a:ea typeface="ＭＳ Ｐゴシック" charset="-128"/>
                <a:sym typeface="Wingdings" charset="2"/>
              </a:rPr>
              <a:t> Conventional Current</a:t>
            </a:r>
          </a:p>
        </p:txBody>
      </p:sp>
    </p:spTree>
    <p:extLst>
      <p:ext uri="{BB962C8B-B14F-4D97-AF65-F5344CB8AC3E}">
        <p14:creationId xmlns:p14="http://schemas.microsoft.com/office/powerpoint/2010/main" val="71319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Wednesday, Oct. 10, 2018</a:t>
            </a:r>
            <a:endParaRPr lang="en-US"/>
          </a:p>
        </p:txBody>
      </p:sp>
      <p:sp>
        <p:nvSpPr>
          <p:cNvPr id="6" name="Footer Placeholder 4"/>
          <p:cNvSpPr>
            <a:spLocks noGrp="1"/>
          </p:cNvSpPr>
          <p:nvPr>
            <p:ph type="ftr" sz="quarter" idx="11"/>
          </p:nvPr>
        </p:nvSpPr>
        <p:spPr/>
        <p:txBody>
          <a:bodyPr/>
          <a:lstStyle/>
          <a:p>
            <a:r>
              <a:rPr lang="mr-IN" smtClean="0"/>
              <a:t>PHYS 1444-002, Fall 2018                     Dr. Jaehoon Yu</a:t>
            </a:r>
            <a:endParaRPr lang="en-US"/>
          </a:p>
        </p:txBody>
      </p:sp>
      <p:sp>
        <p:nvSpPr>
          <p:cNvPr id="7" name="Slide Number Placeholder 5"/>
          <p:cNvSpPr>
            <a:spLocks noGrp="1"/>
          </p:cNvSpPr>
          <p:nvPr>
            <p:ph type="sldNum" sz="quarter" idx="12"/>
          </p:nvPr>
        </p:nvSpPr>
        <p:spPr/>
        <p:txBody>
          <a:bodyPr/>
          <a:lstStyle/>
          <a:p>
            <a:fld id="{71DE1FA1-28F9-8548-92BC-A594BF8A14E7}" type="slidenum">
              <a:rPr lang="en-US"/>
              <a:pPr/>
              <a:t>21</a:t>
            </a:fld>
            <a:endParaRPr lang="en-US"/>
          </a:p>
        </p:txBody>
      </p:sp>
      <p:sp>
        <p:nvSpPr>
          <p:cNvPr id="290818" name="Rectangle 2"/>
          <p:cNvSpPr>
            <a:spLocks noGrp="1" noChangeArrowheads="1"/>
          </p:cNvSpPr>
          <p:nvPr>
            <p:ph type="title"/>
          </p:nvPr>
        </p:nvSpPr>
        <p:spPr>
          <a:xfrm>
            <a:off x="76200" y="152400"/>
            <a:ext cx="8915400" cy="685800"/>
          </a:xfrm>
        </p:spPr>
        <p:txBody>
          <a:bodyPr/>
          <a:lstStyle/>
          <a:p>
            <a:r>
              <a:rPr lang="en-US"/>
              <a:t>Ohm’s Law: Resistance and Resistors</a:t>
            </a:r>
          </a:p>
        </p:txBody>
      </p:sp>
      <p:sp>
        <p:nvSpPr>
          <p:cNvPr id="290819" name="Rectangle 3"/>
          <p:cNvSpPr>
            <a:spLocks noChangeArrowheads="1"/>
          </p:cNvSpPr>
          <p:nvPr/>
        </p:nvSpPr>
        <p:spPr bwMode="auto">
          <a:xfrm>
            <a:off x="152400" y="838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What do we need to produce electric current?</a:t>
            </a:r>
          </a:p>
          <a:p>
            <a:pPr marL="742950" lvl="1" indent="-285750">
              <a:spcBef>
                <a:spcPct val="20000"/>
              </a:spcBef>
              <a:buFontTx/>
              <a:buChar char="–"/>
            </a:pPr>
            <a:r>
              <a:rPr lang="en-US">
                <a:solidFill>
                  <a:srgbClr val="660066"/>
                </a:solidFill>
                <a:latin typeface="Arial Narrow" charset="0"/>
                <a:ea typeface="ＭＳ Ｐゴシック" charset="-128"/>
              </a:rPr>
              <a:t>Potential difference</a:t>
            </a:r>
          </a:p>
          <a:p>
            <a:pPr marL="342900" indent="-342900">
              <a:spcBef>
                <a:spcPct val="20000"/>
              </a:spcBef>
              <a:buFontTx/>
              <a:buChar char="•"/>
            </a:pPr>
            <a:r>
              <a:rPr lang="en-US" sz="2800">
                <a:solidFill>
                  <a:schemeClr val="accent2"/>
                </a:solidFill>
                <a:latin typeface="Arial Narrow" charset="0"/>
              </a:rPr>
              <a:t>Georg S. Ohm experimentally established that the current is proportional to the potential difference (              )</a:t>
            </a:r>
          </a:p>
          <a:p>
            <a:pPr marL="742950" lvl="1" indent="-285750">
              <a:spcBef>
                <a:spcPct val="20000"/>
              </a:spcBef>
              <a:buFontTx/>
              <a:buChar char="–"/>
            </a:pPr>
            <a:r>
              <a:rPr lang="en-US">
                <a:solidFill>
                  <a:srgbClr val="660066"/>
                </a:solidFill>
                <a:latin typeface="Arial Narrow" charset="0"/>
                <a:ea typeface="ＭＳ Ｐゴシック" charset="-128"/>
              </a:rPr>
              <a:t>If we connect a wire to a 12V battery, the current flowing through the wire is twice that of 6V, three times that of 4V and four times that of 3V battery.</a:t>
            </a:r>
          </a:p>
          <a:p>
            <a:pPr marL="742950" lvl="1" indent="-285750">
              <a:spcBef>
                <a:spcPct val="20000"/>
              </a:spcBef>
              <a:buFontTx/>
              <a:buChar char="–"/>
            </a:pPr>
            <a:r>
              <a:rPr lang="en-US">
                <a:solidFill>
                  <a:srgbClr val="660066"/>
                </a:solidFill>
                <a:latin typeface="Arial Narrow" charset="0"/>
                <a:ea typeface="ＭＳ Ｐゴシック" charset="-128"/>
              </a:rPr>
              <a:t>What happens if we reverse the sign of the voltage?</a:t>
            </a:r>
          </a:p>
          <a:p>
            <a:pPr marL="1143000" lvl="2" indent="-228600">
              <a:spcBef>
                <a:spcPct val="20000"/>
              </a:spcBef>
              <a:buFontTx/>
              <a:buChar char="•"/>
            </a:pPr>
            <a:r>
              <a:rPr lang="en-US" sz="2000">
                <a:solidFill>
                  <a:srgbClr val="003300"/>
                </a:solidFill>
                <a:latin typeface="Arial Narrow" charset="0"/>
                <a:ea typeface="ＭＳ Ｐゴシック" charset="-128"/>
              </a:rPr>
              <a:t>It changes the direction of the current flow</a:t>
            </a:r>
          </a:p>
          <a:p>
            <a:pPr marL="1143000" lvl="2" indent="-228600">
              <a:spcBef>
                <a:spcPct val="20000"/>
              </a:spcBef>
              <a:buFontTx/>
              <a:buChar char="•"/>
            </a:pPr>
            <a:r>
              <a:rPr lang="en-US" sz="2000">
                <a:solidFill>
                  <a:srgbClr val="003300"/>
                </a:solidFill>
                <a:latin typeface="Arial Narrow" charset="0"/>
                <a:ea typeface="ＭＳ Ｐゴシック" charset="-128"/>
              </a:rPr>
              <a:t>Does not change the magnitude of the current</a:t>
            </a:r>
          </a:p>
          <a:p>
            <a:pPr marL="742950" lvl="1" indent="-285750">
              <a:spcBef>
                <a:spcPct val="20000"/>
              </a:spcBef>
              <a:buFontTx/>
              <a:buChar char="–"/>
            </a:pPr>
            <a:r>
              <a:rPr lang="en-US">
                <a:solidFill>
                  <a:srgbClr val="660066"/>
                </a:solidFill>
                <a:latin typeface="Arial Narrow" charset="0"/>
                <a:ea typeface="ＭＳ Ｐゴシック" charset="-128"/>
              </a:rPr>
              <a:t>Just as in water flow case, if the height difference is large the flow rate is large </a:t>
            </a:r>
            <a:r>
              <a:rPr lang="en-US">
                <a:solidFill>
                  <a:srgbClr val="660066"/>
                </a:solidFill>
                <a:latin typeface="Arial Narrow" charset="0"/>
                <a:ea typeface="ＭＳ Ｐゴシック" charset="-128"/>
                <a:sym typeface="Wingdings" charset="2"/>
              </a:rPr>
              <a:t> If the potential difference is large, the current is large.</a:t>
            </a:r>
            <a:endParaRPr lang="en-US">
              <a:solidFill>
                <a:srgbClr val="660066"/>
              </a:solidFill>
              <a:latin typeface="Arial Narrow" charset="0"/>
              <a:ea typeface="ＭＳ Ｐゴシック" charset="-128"/>
            </a:endParaRPr>
          </a:p>
        </p:txBody>
      </p:sp>
      <p:graphicFrame>
        <p:nvGraphicFramePr>
          <p:cNvPr id="290820" name="Object 4"/>
          <p:cNvGraphicFramePr>
            <a:graphicFrameLocks noChangeAspect="1"/>
          </p:cNvGraphicFramePr>
          <p:nvPr/>
        </p:nvGraphicFramePr>
        <p:xfrm>
          <a:off x="5791200" y="2286000"/>
          <a:ext cx="935038" cy="444500"/>
        </p:xfrm>
        <a:graphic>
          <a:graphicData uri="http://schemas.openxmlformats.org/presentationml/2006/ole">
            <mc:AlternateContent xmlns:mc="http://schemas.openxmlformats.org/markup-compatibility/2006">
              <mc:Choice xmlns:v="urn:schemas-microsoft-com:vml" Requires="v">
                <p:oleObj spid="_x0000_s117775" name="Equation" r:id="rId3" imgW="368280" imgH="164880" progId="Equation.DSMT4">
                  <p:embed/>
                </p:oleObj>
              </mc:Choice>
              <mc:Fallback>
                <p:oleObj name="Equation" r:id="rId3" imgW="36828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0"/>
                        <a:ext cx="935038" cy="4445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3593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Oct. 10, 2018</a:t>
            </a:r>
            <a:endParaRPr lang="en-US"/>
          </a:p>
        </p:txBody>
      </p:sp>
      <p:sp>
        <p:nvSpPr>
          <p:cNvPr id="12" name="Footer Placeholder 4"/>
          <p:cNvSpPr>
            <a:spLocks noGrp="1"/>
          </p:cNvSpPr>
          <p:nvPr>
            <p:ph type="ftr" sz="quarter" idx="11"/>
          </p:nvPr>
        </p:nvSpPr>
        <p:spPr/>
        <p:txBody>
          <a:bodyPr/>
          <a:lstStyle/>
          <a:p>
            <a:r>
              <a:rPr lang="mr-IN" smtClean="0"/>
              <a:t>PHYS 1444-002, Fall 2018                     Dr. Jaehoon Yu</a:t>
            </a:r>
            <a:endParaRPr lang="en-US"/>
          </a:p>
        </p:txBody>
      </p:sp>
      <p:sp>
        <p:nvSpPr>
          <p:cNvPr id="13" name="Slide Number Placeholder 5"/>
          <p:cNvSpPr>
            <a:spLocks noGrp="1"/>
          </p:cNvSpPr>
          <p:nvPr>
            <p:ph type="sldNum" sz="quarter" idx="12"/>
          </p:nvPr>
        </p:nvSpPr>
        <p:spPr/>
        <p:txBody>
          <a:bodyPr/>
          <a:lstStyle/>
          <a:p>
            <a:fld id="{C90BDC94-1DD9-5043-A1B6-DB36711AD9D0}" type="slidenum">
              <a:rPr lang="en-US"/>
              <a:pPr/>
              <a:t>22</a:t>
            </a:fld>
            <a:endParaRPr lang="en-US"/>
          </a:p>
        </p:txBody>
      </p:sp>
      <p:sp>
        <p:nvSpPr>
          <p:cNvPr id="291842" name="Rectangle 2"/>
          <p:cNvSpPr>
            <a:spLocks noGrp="1" noChangeArrowheads="1"/>
          </p:cNvSpPr>
          <p:nvPr>
            <p:ph type="title"/>
          </p:nvPr>
        </p:nvSpPr>
        <p:spPr>
          <a:xfrm>
            <a:off x="76200" y="-76200"/>
            <a:ext cx="8915400" cy="685800"/>
          </a:xfrm>
        </p:spPr>
        <p:txBody>
          <a:bodyPr/>
          <a:lstStyle/>
          <a:p>
            <a:r>
              <a:rPr lang="en-US"/>
              <a:t>Ohm’s Law: Resistance</a:t>
            </a:r>
          </a:p>
        </p:txBody>
      </p:sp>
      <p:sp>
        <p:nvSpPr>
          <p:cNvPr id="291843" name="Rectangle 3"/>
          <p:cNvSpPr>
            <a:spLocks noChangeArrowheads="1"/>
          </p:cNvSpPr>
          <p:nvPr/>
        </p:nvSpPr>
        <p:spPr bwMode="auto">
          <a:xfrm>
            <a:off x="152400" y="457200"/>
            <a:ext cx="8610600" cy="5486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The exact amount of current flow in a wire depends on</a:t>
            </a:r>
          </a:p>
          <a:p>
            <a:pPr marL="742950" lvl="1" indent="-285750">
              <a:spcBef>
                <a:spcPct val="20000"/>
              </a:spcBef>
              <a:buFontTx/>
              <a:buChar char="–"/>
            </a:pPr>
            <a:r>
              <a:rPr lang="en-US">
                <a:solidFill>
                  <a:srgbClr val="660066"/>
                </a:solidFill>
                <a:latin typeface="Arial Narrow" charset="0"/>
                <a:ea typeface="ＭＳ Ｐゴシック" charset="-128"/>
              </a:rPr>
              <a:t>The voltage</a:t>
            </a:r>
          </a:p>
          <a:p>
            <a:pPr marL="742950" lvl="1" indent="-285750">
              <a:spcBef>
                <a:spcPct val="20000"/>
              </a:spcBef>
              <a:buFontTx/>
              <a:buChar char="–"/>
            </a:pPr>
            <a:r>
              <a:rPr lang="en-US">
                <a:solidFill>
                  <a:srgbClr val="660066"/>
                </a:solidFill>
                <a:latin typeface="Arial Narrow" charset="0"/>
                <a:ea typeface="ＭＳ Ｐゴシック" charset="-128"/>
              </a:rPr>
              <a:t>The resistance of the wire to the flow of electrons</a:t>
            </a:r>
          </a:p>
          <a:p>
            <a:pPr marL="1143000" lvl="2" indent="-228600">
              <a:spcBef>
                <a:spcPct val="20000"/>
              </a:spcBef>
              <a:buFontTx/>
              <a:buChar char="•"/>
            </a:pPr>
            <a:r>
              <a:rPr lang="en-US" sz="2000">
                <a:solidFill>
                  <a:srgbClr val="003300"/>
                </a:solidFill>
                <a:latin typeface="Arial Narrow" charset="0"/>
                <a:ea typeface="ＭＳ Ｐゴシック" charset="-128"/>
              </a:rPr>
              <a:t>Just like the gunk in water pipe slows down water flow</a:t>
            </a:r>
          </a:p>
          <a:p>
            <a:pPr marL="1143000" lvl="2" indent="-228600">
              <a:spcBef>
                <a:spcPct val="20000"/>
              </a:spcBef>
              <a:buFontTx/>
              <a:buChar char="•"/>
            </a:pPr>
            <a:r>
              <a:rPr lang="en-US" sz="2000">
                <a:solidFill>
                  <a:srgbClr val="003300"/>
                </a:solidFill>
                <a:latin typeface="Arial Narrow" charset="0"/>
                <a:ea typeface="ＭＳ Ｐゴシック" charset="-128"/>
              </a:rPr>
              <a:t>Electrons are slowed down due to interactions with the atoms of the wire</a:t>
            </a:r>
          </a:p>
          <a:p>
            <a:pPr marL="342900" indent="-342900">
              <a:spcBef>
                <a:spcPct val="20000"/>
              </a:spcBef>
              <a:buFontTx/>
              <a:buChar char="•"/>
            </a:pPr>
            <a:r>
              <a:rPr lang="en-US" sz="2800">
                <a:solidFill>
                  <a:schemeClr val="accent2"/>
                </a:solidFill>
                <a:latin typeface="Arial Narrow" charset="0"/>
              </a:rPr>
              <a:t>The higher the resistance the less the current for the given potential difference V</a:t>
            </a:r>
          </a:p>
          <a:p>
            <a:pPr marL="742950" lvl="1" indent="-285750">
              <a:spcBef>
                <a:spcPct val="20000"/>
              </a:spcBef>
              <a:buFontTx/>
              <a:buChar char="–"/>
            </a:pPr>
            <a:r>
              <a:rPr lang="en-US">
                <a:solidFill>
                  <a:srgbClr val="660066"/>
                </a:solidFill>
                <a:latin typeface="Arial Narrow" charset="0"/>
                <a:ea typeface="ＭＳ Ｐゴシック" charset="-128"/>
              </a:rPr>
              <a:t>So how would you define resistance?</a:t>
            </a:r>
          </a:p>
          <a:p>
            <a:pPr marL="1143000" lvl="2" indent="-228600">
              <a:spcBef>
                <a:spcPct val="20000"/>
              </a:spcBef>
              <a:buFontTx/>
              <a:buChar char="•"/>
            </a:pPr>
            <a:r>
              <a:rPr lang="en-US" sz="2000">
                <a:solidFill>
                  <a:srgbClr val="003300"/>
                </a:solidFill>
                <a:latin typeface="Arial Narrow" charset="0"/>
                <a:ea typeface="ＭＳ Ｐゴシック" charset="-128"/>
              </a:rPr>
              <a:t>So that current is inversely proportional to the resistance</a:t>
            </a:r>
          </a:p>
          <a:p>
            <a:pPr marL="742950" lvl="1" indent="-285750">
              <a:spcBef>
                <a:spcPct val="20000"/>
              </a:spcBef>
              <a:buFontTx/>
              <a:buChar char="–"/>
            </a:pPr>
            <a:r>
              <a:rPr lang="en-US">
                <a:solidFill>
                  <a:srgbClr val="660066"/>
                </a:solidFill>
                <a:latin typeface="Arial Narrow" charset="0"/>
                <a:ea typeface="ＭＳ Ｐゴシック" charset="-128"/>
              </a:rPr>
              <a:t>Often it is rewritten as</a:t>
            </a:r>
          </a:p>
          <a:p>
            <a:pPr marL="742950" lvl="1" indent="-285750">
              <a:spcBef>
                <a:spcPct val="20000"/>
              </a:spcBef>
              <a:buFontTx/>
              <a:buChar char="–"/>
            </a:pPr>
            <a:r>
              <a:rPr lang="en-US">
                <a:solidFill>
                  <a:srgbClr val="660066"/>
                </a:solidFill>
                <a:latin typeface="Arial Narrow" charset="0"/>
                <a:ea typeface="ＭＳ Ｐゴシック" charset="-128"/>
              </a:rPr>
              <a:t>What does this mean?</a:t>
            </a:r>
          </a:p>
          <a:p>
            <a:pPr marL="1143000" lvl="2" indent="-228600">
              <a:spcBef>
                <a:spcPct val="20000"/>
              </a:spcBef>
              <a:buFontTx/>
              <a:buChar char="•"/>
            </a:pPr>
            <a:r>
              <a:rPr lang="en-US" sz="2000">
                <a:solidFill>
                  <a:srgbClr val="003300"/>
                </a:solidFill>
                <a:latin typeface="Arial Narrow" charset="0"/>
                <a:ea typeface="ＭＳ Ｐゴシック" charset="-128"/>
              </a:rPr>
              <a:t>The metal conductor’s resistance R is a constant independent of V.</a:t>
            </a:r>
          </a:p>
          <a:p>
            <a:pPr marL="742950" lvl="1" indent="-285750">
              <a:spcBef>
                <a:spcPct val="20000"/>
              </a:spcBef>
              <a:buFontTx/>
              <a:buChar char="–"/>
            </a:pPr>
            <a:r>
              <a:rPr lang="en-US">
                <a:solidFill>
                  <a:srgbClr val="660066"/>
                </a:solidFill>
                <a:latin typeface="Arial Narrow" charset="0"/>
                <a:ea typeface="ＭＳ Ｐゴシック" charset="-128"/>
              </a:rPr>
              <a:t>This linear relationship is not valid for some materials like diodes, vacuum tubes, transistors etc. </a:t>
            </a:r>
            <a:r>
              <a:rPr lang="en-US">
                <a:solidFill>
                  <a:srgbClr val="660066"/>
                </a:solidFill>
                <a:latin typeface="Arial Narrow" charset="0"/>
                <a:ea typeface="ＭＳ Ｐゴシック" charset="-128"/>
                <a:sym typeface="Wingdings" charset="2"/>
              </a:rPr>
              <a:t> These are called non-ohmic </a:t>
            </a:r>
            <a:endParaRPr lang="en-US">
              <a:solidFill>
                <a:srgbClr val="660066"/>
              </a:solidFill>
              <a:latin typeface="Arial Narrow" charset="0"/>
              <a:ea typeface="ＭＳ Ｐゴシック" charset="-128"/>
            </a:endParaRPr>
          </a:p>
        </p:txBody>
      </p:sp>
      <p:graphicFrame>
        <p:nvGraphicFramePr>
          <p:cNvPr id="291844" name="Object 4"/>
          <p:cNvGraphicFramePr>
            <a:graphicFrameLocks noChangeAspect="1"/>
          </p:cNvGraphicFramePr>
          <p:nvPr/>
        </p:nvGraphicFramePr>
        <p:xfrm>
          <a:off x="6696075" y="3733800"/>
          <a:ext cx="1000125" cy="992188"/>
        </p:xfrm>
        <a:graphic>
          <a:graphicData uri="http://schemas.openxmlformats.org/presentationml/2006/ole">
            <mc:AlternateContent xmlns:mc="http://schemas.openxmlformats.org/markup-compatibility/2006">
              <mc:Choice xmlns:v="urn:schemas-microsoft-com:vml" Requires="v">
                <p:oleObj spid="_x0000_s118835" name="Equation" r:id="rId3" imgW="393480" imgH="368280" progId="Equation.DSMT4">
                  <p:embed/>
                </p:oleObj>
              </mc:Choice>
              <mc:Fallback>
                <p:oleObj name="Equation" r:id="rId3" imgW="39348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3733800"/>
                        <a:ext cx="1000125" cy="99218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91845" name="Object 5"/>
          <p:cNvGraphicFramePr>
            <a:graphicFrameLocks noChangeAspect="1"/>
          </p:cNvGraphicFramePr>
          <p:nvPr/>
        </p:nvGraphicFramePr>
        <p:xfrm>
          <a:off x="3581400" y="4343400"/>
          <a:ext cx="1063625" cy="446088"/>
        </p:xfrm>
        <a:graphic>
          <a:graphicData uri="http://schemas.openxmlformats.org/presentationml/2006/ole">
            <mc:AlternateContent xmlns:mc="http://schemas.openxmlformats.org/markup-compatibility/2006">
              <mc:Choice xmlns:v="urn:schemas-microsoft-com:vml" Requires="v">
                <p:oleObj spid="_x0000_s118836" name="Equation" r:id="rId5" imgW="419040" imgH="164880" progId="Equation.DSMT4">
                  <p:embed/>
                </p:oleObj>
              </mc:Choice>
              <mc:Fallback>
                <p:oleObj name="Equation" r:id="rId5" imgW="41904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343400"/>
                        <a:ext cx="1063625" cy="446088"/>
                      </a:xfrm>
                      <a:prstGeom prst="rect">
                        <a:avLst/>
                      </a:prstGeom>
                      <a:solidFill>
                        <a:srgbClr val="99FFCC"/>
                      </a:solidFill>
                      <a:ln w="28575">
                        <a:solidFill>
                          <a:srgbClr val="FF0000"/>
                        </a:solidFill>
                        <a:miter lim="800000"/>
                        <a:headEnd/>
                        <a:tailEnd/>
                      </a:ln>
                    </p:spPr>
                  </p:pic>
                </p:oleObj>
              </mc:Fallback>
            </mc:AlternateContent>
          </a:graphicData>
        </a:graphic>
      </p:graphicFrame>
      <p:sp>
        <p:nvSpPr>
          <p:cNvPr id="291846" name="Text Box 6"/>
          <p:cNvSpPr txBox="1">
            <a:spLocks noChangeArrowheads="1"/>
          </p:cNvSpPr>
          <p:nvPr/>
        </p:nvSpPr>
        <p:spPr bwMode="auto">
          <a:xfrm>
            <a:off x="4800600" y="4368800"/>
            <a:ext cx="1150938"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 Law</a:t>
            </a:r>
          </a:p>
        </p:txBody>
      </p:sp>
      <p:sp>
        <p:nvSpPr>
          <p:cNvPr id="291847" name="Text Box 7"/>
          <p:cNvSpPr txBox="1">
            <a:spLocks noChangeArrowheads="1"/>
          </p:cNvSpPr>
          <p:nvPr/>
        </p:nvSpPr>
        <p:spPr bwMode="auto">
          <a:xfrm>
            <a:off x="7916863" y="3733800"/>
            <a:ext cx="650875" cy="395288"/>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Unit?</a:t>
            </a:r>
          </a:p>
        </p:txBody>
      </p:sp>
      <p:sp>
        <p:nvSpPr>
          <p:cNvPr id="291848" name="Text Box 8"/>
          <p:cNvSpPr txBox="1">
            <a:spLocks noChangeArrowheads="1"/>
          </p:cNvSpPr>
          <p:nvPr/>
        </p:nvSpPr>
        <p:spPr bwMode="auto">
          <a:xfrm>
            <a:off x="7848600" y="4252913"/>
            <a:ext cx="671513" cy="395287"/>
          </a:xfrm>
          <a:prstGeom prst="rect">
            <a:avLst/>
          </a:prstGeom>
          <a:solidFill>
            <a:srgbClr val="FFFF66"/>
          </a:solidFill>
          <a:ln w="28575">
            <a:solidFill>
              <a:srgbClr val="FF0000"/>
            </a:solidFill>
            <a:miter lim="800000"/>
            <a:headEnd/>
            <a:tailEnd/>
          </a:ln>
          <a:effectLst/>
        </p:spPr>
        <p:txBody>
          <a:bodyPr wrap="none">
            <a:prstTxWarp prst="textNoShape">
              <a:avLst/>
            </a:prstTxWarp>
            <a:spAutoFit/>
          </a:bodyPr>
          <a:lstStyle/>
          <a:p>
            <a:r>
              <a:rPr lang="en-US" sz="1800">
                <a:solidFill>
                  <a:srgbClr val="FF0000"/>
                </a:solidFill>
                <a:latin typeface="Arial Narrow" charset="0"/>
              </a:rPr>
              <a:t>ohms</a:t>
            </a:r>
          </a:p>
        </p:txBody>
      </p:sp>
      <p:graphicFrame>
        <p:nvGraphicFramePr>
          <p:cNvPr id="291849" name="Object 9"/>
          <p:cNvGraphicFramePr>
            <a:graphicFrameLocks noChangeAspect="1"/>
          </p:cNvGraphicFramePr>
          <p:nvPr/>
        </p:nvGraphicFramePr>
        <p:xfrm>
          <a:off x="8680450" y="4237038"/>
          <a:ext cx="387350" cy="411162"/>
        </p:xfrm>
        <a:graphic>
          <a:graphicData uri="http://schemas.openxmlformats.org/presentationml/2006/ole">
            <mc:AlternateContent xmlns:mc="http://schemas.openxmlformats.org/markup-compatibility/2006">
              <mc:Choice xmlns:v="urn:schemas-microsoft-com:vml" Requires="v">
                <p:oleObj spid="_x0000_s118837" name="Equation" r:id="rId7" imgW="152280" imgH="152280" progId="Equation.DSMT4">
                  <p:embed/>
                </p:oleObj>
              </mc:Choice>
              <mc:Fallback>
                <p:oleObj name="Equation" r:id="rId7" imgW="15228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0450" y="4237038"/>
                        <a:ext cx="387350" cy="411162"/>
                      </a:xfrm>
                      <a:prstGeom prst="rect">
                        <a:avLst/>
                      </a:prstGeom>
                      <a:solidFill>
                        <a:srgbClr val="FFFF66"/>
                      </a:solidFill>
                      <a:ln w="28575">
                        <a:solidFill>
                          <a:srgbClr val="FF0000"/>
                        </a:solidFill>
                        <a:miter lim="800000"/>
                        <a:headEnd/>
                        <a:tailEnd/>
                      </a:ln>
                    </p:spPr>
                  </p:pic>
                </p:oleObj>
              </mc:Fallback>
            </mc:AlternateContent>
          </a:graphicData>
        </a:graphic>
      </p:graphicFrame>
      <p:graphicFrame>
        <p:nvGraphicFramePr>
          <p:cNvPr id="291850" name="Object 10"/>
          <p:cNvGraphicFramePr>
            <a:graphicFrameLocks noChangeAspect="1"/>
          </p:cNvGraphicFramePr>
          <p:nvPr/>
        </p:nvGraphicFramePr>
        <p:xfrm>
          <a:off x="7543800" y="4876800"/>
          <a:ext cx="1544638" cy="304800"/>
        </p:xfrm>
        <a:graphic>
          <a:graphicData uri="http://schemas.openxmlformats.org/presentationml/2006/ole">
            <mc:AlternateContent xmlns:mc="http://schemas.openxmlformats.org/markup-compatibility/2006">
              <mc:Choice xmlns:v="urn:schemas-microsoft-com:vml" Requires="v">
                <p:oleObj spid="_x0000_s118838" name="Equation" r:id="rId9" imgW="888840" imgH="164880" progId="Equation.DSMT4">
                  <p:embed/>
                </p:oleObj>
              </mc:Choice>
              <mc:Fallback>
                <p:oleObj name="Equation" r:id="rId9" imgW="88884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4876800"/>
                        <a:ext cx="1544638" cy="304800"/>
                      </a:xfrm>
                      <a:prstGeom prst="rect">
                        <a:avLst/>
                      </a:prstGeom>
                      <a:solidFill>
                        <a:srgbClr val="FFFF66"/>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555238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Oct. 10, 2018</a:t>
            </a:r>
            <a:endParaRPr lang="en-US"/>
          </a:p>
        </p:txBody>
      </p:sp>
      <p:sp>
        <p:nvSpPr>
          <p:cNvPr id="16" name="Footer Placeholder 4"/>
          <p:cNvSpPr>
            <a:spLocks noGrp="1"/>
          </p:cNvSpPr>
          <p:nvPr>
            <p:ph type="ftr" sz="quarter" idx="11"/>
          </p:nvPr>
        </p:nvSpPr>
        <p:spPr/>
        <p:txBody>
          <a:bodyPr/>
          <a:lstStyle/>
          <a:p>
            <a:r>
              <a:rPr lang="mr-IN" smtClean="0"/>
              <a:t>PHYS 1444-002, Fall 2018                     Dr. Jaehoon Yu</a:t>
            </a:r>
            <a:endParaRPr lang="en-US"/>
          </a:p>
        </p:txBody>
      </p:sp>
      <p:sp>
        <p:nvSpPr>
          <p:cNvPr id="17" name="Slide Number Placeholder 5"/>
          <p:cNvSpPr>
            <a:spLocks noGrp="1"/>
          </p:cNvSpPr>
          <p:nvPr>
            <p:ph type="sldNum" sz="quarter" idx="12"/>
          </p:nvPr>
        </p:nvSpPr>
        <p:spPr/>
        <p:txBody>
          <a:bodyPr/>
          <a:lstStyle/>
          <a:p>
            <a:fld id="{839B6D21-3664-AE4F-834B-CBBBB7AE22F1}" type="slidenum">
              <a:rPr lang="en-US"/>
              <a:pPr/>
              <a:t>23</a:t>
            </a:fld>
            <a:endParaRPr lang="en-US"/>
          </a:p>
        </p:txBody>
      </p:sp>
      <p:pic>
        <p:nvPicPr>
          <p:cNvPr id="292866" name="Picture 2" descr="FG25_009"/>
          <p:cNvPicPr>
            <a:picLocks noChangeAspect="1" noChangeArrowheads="1"/>
          </p:cNvPicPr>
          <p:nvPr/>
        </p:nvPicPr>
        <p:blipFill>
          <a:blip r:embed="rId3"/>
          <a:srcRect/>
          <a:stretch>
            <a:fillRect/>
          </a:stretch>
        </p:blipFill>
        <p:spPr bwMode="auto">
          <a:xfrm>
            <a:off x="5334000" y="0"/>
            <a:ext cx="5486400" cy="3886200"/>
          </a:xfrm>
          <a:prstGeom prst="rect">
            <a:avLst/>
          </a:prstGeom>
          <a:noFill/>
        </p:spPr>
      </p:pic>
      <p:sp>
        <p:nvSpPr>
          <p:cNvPr id="292867" name="Rectangle 3"/>
          <p:cNvSpPr>
            <a:spLocks noGrp="1" noChangeArrowheads="1"/>
          </p:cNvSpPr>
          <p:nvPr>
            <p:ph type="title"/>
          </p:nvPr>
        </p:nvSpPr>
        <p:spPr>
          <a:xfrm>
            <a:off x="228600" y="0"/>
            <a:ext cx="8686800" cy="762000"/>
          </a:xfrm>
        </p:spPr>
        <p:txBody>
          <a:bodyPr/>
          <a:lstStyle/>
          <a:p>
            <a:r>
              <a:rPr lang="en-US" dirty="0"/>
              <a:t>Example 25 –</a:t>
            </a:r>
            <a:r>
              <a:rPr lang="en-US" dirty="0" smtClean="0"/>
              <a:t> 4 </a:t>
            </a:r>
            <a:endParaRPr lang="en-US" dirty="0"/>
          </a:p>
        </p:txBody>
      </p:sp>
      <p:sp>
        <p:nvSpPr>
          <p:cNvPr id="292868" name="Text Box 4"/>
          <p:cNvSpPr txBox="1">
            <a:spLocks noChangeArrowheads="1"/>
          </p:cNvSpPr>
          <p:nvPr/>
        </p:nvSpPr>
        <p:spPr bwMode="auto">
          <a:xfrm>
            <a:off x="533400" y="609600"/>
            <a:ext cx="6858000" cy="18002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Flashlight bulb resistance: </a:t>
            </a:r>
            <a:r>
              <a:rPr lang="en-US" sz="2800">
                <a:solidFill>
                  <a:schemeClr val="accent2"/>
                </a:solidFill>
                <a:latin typeface="Arial Narrow" charset="0"/>
              </a:rPr>
              <a:t>A small flashlight bulb draws 300mA from its 1.5V battery. (a) What is the resistance of the bulb?  (b) If the voltage drops to 1.2V, how would the current change?</a:t>
            </a:r>
          </a:p>
        </p:txBody>
      </p:sp>
      <p:sp>
        <p:nvSpPr>
          <p:cNvPr id="292869" name="Text Box 5"/>
          <p:cNvSpPr txBox="1">
            <a:spLocks noChangeArrowheads="1"/>
          </p:cNvSpPr>
          <p:nvPr/>
        </p:nvSpPr>
        <p:spPr bwMode="auto">
          <a:xfrm>
            <a:off x="609600" y="2376488"/>
            <a:ext cx="3886200" cy="519112"/>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From Ohm’s law, we obtain   </a:t>
            </a:r>
          </a:p>
        </p:txBody>
      </p:sp>
      <p:sp>
        <p:nvSpPr>
          <p:cNvPr id="292870" name="Text Box 6"/>
          <p:cNvSpPr txBox="1">
            <a:spLocks noChangeArrowheads="1"/>
          </p:cNvSpPr>
          <p:nvPr/>
        </p:nvSpPr>
        <p:spPr bwMode="auto">
          <a:xfrm>
            <a:off x="533400" y="4419600"/>
            <a:ext cx="6400800" cy="519113"/>
          </a:xfrm>
          <a:prstGeom prst="rect">
            <a:avLst/>
          </a:prstGeom>
          <a:noFill/>
          <a:ln w="9525">
            <a:noFill/>
            <a:miter lim="800000"/>
            <a:headEnd/>
            <a:tailEnd/>
          </a:ln>
          <a:effectLst/>
        </p:spPr>
        <p:txBody>
          <a:bodyPr>
            <a:prstTxWarp prst="textNoShape">
              <a:avLst/>
            </a:prstTxWarp>
            <a:spAutoFit/>
          </a:bodyPr>
          <a:lstStyle/>
          <a:p>
            <a:r>
              <a:rPr lang="en-US" sz="2800">
                <a:solidFill>
                  <a:srgbClr val="CC00CC"/>
                </a:solidFill>
                <a:latin typeface="Arial Narrow" charset="0"/>
              </a:rPr>
              <a:t>If the resistance did not change, the current is     </a:t>
            </a:r>
          </a:p>
        </p:txBody>
      </p:sp>
      <p:graphicFrame>
        <p:nvGraphicFramePr>
          <p:cNvPr id="292871" name="Object 7"/>
          <p:cNvGraphicFramePr>
            <a:graphicFrameLocks noChangeAspect="1"/>
          </p:cNvGraphicFramePr>
          <p:nvPr/>
        </p:nvGraphicFramePr>
        <p:xfrm>
          <a:off x="990600" y="3186113"/>
          <a:ext cx="644525" cy="409575"/>
        </p:xfrm>
        <a:graphic>
          <a:graphicData uri="http://schemas.openxmlformats.org/presentationml/2006/ole">
            <mc:AlternateContent xmlns:mc="http://schemas.openxmlformats.org/markup-compatibility/2006">
              <mc:Choice xmlns:v="urn:schemas-microsoft-com:vml" Requires="v">
                <p:oleObj spid="_x0000_s119895" name="Equation" r:id="rId4" imgW="253800" imgH="152280" progId="Equation.DSMT4">
                  <p:embed/>
                </p:oleObj>
              </mc:Choice>
              <mc:Fallback>
                <p:oleObj name="Equation" r:id="rId4" imgW="253800" imgH="1522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186113"/>
                        <a:ext cx="644525" cy="4095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2" name="Object 8"/>
          <p:cNvGraphicFramePr>
            <a:graphicFrameLocks noChangeAspect="1"/>
          </p:cNvGraphicFramePr>
          <p:nvPr/>
        </p:nvGraphicFramePr>
        <p:xfrm>
          <a:off x="990600" y="5275263"/>
          <a:ext cx="644525" cy="455612"/>
        </p:xfrm>
        <a:graphic>
          <a:graphicData uri="http://schemas.openxmlformats.org/presentationml/2006/ole">
            <mc:AlternateContent xmlns:mc="http://schemas.openxmlformats.org/markup-compatibility/2006">
              <mc:Choice xmlns:v="urn:schemas-microsoft-com:vml" Requires="v">
                <p:oleObj spid="_x0000_s119896" name="Equation" r:id="rId6" imgW="228600" imgH="152280" progId="Equation.DSMT4">
                  <p:embed/>
                </p:oleObj>
              </mc:Choice>
              <mc:Fallback>
                <p:oleObj name="Equation" r:id="rId6" imgW="2286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275263"/>
                        <a:ext cx="644525" cy="4556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92873" name="Text Box 9"/>
          <p:cNvSpPr txBox="1">
            <a:spLocks noChangeArrowheads="1"/>
          </p:cNvSpPr>
          <p:nvPr/>
        </p:nvSpPr>
        <p:spPr bwMode="auto">
          <a:xfrm>
            <a:off x="457200" y="3886200"/>
            <a:ext cx="815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Would the current increase or decrease, if the voltage reduces to 1.2V? </a:t>
            </a:r>
          </a:p>
        </p:txBody>
      </p:sp>
      <p:graphicFrame>
        <p:nvGraphicFramePr>
          <p:cNvPr id="292874" name="Object 10"/>
          <p:cNvGraphicFramePr>
            <a:graphicFrameLocks noChangeAspect="1"/>
          </p:cNvGraphicFramePr>
          <p:nvPr/>
        </p:nvGraphicFramePr>
        <p:xfrm>
          <a:off x="1600200" y="2895600"/>
          <a:ext cx="709613" cy="990600"/>
        </p:xfrm>
        <a:graphic>
          <a:graphicData uri="http://schemas.openxmlformats.org/presentationml/2006/ole">
            <mc:AlternateContent xmlns:mc="http://schemas.openxmlformats.org/markup-compatibility/2006">
              <mc:Choice xmlns:v="urn:schemas-microsoft-com:vml" Requires="v">
                <p:oleObj spid="_x0000_s119897" name="Equation" r:id="rId8" imgW="279360" imgH="368280" progId="Equation.DSMT4">
                  <p:embed/>
                </p:oleObj>
              </mc:Choice>
              <mc:Fallback>
                <p:oleObj name="Equation" r:id="rId8" imgW="2793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895600"/>
                        <a:ext cx="709613"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5" name="Object 11"/>
          <p:cNvGraphicFramePr>
            <a:graphicFrameLocks noChangeAspect="1"/>
          </p:cNvGraphicFramePr>
          <p:nvPr/>
        </p:nvGraphicFramePr>
        <p:xfrm>
          <a:off x="2286000" y="2895600"/>
          <a:ext cx="1449388" cy="990600"/>
        </p:xfrm>
        <a:graphic>
          <a:graphicData uri="http://schemas.openxmlformats.org/presentationml/2006/ole">
            <mc:AlternateContent xmlns:mc="http://schemas.openxmlformats.org/markup-compatibility/2006">
              <mc:Choice xmlns:v="urn:schemas-microsoft-com:vml" Requires="v">
                <p:oleObj spid="_x0000_s119898" name="Equation" r:id="rId10" imgW="571320" imgH="368280" progId="Equation.DSMT4">
                  <p:embed/>
                </p:oleObj>
              </mc:Choice>
              <mc:Fallback>
                <p:oleObj name="Equation" r:id="rId10" imgW="57132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2895600"/>
                        <a:ext cx="1449388"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6" name="Object 12"/>
          <p:cNvGraphicFramePr>
            <a:graphicFrameLocks noChangeAspect="1"/>
          </p:cNvGraphicFramePr>
          <p:nvPr/>
        </p:nvGraphicFramePr>
        <p:xfrm>
          <a:off x="3662363" y="2895600"/>
          <a:ext cx="1900237" cy="990600"/>
        </p:xfrm>
        <a:graphic>
          <a:graphicData uri="http://schemas.openxmlformats.org/presentationml/2006/ole">
            <mc:AlternateContent xmlns:mc="http://schemas.openxmlformats.org/markup-compatibility/2006">
              <mc:Choice xmlns:v="urn:schemas-microsoft-com:vml" Requires="v">
                <p:oleObj spid="_x0000_s119899" name="Equation" r:id="rId12" imgW="749160" imgH="368280" progId="Equation.DSMT4">
                  <p:embed/>
                </p:oleObj>
              </mc:Choice>
              <mc:Fallback>
                <p:oleObj name="Equation" r:id="rId12" imgW="7491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62363" y="2895600"/>
                        <a:ext cx="1900237" cy="9906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7" name="Object 13"/>
          <p:cNvGraphicFramePr>
            <a:graphicFrameLocks noChangeAspect="1"/>
          </p:cNvGraphicFramePr>
          <p:nvPr/>
        </p:nvGraphicFramePr>
        <p:xfrm>
          <a:off x="1574800" y="4953000"/>
          <a:ext cx="787400" cy="1100138"/>
        </p:xfrm>
        <a:graphic>
          <a:graphicData uri="http://schemas.openxmlformats.org/presentationml/2006/ole">
            <mc:AlternateContent xmlns:mc="http://schemas.openxmlformats.org/markup-compatibility/2006">
              <mc:Choice xmlns:v="urn:schemas-microsoft-com:vml" Requires="v">
                <p:oleObj spid="_x0000_s119900" name="Equation" r:id="rId14" imgW="279360" imgH="368280" progId="Equation.DSMT4">
                  <p:embed/>
                </p:oleObj>
              </mc:Choice>
              <mc:Fallback>
                <p:oleObj name="Equation" r:id="rId14" imgW="279360" imgH="368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74800" y="4953000"/>
                        <a:ext cx="78740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92878" name="Object 14"/>
          <p:cNvGraphicFramePr>
            <a:graphicFrameLocks noChangeAspect="1"/>
          </p:cNvGraphicFramePr>
          <p:nvPr/>
        </p:nvGraphicFramePr>
        <p:xfrm>
          <a:off x="2266950" y="4953000"/>
          <a:ext cx="3829050" cy="1100138"/>
        </p:xfrm>
        <a:graphic>
          <a:graphicData uri="http://schemas.openxmlformats.org/presentationml/2006/ole">
            <mc:AlternateContent xmlns:mc="http://schemas.openxmlformats.org/markup-compatibility/2006">
              <mc:Choice xmlns:v="urn:schemas-microsoft-com:vml" Requires="v">
                <p:oleObj spid="_x0000_s119901" name="Equation" r:id="rId16" imgW="1358640" imgH="368280" progId="Equation.DSMT4">
                  <p:embed/>
                </p:oleObj>
              </mc:Choice>
              <mc:Fallback>
                <p:oleObj name="Equation" r:id="rId16" imgW="1358640" imgH="3682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66950" y="4953000"/>
                        <a:ext cx="3829050" cy="11001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74922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81800"/>
          </a:xfrm>
          <a:prstGeom prst="rect">
            <a:avLst/>
          </a:prstGeom>
        </p:spPr>
      </p:pic>
    </p:spTree>
    <p:extLst>
      <p:ext uri="{BB962C8B-B14F-4D97-AF65-F5344CB8AC3E}">
        <p14:creationId xmlns:p14="http://schemas.microsoft.com/office/powerpoint/2010/main" val="2095813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872"/>
            <a:ext cx="5984429" cy="63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6084168" y="644651"/>
            <a:ext cx="2915816" cy="1938992"/>
          </a:xfrm>
          <a:prstGeom prst="rect">
            <a:avLst/>
          </a:prstGeom>
          <a:noFill/>
        </p:spPr>
        <p:txBody>
          <a:bodyPr wrap="square" rtlCol="0">
            <a:spAutoFit/>
          </a:bodyPr>
          <a:lstStyle/>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Field Cage and cathode hangs off of the ceiling</a:t>
            </a:r>
            <a:endParaRPr lang="en-US" sz="2000" dirty="0">
              <a:solidFill>
                <a:srgbClr val="3C5A77"/>
              </a:solidFill>
              <a:latin typeface="Arial Narrow" charset="0"/>
              <a:ea typeface="Arial Narrow" charset="0"/>
              <a:cs typeface="Arial Narrow" charset="0"/>
              <a:sym typeface="Wingdings"/>
            </a:endParaRP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Essential to have light yet sturdy structure</a:t>
            </a:r>
          </a:p>
          <a:p>
            <a:pPr marL="285750" indent="-285750">
              <a:buFont typeface="Wingdings" charset="2"/>
              <a:buChar char="§"/>
            </a:pPr>
            <a:r>
              <a:rPr lang="en-US" sz="2000" dirty="0" smtClean="0">
                <a:solidFill>
                  <a:srgbClr val="3C5A77"/>
                </a:solidFill>
                <a:latin typeface="Arial Narrow" charset="0"/>
                <a:ea typeface="Arial Narrow" charset="0"/>
                <a:cs typeface="Arial Narrow" charset="0"/>
                <a:sym typeface="Wingdings"/>
              </a:rPr>
              <a:t>Based on modular concept as SP</a:t>
            </a:r>
          </a:p>
        </p:txBody>
      </p:sp>
      <p:sp>
        <p:nvSpPr>
          <p:cNvPr id="5" name="Rectangle 4"/>
          <p:cNvSpPr/>
          <p:nvPr/>
        </p:nvSpPr>
        <p:spPr>
          <a:xfrm>
            <a:off x="234504" y="18869"/>
            <a:ext cx="8521927" cy="707886"/>
          </a:xfrm>
          <a:prstGeom prst="rect">
            <a:avLst/>
          </a:prstGeom>
        </p:spPr>
        <p:txBody>
          <a:bodyPr wrap="square">
            <a:spAutoFit/>
          </a:bodyPr>
          <a:lstStyle/>
          <a:p>
            <a:pPr algn="ctr"/>
            <a:r>
              <a:rPr lang="en-US" sz="4000" b="1" dirty="0" err="1">
                <a:solidFill>
                  <a:srgbClr val="C00000"/>
                </a:solidFill>
                <a:latin typeface="Arial Narrow" charset="0"/>
                <a:ea typeface="Arial Narrow" charset="0"/>
                <a:cs typeface="Arial Narrow" charset="0"/>
              </a:rPr>
              <a:t>P</a:t>
            </a:r>
            <a:r>
              <a:rPr lang="en-US" sz="4000" b="1" dirty="0" err="1" smtClean="0">
                <a:solidFill>
                  <a:srgbClr val="C00000"/>
                </a:solidFill>
                <a:latin typeface="Arial Narrow" charset="0"/>
                <a:ea typeface="Arial Narrow" charset="0"/>
                <a:cs typeface="Arial Narrow" charset="0"/>
              </a:rPr>
              <a:t>rotoDUNE</a:t>
            </a:r>
            <a:r>
              <a:rPr lang="en-US" sz="4000" b="1" dirty="0" smtClean="0">
                <a:solidFill>
                  <a:srgbClr val="C00000"/>
                </a:solidFill>
                <a:latin typeface="Arial Narrow" charset="0"/>
                <a:ea typeface="Arial Narrow" charset="0"/>
                <a:cs typeface="Arial Narrow" charset="0"/>
              </a:rPr>
              <a:t> Dual Phase</a:t>
            </a:r>
            <a:endParaRPr lang="en-US" sz="4000" b="1" dirty="0">
              <a:solidFill>
                <a:srgbClr val="C00000"/>
              </a:solidFill>
              <a:latin typeface="Arial Narrow" charset="0"/>
              <a:ea typeface="Arial Narrow" charset="0"/>
              <a:cs typeface="Arial Narrow" charset="0"/>
            </a:endParaRPr>
          </a:p>
        </p:txBody>
      </p:sp>
      <p:sp>
        <p:nvSpPr>
          <p:cNvPr id="6" name="ZoneTexte 5"/>
          <p:cNvSpPr txBox="1"/>
          <p:nvPr/>
        </p:nvSpPr>
        <p:spPr>
          <a:xfrm>
            <a:off x="6254641" y="2780273"/>
            <a:ext cx="2445452"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Charge Readout Planes</a:t>
            </a:r>
          </a:p>
        </p:txBody>
      </p:sp>
      <p:sp>
        <p:nvSpPr>
          <p:cNvPr id="8" name="ZoneTexte 7"/>
          <p:cNvSpPr txBox="1"/>
          <p:nvPr/>
        </p:nvSpPr>
        <p:spPr>
          <a:xfrm>
            <a:off x="6173594" y="3419708"/>
            <a:ext cx="2843808" cy="707886"/>
          </a:xfrm>
          <a:prstGeom prst="rect">
            <a:avLst/>
          </a:prstGeom>
          <a:noFill/>
          <a:ln>
            <a:solidFill>
              <a:srgbClr val="FF0000"/>
            </a:solidFill>
          </a:ln>
        </p:spPr>
        <p:txBody>
          <a:bodyPr wrap="square" rtlCol="0">
            <a:spAutoFit/>
          </a:bodyPr>
          <a:lstStyle/>
          <a:p>
            <a:r>
              <a:rPr lang="en-US" sz="2000" dirty="0" smtClean="0">
                <a:solidFill>
                  <a:srgbClr val="E95125"/>
                </a:solidFill>
                <a:latin typeface="Arial Narrow" charset="0"/>
                <a:ea typeface="Arial Narrow" charset="0"/>
                <a:cs typeface="Arial Narrow" charset="0"/>
              </a:rPr>
              <a:t>Field </a:t>
            </a:r>
            <a:r>
              <a:rPr lang="en-US" sz="2000" dirty="0">
                <a:solidFill>
                  <a:srgbClr val="E95125"/>
                </a:solidFill>
                <a:latin typeface="Arial Narrow" charset="0"/>
                <a:ea typeface="Arial Narrow" charset="0"/>
                <a:cs typeface="Arial Narrow" charset="0"/>
              </a:rPr>
              <a:t>Cage (common structural elements with SP)</a:t>
            </a:r>
          </a:p>
        </p:txBody>
      </p:sp>
      <p:sp>
        <p:nvSpPr>
          <p:cNvPr id="9" name="ZoneTexte 8"/>
          <p:cNvSpPr txBox="1"/>
          <p:nvPr/>
        </p:nvSpPr>
        <p:spPr>
          <a:xfrm>
            <a:off x="5257800" y="48006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10" name="Connecteur droit avec flèche 9"/>
          <p:cNvCxnSpPr/>
          <p:nvPr/>
        </p:nvCxnSpPr>
        <p:spPr bwMode="auto">
          <a:xfrm flipH="1" flipV="1">
            <a:off x="4676643" y="2348880"/>
            <a:ext cx="1479533" cy="554912"/>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2" name="Connecteur droit avec flèche 11"/>
          <p:cNvCxnSpPr/>
          <p:nvPr/>
        </p:nvCxnSpPr>
        <p:spPr bwMode="auto">
          <a:xfrm flipH="1" flipV="1">
            <a:off x="4572000" y="3532366"/>
            <a:ext cx="1512168" cy="112658"/>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3" name="Connecteur droit avec flèche 12"/>
          <p:cNvCxnSpPr>
            <a:stCxn id="9" idx="1"/>
          </p:cNvCxnSpPr>
          <p:nvPr/>
        </p:nvCxnSpPr>
        <p:spPr bwMode="auto">
          <a:xfrm flipH="1" flipV="1">
            <a:off x="3197110" y="4744254"/>
            <a:ext cx="2060690" cy="256401"/>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cxnSp>
        <p:nvCxnSpPr>
          <p:cNvPr id="15" name="Connecteur droit avec flèche 14"/>
          <p:cNvCxnSpPr/>
          <p:nvPr/>
        </p:nvCxnSpPr>
        <p:spPr>
          <a:xfrm>
            <a:off x="1178893" y="2348880"/>
            <a:ext cx="15625" cy="2461046"/>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25929" y="3302911"/>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cxnSp>
        <p:nvCxnSpPr>
          <p:cNvPr id="21" name="Connecteur droit avec flèche 20"/>
          <p:cNvCxnSpPr/>
          <p:nvPr/>
        </p:nvCxnSpPr>
        <p:spPr>
          <a:xfrm flipH="1" flipV="1">
            <a:off x="1194518" y="4809926"/>
            <a:ext cx="1851448" cy="635299"/>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870013" y="5127575"/>
            <a:ext cx="500458" cy="369332"/>
          </a:xfrm>
          <a:prstGeom prst="rect">
            <a:avLst/>
          </a:prstGeom>
          <a:noFill/>
          <a:ln>
            <a:noFill/>
          </a:ln>
        </p:spPr>
        <p:txBody>
          <a:bodyPr wrap="none" rtlCol="0">
            <a:spAutoFit/>
          </a:bodyPr>
          <a:lstStyle/>
          <a:p>
            <a:r>
              <a:rPr lang="en-US" dirty="0">
                <a:solidFill>
                  <a:srgbClr val="FFFF00"/>
                </a:solidFill>
                <a:latin typeface="Arial Narrow" charset="0"/>
                <a:ea typeface="Arial Narrow" charset="0"/>
                <a:cs typeface="Arial Narrow" charset="0"/>
              </a:rPr>
              <a:t>6 m</a:t>
            </a: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4</a:t>
            </a:fld>
            <a:endParaRPr lang="en-US" dirty="0"/>
          </a:p>
        </p:txBody>
      </p:sp>
      <p:cxnSp>
        <p:nvCxnSpPr>
          <p:cNvPr id="18" name="Connecteur droit avec flèche 20"/>
          <p:cNvCxnSpPr/>
          <p:nvPr/>
        </p:nvCxnSpPr>
        <p:spPr>
          <a:xfrm flipH="1" flipV="1">
            <a:off x="1371600" y="4886127"/>
            <a:ext cx="24682" cy="371673"/>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ZoneTexte 22"/>
          <p:cNvSpPr txBox="1"/>
          <p:nvPr/>
        </p:nvSpPr>
        <p:spPr>
          <a:xfrm>
            <a:off x="609600" y="4870735"/>
            <a:ext cx="958917" cy="461665"/>
          </a:xfrm>
          <a:prstGeom prst="rect">
            <a:avLst/>
          </a:prstGeom>
          <a:noFill/>
          <a:ln>
            <a:noFill/>
          </a:ln>
        </p:spPr>
        <p:txBody>
          <a:bodyPr wrap="none" rtlCol="0">
            <a:spAutoFit/>
          </a:bodyPr>
          <a:lstStyle/>
          <a:p>
            <a:r>
              <a:rPr lang="en-US" dirty="0" smtClean="0">
                <a:solidFill>
                  <a:srgbClr val="FFFF00"/>
                </a:solidFill>
                <a:latin typeface="Arial Narrow" charset="0"/>
                <a:ea typeface="Arial Narrow" charset="0"/>
                <a:cs typeface="Arial Narrow" charset="0"/>
              </a:rPr>
              <a:t>0.98 </a:t>
            </a:r>
            <a:r>
              <a:rPr lang="en-US" dirty="0">
                <a:solidFill>
                  <a:srgbClr val="FFFF00"/>
                </a:solidFill>
                <a:latin typeface="Arial Narrow" charset="0"/>
                <a:ea typeface="Arial Narrow" charset="0"/>
                <a:cs typeface="Arial Narrow" charset="0"/>
              </a:rPr>
              <a:t>m</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41" y="4638330"/>
            <a:ext cx="2825964" cy="2067270"/>
          </a:xfrm>
          <a:prstGeom prst="rect">
            <a:avLst/>
          </a:prstGeom>
        </p:spPr>
      </p:pic>
      <p:sp>
        <p:nvSpPr>
          <p:cNvPr id="19" name="Date Placeholder 18"/>
          <p:cNvSpPr>
            <a:spLocks noGrp="1"/>
          </p:cNvSpPr>
          <p:nvPr>
            <p:ph type="dt" sz="half" idx="10"/>
          </p:nvPr>
        </p:nvSpPr>
        <p:spPr/>
        <p:txBody>
          <a:bodyPr/>
          <a:lstStyle/>
          <a:p>
            <a:pPr>
              <a:defRPr/>
            </a:pPr>
            <a:r>
              <a:rPr lang="en-US" smtClean="0"/>
              <a:t>Wednesday, Oct. 10, 2018</a:t>
            </a:r>
            <a:endParaRPr lang="en-US"/>
          </a:p>
        </p:txBody>
      </p:sp>
      <p:sp>
        <p:nvSpPr>
          <p:cNvPr id="24" name="Footer Placeholder 23"/>
          <p:cNvSpPr>
            <a:spLocks noGrp="1"/>
          </p:cNvSpPr>
          <p:nvPr>
            <p:ph type="ftr" sz="quarter" idx="11"/>
          </p:nvPr>
        </p:nvSpPr>
        <p:spPr/>
        <p:txBody>
          <a:bodyPr/>
          <a:lstStyle/>
          <a:p>
            <a:pPr>
              <a:defRPr/>
            </a:pPr>
            <a:r>
              <a:rPr lang="mr-IN" dirty="0" smtClean="0"/>
              <a:t>PHYS 1444-002, </a:t>
            </a:r>
            <a:r>
              <a:rPr lang="mr-IN" dirty="0" err="1" smtClean="0"/>
              <a:t>Fall</a:t>
            </a:r>
            <a:r>
              <a:rPr lang="mr-IN" dirty="0" smtClean="0"/>
              <a:t> 2018                     </a:t>
            </a:r>
            <a:r>
              <a:rPr lang="mr-IN" dirty="0" err="1" smtClean="0"/>
              <a:t>Dr</a:t>
            </a:r>
            <a:r>
              <a:rPr lang="mr-IN" dirty="0" smtClean="0"/>
              <a:t>. </a:t>
            </a:r>
            <a:r>
              <a:rPr lang="mr-IN" dirty="0" err="1" smtClean="0"/>
              <a:t>Jaehoon</a:t>
            </a:r>
            <a:r>
              <a:rPr lang="mr-IN" dirty="0" smtClean="0"/>
              <a:t> </a:t>
            </a:r>
            <a:r>
              <a:rPr lang="mr-IN" dirty="0" err="1" smtClean="0"/>
              <a:t>Yu</a:t>
            </a:r>
            <a:endParaRPr lang="en-US" dirty="0"/>
          </a:p>
        </p:txBody>
      </p:sp>
      <p:sp>
        <p:nvSpPr>
          <p:cNvPr id="25" name="Text Box 23"/>
          <p:cNvSpPr txBox="1">
            <a:spLocks noChangeArrowheads="1"/>
          </p:cNvSpPr>
          <p:nvPr/>
        </p:nvSpPr>
        <p:spPr bwMode="auto">
          <a:xfrm>
            <a:off x="1503030" y="6236807"/>
            <a:ext cx="586740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is the stored energy in between </a:t>
            </a:r>
            <a:r>
              <a:rPr lang="en-US" sz="1800" dirty="0" err="1" smtClean="0">
                <a:solidFill>
                  <a:srgbClr val="FF0000"/>
                </a:solidFill>
                <a:latin typeface="Arial Narrow" charset="0"/>
              </a:rPr>
              <a:t>ProtoDUNE</a:t>
            </a:r>
            <a:r>
              <a:rPr lang="en-US" sz="1800" dirty="0" smtClean="0">
                <a:solidFill>
                  <a:srgbClr val="FF0000"/>
                </a:solidFill>
                <a:latin typeface="Arial Narrow" charset="0"/>
              </a:rPr>
              <a:t> cathode (-300kV) plate (6mx6m) and the cryostat wall (0V), d=98cm</a:t>
            </a:r>
            <a:r>
              <a:rPr lang="en-US" sz="1800" dirty="0">
                <a:solidFill>
                  <a:srgbClr val="FF0000"/>
                </a:solidFill>
                <a:latin typeface="Arial Narrow" charset="0"/>
              </a:rPr>
              <a:t>,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1363950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504" y="18869"/>
            <a:ext cx="8521927" cy="707886"/>
          </a:xfrm>
          <a:prstGeom prst="rect">
            <a:avLst/>
          </a:prstGeom>
        </p:spPr>
        <p:txBody>
          <a:bodyPr wrap="square">
            <a:spAutoFit/>
          </a:bodyPr>
          <a:lstStyle/>
          <a:p>
            <a:pPr algn="ctr"/>
            <a:r>
              <a:rPr lang="en-US" sz="4000" b="1" dirty="0" smtClean="0">
                <a:solidFill>
                  <a:srgbClr val="C00000"/>
                </a:solidFill>
                <a:latin typeface="Arial Narrow" charset="0"/>
                <a:ea typeface="Arial Narrow" charset="0"/>
                <a:cs typeface="Arial Narrow" charset="0"/>
              </a:rPr>
              <a:t>DUNE Dual Phase</a:t>
            </a:r>
            <a:endParaRPr lang="en-US" sz="4000" b="1" dirty="0">
              <a:solidFill>
                <a:srgbClr val="C00000"/>
              </a:solidFill>
              <a:latin typeface="Arial Narrow" charset="0"/>
              <a:ea typeface="Arial Narrow" charset="0"/>
              <a:cs typeface="Arial Narrow" charset="0"/>
            </a:endParaRPr>
          </a:p>
        </p:txBody>
      </p:sp>
      <p:sp>
        <p:nvSpPr>
          <p:cNvPr id="2" name="Espace réservé du numéro de diapositive 1"/>
          <p:cNvSpPr>
            <a:spLocks noGrp="1"/>
          </p:cNvSpPr>
          <p:nvPr>
            <p:ph type="sldNum" sz="quarter" idx="12"/>
          </p:nvPr>
        </p:nvSpPr>
        <p:spPr/>
        <p:txBody>
          <a:bodyPr/>
          <a:lstStyle/>
          <a:p>
            <a:fld id="{7296D5B8-9374-4A32-9294-F7F6EF035B37}" type="slidenum">
              <a:rPr lang="en-US" smtClean="0"/>
              <a:pPr/>
              <a:t>5</a:t>
            </a:fld>
            <a:endParaRPr lang="en-US" dirty="0"/>
          </a:p>
        </p:txBody>
      </p:sp>
      <p:sp>
        <p:nvSpPr>
          <p:cNvPr id="19" name="Date Placeholder 18"/>
          <p:cNvSpPr>
            <a:spLocks noGrp="1"/>
          </p:cNvSpPr>
          <p:nvPr>
            <p:ph type="dt" sz="half" idx="10"/>
          </p:nvPr>
        </p:nvSpPr>
        <p:spPr/>
        <p:txBody>
          <a:bodyPr/>
          <a:lstStyle/>
          <a:p>
            <a:pPr>
              <a:defRPr/>
            </a:pPr>
            <a:r>
              <a:rPr lang="en-US" smtClean="0"/>
              <a:t>Wednesday, Oct. 10, 2018</a:t>
            </a:r>
            <a:endParaRPr lang="en-US"/>
          </a:p>
        </p:txBody>
      </p:sp>
      <p:sp>
        <p:nvSpPr>
          <p:cNvPr id="24" name="Footer Placeholder 23"/>
          <p:cNvSpPr>
            <a:spLocks noGrp="1"/>
          </p:cNvSpPr>
          <p:nvPr>
            <p:ph type="ftr" sz="quarter" idx="11"/>
          </p:nvPr>
        </p:nvSpPr>
        <p:spPr/>
        <p:txBody>
          <a:bodyPr/>
          <a:lstStyle/>
          <a:p>
            <a:pPr>
              <a:defRPr/>
            </a:pPr>
            <a:r>
              <a:rPr lang="mr-IN" smtClean="0"/>
              <a:t>PHYS 1444-002, Fall 2018                     Dr. Jaehoon Yu</a:t>
            </a:r>
            <a:endParaRPr lang="en-US"/>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 y="787757"/>
            <a:ext cx="9120408" cy="5460643"/>
          </a:xfrm>
          <a:prstGeom prst="rect">
            <a:avLst/>
          </a:prstGeom>
        </p:spPr>
      </p:pic>
      <p:sp>
        <p:nvSpPr>
          <p:cNvPr id="26" name="ZoneTexte 8"/>
          <p:cNvSpPr txBox="1"/>
          <p:nvPr/>
        </p:nvSpPr>
        <p:spPr>
          <a:xfrm>
            <a:off x="4800600" y="4191000"/>
            <a:ext cx="981224" cy="400110"/>
          </a:xfrm>
          <a:prstGeom prst="rect">
            <a:avLst/>
          </a:prstGeom>
          <a:noFill/>
          <a:ln>
            <a:solidFill>
              <a:srgbClr val="FF0000"/>
            </a:solidFill>
          </a:ln>
        </p:spPr>
        <p:txBody>
          <a:bodyPr wrap="square" rtlCol="0">
            <a:spAutoFit/>
          </a:bodyPr>
          <a:lstStyle/>
          <a:p>
            <a:r>
              <a:rPr lang="en-US" sz="2000" dirty="0">
                <a:solidFill>
                  <a:srgbClr val="E95125"/>
                </a:solidFill>
                <a:latin typeface="Arial Narrow" charset="0"/>
                <a:ea typeface="Arial Narrow" charset="0"/>
                <a:cs typeface="Arial Narrow" charset="0"/>
              </a:rPr>
              <a:t>Cathode</a:t>
            </a:r>
          </a:p>
        </p:txBody>
      </p:sp>
      <p:cxnSp>
        <p:nvCxnSpPr>
          <p:cNvPr id="27" name="Connecteur droit avec flèche 12"/>
          <p:cNvCxnSpPr/>
          <p:nvPr/>
        </p:nvCxnSpPr>
        <p:spPr bwMode="auto">
          <a:xfrm flipH="1">
            <a:off x="3657600" y="4391056"/>
            <a:ext cx="1143000" cy="180944"/>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
        <p:nvSpPr>
          <p:cNvPr id="9" name="Text Box 23"/>
          <p:cNvSpPr txBox="1">
            <a:spLocks noChangeArrowheads="1"/>
          </p:cNvSpPr>
          <p:nvPr/>
        </p:nvSpPr>
        <p:spPr bwMode="auto">
          <a:xfrm>
            <a:off x="664830" y="6057698"/>
            <a:ext cx="7793370" cy="646331"/>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800" dirty="0">
                <a:solidFill>
                  <a:srgbClr val="FF0000"/>
                </a:solidFill>
                <a:latin typeface="Arial Narrow" charset="0"/>
              </a:rPr>
              <a:t>W</a:t>
            </a:r>
            <a:r>
              <a:rPr lang="en-US" sz="1800" dirty="0" smtClean="0">
                <a:solidFill>
                  <a:srgbClr val="FF0000"/>
                </a:solidFill>
                <a:latin typeface="Arial Narrow" charset="0"/>
              </a:rPr>
              <a:t>hat are the stored energies in between DUNE cathode (-750kV) plate (12mx60m) and the cryostat wall (0V) and in between 3mx3m unit plate and the ground, d=98cm</a:t>
            </a:r>
            <a:r>
              <a:rPr lang="en-US" sz="1800" dirty="0">
                <a:solidFill>
                  <a:srgbClr val="FF0000"/>
                </a:solidFill>
                <a:latin typeface="Arial Narrow" charset="0"/>
              </a:rPr>
              <a:t>, </a:t>
            </a:r>
            <a:r>
              <a:rPr lang="en-US" sz="1800" dirty="0" err="1">
                <a:solidFill>
                  <a:srgbClr val="FF0000"/>
                </a:solidFill>
                <a:latin typeface="Arial Narrow" charset="0"/>
              </a:rPr>
              <a:t>LAr</a:t>
            </a:r>
            <a:r>
              <a:rPr lang="en-US" sz="1800" dirty="0">
                <a:solidFill>
                  <a:srgbClr val="FF0000"/>
                </a:solidFill>
                <a:latin typeface="Arial Narrow" charset="0"/>
              </a:rPr>
              <a:t> K=1.6?</a:t>
            </a:r>
          </a:p>
        </p:txBody>
      </p:sp>
    </p:spTree>
    <p:extLst>
      <p:ext uri="{BB962C8B-B14F-4D97-AF65-F5344CB8AC3E}">
        <p14:creationId xmlns:p14="http://schemas.microsoft.com/office/powerpoint/2010/main" val="1606225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Wednesday, Oct. 10, 2018</a:t>
            </a:r>
            <a:endParaRPr lang="en-US" sz="1400">
              <a:solidFill>
                <a:srgbClr val="FF0066"/>
              </a:solidFill>
              <a:latin typeface="Arial Narrow" charset="0"/>
            </a:endParaRPr>
          </a:p>
        </p:txBody>
      </p:sp>
      <p:sp>
        <p:nvSpPr>
          <p:cNvPr id="4403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2018                     Dr. Jaehoon Yu</a:t>
            </a:r>
            <a:endParaRPr lang="en-US" sz="1400">
              <a:solidFill>
                <a:srgbClr val="003300"/>
              </a:solidFill>
              <a:latin typeface="Arial Narrow" charset="0"/>
            </a:endParaRPr>
          </a:p>
        </p:txBody>
      </p:sp>
      <p:sp>
        <p:nvSpPr>
          <p:cNvPr id="4403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6CA537-DAC0-D446-A75D-F9BF89A64838}"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305154" name="Picture 2" descr="FG24_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09600"/>
            <a:ext cx="68580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5" name="Rectangle 3"/>
          <p:cNvSpPr>
            <a:spLocks noChangeArrowheads="1"/>
          </p:cNvSpPr>
          <p:nvPr/>
        </p:nvSpPr>
        <p:spPr bwMode="auto">
          <a:xfrm>
            <a:off x="381000" y="609600"/>
            <a:ext cx="8534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dirty="0" smtClean="0">
                <a:solidFill>
                  <a:schemeClr val="accent2"/>
                </a:solidFill>
                <a:latin typeface="Arial Narrow" charset="0"/>
              </a:rPr>
              <a:t>Let’s </a:t>
            </a:r>
            <a:r>
              <a:rPr lang="en-US" sz="3200" dirty="0">
                <a:solidFill>
                  <a:schemeClr val="accent2"/>
                </a:solidFill>
                <a:latin typeface="Arial Narrow" charset="0"/>
              </a:rPr>
              <a:t>consider the two cases below: </a:t>
            </a:r>
          </a:p>
        </p:txBody>
      </p:sp>
      <p:sp>
        <p:nvSpPr>
          <p:cNvPr id="44039" name="Rectangle 4"/>
          <p:cNvSpPr>
            <a:spLocks noGrp="1" noChangeArrowheads="1"/>
          </p:cNvSpPr>
          <p:nvPr>
            <p:ph type="title"/>
          </p:nvPr>
        </p:nvSpPr>
        <p:spPr>
          <a:xfrm>
            <a:off x="76200" y="0"/>
            <a:ext cx="8991600" cy="685800"/>
          </a:xfrm>
        </p:spPr>
        <p:txBody>
          <a:bodyPr/>
          <a:lstStyle/>
          <a:p>
            <a:r>
              <a:rPr lang="en-US" sz="4000" dirty="0">
                <a:latin typeface="Arial Narrow" charset="0"/>
                <a:ea typeface="ＭＳ Ｐゴシック" charset="0"/>
                <a:cs typeface="ＭＳ Ｐゴシック" charset="0"/>
              </a:rPr>
              <a:t>Effect of a</a:t>
            </a:r>
            <a:r>
              <a:rPr lang="en-US" sz="4000" dirty="0" smtClean="0">
                <a:latin typeface="Arial Narrow" charset="0"/>
                <a:ea typeface="ＭＳ Ｐゴシック" charset="0"/>
                <a:cs typeface="ＭＳ Ｐゴシック" charset="0"/>
              </a:rPr>
              <a:t> </a:t>
            </a:r>
            <a:r>
              <a:rPr lang="en-US" sz="4000" dirty="0">
                <a:latin typeface="Arial Narrow" charset="0"/>
                <a:ea typeface="ＭＳ Ｐゴシック" charset="0"/>
                <a:cs typeface="ＭＳ Ｐゴシック" charset="0"/>
              </a:rPr>
              <a:t>Dielectric </a:t>
            </a:r>
            <a:r>
              <a:rPr lang="en-US" sz="4000" dirty="0" smtClean="0">
                <a:latin typeface="Arial Narrow" charset="0"/>
                <a:ea typeface="ＭＳ Ｐゴシック" charset="0"/>
                <a:cs typeface="ＭＳ Ｐゴシック" charset="0"/>
              </a:rPr>
              <a:t>Material on Capacitance </a:t>
            </a:r>
            <a:endParaRPr lang="en-US" sz="4000" dirty="0">
              <a:latin typeface="Arial Narrow" charset="0"/>
              <a:ea typeface="ＭＳ Ｐゴシック" charset="0"/>
              <a:cs typeface="ＭＳ Ｐゴシック" charset="0"/>
            </a:endParaRPr>
          </a:p>
        </p:txBody>
      </p:sp>
      <p:sp>
        <p:nvSpPr>
          <p:cNvPr id="305157" name="Rectangle 5"/>
          <p:cNvSpPr>
            <a:spLocks noChangeArrowheads="1"/>
          </p:cNvSpPr>
          <p:nvPr/>
        </p:nvSpPr>
        <p:spPr bwMode="auto">
          <a:xfrm>
            <a:off x="457200" y="3810000"/>
            <a:ext cx="81534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dirty="0">
                <a:solidFill>
                  <a:schemeClr val="accent2"/>
                </a:solidFill>
                <a:latin typeface="Arial Narrow" charset="0"/>
              </a:rPr>
              <a:t>Constant voltage: Experimentally observed that the total charge on </a:t>
            </a:r>
            <a:r>
              <a:rPr lang="en-US" dirty="0" smtClean="0">
                <a:solidFill>
                  <a:schemeClr val="accent2"/>
                </a:solidFill>
                <a:latin typeface="Arial Narrow" charset="0"/>
              </a:rPr>
              <a:t>each </a:t>
            </a:r>
            <a:r>
              <a:rPr lang="en-US" dirty="0">
                <a:solidFill>
                  <a:schemeClr val="accent2"/>
                </a:solidFill>
                <a:latin typeface="Arial Narrow" charset="0"/>
              </a:rPr>
              <a:t>plate of the capacitor increases by K as a</a:t>
            </a:r>
            <a:r>
              <a:rPr lang="en-US" dirty="0" smtClean="0">
                <a:solidFill>
                  <a:schemeClr val="accent2"/>
                </a:solidFill>
                <a:latin typeface="Arial Narrow" charset="0"/>
              </a:rPr>
              <a:t> </a:t>
            </a:r>
            <a:r>
              <a:rPr lang="en-US" dirty="0">
                <a:solidFill>
                  <a:schemeClr val="accent2"/>
                </a:solidFill>
                <a:latin typeface="Arial Narrow" charset="0"/>
              </a:rPr>
              <a:t>dielectric material is inserted between the gap </a:t>
            </a:r>
            <a:r>
              <a:rPr lang="en-US" dirty="0">
                <a:solidFill>
                  <a:schemeClr val="accent2"/>
                </a:solidFill>
                <a:latin typeface="Arial Narrow" charset="0"/>
                <a:sym typeface="Wingdings" charset="0"/>
              </a:rPr>
              <a:t> Q=KQ</a:t>
            </a:r>
            <a:r>
              <a:rPr lang="en-US" baseline="-25000" dirty="0">
                <a:solidFill>
                  <a:schemeClr val="accent2"/>
                </a:solidFill>
                <a:latin typeface="Arial Narrow" charset="0"/>
                <a:sym typeface="Wingdings" charset="0"/>
              </a:rPr>
              <a:t>0</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a:t>
            </a:r>
            <a:r>
              <a:rPr lang="en-US" sz="2000" dirty="0" smtClean="0">
                <a:solidFill>
                  <a:srgbClr val="660066"/>
                </a:solidFill>
                <a:latin typeface="Arial Narrow" charset="0"/>
                <a:sym typeface="Wingdings" charset="0"/>
              </a:rPr>
              <a:t>C=Q/V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Q=CV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smtClean="0">
                <a:solidFill>
                  <a:srgbClr val="660066"/>
                </a:solidFill>
                <a:latin typeface="Arial Narrow" charset="0"/>
                <a:sym typeface="Wingdings" charset="0"/>
              </a:rPr>
              <a:t>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a:solidFill>
                  <a:srgbClr val="660066"/>
                </a:solidFill>
                <a:latin typeface="Arial Narrow" charset="0"/>
                <a:sym typeface="Wingdings" charset="0"/>
              </a:rPr>
              <a:t>Q</a:t>
            </a:r>
            <a:r>
              <a:rPr lang="en-US" sz="2000" baseline="-25000" dirty="0">
                <a:solidFill>
                  <a:srgbClr val="660066"/>
                </a:solidFill>
                <a:latin typeface="Arial Narrow" charset="0"/>
                <a:sym typeface="Wingdings" charset="0"/>
              </a:rPr>
              <a:t>0</a:t>
            </a:r>
            <a:endParaRPr lang="en-US" sz="2000" dirty="0">
              <a:solidFill>
                <a:srgbClr val="660066"/>
              </a:solidFill>
              <a:latin typeface="Arial Narrow" charset="0"/>
              <a:sym typeface="Wingdings" charset="0"/>
            </a:endParaRPr>
          </a:p>
          <a:p>
            <a:pPr marL="342900" indent="-342900">
              <a:spcBef>
                <a:spcPct val="20000"/>
              </a:spcBef>
              <a:buFontTx/>
              <a:buChar char="•"/>
            </a:pPr>
            <a:r>
              <a:rPr lang="en-US" dirty="0">
                <a:solidFill>
                  <a:schemeClr val="accent2"/>
                </a:solidFill>
                <a:latin typeface="Arial Narrow" charset="0"/>
                <a:sym typeface="Wingdings" charset="0"/>
              </a:rPr>
              <a:t>Constant charge: Voltage found to drop by a factor K  V=V</a:t>
            </a:r>
            <a:r>
              <a:rPr lang="en-US" baseline="-25000" dirty="0">
                <a:solidFill>
                  <a:schemeClr val="accent2"/>
                </a:solidFill>
                <a:latin typeface="Arial Narrow" charset="0"/>
                <a:sym typeface="Wingdings" charset="0"/>
              </a:rPr>
              <a:t>0</a:t>
            </a:r>
            <a:r>
              <a:rPr lang="en-US" dirty="0">
                <a:solidFill>
                  <a:schemeClr val="accent2"/>
                </a:solidFill>
                <a:latin typeface="Arial Narrow" charset="0"/>
                <a:sym typeface="Wingdings" charset="0"/>
              </a:rPr>
              <a:t>/K</a:t>
            </a:r>
          </a:p>
          <a:p>
            <a:pPr marL="742950" lvl="1" indent="-285750">
              <a:spcBef>
                <a:spcPct val="20000"/>
              </a:spcBef>
              <a:buFontTx/>
              <a:buChar char="–"/>
            </a:pPr>
            <a:r>
              <a:rPr lang="en-US" sz="2000" dirty="0">
                <a:solidFill>
                  <a:srgbClr val="660066"/>
                </a:solidFill>
                <a:latin typeface="Arial Narrow" charset="0"/>
                <a:sym typeface="Wingdings" charset="0"/>
              </a:rPr>
              <a:t>The capacitance increased to </a:t>
            </a:r>
            <a:r>
              <a:rPr lang="en-US" sz="2000" dirty="0" smtClean="0">
                <a:solidFill>
                  <a:srgbClr val="660066"/>
                </a:solidFill>
                <a:latin typeface="Arial Narrow" charset="0"/>
                <a:sym typeface="Wingdings" charset="0"/>
              </a:rPr>
              <a:t>C=Q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/V=KQ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V=</a:t>
            </a:r>
            <a:r>
              <a:rPr lang="en-US" sz="2000" dirty="0" smtClean="0">
                <a:solidFill>
                  <a:srgbClr val="660066"/>
                </a:solidFill>
                <a:latin typeface="Arial Narrow" charset="0"/>
                <a:sym typeface="Wingdings" charset="0"/>
              </a:rPr>
              <a:t>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/C=</a:t>
            </a:r>
            <a:r>
              <a:rPr lang="en-US" sz="2000" dirty="0" smtClean="0">
                <a:solidFill>
                  <a:srgbClr val="660066"/>
                </a:solidFill>
                <a:latin typeface="Arial Narrow" charset="0"/>
                <a:sym typeface="Wingdings" charset="0"/>
              </a:rPr>
              <a:t>Q</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/(K</a:t>
            </a:r>
            <a:r>
              <a:rPr lang="en-US" sz="2000" dirty="0" smtClean="0">
                <a:solidFill>
                  <a:srgbClr val="660066"/>
                </a:solidFill>
                <a:latin typeface="Arial Narrow" charset="0"/>
                <a:sym typeface="Wingdings" charset="0"/>
              </a:rPr>
              <a:t>C</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a:rPr>
              <a:t>)=</a:t>
            </a:r>
            <a:r>
              <a:rPr lang="en-US" sz="2000" dirty="0" smtClean="0">
                <a:solidFill>
                  <a:srgbClr val="660066"/>
                </a:solidFill>
                <a:latin typeface="Arial Narrow" charset="0"/>
                <a:sym typeface="Wingdings" charset="0"/>
              </a:rPr>
              <a:t>V</a:t>
            </a:r>
            <a:r>
              <a:rPr lang="en-US" sz="2000" baseline="-25000" dirty="0" smtClean="0">
                <a:solidFill>
                  <a:srgbClr val="660066"/>
                </a:solidFill>
                <a:latin typeface="Arial Narrow" charset="0"/>
                <a:sym typeface="Wingdings" charset="0"/>
              </a:rPr>
              <a:t>0</a:t>
            </a:r>
            <a:r>
              <a:rPr lang="en-US" sz="2000" dirty="0" smtClean="0">
                <a:solidFill>
                  <a:srgbClr val="660066"/>
                </a:solidFill>
                <a:latin typeface="Arial Narrow" charset="0"/>
                <a:sym typeface="Wingdings" charset="0"/>
              </a:rPr>
              <a:t>/K</a:t>
            </a:r>
            <a:endParaRPr lang="en-US" sz="2000" dirty="0">
              <a:solidFill>
                <a:srgbClr val="660066"/>
              </a:solidFill>
              <a:latin typeface="Arial Narrow" charset="0"/>
              <a:sym typeface="Wingdings" charset="0"/>
            </a:endParaRPr>
          </a:p>
        </p:txBody>
      </p:sp>
      <p:sp>
        <p:nvSpPr>
          <p:cNvPr id="305158" name="Text Box 6"/>
          <p:cNvSpPr txBox="1">
            <a:spLocks noChangeArrowheads="1"/>
          </p:cNvSpPr>
          <p:nvPr/>
        </p:nvSpPr>
        <p:spPr bwMode="auto">
          <a:xfrm>
            <a:off x="304800" y="1371600"/>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#1 : constant  V</a:t>
            </a:r>
          </a:p>
        </p:txBody>
      </p:sp>
      <p:sp>
        <p:nvSpPr>
          <p:cNvPr id="305159" name="Text Box 7"/>
          <p:cNvSpPr txBox="1">
            <a:spLocks noChangeArrowheads="1"/>
          </p:cNvSpPr>
          <p:nvPr/>
        </p:nvSpPr>
        <p:spPr bwMode="auto">
          <a:xfrm>
            <a:off x="304800" y="2682875"/>
            <a:ext cx="1219200" cy="669925"/>
          </a:xfrm>
          <a:prstGeom prst="rect">
            <a:avLst/>
          </a:prstGeom>
          <a:solidFill>
            <a:srgbClr val="FFFF66"/>
          </a:solidFill>
          <a:ln w="28575">
            <a:solidFill>
              <a:srgbClr val="FF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Case #2 : constant  Q</a:t>
            </a:r>
          </a:p>
        </p:txBody>
      </p:sp>
    </p:spTree>
    <p:extLst>
      <p:ext uri="{BB962C8B-B14F-4D97-AF65-F5344CB8AC3E}">
        <p14:creationId xmlns:p14="http://schemas.microsoft.com/office/powerpoint/2010/main" val="1692398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smtClean="0"/>
              <a:t>Wednesday, Oct. 10, 2018</a:t>
            </a:r>
            <a:endParaRPr lang="en-US"/>
          </a:p>
        </p:txBody>
      </p:sp>
      <p:sp>
        <p:nvSpPr>
          <p:cNvPr id="8" name="Footer Placeholder 4"/>
          <p:cNvSpPr>
            <a:spLocks noGrp="1"/>
          </p:cNvSpPr>
          <p:nvPr>
            <p:ph type="ftr" sz="quarter" idx="11"/>
          </p:nvPr>
        </p:nvSpPr>
        <p:spPr/>
        <p:txBody>
          <a:bodyPr/>
          <a:lstStyle/>
          <a:p>
            <a:r>
              <a:rPr lang="mr-IN" smtClean="0"/>
              <a:t>PHYS 1444-002, Fall 2018                     Dr. Jaehoon Yu</a:t>
            </a:r>
            <a:endParaRPr lang="en-US"/>
          </a:p>
        </p:txBody>
      </p:sp>
      <p:sp>
        <p:nvSpPr>
          <p:cNvPr id="9" name="Slide Number Placeholder 5"/>
          <p:cNvSpPr>
            <a:spLocks noGrp="1"/>
          </p:cNvSpPr>
          <p:nvPr>
            <p:ph type="sldNum" sz="quarter" idx="12"/>
          </p:nvPr>
        </p:nvSpPr>
        <p:spPr/>
        <p:txBody>
          <a:bodyPr/>
          <a:lstStyle/>
          <a:p>
            <a:fld id="{B3D9340E-B728-684F-B219-C7505509A9F7}" type="slidenum">
              <a:rPr lang="en-US"/>
              <a:pPr/>
              <a:t>7</a:t>
            </a:fld>
            <a:endParaRPr lang="en-US"/>
          </a:p>
        </p:txBody>
      </p:sp>
      <p:sp>
        <p:nvSpPr>
          <p:cNvPr id="231427" name="Rectangle 3"/>
          <p:cNvSpPr>
            <a:spLocks noChangeArrowheads="1"/>
          </p:cNvSpPr>
          <p:nvPr/>
        </p:nvSpPr>
        <p:spPr bwMode="auto">
          <a:xfrm>
            <a:off x="381000" y="762000"/>
            <a:ext cx="8534400" cy="5257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What happens to the electric field within a dielectric?</a:t>
            </a:r>
          </a:p>
          <a:p>
            <a:pPr marL="342900" indent="-342900">
              <a:spcBef>
                <a:spcPct val="20000"/>
              </a:spcBef>
              <a:buFontTx/>
              <a:buChar char="•"/>
            </a:pPr>
            <a:r>
              <a:rPr lang="en-US" sz="3200" dirty="0">
                <a:solidFill>
                  <a:schemeClr val="accent2"/>
                </a:solidFill>
                <a:latin typeface="Arial Narrow" charset="0"/>
              </a:rPr>
              <a:t>Without a</a:t>
            </a:r>
            <a:r>
              <a:rPr lang="en-US" sz="3200" dirty="0" smtClean="0">
                <a:solidFill>
                  <a:schemeClr val="accent2"/>
                </a:solidFill>
                <a:latin typeface="Arial Narrow" charset="0"/>
              </a:rPr>
              <a:t> </a:t>
            </a:r>
            <a:r>
              <a:rPr lang="en-US" sz="3200" dirty="0">
                <a:solidFill>
                  <a:schemeClr val="accent2"/>
                </a:solidFill>
                <a:latin typeface="Arial Narrow" charset="0"/>
              </a:rPr>
              <a:t>dielectric, the field is</a:t>
            </a:r>
          </a:p>
          <a:p>
            <a:pPr marL="742950" lvl="1" indent="-285750">
              <a:spcBef>
                <a:spcPct val="20000"/>
              </a:spcBef>
              <a:buFontTx/>
              <a:buChar char="–"/>
            </a:pPr>
            <a:r>
              <a:rPr lang="en-US" sz="2800" dirty="0">
                <a:solidFill>
                  <a:srgbClr val="660066"/>
                </a:solidFill>
                <a:latin typeface="Arial Narrow" charset="0"/>
                <a:ea typeface="ＭＳ Ｐゴシック" charset="-128"/>
              </a:rPr>
              <a:t>What are V</a:t>
            </a:r>
            <a:r>
              <a:rPr lang="en-US" sz="2800" baseline="-25000" dirty="0">
                <a:solidFill>
                  <a:srgbClr val="660066"/>
                </a:solidFill>
                <a:latin typeface="Arial Narrow" charset="0"/>
                <a:ea typeface="ＭＳ Ｐゴシック" charset="-128"/>
              </a:rPr>
              <a:t>0</a:t>
            </a:r>
            <a:r>
              <a:rPr lang="en-US" sz="2800" dirty="0">
                <a:solidFill>
                  <a:srgbClr val="660066"/>
                </a:solidFill>
                <a:latin typeface="Arial Narrow" charset="0"/>
                <a:ea typeface="ＭＳ Ｐゴシック" charset="-128"/>
              </a:rPr>
              <a:t> and d?</a:t>
            </a:r>
          </a:p>
          <a:p>
            <a:pPr marL="1143000" lvl="2" indent="-228600">
              <a:spcBef>
                <a:spcPct val="20000"/>
              </a:spcBef>
              <a:buFontTx/>
              <a:buChar char="•"/>
            </a:pPr>
            <a:r>
              <a:rPr lang="en-US" dirty="0">
                <a:solidFill>
                  <a:srgbClr val="003300"/>
                </a:solidFill>
                <a:latin typeface="Arial Narrow" charset="0"/>
                <a:ea typeface="ＭＳ Ｐゴシック" charset="-128"/>
              </a:rPr>
              <a:t>V</a:t>
            </a:r>
            <a:r>
              <a:rPr lang="en-US" baseline="-25000" dirty="0">
                <a:solidFill>
                  <a:srgbClr val="003300"/>
                </a:solidFill>
                <a:latin typeface="Arial Narrow" charset="0"/>
                <a:ea typeface="ＭＳ Ｐゴシック" charset="-128"/>
              </a:rPr>
              <a:t>0</a:t>
            </a:r>
            <a:r>
              <a:rPr lang="en-US" dirty="0">
                <a:solidFill>
                  <a:srgbClr val="003300"/>
                </a:solidFill>
                <a:latin typeface="Arial Narrow" charset="0"/>
                <a:ea typeface="ＭＳ Ｐゴシック" charset="-128"/>
              </a:rPr>
              <a:t>: Potential difference between the two </a:t>
            </a:r>
            <a:r>
              <a:rPr lang="en-US" dirty="0" smtClean="0">
                <a:solidFill>
                  <a:srgbClr val="003300"/>
                </a:solidFill>
                <a:latin typeface="Arial Narrow" charset="0"/>
                <a:ea typeface="ＭＳ Ｐゴシック" charset="-128"/>
              </a:rPr>
              <a:t>plates w/o dielectric</a:t>
            </a:r>
            <a:endParaRPr lang="en-US" dirty="0">
              <a:solidFill>
                <a:srgbClr val="003300"/>
              </a:solidFill>
              <a:latin typeface="Arial Narrow" charset="0"/>
              <a:ea typeface="ＭＳ Ｐゴシック" charset="-128"/>
            </a:endParaRPr>
          </a:p>
          <a:p>
            <a:pPr marL="1143000" lvl="2" indent="-228600">
              <a:spcBef>
                <a:spcPct val="20000"/>
              </a:spcBef>
              <a:buFontTx/>
              <a:buChar char="•"/>
            </a:pPr>
            <a:r>
              <a:rPr lang="en-US" dirty="0">
                <a:solidFill>
                  <a:srgbClr val="003300"/>
                </a:solidFill>
                <a:latin typeface="Arial Narrow" charset="0"/>
                <a:ea typeface="ＭＳ Ｐゴシック" charset="-128"/>
              </a:rPr>
              <a:t>d: separation between the two plates</a:t>
            </a:r>
          </a:p>
          <a:p>
            <a:pPr marL="342900" indent="-342900">
              <a:spcBef>
                <a:spcPct val="20000"/>
              </a:spcBef>
              <a:buFontTx/>
              <a:buChar char="•"/>
            </a:pPr>
            <a:r>
              <a:rPr lang="en-US" sz="3200" dirty="0">
                <a:solidFill>
                  <a:schemeClr val="accent2"/>
                </a:solidFill>
                <a:latin typeface="Arial Narrow" charset="0"/>
              </a:rPr>
              <a:t>For </a:t>
            </a:r>
            <a:r>
              <a:rPr lang="en-US" sz="3200" dirty="0" smtClean="0">
                <a:solidFill>
                  <a:schemeClr val="accent2"/>
                </a:solidFill>
                <a:latin typeface="Arial Narrow" charset="0"/>
              </a:rPr>
              <a:t>the </a:t>
            </a:r>
            <a:r>
              <a:rPr lang="en-US" sz="3200" dirty="0">
                <a:solidFill>
                  <a:schemeClr val="accent2"/>
                </a:solidFill>
                <a:latin typeface="Arial Narrow" charset="0"/>
              </a:rPr>
              <a:t>constant voltage, the electric field remains the same</a:t>
            </a:r>
          </a:p>
          <a:p>
            <a:pPr marL="342900" indent="-342900">
              <a:spcBef>
                <a:spcPct val="20000"/>
              </a:spcBef>
              <a:buFontTx/>
              <a:buChar char="•"/>
            </a:pPr>
            <a:r>
              <a:rPr lang="en-US" sz="3200" dirty="0">
                <a:solidFill>
                  <a:schemeClr val="accent2"/>
                </a:solidFill>
                <a:latin typeface="Arial Narrow" charset="0"/>
              </a:rPr>
              <a:t>For the constant charge: the voltage drops to V=V</a:t>
            </a:r>
            <a:r>
              <a:rPr lang="en-US" sz="3200" baseline="-25000" dirty="0">
                <a:solidFill>
                  <a:schemeClr val="accent2"/>
                </a:solidFill>
                <a:latin typeface="Arial Narrow" charset="0"/>
              </a:rPr>
              <a:t>0</a:t>
            </a:r>
            <a:r>
              <a:rPr lang="en-US" sz="3200" dirty="0">
                <a:solidFill>
                  <a:schemeClr val="accent2"/>
                </a:solidFill>
                <a:latin typeface="Arial Narrow" charset="0"/>
              </a:rPr>
              <a:t>/K, thus the field in the dielectric is</a:t>
            </a:r>
          </a:p>
          <a:p>
            <a:pPr marL="742950" lvl="1" indent="-285750">
              <a:spcBef>
                <a:spcPct val="20000"/>
              </a:spcBef>
              <a:buFontTx/>
              <a:buChar char="–"/>
            </a:pPr>
            <a:r>
              <a:rPr lang="en-US" sz="2800" dirty="0">
                <a:solidFill>
                  <a:srgbClr val="660066"/>
                </a:solidFill>
                <a:latin typeface="Arial Narrow" charset="0"/>
                <a:ea typeface="ＭＳ Ｐゴシック" charset="-128"/>
              </a:rPr>
              <a:t>The field in the dielectric is reduced. </a:t>
            </a:r>
          </a:p>
        </p:txBody>
      </p:sp>
      <p:sp>
        <p:nvSpPr>
          <p:cNvPr id="231428" name="Rectangle 4"/>
          <p:cNvSpPr>
            <a:spLocks noGrp="1" noChangeArrowheads="1"/>
          </p:cNvSpPr>
          <p:nvPr>
            <p:ph type="title"/>
          </p:nvPr>
        </p:nvSpPr>
        <p:spPr>
          <a:xfrm>
            <a:off x="381000" y="76200"/>
            <a:ext cx="8305800" cy="685800"/>
          </a:xfrm>
        </p:spPr>
        <p:txBody>
          <a:bodyPr/>
          <a:lstStyle/>
          <a:p>
            <a:r>
              <a:rPr lang="en-US" dirty="0"/>
              <a:t>Effect of a</a:t>
            </a:r>
            <a:r>
              <a:rPr lang="en-US" dirty="0" smtClean="0"/>
              <a:t> </a:t>
            </a:r>
            <a:r>
              <a:rPr lang="en-US" dirty="0"/>
              <a:t>Dielectric Material on Field </a:t>
            </a:r>
          </a:p>
        </p:txBody>
      </p:sp>
      <p:graphicFrame>
        <p:nvGraphicFramePr>
          <p:cNvPr id="231432" name="Object 8"/>
          <p:cNvGraphicFramePr>
            <a:graphicFrameLocks noChangeAspect="1"/>
          </p:cNvGraphicFramePr>
          <p:nvPr/>
        </p:nvGraphicFramePr>
        <p:xfrm>
          <a:off x="5715000" y="1371600"/>
          <a:ext cx="1295400" cy="965200"/>
        </p:xfrm>
        <a:graphic>
          <a:graphicData uri="http://schemas.openxmlformats.org/presentationml/2006/ole">
            <mc:AlternateContent xmlns:mc="http://schemas.openxmlformats.org/markup-compatibility/2006">
              <mc:Choice xmlns:v="urn:schemas-microsoft-com:vml" Requires="v">
                <p:oleObj spid="_x0000_s109752" name="Equation" r:id="rId3" imgW="495000" imgH="368280" progId="Equation.DSMT4">
                  <p:embed/>
                </p:oleObj>
              </mc:Choice>
              <mc:Fallback>
                <p:oleObj name="Equation" r:id="rId3" imgW="495000" imgH="368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1295400" cy="965200"/>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3" name="Object 9"/>
          <p:cNvGraphicFramePr>
            <a:graphicFrameLocks noChangeAspect="1"/>
          </p:cNvGraphicFramePr>
          <p:nvPr/>
        </p:nvGraphicFramePr>
        <p:xfrm>
          <a:off x="5943600" y="5105400"/>
          <a:ext cx="3124200" cy="833438"/>
        </p:xfrm>
        <a:graphic>
          <a:graphicData uri="http://schemas.openxmlformats.org/presentationml/2006/ole">
            <mc:AlternateContent xmlns:mc="http://schemas.openxmlformats.org/markup-compatibility/2006">
              <mc:Choice xmlns:v="urn:schemas-microsoft-com:vml" Requires="v">
                <p:oleObj spid="_x0000_s109753" name="Equation" r:id="rId5" imgW="1384200" imgH="368280" progId="Equation.DSMT4">
                  <p:embed/>
                </p:oleObj>
              </mc:Choice>
              <mc:Fallback>
                <p:oleObj name="Equation" r:id="rId5" imgW="1384200" imgH="368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105400"/>
                        <a:ext cx="3124200" cy="833438"/>
                      </a:xfrm>
                      <a:prstGeom prst="rect">
                        <a:avLst/>
                      </a:prstGeom>
                      <a:solidFill>
                        <a:srgbClr val="99FFCC"/>
                      </a:solidFill>
                      <a:ln w="28575">
                        <a:solidFill>
                          <a:srgbClr val="FF0000"/>
                        </a:solidFill>
                        <a:miter lim="800000"/>
                        <a:headEnd/>
                        <a:tailEnd/>
                      </a:ln>
                    </p:spPr>
                  </p:pic>
                </p:oleObj>
              </mc:Fallback>
            </mc:AlternateContent>
          </a:graphicData>
        </a:graphic>
      </p:graphicFrame>
      <p:graphicFrame>
        <p:nvGraphicFramePr>
          <p:cNvPr id="231434" name="Object 10"/>
          <p:cNvGraphicFramePr>
            <a:graphicFrameLocks noChangeAspect="1"/>
          </p:cNvGraphicFramePr>
          <p:nvPr/>
        </p:nvGraphicFramePr>
        <p:xfrm>
          <a:off x="3154363" y="5943600"/>
          <a:ext cx="1233487" cy="833438"/>
        </p:xfrm>
        <a:graphic>
          <a:graphicData uri="http://schemas.openxmlformats.org/presentationml/2006/ole">
            <mc:AlternateContent xmlns:mc="http://schemas.openxmlformats.org/markup-compatibility/2006">
              <mc:Choice xmlns:v="urn:schemas-microsoft-com:vml" Requires="v">
                <p:oleObj spid="_x0000_s109754" name="Equation" r:id="rId7" imgW="545760" imgH="368280" progId="Equation.DSMT4">
                  <p:embed/>
                </p:oleObj>
              </mc:Choice>
              <mc:Fallback>
                <p:oleObj name="Equation" r:id="rId7" imgW="545760" imgH="368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4363" y="5943600"/>
                        <a:ext cx="1233487" cy="833438"/>
                      </a:xfrm>
                      <a:prstGeom prst="rect">
                        <a:avLst/>
                      </a:prstGeom>
                      <a:solidFill>
                        <a:srgbClr val="99FFCC"/>
                      </a:solidFill>
                      <a:ln w="28575">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725659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smtClean="0"/>
              <a:t>Wednesday, Oct. 10, 2018</a:t>
            </a:r>
            <a:endParaRPr lang="en-US"/>
          </a:p>
        </p:txBody>
      </p:sp>
      <p:sp>
        <p:nvSpPr>
          <p:cNvPr id="20" name="Footer Placeholder 4"/>
          <p:cNvSpPr>
            <a:spLocks noGrp="1"/>
          </p:cNvSpPr>
          <p:nvPr>
            <p:ph type="ftr" sz="quarter" idx="11"/>
          </p:nvPr>
        </p:nvSpPr>
        <p:spPr/>
        <p:txBody>
          <a:bodyPr/>
          <a:lstStyle/>
          <a:p>
            <a:r>
              <a:rPr lang="mr-IN" smtClean="0"/>
              <a:t>PHYS 1444-002, Fall 2018                     Dr. Jaehoon Yu</a:t>
            </a:r>
            <a:endParaRPr lang="en-US"/>
          </a:p>
        </p:txBody>
      </p:sp>
      <p:sp>
        <p:nvSpPr>
          <p:cNvPr id="21" name="Slide Number Placeholder 5"/>
          <p:cNvSpPr>
            <a:spLocks noGrp="1"/>
          </p:cNvSpPr>
          <p:nvPr>
            <p:ph type="sldNum" sz="quarter" idx="12"/>
          </p:nvPr>
        </p:nvSpPr>
        <p:spPr/>
        <p:txBody>
          <a:bodyPr/>
          <a:lstStyle/>
          <a:p>
            <a:fld id="{10223489-070B-1B49-83AF-CC9076FD6F61}" type="slidenum">
              <a:rPr lang="en-US"/>
              <a:pPr/>
              <a:t>8</a:t>
            </a:fld>
            <a:endParaRPr lang="en-US"/>
          </a:p>
        </p:txBody>
      </p:sp>
      <p:pic>
        <p:nvPicPr>
          <p:cNvPr id="206876" name="Picture 28" descr="FG24_013"/>
          <p:cNvPicPr>
            <a:picLocks noChangeAspect="1" noChangeArrowheads="1"/>
          </p:cNvPicPr>
          <p:nvPr/>
        </p:nvPicPr>
        <p:blipFill>
          <a:blip r:embed="rId3"/>
          <a:srcRect/>
          <a:stretch>
            <a:fillRect/>
          </a:stretch>
        </p:blipFill>
        <p:spPr bwMode="auto">
          <a:xfrm>
            <a:off x="6324600" y="685800"/>
            <a:ext cx="2971800" cy="2667000"/>
          </a:xfrm>
          <a:prstGeom prst="rect">
            <a:avLst/>
          </a:prstGeom>
          <a:noFill/>
        </p:spPr>
      </p:pic>
      <p:sp>
        <p:nvSpPr>
          <p:cNvPr id="206850" name="Rectangle 2"/>
          <p:cNvSpPr>
            <a:spLocks noGrp="1" noChangeArrowheads="1"/>
          </p:cNvSpPr>
          <p:nvPr>
            <p:ph type="title"/>
          </p:nvPr>
        </p:nvSpPr>
        <p:spPr>
          <a:xfrm>
            <a:off x="228600" y="0"/>
            <a:ext cx="8686800" cy="762000"/>
          </a:xfrm>
        </p:spPr>
        <p:txBody>
          <a:bodyPr/>
          <a:lstStyle/>
          <a:p>
            <a:r>
              <a:rPr lang="en-US" dirty="0"/>
              <a:t>Example 24 –</a:t>
            </a:r>
            <a:r>
              <a:rPr lang="en-US" dirty="0" smtClean="0"/>
              <a:t> 11</a:t>
            </a:r>
            <a:endParaRPr lang="en-US" dirty="0"/>
          </a:p>
        </p:txBody>
      </p:sp>
      <p:sp>
        <p:nvSpPr>
          <p:cNvPr id="206851" name="Text Box 3"/>
          <p:cNvSpPr txBox="1">
            <a:spLocks noChangeArrowheads="1"/>
          </p:cNvSpPr>
          <p:nvPr/>
        </p:nvSpPr>
        <p:spPr bwMode="auto">
          <a:xfrm>
            <a:off x="152400" y="673100"/>
            <a:ext cx="6705600" cy="2862322"/>
          </a:xfrm>
          <a:prstGeom prst="rect">
            <a:avLst/>
          </a:prstGeom>
          <a:noFill/>
          <a:ln w="38100">
            <a:noFill/>
            <a:miter lim="800000"/>
            <a:headEnd/>
            <a:tailEnd/>
          </a:ln>
          <a:effectLst/>
        </p:spPr>
        <p:txBody>
          <a:bodyPr wrap="square">
            <a:prstTxWarp prst="textNoShape">
              <a:avLst/>
            </a:prstTxWarp>
            <a:spAutoFit/>
          </a:bodyPr>
          <a:lstStyle/>
          <a:p>
            <a:pPr>
              <a:spcBef>
                <a:spcPct val="20000"/>
              </a:spcBef>
            </a:pPr>
            <a:r>
              <a:rPr lang="en-US" sz="2000" b="1" dirty="0">
                <a:solidFill>
                  <a:schemeClr val="accent2"/>
                </a:solidFill>
                <a:latin typeface="Arial Narrow" charset="0"/>
              </a:rPr>
              <a:t>Dielectric Removal: </a:t>
            </a:r>
            <a:r>
              <a:rPr lang="en-US" sz="2000" dirty="0">
                <a:solidFill>
                  <a:schemeClr val="accent2"/>
                </a:solidFill>
                <a:latin typeface="Arial Narrow" charset="0"/>
              </a:rPr>
              <a:t>A parallel-plate capacitor, filled </a:t>
            </a:r>
            <a:r>
              <a:rPr lang="en-US" sz="2000">
                <a:solidFill>
                  <a:schemeClr val="accent2"/>
                </a:solidFill>
                <a:latin typeface="Arial Narrow" charset="0"/>
              </a:rPr>
              <a:t>with </a:t>
            </a:r>
            <a:r>
              <a:rPr lang="en-US" sz="2000" smtClean="0">
                <a:solidFill>
                  <a:schemeClr val="accent2"/>
                </a:solidFill>
                <a:latin typeface="Arial Narrow" charset="0"/>
              </a:rPr>
              <a:t>the </a:t>
            </a:r>
            <a:r>
              <a:rPr lang="en-US" sz="2000" dirty="0">
                <a:solidFill>
                  <a:schemeClr val="accent2"/>
                </a:solidFill>
                <a:latin typeface="Arial Narrow" charset="0"/>
              </a:rPr>
              <a:t>dielectric</a:t>
            </a:r>
            <a:r>
              <a:rPr lang="en-US" sz="2000" dirty="0" smtClean="0">
                <a:solidFill>
                  <a:schemeClr val="accent2"/>
                </a:solidFill>
                <a:latin typeface="Arial Narrow" charset="0"/>
              </a:rPr>
              <a:t> of </a:t>
            </a:r>
            <a:r>
              <a:rPr lang="en-US" sz="2000" dirty="0">
                <a:solidFill>
                  <a:srgbClr val="FF0000"/>
                </a:solidFill>
                <a:latin typeface="Arial Narrow" charset="0"/>
              </a:rPr>
              <a:t>K=3.4</a:t>
            </a:r>
            <a:r>
              <a:rPr lang="en-US" sz="2000" dirty="0">
                <a:solidFill>
                  <a:schemeClr val="accent2"/>
                </a:solidFill>
                <a:latin typeface="Arial Narrow" charset="0"/>
              </a:rPr>
              <a:t>, is connected to a </a:t>
            </a:r>
            <a:r>
              <a:rPr lang="en-US" sz="2000" dirty="0">
                <a:solidFill>
                  <a:srgbClr val="FF0000"/>
                </a:solidFill>
                <a:latin typeface="Arial Narrow" charset="0"/>
              </a:rPr>
              <a:t>100-V </a:t>
            </a:r>
            <a:r>
              <a:rPr lang="en-US" sz="2000" dirty="0">
                <a:solidFill>
                  <a:schemeClr val="accent2"/>
                </a:solidFill>
                <a:latin typeface="Arial Narrow" charset="0"/>
              </a:rPr>
              <a:t>battery.  After the capacitor is fully charged, the battery is disconnected.  The plates have area </a:t>
            </a:r>
            <a:r>
              <a:rPr lang="en-US" sz="2000" dirty="0">
                <a:solidFill>
                  <a:srgbClr val="FF0000"/>
                </a:solidFill>
                <a:latin typeface="Arial Narrow" charset="0"/>
              </a:rPr>
              <a:t>A=4.0m</a:t>
            </a:r>
            <a:r>
              <a:rPr lang="en-US" sz="2000" baseline="30000" dirty="0">
                <a:solidFill>
                  <a:srgbClr val="FF0000"/>
                </a:solidFill>
                <a:latin typeface="Arial Narrow" charset="0"/>
              </a:rPr>
              <a:t>2</a:t>
            </a:r>
            <a:r>
              <a:rPr lang="en-US" sz="2000" dirty="0">
                <a:solidFill>
                  <a:schemeClr val="accent2"/>
                </a:solidFill>
                <a:latin typeface="Arial Narrow" charset="0"/>
              </a:rPr>
              <a:t>, and are separated by </a:t>
            </a:r>
            <a:r>
              <a:rPr lang="en-US" sz="2000" dirty="0" err="1">
                <a:solidFill>
                  <a:srgbClr val="FF0000"/>
                </a:solidFill>
                <a:latin typeface="Arial Narrow" charset="0"/>
              </a:rPr>
              <a:t>d</a:t>
            </a:r>
            <a:r>
              <a:rPr lang="en-US" sz="2000" dirty="0">
                <a:solidFill>
                  <a:srgbClr val="FF0000"/>
                </a:solidFill>
                <a:latin typeface="Arial Narrow" charset="0"/>
              </a:rPr>
              <a:t>=4.0mm</a:t>
            </a:r>
            <a:r>
              <a:rPr lang="en-US" sz="2000" dirty="0">
                <a:solidFill>
                  <a:schemeClr val="accent2"/>
                </a:solidFill>
                <a:latin typeface="Arial Narrow" charset="0"/>
              </a:rPr>
              <a:t>.  (a) Find the capacitance, the charge on the capacitor, the electric field strength, and the energy stored in the capacitor.  (</a:t>
            </a:r>
            <a:r>
              <a:rPr lang="en-US" sz="2000" dirty="0" err="1">
                <a:solidFill>
                  <a:schemeClr val="accent2"/>
                </a:solidFill>
                <a:latin typeface="Arial Narrow" charset="0"/>
              </a:rPr>
              <a:t>b</a:t>
            </a:r>
            <a:r>
              <a:rPr lang="en-US" sz="2000" dirty="0">
                <a:solidFill>
                  <a:schemeClr val="accent2"/>
                </a:solidFill>
                <a:latin typeface="Arial Narrow" charset="0"/>
              </a:rPr>
              <a:t>) The dielectric is carefully removed, without changing the plate separation nor does any charge leave the capacitor.  Find the new value of capacitance, electric field strength, voltage between the plates and the energy stored in the capacitor.</a:t>
            </a:r>
          </a:p>
        </p:txBody>
      </p:sp>
      <p:sp>
        <p:nvSpPr>
          <p:cNvPr id="206855" name="Text Box 7"/>
          <p:cNvSpPr txBox="1">
            <a:spLocks noChangeArrowheads="1"/>
          </p:cNvSpPr>
          <p:nvPr/>
        </p:nvSpPr>
        <p:spPr bwMode="auto">
          <a:xfrm>
            <a:off x="304800" y="36576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a:t>
            </a:r>
          </a:p>
        </p:txBody>
      </p:sp>
      <p:graphicFrame>
        <p:nvGraphicFramePr>
          <p:cNvPr id="206870" name="Object 22"/>
          <p:cNvGraphicFramePr>
            <a:graphicFrameLocks noChangeAspect="1"/>
          </p:cNvGraphicFramePr>
          <p:nvPr/>
        </p:nvGraphicFramePr>
        <p:xfrm>
          <a:off x="838200" y="3798888"/>
          <a:ext cx="431800" cy="298450"/>
        </p:xfrm>
        <a:graphic>
          <a:graphicData uri="http://schemas.openxmlformats.org/presentationml/2006/ole">
            <mc:AlternateContent xmlns:mc="http://schemas.openxmlformats.org/markup-compatibility/2006">
              <mc:Choice xmlns:v="urn:schemas-microsoft-com:vml" Requires="v">
                <p:oleObj spid="_x0000_s111376" name="Equation" r:id="rId4" imgW="253800" imgH="164880" progId="Equation.DSMT4">
                  <p:embed/>
                </p:oleObj>
              </mc:Choice>
              <mc:Fallback>
                <p:oleObj name="Equation" r:id="rId4" imgW="253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798888"/>
                        <a:ext cx="431800"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7" name="Object 29"/>
          <p:cNvGraphicFramePr>
            <a:graphicFrameLocks noChangeAspect="1"/>
          </p:cNvGraphicFramePr>
          <p:nvPr/>
        </p:nvGraphicFramePr>
        <p:xfrm>
          <a:off x="838200" y="4451350"/>
          <a:ext cx="433388" cy="344488"/>
        </p:xfrm>
        <a:graphic>
          <a:graphicData uri="http://schemas.openxmlformats.org/presentationml/2006/ole">
            <mc:AlternateContent xmlns:mc="http://schemas.openxmlformats.org/markup-compatibility/2006">
              <mc:Choice xmlns:v="urn:schemas-microsoft-com:vml" Requires="v">
                <p:oleObj spid="_x0000_s111377" name="Equation" r:id="rId6" imgW="253800" imgH="190440" progId="Equation.DSMT4">
                  <p:embed/>
                </p:oleObj>
              </mc:Choice>
              <mc:Fallback>
                <p:oleObj name="Equation" r:id="rId6" imgW="253800" imgH="1904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451350"/>
                        <a:ext cx="433388" cy="3444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79" name="Object 31"/>
          <p:cNvGraphicFramePr>
            <a:graphicFrameLocks noChangeAspect="1"/>
          </p:cNvGraphicFramePr>
          <p:nvPr/>
        </p:nvGraphicFramePr>
        <p:xfrm>
          <a:off x="1241425" y="3616325"/>
          <a:ext cx="606425" cy="665163"/>
        </p:xfrm>
        <a:graphic>
          <a:graphicData uri="http://schemas.openxmlformats.org/presentationml/2006/ole">
            <mc:AlternateContent xmlns:mc="http://schemas.openxmlformats.org/markup-compatibility/2006">
              <mc:Choice xmlns:v="urn:schemas-microsoft-com:vml" Requires="v">
                <p:oleObj spid="_x0000_s111378" name="Equation" r:id="rId8" imgW="355320" imgH="368280" progId="Equation.DSMT4">
                  <p:embed/>
                </p:oleObj>
              </mc:Choice>
              <mc:Fallback>
                <p:oleObj name="Equation" r:id="rId8" imgW="35532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3616325"/>
                        <a:ext cx="606425"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0" name="Object 32"/>
          <p:cNvGraphicFramePr>
            <a:graphicFrameLocks noChangeAspect="1"/>
          </p:cNvGraphicFramePr>
          <p:nvPr/>
        </p:nvGraphicFramePr>
        <p:xfrm>
          <a:off x="1817688" y="3616325"/>
          <a:ext cx="865187" cy="665163"/>
        </p:xfrm>
        <a:graphic>
          <a:graphicData uri="http://schemas.openxmlformats.org/presentationml/2006/ole">
            <mc:AlternateContent xmlns:mc="http://schemas.openxmlformats.org/markup-compatibility/2006">
              <mc:Choice xmlns:v="urn:schemas-microsoft-com:vml" Requires="v">
                <p:oleObj spid="_x0000_s111379" name="Equation" r:id="rId10" imgW="507960" imgH="368280" progId="Equation.DSMT4">
                  <p:embed/>
                </p:oleObj>
              </mc:Choice>
              <mc:Fallback>
                <p:oleObj name="Equation" r:id="rId10" imgW="507960" imgH="368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7688" y="3616325"/>
                        <a:ext cx="86518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1" name="Object 33"/>
          <p:cNvGraphicFramePr>
            <a:graphicFrameLocks noChangeAspect="1"/>
          </p:cNvGraphicFramePr>
          <p:nvPr/>
        </p:nvGraphicFramePr>
        <p:xfrm>
          <a:off x="2652713" y="3581400"/>
          <a:ext cx="6186487" cy="735013"/>
        </p:xfrm>
        <a:graphic>
          <a:graphicData uri="http://schemas.openxmlformats.org/presentationml/2006/ole">
            <mc:AlternateContent xmlns:mc="http://schemas.openxmlformats.org/markup-compatibility/2006">
              <mc:Choice xmlns:v="urn:schemas-microsoft-com:vml" Requires="v">
                <p:oleObj spid="_x0000_s111380" name="Equation" r:id="rId12" imgW="3632040" imgH="406080" progId="Equation.DSMT4">
                  <p:embed/>
                </p:oleObj>
              </mc:Choice>
              <mc:Fallback>
                <p:oleObj name="Equation" r:id="rId12" imgW="3632040" imgH="4060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2713" y="3581400"/>
                        <a:ext cx="6186487" cy="7350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2" name="Object 34"/>
          <p:cNvGraphicFramePr>
            <a:graphicFrameLocks noChangeAspect="1"/>
          </p:cNvGraphicFramePr>
          <p:nvPr/>
        </p:nvGraphicFramePr>
        <p:xfrm>
          <a:off x="838200" y="5083175"/>
          <a:ext cx="431800" cy="274638"/>
        </p:xfrm>
        <a:graphic>
          <a:graphicData uri="http://schemas.openxmlformats.org/presentationml/2006/ole">
            <mc:AlternateContent xmlns:mc="http://schemas.openxmlformats.org/markup-compatibility/2006">
              <mc:Choice xmlns:v="urn:schemas-microsoft-com:vml" Requires="v">
                <p:oleObj spid="_x0000_s111381" name="Equation" r:id="rId14" imgW="253800" imgH="152280" progId="Equation.DSMT4">
                  <p:embed/>
                </p:oleObj>
              </mc:Choice>
              <mc:Fallback>
                <p:oleObj name="Equation" r:id="rId14" imgW="253800" imgH="1522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8200" y="5083175"/>
                        <a:ext cx="431800" cy="2746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4" name="Object 36"/>
          <p:cNvGraphicFramePr>
            <a:graphicFrameLocks noChangeAspect="1"/>
          </p:cNvGraphicFramePr>
          <p:nvPr/>
        </p:nvGraphicFramePr>
        <p:xfrm>
          <a:off x="839788" y="5715000"/>
          <a:ext cx="455612" cy="298450"/>
        </p:xfrm>
        <a:graphic>
          <a:graphicData uri="http://schemas.openxmlformats.org/presentationml/2006/ole">
            <mc:AlternateContent xmlns:mc="http://schemas.openxmlformats.org/markup-compatibility/2006">
              <mc:Choice xmlns:v="urn:schemas-microsoft-com:vml" Requires="v">
                <p:oleObj spid="_x0000_s111382" name="Equation" r:id="rId16" imgW="266400" imgH="164880" progId="Equation.DSMT4">
                  <p:embed/>
                </p:oleObj>
              </mc:Choice>
              <mc:Fallback>
                <p:oleObj name="Equation" r:id="rId16" imgW="26640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9788" y="5715000"/>
                        <a:ext cx="455612"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5" name="Object 37"/>
          <p:cNvGraphicFramePr>
            <a:graphicFrameLocks noChangeAspect="1"/>
          </p:cNvGraphicFramePr>
          <p:nvPr/>
        </p:nvGraphicFramePr>
        <p:xfrm>
          <a:off x="1295400" y="4475163"/>
          <a:ext cx="604838" cy="298450"/>
        </p:xfrm>
        <a:graphic>
          <a:graphicData uri="http://schemas.openxmlformats.org/presentationml/2006/ole">
            <mc:AlternateContent xmlns:mc="http://schemas.openxmlformats.org/markup-compatibility/2006">
              <mc:Choice xmlns:v="urn:schemas-microsoft-com:vml" Requires="v">
                <p:oleObj spid="_x0000_s111383" name="Equation" r:id="rId18" imgW="355320" imgH="164880" progId="Equation.DSMT4">
                  <p:embed/>
                </p:oleObj>
              </mc:Choice>
              <mc:Fallback>
                <p:oleObj name="Equation" r:id="rId18" imgW="355320" imgH="164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5400" y="4475163"/>
                        <a:ext cx="604838" cy="2984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6" name="Object 38"/>
          <p:cNvGraphicFramePr>
            <a:graphicFrameLocks noChangeAspect="1"/>
          </p:cNvGraphicFramePr>
          <p:nvPr/>
        </p:nvGraphicFramePr>
        <p:xfrm>
          <a:off x="1855788" y="4371975"/>
          <a:ext cx="4240212" cy="504825"/>
        </p:xfrm>
        <a:graphic>
          <a:graphicData uri="http://schemas.openxmlformats.org/presentationml/2006/ole">
            <mc:AlternateContent xmlns:mc="http://schemas.openxmlformats.org/markup-compatibility/2006">
              <mc:Choice xmlns:v="urn:schemas-microsoft-com:vml" Requires="v">
                <p:oleObj spid="_x0000_s111384" name="Equation" r:id="rId20" imgW="2489040" imgH="279360" progId="Equation.DSMT4">
                  <p:embed/>
                </p:oleObj>
              </mc:Choice>
              <mc:Fallback>
                <p:oleObj name="Equation" r:id="rId20" imgW="2489040" imgH="27936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55788" y="4371975"/>
                        <a:ext cx="4240212" cy="5048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7" name="Object 39"/>
          <p:cNvGraphicFramePr>
            <a:graphicFrameLocks noChangeAspect="1"/>
          </p:cNvGraphicFramePr>
          <p:nvPr/>
        </p:nvGraphicFramePr>
        <p:xfrm>
          <a:off x="1271588" y="4887913"/>
          <a:ext cx="474662" cy="665162"/>
        </p:xfrm>
        <a:graphic>
          <a:graphicData uri="http://schemas.openxmlformats.org/presentationml/2006/ole">
            <mc:AlternateContent xmlns:mc="http://schemas.openxmlformats.org/markup-compatibility/2006">
              <mc:Choice xmlns:v="urn:schemas-microsoft-com:vml" Requires="v">
                <p:oleObj spid="_x0000_s111385" name="Equation" r:id="rId22" imgW="279360" imgH="368280" progId="Equation.DSMT4">
                  <p:embed/>
                </p:oleObj>
              </mc:Choice>
              <mc:Fallback>
                <p:oleObj name="Equation" r:id="rId22" imgW="279360" imgH="36828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71588" y="4887913"/>
                        <a:ext cx="474662" cy="66516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8" name="Object 40"/>
          <p:cNvGraphicFramePr>
            <a:graphicFrameLocks noChangeAspect="1"/>
          </p:cNvGraphicFramePr>
          <p:nvPr/>
        </p:nvGraphicFramePr>
        <p:xfrm>
          <a:off x="1749425" y="4876800"/>
          <a:ext cx="2746375" cy="687388"/>
        </p:xfrm>
        <a:graphic>
          <a:graphicData uri="http://schemas.openxmlformats.org/presentationml/2006/ole">
            <mc:AlternateContent xmlns:mc="http://schemas.openxmlformats.org/markup-compatibility/2006">
              <mc:Choice xmlns:v="urn:schemas-microsoft-com:vml" Requires="v">
                <p:oleObj spid="_x0000_s111386" name="Equation" r:id="rId24" imgW="1612800" imgH="380880" progId="Equation.DSMT4">
                  <p:embed/>
                </p:oleObj>
              </mc:Choice>
              <mc:Fallback>
                <p:oleObj name="Equation" r:id="rId24" imgW="1612800" imgH="38088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49425" y="4876800"/>
                        <a:ext cx="2746375" cy="6873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89" name="Object 41"/>
          <p:cNvGraphicFramePr>
            <a:graphicFrameLocks noChangeAspect="1"/>
          </p:cNvGraphicFramePr>
          <p:nvPr/>
        </p:nvGraphicFramePr>
        <p:xfrm>
          <a:off x="1300163" y="5562600"/>
          <a:ext cx="909637" cy="665163"/>
        </p:xfrm>
        <a:graphic>
          <a:graphicData uri="http://schemas.openxmlformats.org/presentationml/2006/ole">
            <mc:AlternateContent xmlns:mc="http://schemas.openxmlformats.org/markup-compatibility/2006">
              <mc:Choice xmlns:v="urn:schemas-microsoft-com:vml" Requires="v">
                <p:oleObj spid="_x0000_s111387" name="Equation" r:id="rId26" imgW="533160" imgH="368280" progId="Equation.DSMT4">
                  <p:embed/>
                </p:oleObj>
              </mc:Choice>
              <mc:Fallback>
                <p:oleObj name="Equation" r:id="rId26" imgW="533160" imgH="36828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300163" y="5562600"/>
                        <a:ext cx="909637"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06890" name="Object 42"/>
          <p:cNvGraphicFramePr>
            <a:graphicFrameLocks noChangeAspect="1"/>
          </p:cNvGraphicFramePr>
          <p:nvPr/>
        </p:nvGraphicFramePr>
        <p:xfrm>
          <a:off x="2287588" y="5562600"/>
          <a:ext cx="3656012" cy="665163"/>
        </p:xfrm>
        <a:graphic>
          <a:graphicData uri="http://schemas.openxmlformats.org/presentationml/2006/ole">
            <mc:AlternateContent xmlns:mc="http://schemas.openxmlformats.org/markup-compatibility/2006">
              <mc:Choice xmlns:v="urn:schemas-microsoft-com:vml" Requires="v">
                <p:oleObj spid="_x0000_s111388" name="Equation" r:id="rId28" imgW="2145960" imgH="368280" progId="Equation.DSMT4">
                  <p:embed/>
                </p:oleObj>
              </mc:Choice>
              <mc:Fallback>
                <p:oleObj name="Equation" r:id="rId28" imgW="2145960" imgH="36828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287588" y="5562600"/>
                        <a:ext cx="3656012" cy="6651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0558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Oct. 10, 2018</a:t>
            </a:r>
            <a:endParaRPr lang="en-US"/>
          </a:p>
        </p:txBody>
      </p:sp>
      <p:sp>
        <p:nvSpPr>
          <p:cNvPr id="32" name="Footer Placeholder 4"/>
          <p:cNvSpPr>
            <a:spLocks noGrp="1"/>
          </p:cNvSpPr>
          <p:nvPr>
            <p:ph type="ftr" sz="quarter" idx="11"/>
          </p:nvPr>
        </p:nvSpPr>
        <p:spPr/>
        <p:txBody>
          <a:bodyPr/>
          <a:lstStyle/>
          <a:p>
            <a:r>
              <a:rPr lang="mr-IN" smtClean="0"/>
              <a:t>PHYS 1444-002, Fall 2018                     Dr. Jaehoon Yu</a:t>
            </a:r>
            <a:endParaRPr lang="en-US"/>
          </a:p>
        </p:txBody>
      </p:sp>
      <p:sp>
        <p:nvSpPr>
          <p:cNvPr id="33" name="Slide Number Placeholder 5"/>
          <p:cNvSpPr>
            <a:spLocks noGrp="1"/>
          </p:cNvSpPr>
          <p:nvPr>
            <p:ph type="sldNum" sz="quarter" idx="12"/>
          </p:nvPr>
        </p:nvSpPr>
        <p:spPr/>
        <p:txBody>
          <a:bodyPr/>
          <a:lstStyle/>
          <a:p>
            <a:fld id="{83FAB595-DDCA-5146-BAD9-09D09995EB1E}" type="slidenum">
              <a:rPr lang="en-US"/>
              <a:pPr/>
              <a:t>9</a:t>
            </a:fld>
            <a:endParaRPr lang="en-US"/>
          </a:p>
        </p:txBody>
      </p:sp>
      <p:sp>
        <p:nvSpPr>
          <p:cNvPr id="232461" name="Text Box 13"/>
          <p:cNvSpPr txBox="1">
            <a:spLocks noChangeArrowheads="1"/>
          </p:cNvSpPr>
          <p:nvPr/>
        </p:nvSpPr>
        <p:spPr bwMode="auto">
          <a:xfrm>
            <a:off x="685800" y="2378075"/>
            <a:ext cx="7772400" cy="830997"/>
          </a:xfrm>
          <a:prstGeom prst="rect">
            <a:avLst/>
          </a:prstGeom>
          <a:noFill/>
          <a:ln w="9525">
            <a:noFill/>
            <a:miter lim="800000"/>
            <a:headEnd/>
            <a:tailEnd/>
          </a:ln>
          <a:effectLst/>
        </p:spPr>
        <p:txBody>
          <a:bodyPr wrap="square">
            <a:prstTxWarp prst="textNoShape">
              <a:avLst/>
            </a:prstTxWarp>
            <a:spAutoFit/>
          </a:bodyPr>
          <a:lstStyle/>
          <a:p>
            <a:r>
              <a:rPr lang="en-US">
                <a:solidFill>
                  <a:srgbClr val="CC00CC"/>
                </a:solidFill>
                <a:latin typeface="Arial Narrow" charset="0"/>
              </a:rPr>
              <a:t>Since charge is the same (                )  before and after the removal of the dielectric, we obtain</a:t>
            </a:r>
          </a:p>
        </p:txBody>
      </p:sp>
      <p:sp>
        <p:nvSpPr>
          <p:cNvPr id="232451" name="Rectangle 3"/>
          <p:cNvSpPr>
            <a:spLocks noGrp="1" noChangeArrowheads="1"/>
          </p:cNvSpPr>
          <p:nvPr>
            <p:ph type="title"/>
          </p:nvPr>
        </p:nvSpPr>
        <p:spPr>
          <a:xfrm>
            <a:off x="228600" y="0"/>
            <a:ext cx="8686800" cy="762000"/>
          </a:xfrm>
        </p:spPr>
        <p:txBody>
          <a:bodyPr/>
          <a:lstStyle/>
          <a:p>
            <a:r>
              <a:rPr lang="en-US" dirty="0"/>
              <a:t>Example 24 –</a:t>
            </a:r>
            <a:r>
              <a:rPr lang="en-US" dirty="0" smtClean="0"/>
              <a:t> 11 </a:t>
            </a:r>
            <a:r>
              <a:rPr lang="en-US" dirty="0"/>
              <a:t>cont’d</a:t>
            </a:r>
          </a:p>
        </p:txBody>
      </p:sp>
      <p:sp>
        <p:nvSpPr>
          <p:cNvPr id="232453" name="Text Box 5"/>
          <p:cNvSpPr txBox="1">
            <a:spLocks noChangeArrowheads="1"/>
          </p:cNvSpPr>
          <p:nvPr/>
        </p:nvSpPr>
        <p:spPr bwMode="auto">
          <a:xfrm>
            <a:off x="533400" y="8382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a:t>
            </a:r>
          </a:p>
        </p:txBody>
      </p:sp>
      <p:graphicFrame>
        <p:nvGraphicFramePr>
          <p:cNvPr id="232454" name="Object 6"/>
          <p:cNvGraphicFramePr>
            <a:graphicFrameLocks noChangeAspect="1"/>
          </p:cNvGraphicFramePr>
          <p:nvPr/>
        </p:nvGraphicFramePr>
        <p:xfrm>
          <a:off x="436563" y="1746250"/>
          <a:ext cx="630237" cy="446088"/>
        </p:xfrm>
        <a:graphic>
          <a:graphicData uri="http://schemas.openxmlformats.org/presentationml/2006/ole">
            <mc:AlternateContent xmlns:mc="http://schemas.openxmlformats.org/markup-compatibility/2006">
              <mc:Choice xmlns:v="urn:schemas-microsoft-com:vml" Requires="v">
                <p:oleObj spid="_x0000_s1084" name="Equation" r:id="rId3" imgW="304560" imgH="203040" progId="Equation.DSMT4">
                  <p:embed/>
                </p:oleObj>
              </mc:Choice>
              <mc:Fallback>
                <p:oleObj name="Equation" r:id="rId3" imgW="30456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1746250"/>
                        <a:ext cx="630237" cy="4460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5" name="Object 7"/>
          <p:cNvGraphicFramePr>
            <a:graphicFrameLocks noChangeAspect="1"/>
          </p:cNvGraphicFramePr>
          <p:nvPr/>
        </p:nvGraphicFramePr>
        <p:xfrm>
          <a:off x="3733800" y="2349500"/>
          <a:ext cx="1130300" cy="546100"/>
        </p:xfrm>
        <a:graphic>
          <a:graphicData uri="http://schemas.openxmlformats.org/presentationml/2006/ole">
            <mc:AlternateContent xmlns:mc="http://schemas.openxmlformats.org/markup-compatibility/2006">
              <mc:Choice xmlns:v="urn:schemas-microsoft-com:vml" Requires="v">
                <p:oleObj spid="_x0000_s1085" name="Equation" r:id="rId5" imgW="444240" imgH="203040" progId="Equation.DSMT4">
                  <p:embed/>
                </p:oleObj>
              </mc:Choice>
              <mc:Fallback>
                <p:oleObj name="Equation" r:id="rId5" imgW="44424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2349500"/>
                        <a:ext cx="113030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56" name="Text Box 8"/>
          <p:cNvSpPr txBox="1">
            <a:spLocks noChangeArrowheads="1"/>
          </p:cNvSpPr>
          <p:nvPr/>
        </p:nvSpPr>
        <p:spPr bwMode="auto">
          <a:xfrm>
            <a:off x="1143000" y="838200"/>
            <a:ext cx="7239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the dielectric has been removed, the effect of dielectric constant must be removed as well.  </a:t>
            </a:r>
          </a:p>
        </p:txBody>
      </p:sp>
      <p:graphicFrame>
        <p:nvGraphicFramePr>
          <p:cNvPr id="232458" name="Object 10"/>
          <p:cNvGraphicFramePr>
            <a:graphicFrameLocks noChangeAspect="1"/>
          </p:cNvGraphicFramePr>
          <p:nvPr/>
        </p:nvGraphicFramePr>
        <p:xfrm>
          <a:off x="609600" y="4146550"/>
          <a:ext cx="773113" cy="547688"/>
        </p:xfrm>
        <a:graphic>
          <a:graphicData uri="http://schemas.openxmlformats.org/presentationml/2006/ole">
            <mc:AlternateContent xmlns:mc="http://schemas.openxmlformats.org/markup-compatibility/2006">
              <mc:Choice xmlns:v="urn:schemas-microsoft-com:vml" Requires="v">
                <p:oleObj spid="_x0000_s1086" name="Equation" r:id="rId7" imgW="304560" imgH="203040" progId="Equation.DSMT4">
                  <p:embed/>
                </p:oleObj>
              </mc:Choice>
              <mc:Fallback>
                <p:oleObj name="Equation" r:id="rId7" imgW="304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46550"/>
                        <a:ext cx="773113" cy="54768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59" name="Object 11"/>
          <p:cNvGraphicFramePr>
            <a:graphicFrameLocks noChangeAspect="1"/>
          </p:cNvGraphicFramePr>
          <p:nvPr/>
        </p:nvGraphicFramePr>
        <p:xfrm>
          <a:off x="228600" y="5129213"/>
          <a:ext cx="639763" cy="433387"/>
        </p:xfrm>
        <a:graphic>
          <a:graphicData uri="http://schemas.openxmlformats.org/presentationml/2006/ole">
            <mc:AlternateContent xmlns:mc="http://schemas.openxmlformats.org/markup-compatibility/2006">
              <mc:Choice xmlns:v="urn:schemas-microsoft-com:vml" Requires="v">
                <p:oleObj spid="_x0000_s1087" name="Equation" r:id="rId9" imgW="317160" imgH="203040" progId="Equation.DSMT4">
                  <p:embed/>
                </p:oleObj>
              </mc:Choice>
              <mc:Fallback>
                <p:oleObj name="Equation" r:id="rId9" imgW="31716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129213"/>
                        <a:ext cx="639763"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60" name="Object 12"/>
          <p:cNvGraphicFramePr>
            <a:graphicFrameLocks noChangeAspect="1"/>
          </p:cNvGraphicFramePr>
          <p:nvPr/>
        </p:nvGraphicFramePr>
        <p:xfrm>
          <a:off x="609600" y="3227388"/>
          <a:ext cx="742950" cy="546100"/>
        </p:xfrm>
        <a:graphic>
          <a:graphicData uri="http://schemas.openxmlformats.org/presentationml/2006/ole">
            <mc:AlternateContent xmlns:mc="http://schemas.openxmlformats.org/markup-compatibility/2006">
              <mc:Choice xmlns:v="urn:schemas-microsoft-com:vml" Requires="v">
                <p:oleObj spid="_x0000_s1088" name="Equation" r:id="rId11" imgW="291960" imgH="203040" progId="Equation.DSMT4">
                  <p:embed/>
                </p:oleObj>
              </mc:Choice>
              <mc:Fallback>
                <p:oleObj name="Equation" r:id="rId11" imgW="291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3227388"/>
                        <a:ext cx="742950"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232462" name="Text Box 14"/>
          <p:cNvSpPr txBox="1">
            <a:spLocks noChangeArrowheads="1"/>
          </p:cNvSpPr>
          <p:nvPr/>
        </p:nvSpPr>
        <p:spPr bwMode="auto">
          <a:xfrm>
            <a:off x="228600" y="5883275"/>
            <a:ext cx="1905000" cy="669925"/>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dirty="0">
                <a:solidFill>
                  <a:srgbClr val="FF0000"/>
                </a:solidFill>
                <a:latin typeface="Arial Narrow" charset="0"/>
              </a:rPr>
              <a:t>Where did the extra energy come from</a:t>
            </a:r>
            <a:r>
              <a:rPr lang="en-US" sz="1800" dirty="0" smtClean="0">
                <a:solidFill>
                  <a:srgbClr val="FF0000"/>
                </a:solidFill>
                <a:latin typeface="Arial Narrow" charset="0"/>
              </a:rPr>
              <a:t>?</a:t>
            </a:r>
            <a:endParaRPr lang="en-US" sz="1800" dirty="0">
              <a:solidFill>
                <a:srgbClr val="FF0000"/>
              </a:solidFill>
              <a:latin typeface="Arial Narrow" charset="0"/>
            </a:endParaRPr>
          </a:p>
        </p:txBody>
      </p:sp>
      <p:sp>
        <p:nvSpPr>
          <p:cNvPr id="232463" name="Text Box 15"/>
          <p:cNvSpPr txBox="1">
            <a:spLocks noChangeArrowheads="1"/>
          </p:cNvSpPr>
          <p:nvPr/>
        </p:nvSpPr>
        <p:spPr bwMode="auto">
          <a:xfrm>
            <a:off x="2438400" y="5791200"/>
            <a:ext cx="4876800" cy="395288"/>
          </a:xfrm>
          <a:prstGeom prst="rect">
            <a:avLst/>
          </a:prstGeom>
          <a:solidFill>
            <a:srgbClr val="FFFF66"/>
          </a:solidFill>
          <a:ln w="28575">
            <a:solidFill>
              <a:srgbClr val="FF0000"/>
            </a:solidFill>
            <a:miter lim="800000"/>
            <a:headEnd/>
            <a:tailEnd/>
          </a:ln>
          <a:effectLst/>
        </p:spPr>
        <p:txBody>
          <a:bodyPr>
            <a:prstTxWarp prst="textNoShape">
              <a:avLst/>
            </a:prstTxWarp>
            <a:spAutoFit/>
          </a:bodyPr>
          <a:lstStyle/>
          <a:p>
            <a:r>
              <a:rPr lang="en-US" sz="1800">
                <a:solidFill>
                  <a:srgbClr val="FF0000"/>
                </a:solidFill>
                <a:latin typeface="Arial Narrow" charset="0"/>
              </a:rPr>
              <a:t>The energy conservation law is violated in electricity???</a:t>
            </a:r>
          </a:p>
        </p:txBody>
      </p:sp>
      <p:sp>
        <p:nvSpPr>
          <p:cNvPr id="232464" name="Text Box 16"/>
          <p:cNvSpPr txBox="1">
            <a:spLocks noChangeArrowheads="1"/>
          </p:cNvSpPr>
          <p:nvPr/>
        </p:nvSpPr>
        <p:spPr bwMode="auto">
          <a:xfrm>
            <a:off x="2209800" y="6324600"/>
            <a:ext cx="6934200" cy="338554"/>
          </a:xfrm>
          <a:prstGeom prst="rect">
            <a:avLst/>
          </a:prstGeom>
          <a:solidFill>
            <a:srgbClr val="FFFF66"/>
          </a:solidFill>
          <a:ln w="28575">
            <a:solidFill>
              <a:srgbClr val="FF0000"/>
            </a:solidFill>
            <a:miter lim="800000"/>
            <a:headEnd/>
            <a:tailEnd/>
          </a:ln>
          <a:effectLst/>
        </p:spPr>
        <p:txBody>
          <a:bodyPr wrap="square">
            <a:prstTxWarp prst="textNoShape">
              <a:avLst/>
            </a:prstTxWarp>
            <a:spAutoFit/>
          </a:bodyPr>
          <a:lstStyle/>
          <a:p>
            <a:r>
              <a:rPr lang="en-US" sz="1600" b="1" smtClean="0">
                <a:solidFill>
                  <a:srgbClr val="FF0000"/>
                </a:solidFill>
                <a:latin typeface="Arial Narrow" charset="0"/>
              </a:rPr>
              <a:t>An external </a:t>
            </a:r>
            <a:r>
              <a:rPr lang="en-US" sz="1600" b="1">
                <a:solidFill>
                  <a:srgbClr val="FF0000"/>
                </a:solidFill>
                <a:latin typeface="Arial Narrow" charset="0"/>
              </a:rPr>
              <a:t>force has done the work of 3.6x10</a:t>
            </a:r>
            <a:r>
              <a:rPr lang="en-US" sz="1600" b="1" baseline="30000">
                <a:solidFill>
                  <a:srgbClr val="FF0000"/>
                </a:solidFill>
                <a:latin typeface="Arial Narrow" charset="0"/>
              </a:rPr>
              <a:t>-4</a:t>
            </a:r>
            <a:r>
              <a:rPr lang="en-US" sz="1600" b="1">
                <a:solidFill>
                  <a:srgbClr val="FF0000"/>
                </a:solidFill>
                <a:latin typeface="Arial Narrow" charset="0"/>
              </a:rPr>
              <a:t>J on the system to remove dielectric!!</a:t>
            </a:r>
          </a:p>
        </p:txBody>
      </p:sp>
      <p:sp>
        <p:nvSpPr>
          <p:cNvPr id="232466" name="AutoShape 18"/>
          <p:cNvSpPr>
            <a:spLocks noChangeArrowheads="1"/>
          </p:cNvSpPr>
          <p:nvPr/>
        </p:nvSpPr>
        <p:spPr bwMode="auto">
          <a:xfrm>
            <a:off x="2590800" y="5715000"/>
            <a:ext cx="4419600" cy="533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rgbClr val="FF0000"/>
            </a:solidFill>
            <a:miter lim="800000"/>
            <a:headEnd/>
            <a:tailEnd/>
          </a:ln>
          <a:effectLst/>
        </p:spPr>
        <p:txBody>
          <a:bodyPr anchor="ctr">
            <a:prstTxWarp prst="textNoShape">
              <a:avLst/>
            </a:prstTxWarp>
            <a:spAutoFit/>
          </a:bodyPr>
          <a:lstStyle/>
          <a:p>
            <a:endParaRPr lang="en-US"/>
          </a:p>
        </p:txBody>
      </p:sp>
      <p:sp>
        <p:nvSpPr>
          <p:cNvPr id="232467" name="Text Box 19"/>
          <p:cNvSpPr txBox="1">
            <a:spLocks noChangeArrowheads="1"/>
          </p:cNvSpPr>
          <p:nvPr/>
        </p:nvSpPr>
        <p:spPr bwMode="auto">
          <a:xfrm>
            <a:off x="7527925" y="5622925"/>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8" name="Text Box 20"/>
          <p:cNvSpPr txBox="1">
            <a:spLocks noChangeArrowheads="1"/>
          </p:cNvSpPr>
          <p:nvPr/>
        </p:nvSpPr>
        <p:spPr bwMode="auto">
          <a:xfrm>
            <a:off x="7527925" y="579120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 </a:t>
            </a:r>
          </a:p>
        </p:txBody>
      </p:sp>
      <p:sp>
        <p:nvSpPr>
          <p:cNvPr id="232469" name="Text Box 21"/>
          <p:cNvSpPr txBox="1">
            <a:spLocks noChangeArrowheads="1"/>
          </p:cNvSpPr>
          <p:nvPr/>
        </p:nvSpPr>
        <p:spPr bwMode="auto">
          <a:xfrm>
            <a:off x="7543800" y="5988050"/>
            <a:ext cx="854075" cy="336550"/>
          </a:xfrm>
          <a:prstGeom prst="rect">
            <a:avLst/>
          </a:prstGeom>
          <a:noFill/>
          <a:ln w="9525">
            <a:noFill/>
            <a:miter lim="800000"/>
            <a:headEnd/>
            <a:tailEnd/>
          </a:ln>
          <a:effectLst/>
        </p:spPr>
        <p:txBody>
          <a:bodyPr>
            <a:prstTxWarp prst="textNoShape">
              <a:avLst/>
            </a:prstTxWarp>
            <a:spAutoFit/>
          </a:bodyPr>
          <a:lstStyle/>
          <a:p>
            <a:r>
              <a:rPr lang="en-US" sz="1600" b="1">
                <a:solidFill>
                  <a:srgbClr val="FF0000"/>
                </a:solidFill>
                <a:latin typeface="Arial Narrow" charset="0"/>
              </a:rPr>
              <a:t>Wrong!</a:t>
            </a:r>
          </a:p>
        </p:txBody>
      </p:sp>
      <p:graphicFrame>
        <p:nvGraphicFramePr>
          <p:cNvPr id="232470" name="Object 22"/>
          <p:cNvGraphicFramePr>
            <a:graphicFrameLocks noChangeAspect="1"/>
          </p:cNvGraphicFramePr>
          <p:nvPr/>
        </p:nvGraphicFramePr>
        <p:xfrm>
          <a:off x="1073150" y="1565275"/>
          <a:ext cx="603250" cy="808038"/>
        </p:xfrm>
        <a:graphic>
          <a:graphicData uri="http://schemas.openxmlformats.org/presentationml/2006/ole">
            <mc:AlternateContent xmlns:mc="http://schemas.openxmlformats.org/markup-compatibility/2006">
              <mc:Choice xmlns:v="urn:schemas-microsoft-com:vml" Requires="v">
                <p:oleObj spid="_x0000_s1089" name="Equation" r:id="rId13" imgW="291960" imgH="368280" progId="Equation.DSMT4">
                  <p:embed/>
                </p:oleObj>
              </mc:Choice>
              <mc:Fallback>
                <p:oleObj name="Equation" r:id="rId13" imgW="291960" imgH="3682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3150" y="1565275"/>
                        <a:ext cx="603250" cy="808038"/>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1" name="Object 23"/>
          <p:cNvGraphicFramePr>
            <a:graphicFrameLocks noChangeAspect="1"/>
          </p:cNvGraphicFramePr>
          <p:nvPr/>
        </p:nvGraphicFramePr>
        <p:xfrm>
          <a:off x="1600200" y="1524000"/>
          <a:ext cx="6958013" cy="892175"/>
        </p:xfrm>
        <a:graphic>
          <a:graphicData uri="http://schemas.openxmlformats.org/presentationml/2006/ole">
            <mc:AlternateContent xmlns:mc="http://schemas.openxmlformats.org/markup-compatibility/2006">
              <mc:Choice xmlns:v="urn:schemas-microsoft-com:vml" Requires="v">
                <p:oleObj spid="_x0000_s1090" name="Equation" r:id="rId15" imgW="3365280" imgH="406080" progId="Equation.DSMT4">
                  <p:embed/>
                </p:oleObj>
              </mc:Choice>
              <mc:Fallback>
                <p:oleObj name="Equation" r:id="rId15" imgW="3365280" imgH="4060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00200" y="1524000"/>
                        <a:ext cx="6958013" cy="8921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2" name="Object 24"/>
          <p:cNvGraphicFramePr>
            <a:graphicFrameLocks noChangeAspect="1"/>
          </p:cNvGraphicFramePr>
          <p:nvPr/>
        </p:nvGraphicFramePr>
        <p:xfrm>
          <a:off x="1344613" y="3227388"/>
          <a:ext cx="1192212" cy="546100"/>
        </p:xfrm>
        <a:graphic>
          <a:graphicData uri="http://schemas.openxmlformats.org/presentationml/2006/ole">
            <mc:AlternateContent xmlns:mc="http://schemas.openxmlformats.org/markup-compatibility/2006">
              <mc:Choice xmlns:v="urn:schemas-microsoft-com:vml" Requires="v">
                <p:oleObj spid="_x0000_s1091" name="Equation" r:id="rId17" imgW="469800" imgH="203040" progId="Equation.DSMT4">
                  <p:embed/>
                </p:oleObj>
              </mc:Choice>
              <mc:Fallback>
                <p:oleObj name="Equation" r:id="rId17" imgW="469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44613" y="3227388"/>
                        <a:ext cx="1192212"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3" name="Object 25"/>
          <p:cNvGraphicFramePr>
            <a:graphicFrameLocks noChangeAspect="1"/>
          </p:cNvGraphicFramePr>
          <p:nvPr/>
        </p:nvGraphicFramePr>
        <p:xfrm>
          <a:off x="2528888" y="3227388"/>
          <a:ext cx="1387475" cy="546100"/>
        </p:xfrm>
        <a:graphic>
          <a:graphicData uri="http://schemas.openxmlformats.org/presentationml/2006/ole">
            <mc:AlternateContent xmlns:mc="http://schemas.openxmlformats.org/markup-compatibility/2006">
              <mc:Choice xmlns:v="urn:schemas-microsoft-com:vml" Requires="v">
                <p:oleObj spid="_x0000_s1092" name="Equation" r:id="rId19" imgW="545760" imgH="203040" progId="Equation.DSMT4">
                  <p:embed/>
                </p:oleObj>
              </mc:Choice>
              <mc:Fallback>
                <p:oleObj name="Equation" r:id="rId19" imgW="5457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8888" y="3227388"/>
                        <a:ext cx="1387475" cy="5461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4" name="Object 26"/>
          <p:cNvGraphicFramePr>
            <a:graphicFrameLocks noChangeAspect="1"/>
          </p:cNvGraphicFramePr>
          <p:nvPr/>
        </p:nvGraphicFramePr>
        <p:xfrm>
          <a:off x="3908425" y="3278188"/>
          <a:ext cx="901700" cy="442912"/>
        </p:xfrm>
        <a:graphic>
          <a:graphicData uri="http://schemas.openxmlformats.org/presentationml/2006/ole">
            <mc:AlternateContent xmlns:mc="http://schemas.openxmlformats.org/markup-compatibility/2006">
              <mc:Choice xmlns:v="urn:schemas-microsoft-com:vml" Requires="v">
                <p:oleObj spid="_x0000_s1093" name="Equation" r:id="rId21" imgW="355320" imgH="164880" progId="Equation.DSMT4">
                  <p:embed/>
                </p:oleObj>
              </mc:Choice>
              <mc:Fallback>
                <p:oleObj name="Equation" r:id="rId21" imgW="35532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08425" y="3278188"/>
                        <a:ext cx="901700"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5" name="Object 27"/>
          <p:cNvGraphicFramePr>
            <a:graphicFrameLocks noChangeAspect="1"/>
          </p:cNvGraphicFramePr>
          <p:nvPr/>
        </p:nvGraphicFramePr>
        <p:xfrm>
          <a:off x="4800600" y="3278188"/>
          <a:ext cx="2708275" cy="442912"/>
        </p:xfrm>
        <a:graphic>
          <a:graphicData uri="http://schemas.openxmlformats.org/presentationml/2006/ole">
            <mc:AlternateContent xmlns:mc="http://schemas.openxmlformats.org/markup-compatibility/2006">
              <mc:Choice xmlns:v="urn:schemas-microsoft-com:vml" Requires="v">
                <p:oleObj spid="_x0000_s1094" name="Equation" r:id="rId23" imgW="1066680" imgH="164880" progId="Equation.DSMT4">
                  <p:embed/>
                </p:oleObj>
              </mc:Choice>
              <mc:Fallback>
                <p:oleObj name="Equation" r:id="rId23" imgW="10666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0600" y="3278188"/>
                        <a:ext cx="2708275" cy="442912"/>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6" name="Object 28"/>
          <p:cNvGraphicFramePr>
            <a:graphicFrameLocks noChangeAspect="1"/>
          </p:cNvGraphicFramePr>
          <p:nvPr/>
        </p:nvGraphicFramePr>
        <p:xfrm>
          <a:off x="1352550" y="3922713"/>
          <a:ext cx="806450" cy="992187"/>
        </p:xfrm>
        <a:graphic>
          <a:graphicData uri="http://schemas.openxmlformats.org/presentationml/2006/ole">
            <mc:AlternateContent xmlns:mc="http://schemas.openxmlformats.org/markup-compatibility/2006">
              <mc:Choice xmlns:v="urn:schemas-microsoft-com:vml" Requires="v">
                <p:oleObj spid="_x0000_s1095" name="Equation" r:id="rId25" imgW="317160" imgH="368280" progId="Equation.DSMT4">
                  <p:embed/>
                </p:oleObj>
              </mc:Choice>
              <mc:Fallback>
                <p:oleObj name="Equation" r:id="rId25" imgW="317160" imgH="3682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52550" y="3922713"/>
                        <a:ext cx="806450" cy="9921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7" name="Object 29"/>
          <p:cNvGraphicFramePr>
            <a:graphicFrameLocks noChangeAspect="1"/>
          </p:cNvGraphicFramePr>
          <p:nvPr/>
        </p:nvGraphicFramePr>
        <p:xfrm>
          <a:off x="2128838" y="3906838"/>
          <a:ext cx="5643562" cy="1025525"/>
        </p:xfrm>
        <a:graphic>
          <a:graphicData uri="http://schemas.openxmlformats.org/presentationml/2006/ole">
            <mc:AlternateContent xmlns:mc="http://schemas.openxmlformats.org/markup-compatibility/2006">
              <mc:Choice xmlns:v="urn:schemas-microsoft-com:vml" Requires="v">
                <p:oleObj spid="_x0000_s1096" name="Equation" r:id="rId27" imgW="2222280" imgH="380880" progId="Equation.DSMT4">
                  <p:embed/>
                </p:oleObj>
              </mc:Choice>
              <mc:Fallback>
                <p:oleObj name="Equation" r:id="rId27" imgW="2222280" imgH="380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3906838"/>
                        <a:ext cx="5643562" cy="1025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8" name="Object 30"/>
          <p:cNvGraphicFramePr>
            <a:graphicFrameLocks noChangeAspect="1"/>
          </p:cNvGraphicFramePr>
          <p:nvPr/>
        </p:nvGraphicFramePr>
        <p:xfrm>
          <a:off x="842963" y="4953000"/>
          <a:ext cx="1176337" cy="785813"/>
        </p:xfrm>
        <a:graphic>
          <a:graphicData uri="http://schemas.openxmlformats.org/presentationml/2006/ole">
            <mc:AlternateContent xmlns:mc="http://schemas.openxmlformats.org/markup-compatibility/2006">
              <mc:Choice xmlns:v="urn:schemas-microsoft-com:vml" Requires="v">
                <p:oleObj spid="_x0000_s1097" name="Equation" r:id="rId29" imgW="583920" imgH="368280" progId="Equation.DSMT4">
                  <p:embed/>
                </p:oleObj>
              </mc:Choice>
              <mc:Fallback>
                <p:oleObj name="Equation" r:id="rId29" imgW="58392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2963" y="4953000"/>
                        <a:ext cx="1176337"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79" name="Object 31"/>
          <p:cNvGraphicFramePr>
            <a:graphicFrameLocks noChangeAspect="1"/>
          </p:cNvGraphicFramePr>
          <p:nvPr/>
        </p:nvGraphicFramePr>
        <p:xfrm>
          <a:off x="1992313" y="4953000"/>
          <a:ext cx="1635125" cy="785813"/>
        </p:xfrm>
        <a:graphic>
          <a:graphicData uri="http://schemas.openxmlformats.org/presentationml/2006/ole">
            <mc:AlternateContent xmlns:mc="http://schemas.openxmlformats.org/markup-compatibility/2006">
              <mc:Choice xmlns:v="urn:schemas-microsoft-com:vml" Requires="v">
                <p:oleObj spid="_x0000_s1098" name="Equation" r:id="rId31" imgW="812520" imgH="368280" progId="Equation.DSMT4">
                  <p:embed/>
                </p:oleObj>
              </mc:Choice>
              <mc:Fallback>
                <p:oleObj name="Equation" r:id="rId31" imgW="812520" imgH="3682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92313" y="4953000"/>
                        <a:ext cx="1635125"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0" name="Object 32"/>
          <p:cNvGraphicFramePr>
            <a:graphicFrameLocks noChangeAspect="1"/>
          </p:cNvGraphicFramePr>
          <p:nvPr/>
        </p:nvGraphicFramePr>
        <p:xfrm>
          <a:off x="3600450" y="4953000"/>
          <a:ext cx="1277938" cy="785813"/>
        </p:xfrm>
        <a:graphic>
          <a:graphicData uri="http://schemas.openxmlformats.org/presentationml/2006/ole">
            <mc:AlternateContent xmlns:mc="http://schemas.openxmlformats.org/markup-compatibility/2006">
              <mc:Choice xmlns:v="urn:schemas-microsoft-com:vml" Requires="v">
                <p:oleObj spid="_x0000_s1099" name="Equation" r:id="rId33" imgW="634680" imgH="368280" progId="Equation.DSMT4">
                  <p:embed/>
                </p:oleObj>
              </mc:Choice>
              <mc:Fallback>
                <p:oleObj name="Equation" r:id="rId33" imgW="634680" imgH="3682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600450" y="4953000"/>
                        <a:ext cx="1277938" cy="78581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1" name="Object 33"/>
          <p:cNvGraphicFramePr>
            <a:graphicFrameLocks noChangeAspect="1"/>
          </p:cNvGraphicFramePr>
          <p:nvPr/>
        </p:nvGraphicFramePr>
        <p:xfrm>
          <a:off x="4851400" y="5170488"/>
          <a:ext cx="741363" cy="352425"/>
        </p:xfrm>
        <a:graphic>
          <a:graphicData uri="http://schemas.openxmlformats.org/presentationml/2006/ole">
            <mc:AlternateContent xmlns:mc="http://schemas.openxmlformats.org/markup-compatibility/2006">
              <mc:Choice xmlns:v="urn:schemas-microsoft-com:vml" Requires="v">
                <p:oleObj spid="_x0000_s1100" name="Equation" r:id="rId35" imgW="368280" imgH="164880" progId="Equation.DSMT4">
                  <p:embed/>
                </p:oleObj>
              </mc:Choice>
              <mc:Fallback>
                <p:oleObj name="Equation" r:id="rId35" imgW="368280" imgH="16488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51400" y="5170488"/>
                        <a:ext cx="741363" cy="3524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232482" name="Object 34"/>
          <p:cNvGraphicFramePr>
            <a:graphicFrameLocks noChangeAspect="1"/>
          </p:cNvGraphicFramePr>
          <p:nvPr/>
        </p:nvGraphicFramePr>
        <p:xfrm>
          <a:off x="5565775" y="5129213"/>
          <a:ext cx="3425825" cy="433387"/>
        </p:xfrm>
        <a:graphic>
          <a:graphicData uri="http://schemas.openxmlformats.org/presentationml/2006/ole">
            <mc:AlternateContent xmlns:mc="http://schemas.openxmlformats.org/markup-compatibility/2006">
              <mc:Choice xmlns:v="urn:schemas-microsoft-com:vml" Requires="v">
                <p:oleObj spid="_x0000_s1101" name="Equation" r:id="rId37" imgW="1701720" imgH="203040" progId="Equation.DSMT4">
                  <p:embed/>
                </p:oleObj>
              </mc:Choice>
              <mc:Fallback>
                <p:oleObj name="Equation" r:id="rId37" imgW="1701720" imgH="20304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565775" y="5129213"/>
                        <a:ext cx="3425825" cy="4333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689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53617</TotalTime>
  <Words>2627</Words>
  <Application>Microsoft Macintosh PowerPoint</Application>
  <PresentationFormat>On-screen Show (4:3)</PresentationFormat>
  <Paragraphs>270</Paragraphs>
  <Slides>23</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 Narrow</vt:lpstr>
      <vt:lpstr>Monotype Corsiva</vt:lpstr>
      <vt:lpstr>ＭＳ Ｐゴシック</vt:lpstr>
      <vt:lpstr>Times New Roman</vt:lpstr>
      <vt:lpstr>Wingdings</vt:lpstr>
      <vt:lpstr>Arial</vt:lpstr>
      <vt:lpstr>phys1443-spring02</vt:lpstr>
      <vt:lpstr>Equation</vt:lpstr>
      <vt:lpstr>PHYS 1441 – Section 002 Lecture #11</vt:lpstr>
      <vt:lpstr>Announcements</vt:lpstr>
      <vt:lpstr>PowerPoint Presentation</vt:lpstr>
      <vt:lpstr>PowerPoint Presentation</vt:lpstr>
      <vt:lpstr>PowerPoint Presentation</vt:lpstr>
      <vt:lpstr>Effect of a Dielectric Material on Capacitance </vt:lpstr>
      <vt:lpstr>Effect of a Dielectric Material on Field </vt:lpstr>
      <vt:lpstr>Example 24 – 11</vt:lpstr>
      <vt:lpstr>Example 24 – 11 cont’d</vt:lpstr>
      <vt:lpstr>Molecular Description of Dielectric</vt:lpstr>
      <vt:lpstr>Molecular Description of Dielectric</vt:lpstr>
      <vt:lpstr>Electric Current and Resistance</vt:lpstr>
      <vt:lpstr>The Electric Battery</vt:lpstr>
      <vt:lpstr>How does a battery work?</vt:lpstr>
      <vt:lpstr>How does a battery work?</vt:lpstr>
      <vt:lpstr>Electric Current</vt:lpstr>
      <vt:lpstr>Example 25 – 1 </vt:lpstr>
      <vt:lpstr>Electric Current</vt:lpstr>
      <vt:lpstr>Example 25 – 1 </vt:lpstr>
      <vt:lpstr>Direction of the Electric Current</vt:lpstr>
      <vt:lpstr>Ohm’s Law: Resistance and Resistors</vt:lpstr>
      <vt:lpstr>Ohm’s Law: Resistance</vt:lpstr>
      <vt:lpstr>Example 25 – 4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665</cp:revision>
  <dcterms:created xsi:type="dcterms:W3CDTF">2012-01-19T04:21:20Z</dcterms:created>
  <dcterms:modified xsi:type="dcterms:W3CDTF">2018-10-10T19:32:38Z</dcterms:modified>
</cp:coreProperties>
</file>