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91" r:id="rId2"/>
    <p:sldId id="582" r:id="rId3"/>
    <p:sldId id="661" r:id="rId4"/>
    <p:sldId id="620" r:id="rId5"/>
    <p:sldId id="633"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4" r:id="rId19"/>
    <p:sldId id="635" r:id="rId20"/>
    <p:sldId id="636" r:id="rId21"/>
    <p:sldId id="637" r:id="rId22"/>
    <p:sldId id="638" r:id="rId23"/>
    <p:sldId id="639"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6"/>
    <p:restoredTop sz="94660"/>
  </p:normalViewPr>
  <p:slideViewPr>
    <p:cSldViewPr>
      <p:cViewPr varScale="1">
        <p:scale>
          <a:sx n="114" d="100"/>
          <a:sy n="114" d="100"/>
        </p:scale>
        <p:origin x="160"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image" Target="../media/image66.wmf"/><Relationship Id="rId1" Type="http://schemas.openxmlformats.org/officeDocument/2006/relationships/image" Target="../media/image60.wmf"/><Relationship Id="rId2"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image" Target="../media/image21.wmf"/><Relationship Id="rId13" Type="http://schemas.openxmlformats.org/officeDocument/2006/relationships/image" Target="../media/image22.wmf"/><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wmf"/><Relationship Id="rId8" Type="http://schemas.openxmlformats.org/officeDocument/2006/relationships/image" Target="../media/image17.wmf"/><Relationship Id="rId9" Type="http://schemas.openxmlformats.org/officeDocument/2006/relationships/image" Target="../media/image18.wmf"/><Relationship Id="rId10"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4.wmf"/><Relationship Id="rId12" Type="http://schemas.openxmlformats.org/officeDocument/2006/relationships/image" Target="../media/image35.wmf"/><Relationship Id="rId13" Type="http://schemas.openxmlformats.org/officeDocument/2006/relationships/image" Target="../media/image36.wmf"/><Relationship Id="rId14" Type="http://schemas.openxmlformats.org/officeDocument/2006/relationships/image" Target="../media/image37.wmf"/><Relationship Id="rId15" Type="http://schemas.openxmlformats.org/officeDocument/2006/relationships/image" Target="../media/image38.wmf"/><Relationship Id="rId16" Type="http://schemas.openxmlformats.org/officeDocument/2006/relationships/image" Target="../media/image39.wmf"/><Relationship Id="rId17" Type="http://schemas.openxmlformats.org/officeDocument/2006/relationships/image" Target="../media/image40.wmf"/><Relationship Id="rId18" Type="http://schemas.openxmlformats.org/officeDocument/2006/relationships/image" Target="../media/image41.wmf"/><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wmf"/><Relationship Id="rId8" Type="http://schemas.openxmlformats.org/officeDocument/2006/relationships/image" Target="../media/image31.wmf"/><Relationship Id="rId9" Type="http://schemas.openxmlformats.org/officeDocument/2006/relationships/image" Target="../media/image32.wmf"/><Relationship Id="rId10"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6" Type="http://schemas.openxmlformats.org/officeDocument/2006/relationships/image" Target="../media/image54.wmf"/><Relationship Id="rId1" Type="http://schemas.openxmlformats.org/officeDocument/2006/relationships/image" Target="../media/image49.wmf"/><Relationship Id="rId2"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6" Type="http://schemas.openxmlformats.org/officeDocument/2006/relationships/image" Target="../media/image54.wmf"/><Relationship Id="rId1" Type="http://schemas.openxmlformats.org/officeDocument/2006/relationships/image" Target="../media/image49.wmf"/><Relationship Id="rId2"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1" Type="http://schemas.openxmlformats.org/officeDocument/2006/relationships/image" Target="../media/image56.wmf"/><Relationship Id="rId2"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a:t>
            </a:fld>
            <a:endParaRPr lang="en-US"/>
          </a:p>
        </p:txBody>
      </p:sp>
    </p:spTree>
    <p:extLst>
      <p:ext uri="{BB962C8B-B14F-4D97-AF65-F5344CB8AC3E}">
        <p14:creationId xmlns:p14="http://schemas.microsoft.com/office/powerpoint/2010/main" val="168108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5</a:t>
            </a:fld>
            <a:endParaRPr lang="en-US"/>
          </a:p>
        </p:txBody>
      </p:sp>
    </p:spTree>
    <p:extLst>
      <p:ext uri="{BB962C8B-B14F-4D97-AF65-F5344CB8AC3E}">
        <p14:creationId xmlns:p14="http://schemas.microsoft.com/office/powerpoint/2010/main" val="195562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9924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67602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78385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99856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11257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Oct. 10,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Oct. 10,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oleObject" Target="../embeddings/oleObject35.bin"/><Relationship Id="rId5" Type="http://schemas.openxmlformats.org/officeDocument/2006/relationships/image" Target="../media/image46.emf"/><Relationship Id="rId6" Type="http://schemas.openxmlformats.org/officeDocument/2006/relationships/oleObject" Target="../embeddings/oleObject36.bin"/><Relationship Id="rId7" Type="http://schemas.openxmlformats.org/officeDocument/2006/relationships/image" Target="../media/image4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oleObject" Target="../embeddings/oleObject41.bin"/><Relationship Id="rId13" Type="http://schemas.openxmlformats.org/officeDocument/2006/relationships/image" Target="../media/image53.wmf"/><Relationship Id="rId14" Type="http://schemas.openxmlformats.org/officeDocument/2006/relationships/oleObject" Target="../embeddings/oleObject42.bin"/><Relationship Id="rId15" Type="http://schemas.openxmlformats.org/officeDocument/2006/relationships/image" Target="../media/image54.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37.bin"/><Relationship Id="rId5" Type="http://schemas.openxmlformats.org/officeDocument/2006/relationships/image" Target="../media/image49.wmf"/><Relationship Id="rId6" Type="http://schemas.openxmlformats.org/officeDocument/2006/relationships/oleObject" Target="../embeddings/oleObject38.bin"/><Relationship Id="rId7" Type="http://schemas.openxmlformats.org/officeDocument/2006/relationships/image" Target="../media/image50.wmf"/><Relationship Id="rId8" Type="http://schemas.openxmlformats.org/officeDocument/2006/relationships/oleObject" Target="../embeddings/oleObject39.bin"/><Relationship Id="rId9" Type="http://schemas.openxmlformats.org/officeDocument/2006/relationships/image" Target="../media/image51.wmf"/><Relationship Id="rId10"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oleObject" Target="../embeddings/oleObject43.bin"/><Relationship Id="rId5" Type="http://schemas.openxmlformats.org/officeDocument/2006/relationships/image" Target="../media/image46.emf"/><Relationship Id="rId6" Type="http://schemas.openxmlformats.org/officeDocument/2006/relationships/oleObject" Target="../embeddings/oleObject44.bin"/><Relationship Id="rId7" Type="http://schemas.openxmlformats.org/officeDocument/2006/relationships/image" Target="../media/image4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oleObject" Target="../embeddings/oleObject49.bin"/><Relationship Id="rId13" Type="http://schemas.openxmlformats.org/officeDocument/2006/relationships/image" Target="../media/image53.wmf"/><Relationship Id="rId14" Type="http://schemas.openxmlformats.org/officeDocument/2006/relationships/oleObject" Target="../embeddings/oleObject50.bin"/><Relationship Id="rId15" Type="http://schemas.openxmlformats.org/officeDocument/2006/relationships/image" Target="../media/image54.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45.bin"/><Relationship Id="rId5" Type="http://schemas.openxmlformats.org/officeDocument/2006/relationships/image" Target="../media/image49.wmf"/><Relationship Id="rId6" Type="http://schemas.openxmlformats.org/officeDocument/2006/relationships/oleObject" Target="../embeddings/oleObject46.bin"/><Relationship Id="rId7" Type="http://schemas.openxmlformats.org/officeDocument/2006/relationships/image" Target="../media/image50.wmf"/><Relationship Id="rId8" Type="http://schemas.openxmlformats.org/officeDocument/2006/relationships/oleObject" Target="../embeddings/oleObject47.bin"/><Relationship Id="rId9" Type="http://schemas.openxmlformats.org/officeDocument/2006/relationships/image" Target="../media/image51.wmf"/><Relationship Id="rId10"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5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56.wmf"/><Relationship Id="rId5" Type="http://schemas.openxmlformats.org/officeDocument/2006/relationships/oleObject" Target="../embeddings/oleObject53.bin"/><Relationship Id="rId6" Type="http://schemas.openxmlformats.org/officeDocument/2006/relationships/image" Target="../media/image57.wmf"/><Relationship Id="rId7" Type="http://schemas.openxmlformats.org/officeDocument/2006/relationships/oleObject" Target="../embeddings/oleObject54.bin"/><Relationship Id="rId8" Type="http://schemas.openxmlformats.org/officeDocument/2006/relationships/image" Target="../media/image58.wmf"/><Relationship Id="rId9" Type="http://schemas.openxmlformats.org/officeDocument/2006/relationships/oleObject" Target="../embeddings/oleObject55.bin"/><Relationship Id="rId10" Type="http://schemas.openxmlformats.org/officeDocument/2006/relationships/image" Target="../media/image59.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63.wmf"/><Relationship Id="rId12" Type="http://schemas.openxmlformats.org/officeDocument/2006/relationships/oleObject" Target="../embeddings/oleObject60.bin"/><Relationship Id="rId13" Type="http://schemas.openxmlformats.org/officeDocument/2006/relationships/image" Target="../media/image64.wmf"/><Relationship Id="rId14" Type="http://schemas.openxmlformats.org/officeDocument/2006/relationships/oleObject" Target="../embeddings/oleObject61.bin"/><Relationship Id="rId15" Type="http://schemas.openxmlformats.org/officeDocument/2006/relationships/image" Target="../media/image65.wmf"/><Relationship Id="rId16" Type="http://schemas.openxmlformats.org/officeDocument/2006/relationships/oleObject" Target="../embeddings/oleObject62.bin"/><Relationship Id="rId17" Type="http://schemas.openxmlformats.org/officeDocument/2006/relationships/image" Target="../media/image66.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67.jpeg"/><Relationship Id="rId4" Type="http://schemas.openxmlformats.org/officeDocument/2006/relationships/oleObject" Target="../embeddings/oleObject56.bin"/><Relationship Id="rId5" Type="http://schemas.openxmlformats.org/officeDocument/2006/relationships/image" Target="../media/image60.wmf"/><Relationship Id="rId6" Type="http://schemas.openxmlformats.org/officeDocument/2006/relationships/oleObject" Target="../embeddings/oleObject57.bin"/><Relationship Id="rId7" Type="http://schemas.openxmlformats.org/officeDocument/2006/relationships/image" Target="../media/image61.wmf"/><Relationship Id="rId8" Type="http://schemas.openxmlformats.org/officeDocument/2006/relationships/oleObject" Target="../embeddings/oleObject58.bin"/><Relationship Id="rId9" Type="http://schemas.openxmlformats.org/officeDocument/2006/relationships/image" Target="../media/image62.wmf"/><Relationship Id="rId10"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oleObject" Target="../embeddings/oleObject2.bin"/><Relationship Id="rId6" Type="http://schemas.openxmlformats.org/officeDocument/2006/relationships/image" Target="../media/image8.wmf"/><Relationship Id="rId7" Type="http://schemas.openxmlformats.org/officeDocument/2006/relationships/oleObject" Target="../embeddings/oleObject3.bin"/><Relationship Id="rId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12.wmf"/><Relationship Id="rId20" Type="http://schemas.openxmlformats.org/officeDocument/2006/relationships/oleObject" Target="../embeddings/oleObject12.bin"/><Relationship Id="rId21" Type="http://schemas.openxmlformats.org/officeDocument/2006/relationships/image" Target="../media/image18.wmf"/><Relationship Id="rId22" Type="http://schemas.openxmlformats.org/officeDocument/2006/relationships/oleObject" Target="../embeddings/oleObject13.bin"/><Relationship Id="rId23" Type="http://schemas.openxmlformats.org/officeDocument/2006/relationships/image" Target="../media/image19.wmf"/><Relationship Id="rId24" Type="http://schemas.openxmlformats.org/officeDocument/2006/relationships/oleObject" Target="../embeddings/oleObject14.bin"/><Relationship Id="rId25" Type="http://schemas.openxmlformats.org/officeDocument/2006/relationships/image" Target="../media/image20.wmf"/><Relationship Id="rId26" Type="http://schemas.openxmlformats.org/officeDocument/2006/relationships/oleObject" Target="../embeddings/oleObject15.bin"/><Relationship Id="rId27" Type="http://schemas.openxmlformats.org/officeDocument/2006/relationships/image" Target="../media/image21.wmf"/><Relationship Id="rId28" Type="http://schemas.openxmlformats.org/officeDocument/2006/relationships/oleObject" Target="../embeddings/oleObject16.bin"/><Relationship Id="rId29" Type="http://schemas.openxmlformats.org/officeDocument/2006/relationships/image" Target="../media/image22.wmf"/><Relationship Id="rId10" Type="http://schemas.openxmlformats.org/officeDocument/2006/relationships/oleObject" Target="../embeddings/oleObject7.bin"/><Relationship Id="rId11" Type="http://schemas.openxmlformats.org/officeDocument/2006/relationships/image" Target="../media/image13.wmf"/><Relationship Id="rId12" Type="http://schemas.openxmlformats.org/officeDocument/2006/relationships/oleObject" Target="../embeddings/oleObject8.bin"/><Relationship Id="rId13" Type="http://schemas.openxmlformats.org/officeDocument/2006/relationships/image" Target="../media/image14.wmf"/><Relationship Id="rId14" Type="http://schemas.openxmlformats.org/officeDocument/2006/relationships/oleObject" Target="../embeddings/oleObject9.bin"/><Relationship Id="rId15" Type="http://schemas.openxmlformats.org/officeDocument/2006/relationships/image" Target="../media/image15.wmf"/><Relationship Id="rId16" Type="http://schemas.openxmlformats.org/officeDocument/2006/relationships/oleObject" Target="../embeddings/oleObject10.bin"/><Relationship Id="rId17" Type="http://schemas.openxmlformats.org/officeDocument/2006/relationships/image" Target="../media/image16.wmf"/><Relationship Id="rId18" Type="http://schemas.openxmlformats.org/officeDocument/2006/relationships/oleObject" Target="../embeddings/oleObject11.bin"/><Relationship Id="rId19"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oleObject" Target="../embeddings/oleObject4.bin"/><Relationship Id="rId5" Type="http://schemas.openxmlformats.org/officeDocument/2006/relationships/image" Target="../media/image10.wmf"/><Relationship Id="rId6" Type="http://schemas.openxmlformats.org/officeDocument/2006/relationships/oleObject" Target="../embeddings/oleObject5.bin"/><Relationship Id="rId7" Type="http://schemas.openxmlformats.org/officeDocument/2006/relationships/image" Target="../media/image11.wmf"/><Relationship Id="rId8"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0" Type="http://schemas.openxmlformats.org/officeDocument/2006/relationships/image" Target="../media/image32.wmf"/><Relationship Id="rId21" Type="http://schemas.openxmlformats.org/officeDocument/2006/relationships/oleObject" Target="../embeddings/oleObject26.bin"/><Relationship Id="rId22" Type="http://schemas.openxmlformats.org/officeDocument/2006/relationships/image" Target="../media/image33.wmf"/><Relationship Id="rId23" Type="http://schemas.openxmlformats.org/officeDocument/2006/relationships/oleObject" Target="../embeddings/oleObject27.bin"/><Relationship Id="rId24" Type="http://schemas.openxmlformats.org/officeDocument/2006/relationships/image" Target="../media/image34.wmf"/><Relationship Id="rId25" Type="http://schemas.openxmlformats.org/officeDocument/2006/relationships/oleObject" Target="../embeddings/oleObject28.bin"/><Relationship Id="rId26" Type="http://schemas.openxmlformats.org/officeDocument/2006/relationships/image" Target="../media/image35.wmf"/><Relationship Id="rId27" Type="http://schemas.openxmlformats.org/officeDocument/2006/relationships/oleObject" Target="../embeddings/oleObject29.bin"/><Relationship Id="rId28" Type="http://schemas.openxmlformats.org/officeDocument/2006/relationships/image" Target="../media/image36.wmf"/><Relationship Id="rId29" Type="http://schemas.openxmlformats.org/officeDocument/2006/relationships/oleObject" Target="../embeddings/oleObject3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4.wmf"/><Relationship Id="rId5" Type="http://schemas.openxmlformats.org/officeDocument/2006/relationships/oleObject" Target="../embeddings/oleObject18.bin"/><Relationship Id="rId30" Type="http://schemas.openxmlformats.org/officeDocument/2006/relationships/image" Target="../media/image37.wmf"/><Relationship Id="rId31" Type="http://schemas.openxmlformats.org/officeDocument/2006/relationships/oleObject" Target="../embeddings/oleObject31.bin"/><Relationship Id="rId32" Type="http://schemas.openxmlformats.org/officeDocument/2006/relationships/image" Target="../media/image38.wmf"/><Relationship Id="rId9" Type="http://schemas.openxmlformats.org/officeDocument/2006/relationships/oleObject" Target="../embeddings/oleObject20.bin"/><Relationship Id="rId6" Type="http://schemas.openxmlformats.org/officeDocument/2006/relationships/image" Target="../media/image25.wmf"/><Relationship Id="rId7" Type="http://schemas.openxmlformats.org/officeDocument/2006/relationships/oleObject" Target="../embeddings/oleObject19.bin"/><Relationship Id="rId8" Type="http://schemas.openxmlformats.org/officeDocument/2006/relationships/image" Target="../media/image26.wmf"/><Relationship Id="rId33" Type="http://schemas.openxmlformats.org/officeDocument/2006/relationships/oleObject" Target="../embeddings/oleObject32.bin"/><Relationship Id="rId34" Type="http://schemas.openxmlformats.org/officeDocument/2006/relationships/image" Target="../media/image39.wmf"/><Relationship Id="rId35" Type="http://schemas.openxmlformats.org/officeDocument/2006/relationships/oleObject" Target="../embeddings/oleObject33.bin"/><Relationship Id="rId36" Type="http://schemas.openxmlformats.org/officeDocument/2006/relationships/image" Target="../media/image40.wmf"/><Relationship Id="rId10" Type="http://schemas.openxmlformats.org/officeDocument/2006/relationships/image" Target="../media/image27.wmf"/><Relationship Id="rId11" Type="http://schemas.openxmlformats.org/officeDocument/2006/relationships/oleObject" Target="../embeddings/oleObject21.bin"/><Relationship Id="rId12" Type="http://schemas.openxmlformats.org/officeDocument/2006/relationships/image" Target="../media/image28.wmf"/><Relationship Id="rId13" Type="http://schemas.openxmlformats.org/officeDocument/2006/relationships/oleObject" Target="../embeddings/oleObject22.bin"/><Relationship Id="rId14" Type="http://schemas.openxmlformats.org/officeDocument/2006/relationships/image" Target="../media/image29.wmf"/><Relationship Id="rId15" Type="http://schemas.openxmlformats.org/officeDocument/2006/relationships/oleObject" Target="../embeddings/oleObject23.bin"/><Relationship Id="rId16" Type="http://schemas.openxmlformats.org/officeDocument/2006/relationships/image" Target="../media/image30.wmf"/><Relationship Id="rId17" Type="http://schemas.openxmlformats.org/officeDocument/2006/relationships/oleObject" Target="../embeddings/oleObject24.bin"/><Relationship Id="rId18" Type="http://schemas.openxmlformats.org/officeDocument/2006/relationships/image" Target="../media/image31.wmf"/><Relationship Id="rId19" Type="http://schemas.openxmlformats.org/officeDocument/2006/relationships/oleObject" Target="../embeddings/oleObject25.bin"/><Relationship Id="rId37" Type="http://schemas.openxmlformats.org/officeDocument/2006/relationships/oleObject" Target="../embeddings/oleObject34.bin"/><Relationship Id="rId38"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10,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447800"/>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10,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00200" y="2209800"/>
            <a:ext cx="67437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24 Capacitance etc</a:t>
            </a:r>
            <a:r>
              <a:rPr lang="en-US" dirty="0" smtClean="0">
                <a:latin typeface="Arial Narrow" charset="0"/>
              </a:rPr>
              <a:t>..</a:t>
            </a:r>
            <a:endParaRPr lang="en-US" dirty="0" smtClean="0">
              <a:solidFill>
                <a:srgbClr val="003300"/>
              </a:solidFill>
              <a:latin typeface="Arial Narrow" charset="0"/>
            </a:endParaRPr>
          </a:p>
          <a:p>
            <a:pPr marL="990600" lvl="1" indent="-533400"/>
            <a:r>
              <a:rPr lang="en-US" dirty="0" smtClean="0">
                <a:latin typeface="Arial Narrow" charset="0"/>
              </a:rPr>
              <a:t>Effect </a:t>
            </a:r>
            <a:r>
              <a:rPr lang="en-US" dirty="0">
                <a:latin typeface="Arial Narrow" charset="0"/>
              </a:rPr>
              <a:t>of Dielectric</a:t>
            </a:r>
          </a:p>
          <a:p>
            <a:pPr marL="990600" lvl="1" indent="-533400"/>
            <a:r>
              <a:rPr lang="en-US" dirty="0">
                <a:latin typeface="Arial Narrow" charset="0"/>
              </a:rPr>
              <a:t>Molecular description of Dielectric </a:t>
            </a:r>
            <a:r>
              <a:rPr lang="en-US" dirty="0" smtClean="0">
                <a:latin typeface="Arial Narrow" charset="0"/>
              </a:rPr>
              <a:t>Material</a:t>
            </a:r>
          </a:p>
          <a:p>
            <a:pPr marL="609600" indent="-609600" algn="l"/>
            <a:r>
              <a:rPr lang="en-US" dirty="0">
                <a:latin typeface="Arial Narrow" charset="0"/>
              </a:rPr>
              <a:t>Chapter 25 </a:t>
            </a:r>
          </a:p>
          <a:p>
            <a:pPr marL="969963" lvl="1" indent="-533400">
              <a:buFont typeface="Arial"/>
              <a:buChar char="•"/>
            </a:pPr>
            <a:r>
              <a:rPr lang="en-US" dirty="0">
                <a:latin typeface="Arial Narrow" charset="0"/>
              </a:rPr>
              <a:t>Electric Current and Resistance</a:t>
            </a:r>
          </a:p>
          <a:p>
            <a:pPr marL="969963" lvl="1" indent="-533400">
              <a:buFont typeface="Arial"/>
              <a:buChar char="•"/>
            </a:pPr>
            <a:r>
              <a:rPr lang="en-US" dirty="0">
                <a:latin typeface="Arial Narrow" charset="0"/>
              </a:rPr>
              <a:t>The Battery</a:t>
            </a:r>
          </a:p>
          <a:p>
            <a:pPr marL="969963" lvl="1" indent="-533400">
              <a:buFont typeface="Arial"/>
              <a:buChar char="•"/>
            </a:pPr>
            <a:r>
              <a:rPr lang="en-US" dirty="0">
                <a:latin typeface="Arial Narrow" charset="0"/>
              </a:rPr>
              <a:t>Ohm’s Law: Resisters, </a:t>
            </a:r>
            <a:r>
              <a:rPr lang="en-US" dirty="0" smtClean="0">
                <a:latin typeface="Arial Narrow" charset="0"/>
              </a:rPr>
              <a:t>Resistivity</a:t>
            </a:r>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10,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10</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27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Oct. 10,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11</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105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a:t>
            </a:r>
            <a:r>
              <a:rPr lang="en-US" sz="2000" dirty="0" smtClean="0">
                <a:solidFill>
                  <a:srgbClr val="003300"/>
                </a:solidFill>
                <a:latin typeface="Arial Narrow" charset="0"/>
              </a:rPr>
              <a:t>have </a:t>
            </a:r>
            <a:r>
              <a:rPr lang="en-US" sz="2000" dirty="0">
                <a:solidFill>
                  <a:srgbClr val="003300"/>
                </a:solidFill>
                <a:latin typeface="Arial Narrow" charset="0"/>
              </a:rPr>
              <a:t>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180319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a:t>
            </a:r>
            <a:r>
              <a:rPr lang="en-US" sz="2800" dirty="0" smtClean="0">
                <a:solidFill>
                  <a:schemeClr val="accent2"/>
                </a:solidFill>
                <a:latin typeface="Arial Narrow" charset="0"/>
              </a:rPr>
              <a:t>Carbon </a:t>
            </a:r>
            <a:r>
              <a:rPr lang="en-US" sz="2800" dirty="0">
                <a:solidFill>
                  <a:schemeClr val="accent2"/>
                </a:solidFill>
                <a:latin typeface="Arial Narrow" charset="0"/>
              </a:rPr>
              <a:t>in the figure are called terminals</a:t>
            </a:r>
          </a:p>
        </p:txBody>
      </p:sp>
    </p:spTree>
    <p:extLst>
      <p:ext uri="{BB962C8B-B14F-4D97-AF65-F5344CB8AC3E}">
        <p14:creationId xmlns:p14="http://schemas.microsoft.com/office/powerpoint/2010/main" val="1019676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4676">
                                            <p:txEl>
                                              <p:pRg st="5" end="5"/>
                                            </p:txEl>
                                          </p:spTgt>
                                        </p:tgtEl>
                                        <p:attrNameLst>
                                          <p:attrName>style.visibility</p:attrName>
                                        </p:attrNameLst>
                                      </p:cBhvr>
                                      <p:to>
                                        <p:strVal val="visible"/>
                                      </p:to>
                                    </p:set>
                                    <p:animEffect transition="in" filter="wipe(left)">
                                      <p:cBhvr>
                                        <p:cTn id="32" dur="500"/>
                                        <p:tgtEl>
                                          <p:spTgt spid="28467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4676">
                                            <p:txEl>
                                              <p:pRg st="6" end="6"/>
                                            </p:txEl>
                                          </p:spTgt>
                                        </p:tgtEl>
                                        <p:attrNameLst>
                                          <p:attrName>style.visibility</p:attrName>
                                        </p:attrNameLst>
                                      </p:cBhvr>
                                      <p:to>
                                        <p:strVal val="visible"/>
                                      </p:to>
                                    </p:set>
                                    <p:animEffect transition="in" filter="wipe(left)">
                                      <p:cBhvr>
                                        <p:cTn id="37" dur="500"/>
                                        <p:tgtEl>
                                          <p:spTgt spid="28467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4674"/>
                                        </p:tgtEl>
                                        <p:attrNameLst>
                                          <p:attrName>style.visibility</p:attrName>
                                        </p:attrNameLst>
                                      </p:cBhvr>
                                      <p:to>
                                        <p:strVal val="visible"/>
                                      </p:to>
                                    </p:set>
                                    <p:anim calcmode="lin" valueType="num">
                                      <p:cBhvr>
                                        <p:cTn id="42" dur="500" fill="hold"/>
                                        <p:tgtEl>
                                          <p:spTgt spid="284674"/>
                                        </p:tgtEl>
                                        <p:attrNameLst>
                                          <p:attrName>ppt_w</p:attrName>
                                        </p:attrNameLst>
                                      </p:cBhvr>
                                      <p:tavLst>
                                        <p:tav tm="0">
                                          <p:val>
                                            <p:fltVal val="0"/>
                                          </p:val>
                                        </p:tav>
                                        <p:tav tm="100000">
                                          <p:val>
                                            <p:strVal val="#ppt_w"/>
                                          </p:val>
                                        </p:tav>
                                      </p:tavLst>
                                    </p:anim>
                                    <p:anim calcmode="lin" valueType="num">
                                      <p:cBhvr>
                                        <p:cTn id="43" dur="500" fill="hold"/>
                                        <p:tgtEl>
                                          <p:spTgt spid="284674"/>
                                        </p:tgtEl>
                                        <p:attrNameLst>
                                          <p:attrName>ppt_h</p:attrName>
                                        </p:attrNameLst>
                                      </p:cBhvr>
                                      <p:tavLst>
                                        <p:tav tm="0">
                                          <p:val>
                                            <p:fltVal val="0"/>
                                          </p:val>
                                        </p:tav>
                                        <p:tav tm="100000">
                                          <p:val>
                                            <p:strVal val="#ppt_h"/>
                                          </p:val>
                                        </p:tav>
                                      </p:tavLst>
                                    </p:anim>
                                    <p:animEffect transition="in" filter="fade">
                                      <p:cBhvr>
                                        <p:cTn id="44" dur="500"/>
                                        <p:tgtEl>
                                          <p:spTgt spid="284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4676">
                                            <p:txEl>
                                              <p:pRg st="7" end="7"/>
                                            </p:txEl>
                                          </p:spTgt>
                                        </p:tgtEl>
                                        <p:attrNameLst>
                                          <p:attrName>style.visibility</p:attrName>
                                        </p:attrNameLst>
                                      </p:cBhvr>
                                      <p:to>
                                        <p:strVal val="visible"/>
                                      </p:to>
                                    </p:set>
                                    <p:animEffect transition="in" filter="wipe(left)">
                                      <p:cBhvr>
                                        <p:cTn id="49" dur="500"/>
                                        <p:tgtEl>
                                          <p:spTgt spid="284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a:t>
            </a:r>
            <a:r>
              <a:rPr lang="en-US" sz="2800" dirty="0" smtClean="0">
                <a:solidFill>
                  <a:schemeClr val="accent2"/>
                </a:solidFill>
                <a:latin typeface="Arial Narrow" charset="0"/>
                <a:sym typeface="Wingdings" charset="0"/>
              </a:rPr>
              <a:t>(the solution) becomes </a:t>
            </a:r>
            <a:r>
              <a:rPr lang="en-US" sz="2800" dirty="0">
                <a:solidFill>
                  <a:schemeClr val="accent2"/>
                </a:solidFill>
                <a:latin typeface="Arial Narrow" charset="0"/>
                <a:sym typeface="Wingdings" charset="0"/>
              </a:rPr>
              <a:t>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1546209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smtClean="0">
                <a:solidFill>
                  <a:srgbClr val="660066"/>
                </a:solidFill>
                <a:latin typeface="Arial Narrow" charset="0"/>
              </a:rPr>
              <a:t>If </a:t>
            </a:r>
            <a:r>
              <a:rPr lang="en-US" dirty="0">
                <a:solidFill>
                  <a:srgbClr val="660066"/>
                </a:solidFill>
                <a:latin typeface="Arial Narrow" charset="0"/>
              </a:rPr>
              <a:t>the terminals are not connected, </a:t>
            </a:r>
            <a:r>
              <a:rPr lang="en-US" dirty="0" smtClean="0">
                <a:solidFill>
                  <a:srgbClr val="660066"/>
                </a:solidFill>
                <a:latin typeface="Arial Narrow" charset="0"/>
              </a:rPr>
              <a:t>as </a:t>
            </a:r>
            <a:r>
              <a:rPr lang="en-US" dirty="0">
                <a:solidFill>
                  <a:srgbClr val="660066"/>
                </a:solidFill>
                <a:latin typeface="Arial Narrow" charset="0"/>
              </a:rPr>
              <a:t>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a:t>
            </a:r>
            <a:r>
              <a:rPr lang="en-US" dirty="0" smtClean="0">
                <a:solidFill>
                  <a:srgbClr val="660066"/>
                </a:solidFill>
                <a:latin typeface="Arial Narrow" charset="0"/>
              </a:rPr>
              <a:t>charge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445252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12758"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12759"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52577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10,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17</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14010" name="Equation" r:id="rId4" imgW="571320" imgH="190440" progId="Equation.DSMT4">
                  <p:embed/>
                </p:oleObj>
              </mc:Choice>
              <mc:Fallback>
                <p:oleObj name="Equation" r:id="rId4" imgW="5713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14011" name="Equation" r:id="rId6" imgW="685800" imgH="190440" progId="Equation.DSMT4">
                  <p:embed/>
                </p:oleObj>
              </mc:Choice>
              <mc:Fallback>
                <p:oleObj name="Equation" r:id="rId6" imgW="685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14012"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14013" name="Equation" r:id="rId10" imgW="1231560" imgH="164880" progId="Equation.DSMT4">
                  <p:embed/>
                </p:oleObj>
              </mc:Choice>
              <mc:Fallback>
                <p:oleObj name="Equation" r:id="rId10" imgW="1231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14014"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14015" name="Equation" r:id="rId14" imgW="1917360" imgH="380880" progId="Equation.DSMT4">
                  <p:embed/>
                </p:oleObj>
              </mc:Choice>
              <mc:Fallback>
                <p:oleObj name="Equation" r:id="rId14" imgW="1917360" imgH="380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76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15733"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15734"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020868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10,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19</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16793" name="Equation" r:id="rId4" imgW="571320" imgH="190440" progId="Equation.DSMT4">
                  <p:embed/>
                </p:oleObj>
              </mc:Choice>
              <mc:Fallback>
                <p:oleObj name="Equation" r:id="rId4" imgW="5713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16794" name="Equation" r:id="rId6" imgW="685800" imgH="190440" progId="Equation.DSMT4">
                  <p:embed/>
                </p:oleObj>
              </mc:Choice>
              <mc:Fallback>
                <p:oleObj name="Equation" r:id="rId6" imgW="685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16795"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16796" name="Equation" r:id="rId10" imgW="1231560" imgH="164880" progId="Equation.DSMT4">
                  <p:embed/>
                </p:oleObj>
              </mc:Choice>
              <mc:Fallback>
                <p:oleObj name="Equation" r:id="rId10" imgW="1231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16797"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16798" name="Equation" r:id="rId14" imgW="1917360" imgH="380880" progId="Equation.DSMT4">
                  <p:embed/>
                </p:oleObj>
              </mc:Choice>
              <mc:Fallback>
                <p:oleObj name="Equation" r:id="rId14" imgW="1917360" imgH="380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143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609600"/>
            <a:ext cx="8229600" cy="5410200"/>
          </a:xfrm>
        </p:spPr>
        <p:txBody>
          <a:bodyPr/>
          <a:lstStyle/>
          <a:p>
            <a:r>
              <a:rPr lang="en-US" sz="2400" dirty="0" smtClean="0"/>
              <a:t>Reminder: Mid </a:t>
            </a:r>
            <a:r>
              <a:rPr lang="en-US" sz="2400" dirty="0"/>
              <a:t>Term Exam</a:t>
            </a:r>
          </a:p>
          <a:p>
            <a:pPr lvl="1"/>
            <a:r>
              <a:rPr lang="en-US" sz="2000" dirty="0"/>
              <a:t>In class Wednesday, Oct. </a:t>
            </a:r>
            <a:r>
              <a:rPr lang="en-US" sz="2000" dirty="0" smtClean="0"/>
              <a:t>17</a:t>
            </a:r>
            <a:endParaRPr lang="en-US" sz="2000" dirty="0"/>
          </a:p>
          <a:p>
            <a:pPr lvl="1"/>
            <a:r>
              <a:rPr lang="en-US" sz="2000" dirty="0"/>
              <a:t>Covers CH21.1 through what we cover in class Monday, Oct. </a:t>
            </a:r>
            <a:r>
              <a:rPr lang="en-US" sz="2000" dirty="0" smtClean="0"/>
              <a:t>15 </a:t>
            </a:r>
            <a:r>
              <a:rPr lang="en-US" sz="2000" dirty="0"/>
              <a:t>+ appendix</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 </a:t>
            </a:r>
            <a:endParaRPr lang="en-US" sz="2000" dirty="0" smtClean="0"/>
          </a:p>
          <a:p>
            <a:pPr eaLnBrk="1" hangingPunct="1"/>
            <a:r>
              <a:rPr lang="en-US" sz="2400" dirty="0" smtClean="0"/>
              <a:t>Mid-term </a:t>
            </a:r>
            <a:r>
              <a:rPr lang="en-US" sz="2400" dirty="0"/>
              <a:t>grade discussions</a:t>
            </a:r>
          </a:p>
          <a:p>
            <a:pPr lvl="1" eaLnBrk="1" hangingPunct="1"/>
            <a:r>
              <a:rPr lang="en-US" sz="2000" dirty="0"/>
              <a:t>From 12:00 </a:t>
            </a:r>
            <a:r>
              <a:rPr lang="mr-IN" sz="2000" dirty="0"/>
              <a:t>–</a:t>
            </a:r>
            <a:r>
              <a:rPr lang="en-US" sz="2000" dirty="0"/>
              <a:t> 2:30pm, Wednesday, Oct. </a:t>
            </a:r>
            <a:r>
              <a:rPr lang="en-US" sz="2000" dirty="0" smtClean="0"/>
              <a:t>24 </a:t>
            </a:r>
            <a:r>
              <a:rPr lang="en-US" sz="2000" dirty="0"/>
              <a:t>in my office (CPB342)</a:t>
            </a:r>
            <a:endParaRPr lang="en-US" sz="2400" dirty="0"/>
          </a:p>
          <a:p>
            <a:pPr lvl="1" eaLnBrk="1" hangingPunct="1"/>
            <a:r>
              <a:rPr lang="en-US" sz="2000" dirty="0"/>
              <a:t>Last name starts with A </a:t>
            </a:r>
            <a:r>
              <a:rPr lang="mr-IN" sz="2000" dirty="0"/>
              <a:t>–</a:t>
            </a:r>
            <a:r>
              <a:rPr lang="en-US" sz="2000" dirty="0"/>
              <a:t> D (12 </a:t>
            </a:r>
            <a:r>
              <a:rPr lang="mr-IN" sz="2000" dirty="0"/>
              <a:t>–</a:t>
            </a:r>
            <a:r>
              <a:rPr lang="en-US" sz="2000" dirty="0"/>
              <a:t> 12:30), E</a:t>
            </a:r>
            <a:r>
              <a:rPr lang="mr-IN" sz="2000" dirty="0"/>
              <a:t>–</a:t>
            </a:r>
            <a:r>
              <a:rPr lang="en-US" sz="2000" dirty="0"/>
              <a:t> K (12:30 </a:t>
            </a:r>
            <a:r>
              <a:rPr lang="mr-IN" sz="2000" dirty="0"/>
              <a:t>–</a:t>
            </a:r>
            <a:r>
              <a:rPr lang="en-US" sz="2000" dirty="0"/>
              <a:t> 1),  L </a:t>
            </a:r>
            <a:r>
              <a:rPr lang="mr-IN" sz="2000" dirty="0"/>
              <a:t>–</a:t>
            </a:r>
            <a:r>
              <a:rPr lang="en-US" sz="2000" dirty="0"/>
              <a:t> O (1 </a:t>
            </a:r>
            <a:r>
              <a:rPr lang="mr-IN" sz="2000" dirty="0"/>
              <a:t>–</a:t>
            </a:r>
            <a:r>
              <a:rPr lang="en-US" sz="2000" dirty="0"/>
              <a:t> 1:30), P </a:t>
            </a:r>
            <a:r>
              <a:rPr lang="mr-IN" sz="2000" dirty="0"/>
              <a:t>–</a:t>
            </a:r>
            <a:r>
              <a:rPr lang="en-US" sz="2000" dirty="0"/>
              <a:t> S (1:30 </a:t>
            </a:r>
            <a:r>
              <a:rPr lang="mr-IN" sz="2000" dirty="0"/>
              <a:t>–</a:t>
            </a:r>
            <a:r>
              <a:rPr lang="en-US" sz="2000" dirty="0"/>
              <a:t> 2:00), T </a:t>
            </a:r>
            <a:r>
              <a:rPr lang="mr-IN" sz="2000" dirty="0"/>
              <a:t>–</a:t>
            </a:r>
            <a:r>
              <a:rPr lang="en-US" sz="2000" dirty="0"/>
              <a:t> Z (2-2:30) </a:t>
            </a:r>
            <a:endParaRPr lang="en-US" sz="2000" dirty="0" smtClean="0"/>
          </a:p>
          <a:p>
            <a:pPr eaLnBrk="1" hangingPunct="1"/>
            <a:r>
              <a:rPr lang="en-US" sz="2400" dirty="0"/>
              <a:t>Colloquium at 4pm today in SH100</a:t>
            </a:r>
          </a:p>
          <a:p>
            <a:pPr lvl="1" eaLnBrk="1" hangingPunct="1"/>
            <a:r>
              <a:rPr lang="en-US" sz="2000" dirty="0"/>
              <a:t>Dr. G. Glass, </a:t>
            </a:r>
            <a:r>
              <a:rPr lang="en-US" sz="1600" dirty="0" smtClean="0"/>
              <a:t>UNT</a:t>
            </a:r>
            <a:endParaRPr lang="en-US" sz="2000" dirty="0"/>
          </a:p>
          <a:p>
            <a:pPr lvl="1" eaLnBrk="1" hangingPunct="1"/>
            <a:endParaRPr lang="en-US" sz="2000" dirty="0" smtClean="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7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270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par>
                          <p:cTn id="20" fill="hold">
                            <p:stCondLst>
                              <p:cond delay="37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par>
                          <p:cTn id="24" fill="hold">
                            <p:stCondLst>
                              <p:cond delay="475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wipe(left)">
                                      <p:cBhvr>
                                        <p:cTn id="27" dur="500"/>
                                        <p:tgtEl>
                                          <p:spTgt spid="111619">
                                            <p:txEl>
                                              <p:pRg st="5" end="5"/>
                                            </p:txEl>
                                          </p:spTgt>
                                        </p:tgtEl>
                                      </p:cBhvr>
                                    </p:animEffect>
                                  </p:childTnLst>
                                </p:cTn>
                              </p:par>
                            </p:childTnLst>
                          </p:cTn>
                        </p:par>
                        <p:par>
                          <p:cTn id="28" fill="hold">
                            <p:stCondLst>
                              <p:cond delay="62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par>
                          <p:cTn id="32" fill="hold">
                            <p:stCondLst>
                              <p:cond delay="72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7" end="7"/>
                                            </p:txEl>
                                          </p:spTgt>
                                        </p:tgtEl>
                                        <p:attrNameLst>
                                          <p:attrName>style.visibility</p:attrName>
                                        </p:attrNameLst>
                                      </p:cBhvr>
                                      <p:to>
                                        <p:strVal val="visible"/>
                                      </p:to>
                                    </p:set>
                                    <p:animEffect transition="in" filter="wipe(left)">
                                      <p:cBhvr>
                                        <p:cTn id="35" dur="500"/>
                                        <p:tgtEl>
                                          <p:spTgt spid="11161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11619">
                                            <p:txEl>
                                              <p:pRg st="8" end="8"/>
                                            </p:txEl>
                                          </p:spTgt>
                                        </p:tgtEl>
                                        <p:attrNameLst>
                                          <p:attrName>style.visibility</p:attrName>
                                        </p:attrNameLst>
                                      </p:cBhvr>
                                      <p:to>
                                        <p:strVal val="visible"/>
                                      </p:to>
                                    </p:set>
                                    <p:animEffect transition="in" filter="wipe(left)">
                                      <p:cBhvr>
                                        <p:cTn id="40" dur="500"/>
                                        <p:tgtEl>
                                          <p:spTgt spid="11161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11619">
                                            <p:txEl>
                                              <p:pRg st="9" end="9"/>
                                            </p:txEl>
                                          </p:spTgt>
                                        </p:tgtEl>
                                        <p:attrNameLst>
                                          <p:attrName>style.visibility</p:attrName>
                                        </p:attrNameLst>
                                      </p:cBhvr>
                                      <p:to>
                                        <p:strVal val="visible"/>
                                      </p:to>
                                    </p:set>
                                    <p:animEffect transition="in" filter="wipe(left)">
                                      <p:cBhvr>
                                        <p:cTn id="45" dur="500"/>
                                        <p:tgtEl>
                                          <p:spTgt spid="11161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11619">
                                            <p:txEl>
                                              <p:pRg st="10" end="10"/>
                                            </p:txEl>
                                          </p:spTgt>
                                        </p:tgtEl>
                                        <p:attrNameLst>
                                          <p:attrName>style.visibility</p:attrName>
                                        </p:attrNameLst>
                                      </p:cBhvr>
                                      <p:to>
                                        <p:strVal val="visible"/>
                                      </p:to>
                                    </p:set>
                                    <p:animEffect transition="in" filter="wipe(left)">
                                      <p:cBhvr>
                                        <p:cTn id="50" dur="500"/>
                                        <p:tgtEl>
                                          <p:spTgt spid="11161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11619">
                                            <p:txEl>
                                              <p:pRg st="11" end="11"/>
                                            </p:txEl>
                                          </p:spTgt>
                                        </p:tgtEl>
                                        <p:attrNameLst>
                                          <p:attrName>style.visibility</p:attrName>
                                        </p:attrNameLst>
                                      </p:cBhvr>
                                      <p:to>
                                        <p:strVal val="visible"/>
                                      </p:to>
                                    </p:set>
                                    <p:animEffect transition="in" filter="wipe(left)">
                                      <p:cBhvr>
                                        <p:cTn id="55" dur="500"/>
                                        <p:tgtEl>
                                          <p:spTgt spid="111619">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11619">
                                            <p:txEl>
                                              <p:pRg st="12" end="12"/>
                                            </p:txEl>
                                          </p:spTgt>
                                        </p:tgtEl>
                                        <p:attrNameLst>
                                          <p:attrName>style.visibility</p:attrName>
                                        </p:attrNameLst>
                                      </p:cBhvr>
                                      <p:to>
                                        <p:strVal val="visible"/>
                                      </p:to>
                                    </p:set>
                                    <p:animEffect transition="in" filter="wipe(left)">
                                      <p:cBhvr>
                                        <p:cTn id="60"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Oct. 10,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20</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7131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10,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21</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17772"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35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Oct. 10,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22</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exact amount of current flow in a wire depends on</a:t>
            </a:r>
          </a:p>
          <a:p>
            <a:pPr marL="742950" lvl="1" indent="-285750">
              <a:spcBef>
                <a:spcPct val="20000"/>
              </a:spcBef>
              <a:buFontTx/>
              <a:buChar char="–"/>
            </a:pPr>
            <a:r>
              <a:rPr lang="en-US">
                <a:solidFill>
                  <a:srgbClr val="660066"/>
                </a:solidFill>
                <a:latin typeface="Arial Narrow" charset="0"/>
                <a:ea typeface="ＭＳ Ｐゴシック" charset="-128"/>
              </a:rPr>
              <a:t>The voltage</a:t>
            </a:r>
          </a:p>
          <a:p>
            <a:pPr marL="742950" lvl="1" indent="-285750">
              <a:spcBef>
                <a:spcPct val="20000"/>
              </a:spcBef>
              <a:buFontTx/>
              <a:buChar char="–"/>
            </a:pPr>
            <a:r>
              <a:rPr lang="en-US">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a:solidFill>
                  <a:srgbClr val="003300"/>
                </a:solidFill>
                <a:latin typeface="Arial Narrow" charset="0"/>
                <a:ea typeface="ＭＳ Ｐゴシック" charset="-128"/>
              </a:rPr>
              <a:t>So that current is inversely proportional to the resistance</a:t>
            </a:r>
          </a:p>
          <a:p>
            <a:pPr marL="742950" lvl="1" indent="-285750">
              <a:spcBef>
                <a:spcPct val="20000"/>
              </a:spcBef>
              <a:buFontTx/>
              <a:buChar char="–"/>
            </a:pPr>
            <a:r>
              <a:rPr lang="en-US">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a:solidFill>
                  <a:srgbClr val="660066"/>
                </a:solidFill>
                <a:latin typeface="Arial Narrow" charset="0"/>
                <a:ea typeface="ＭＳ Ｐゴシック" charset="-128"/>
              </a:rPr>
              <a:t>This linear relationship is not valid for some materials like diodes, vacuum tubes, transistors etc. </a:t>
            </a:r>
            <a:r>
              <a:rPr lang="en-US">
                <a:solidFill>
                  <a:srgbClr val="660066"/>
                </a:solidFill>
                <a:latin typeface="Arial Narrow" charset="0"/>
                <a:ea typeface="ＭＳ Ｐゴシック" charset="-128"/>
                <a:sym typeface="Wingdings" charset="2"/>
              </a:rPr>
              <a:t> These are called non-ohmic </a:t>
            </a:r>
            <a:endParaRPr lang="en-US">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18823"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18824"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18825"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18826"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55523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Oct. 10,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23</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19874"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19875"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19876"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19877"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19878"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19879"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19880"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49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81800"/>
          </a:xfrm>
          <a:prstGeom prst="rect">
            <a:avLst/>
          </a:prstGeom>
        </p:spPr>
      </p:pic>
    </p:spTree>
    <p:extLst>
      <p:ext uri="{BB962C8B-B14F-4D97-AF65-F5344CB8AC3E}">
        <p14:creationId xmlns:p14="http://schemas.microsoft.com/office/powerpoint/2010/main" val="20958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938992"/>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Field Cage and cathode hangs off of the ceiling</a:t>
            </a:r>
            <a:endParaRPr lang="en-US" sz="2000" dirty="0">
              <a:solidFill>
                <a:srgbClr val="3C5A77"/>
              </a:solidFill>
              <a:latin typeface="Arial Narrow" charset="0"/>
              <a:ea typeface="Arial Narrow" charset="0"/>
              <a:cs typeface="Arial Narrow" charset="0"/>
              <a:sym typeface="Wingdings"/>
            </a:endParaRP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Essential to have light yet sturdy structure</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Based on modular concept as SP</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4</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smtClean="0">
                <a:solidFill>
                  <a:srgbClr val="FFFF00"/>
                </a:solidFill>
                <a:latin typeface="Arial Narrow" charset="0"/>
                <a:ea typeface="Arial Narrow" charset="0"/>
                <a:cs typeface="Arial Narrow" charset="0"/>
              </a:rPr>
              <a:t>0.98 </a:t>
            </a:r>
            <a:r>
              <a:rPr lang="en-US" dirty="0">
                <a:solidFill>
                  <a:srgbClr val="FFFF00"/>
                </a:solidFill>
                <a:latin typeface="Arial Narrow" charset="0"/>
                <a:ea typeface="Arial Narrow" charset="0"/>
                <a:cs typeface="Arial Narrow" charset="0"/>
              </a:rPr>
              <a:t>m</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41" y="4638330"/>
            <a:ext cx="2825964" cy="2067270"/>
          </a:xfrm>
          <a:prstGeom prst="rect">
            <a:avLst/>
          </a:prstGeom>
        </p:spPr>
      </p:pic>
      <p:sp>
        <p:nvSpPr>
          <p:cNvPr id="19" name="Date Placeholder 18"/>
          <p:cNvSpPr>
            <a:spLocks noGrp="1"/>
          </p:cNvSpPr>
          <p:nvPr>
            <p:ph type="dt" sz="half" idx="10"/>
          </p:nvPr>
        </p:nvSpPr>
        <p:spPr/>
        <p:txBody>
          <a:bodyPr/>
          <a:lstStyle/>
          <a:p>
            <a:pPr>
              <a:defRPr/>
            </a:pPr>
            <a:r>
              <a:rPr lang="en-US" smtClean="0"/>
              <a:t>Wednesday, Oct. 10, 2018</a:t>
            </a:r>
            <a:endParaRPr lang="en-US"/>
          </a:p>
        </p:txBody>
      </p:sp>
      <p:sp>
        <p:nvSpPr>
          <p:cNvPr id="24" name="Footer Placeholder 23"/>
          <p:cNvSpPr>
            <a:spLocks noGrp="1"/>
          </p:cNvSpPr>
          <p:nvPr>
            <p:ph type="ftr" sz="quarter" idx="11"/>
          </p:nvPr>
        </p:nvSpPr>
        <p:spPr/>
        <p:txBody>
          <a:bodyPr/>
          <a:lstStyle/>
          <a:p>
            <a:pPr>
              <a:defRPr/>
            </a:pPr>
            <a:r>
              <a:rPr lang="mr-IN" dirty="0" smtClean="0"/>
              <a:t>PHYS 1444-002, </a:t>
            </a:r>
            <a:r>
              <a:rPr lang="mr-IN" dirty="0" err="1" smtClean="0"/>
              <a:t>Fall</a:t>
            </a:r>
            <a:r>
              <a:rPr lang="mr-IN" dirty="0" smtClean="0"/>
              <a:t> 2018                     </a:t>
            </a:r>
            <a:r>
              <a:rPr lang="mr-IN" dirty="0" err="1" smtClean="0"/>
              <a:t>Dr</a:t>
            </a:r>
            <a:r>
              <a:rPr lang="mr-IN" dirty="0" smtClean="0"/>
              <a:t>. </a:t>
            </a:r>
            <a:r>
              <a:rPr lang="mr-IN" dirty="0" err="1" smtClean="0"/>
              <a:t>Jaehoon</a:t>
            </a:r>
            <a:r>
              <a:rPr lang="mr-IN" dirty="0" smtClean="0"/>
              <a:t> </a:t>
            </a:r>
            <a:r>
              <a:rPr lang="mr-IN" dirty="0" err="1" smtClean="0"/>
              <a:t>Yu</a:t>
            </a:r>
            <a:endParaRPr lang="en-US" dirty="0"/>
          </a:p>
        </p:txBody>
      </p:sp>
      <p:sp>
        <p:nvSpPr>
          <p:cNvPr id="25" name="Text Box 23"/>
          <p:cNvSpPr txBox="1">
            <a:spLocks noChangeArrowheads="1"/>
          </p:cNvSpPr>
          <p:nvPr/>
        </p:nvSpPr>
        <p:spPr bwMode="auto">
          <a:xfrm>
            <a:off x="1503030" y="6236807"/>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(-300kV) plate (6mx6m) and the cryostat wall (0V), d=98cm</a:t>
            </a:r>
            <a:r>
              <a:rPr lang="en-US" sz="1800" dirty="0">
                <a:solidFill>
                  <a:srgbClr val="FF0000"/>
                </a:solidFill>
                <a:latin typeface="Arial Narrow" charset="0"/>
              </a:rPr>
              <a:t>,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136395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par>
                                <p:cTn id="58" presetID="22" presetClass="entr" presetSubtype="8"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6" grpId="0"/>
      <p:bldP spid="23" grpId="0"/>
      <p:bldP spid="20"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504" y="18869"/>
            <a:ext cx="8521927" cy="707886"/>
          </a:xfrm>
          <a:prstGeom prst="rect">
            <a:avLst/>
          </a:prstGeom>
        </p:spPr>
        <p:txBody>
          <a:bodyPr wrap="square">
            <a:spAutoFit/>
          </a:bodyPr>
          <a:lstStyle/>
          <a:p>
            <a:pPr algn="ctr"/>
            <a:r>
              <a:rPr lang="en-US" sz="4000" b="1" dirty="0" smtClean="0">
                <a:solidFill>
                  <a:srgbClr val="C00000"/>
                </a:solidFill>
                <a:latin typeface="Arial Narrow" charset="0"/>
                <a:ea typeface="Arial Narrow" charset="0"/>
                <a:cs typeface="Arial Narrow" charset="0"/>
              </a:rPr>
              <a:t>DUNE Dual Phase</a:t>
            </a:r>
            <a:endParaRPr lang="en-US" sz="4000" b="1" dirty="0">
              <a:solidFill>
                <a:srgbClr val="C00000"/>
              </a:solidFill>
              <a:latin typeface="Arial Narrow" charset="0"/>
              <a:ea typeface="Arial Narrow" charset="0"/>
              <a:cs typeface="Arial Narrow" charset="0"/>
            </a:endParaRP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5</a:t>
            </a:fld>
            <a:endParaRPr lang="en-US" dirty="0"/>
          </a:p>
        </p:txBody>
      </p:sp>
      <p:sp>
        <p:nvSpPr>
          <p:cNvPr id="19" name="Date Placeholder 18"/>
          <p:cNvSpPr>
            <a:spLocks noGrp="1"/>
          </p:cNvSpPr>
          <p:nvPr>
            <p:ph type="dt" sz="half" idx="10"/>
          </p:nvPr>
        </p:nvSpPr>
        <p:spPr/>
        <p:txBody>
          <a:bodyPr/>
          <a:lstStyle/>
          <a:p>
            <a:pPr>
              <a:defRPr/>
            </a:pPr>
            <a:r>
              <a:rPr lang="en-US" smtClean="0"/>
              <a:t>Wednesday, Oct. 10, 2018</a:t>
            </a:r>
            <a:endParaRPr lang="en-US"/>
          </a:p>
        </p:txBody>
      </p:sp>
      <p:sp>
        <p:nvSpPr>
          <p:cNvPr id="24" name="Footer Placeholder 23"/>
          <p:cNvSpPr>
            <a:spLocks noGrp="1"/>
          </p:cNvSpPr>
          <p:nvPr>
            <p:ph type="ftr" sz="quarter" idx="11"/>
          </p:nvPr>
        </p:nvSpPr>
        <p:spPr/>
        <p:txBody>
          <a:bodyPr/>
          <a:lstStyle/>
          <a:p>
            <a:pPr>
              <a:defRPr/>
            </a:pPr>
            <a:r>
              <a:rPr lang="mr-IN" smtClean="0"/>
              <a:t>PHYS 1444-002, Fall 2018                     Dr. Jaehoon Yu</a:t>
            </a: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 y="787757"/>
            <a:ext cx="9120408" cy="5460643"/>
          </a:xfrm>
          <a:prstGeom prst="rect">
            <a:avLst/>
          </a:prstGeom>
        </p:spPr>
      </p:pic>
      <p:sp>
        <p:nvSpPr>
          <p:cNvPr id="26" name="ZoneTexte 8"/>
          <p:cNvSpPr txBox="1"/>
          <p:nvPr/>
        </p:nvSpPr>
        <p:spPr>
          <a:xfrm>
            <a:off x="4800600" y="41910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27" name="Connecteur droit avec flèche 12"/>
          <p:cNvCxnSpPr/>
          <p:nvPr/>
        </p:nvCxnSpPr>
        <p:spPr bwMode="auto">
          <a:xfrm flipH="1">
            <a:off x="3657600" y="4391056"/>
            <a:ext cx="1143000" cy="18094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
        <p:nvSpPr>
          <p:cNvPr id="9" name="Text Box 23"/>
          <p:cNvSpPr txBox="1">
            <a:spLocks noChangeArrowheads="1"/>
          </p:cNvSpPr>
          <p:nvPr/>
        </p:nvSpPr>
        <p:spPr bwMode="auto">
          <a:xfrm>
            <a:off x="664830" y="6057698"/>
            <a:ext cx="779337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are the stored energies in between DUNE cathode (-750kV) plate (12mx60m) and the cryostat wall (0V) and in between 3mx3m unit plate and the ground, d=98cm</a:t>
            </a:r>
            <a:r>
              <a:rPr lang="en-US" sz="1800" dirty="0">
                <a:solidFill>
                  <a:srgbClr val="FF0000"/>
                </a:solidFill>
                <a:latin typeface="Arial Narrow" charset="0"/>
              </a:rPr>
              <a:t>,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1606225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a:t>
            </a:r>
            <a:r>
              <a:rPr lang="en-US" dirty="0" smtClean="0">
                <a:solidFill>
                  <a:schemeClr val="accent2"/>
                </a:solidFill>
                <a:latin typeface="Arial Narrow" charset="0"/>
              </a:rPr>
              <a:t>each </a:t>
            </a:r>
            <a:r>
              <a:rPr lang="en-US" dirty="0">
                <a:solidFill>
                  <a:schemeClr val="accent2"/>
                </a:solidFill>
                <a:latin typeface="Arial Narrow" charset="0"/>
              </a:rPr>
              <a:t>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a:t>
            </a:r>
            <a:r>
              <a:rPr lang="en-US" sz="2000" dirty="0" smtClean="0">
                <a:solidFill>
                  <a:srgbClr val="660066"/>
                </a:solidFill>
                <a:latin typeface="Arial Narrow" charset="0"/>
                <a:sym typeface="Wingdings" charset="0"/>
              </a:rPr>
              <a:t>C=Q/V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Q=CV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=K</a:t>
            </a:r>
            <a:r>
              <a:rPr lang="en-US" sz="2000" dirty="0" smtClean="0">
                <a:solidFill>
                  <a:srgbClr val="660066"/>
                </a:solidFill>
                <a:latin typeface="Arial Narrow" charset="0"/>
                <a:sym typeface="Wingdings" charset="0"/>
              </a:rPr>
              <a:t>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=K</a:t>
            </a:r>
            <a:r>
              <a:rPr lang="en-US" sz="2000" dirty="0">
                <a:solidFill>
                  <a:srgbClr val="660066"/>
                </a:solidFill>
                <a:latin typeface="Arial Narrow" charset="0"/>
                <a:sym typeface="Wingdings" charset="0"/>
              </a:rPr>
              <a:t>Q</a:t>
            </a:r>
            <a:r>
              <a:rPr lang="en-US" sz="2000" baseline="-25000" dirty="0">
                <a:solidFill>
                  <a:srgbClr val="660066"/>
                </a:solidFill>
                <a:latin typeface="Arial Narrow" charset="0"/>
                <a:sym typeface="Wingdings" charset="0"/>
              </a:rPr>
              <a:t>0</a:t>
            </a:r>
            <a:endParaRPr lang="en-US" sz="2000" dirty="0">
              <a:solidFill>
                <a:srgbClr val="660066"/>
              </a:solidFill>
              <a:latin typeface="Arial Narrow" charset="0"/>
              <a:sym typeface="Wingdings" charset="0"/>
            </a:endParaRP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a:t>
            </a:r>
            <a:r>
              <a:rPr lang="en-US" sz="2000" dirty="0" smtClean="0">
                <a:solidFill>
                  <a:srgbClr val="660066"/>
                </a:solidFill>
                <a:latin typeface="Arial Narrow" charset="0"/>
                <a:sym typeface="Wingdings" charset="0"/>
              </a:rPr>
              <a:t>C=Q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/V=KQ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V=</a:t>
            </a:r>
            <a:r>
              <a:rPr lang="en-US" sz="2000" dirty="0" smtClean="0">
                <a:solidFill>
                  <a:srgbClr val="660066"/>
                </a:solidFill>
                <a:latin typeface="Arial Narrow" charset="0"/>
                <a:sym typeface="Wingdings" charset="0"/>
              </a:rPr>
              <a:t>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/C=</a:t>
            </a:r>
            <a:r>
              <a:rPr lang="en-US" sz="2000" dirty="0" smtClean="0">
                <a:solidFill>
                  <a:srgbClr val="660066"/>
                </a:solidFill>
                <a:latin typeface="Arial Narrow" charset="0"/>
                <a:sym typeface="Wingdings" charset="0"/>
              </a:rPr>
              <a:t>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/(K</a:t>
            </a:r>
            <a:r>
              <a:rPr lang="en-US" sz="2000" dirty="0" smtClean="0">
                <a:solidFill>
                  <a:srgbClr val="660066"/>
                </a:solidFill>
                <a:latin typeface="Arial Narrow" charset="0"/>
                <a:sym typeface="Wingdings" charset="0"/>
              </a:rPr>
              <a:t>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a:t>
            </a:r>
            <a:r>
              <a:rPr lang="en-US" sz="2000" dirty="0" smtClean="0">
                <a:solidFill>
                  <a:srgbClr val="660066"/>
                </a:solidFill>
                <a:latin typeface="Arial Narrow" charset="0"/>
                <a:sym typeface="Wingdings" charset="0"/>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a:t>
            </a:r>
            <a:endParaRPr lang="en-US" sz="2000" dirty="0">
              <a:solidFill>
                <a:srgbClr val="660066"/>
              </a:solidFill>
              <a:latin typeface="Arial Narrow" charset="0"/>
              <a:sym typeface="Wingdings" charset="0"/>
            </a:endParaRP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69239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190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10,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7</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a:t>
            </a:r>
            <a:r>
              <a:rPr lang="en-US" dirty="0" smtClean="0">
                <a:solidFill>
                  <a:srgbClr val="003300"/>
                </a:solidFill>
                <a:latin typeface="Arial Narrow" charset="0"/>
                <a:ea typeface="ＭＳ Ｐゴシック" charset="-128"/>
              </a:rPr>
              <a:t>plates w/o dielectric</a:t>
            </a:r>
            <a:endParaRPr lang="en-US" dirty="0">
              <a:solidFill>
                <a:srgbClr val="003300"/>
              </a:solidFill>
              <a:latin typeface="Arial Narrow" charset="0"/>
              <a:ea typeface="ＭＳ Ｐゴシック" charset="-128"/>
            </a:endParaRP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t>
            </a:r>
            <a:r>
              <a:rPr lang="en-US" sz="3200" dirty="0" smtClean="0">
                <a:solidFill>
                  <a:schemeClr val="accent2"/>
                </a:solidFill>
                <a:latin typeface="Arial Narrow" charset="0"/>
              </a:rPr>
              <a:t>the </a:t>
            </a:r>
            <a:r>
              <a:rPr lang="en-US" sz="3200" dirty="0">
                <a:solidFill>
                  <a:schemeClr val="accent2"/>
                </a:solidFill>
                <a:latin typeface="Arial Narrow" charset="0"/>
              </a:rPr>
              <a:t>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09743"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09744"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09745"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7256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Wednesday, Oct. 10,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8</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11337"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11338"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11339"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11340"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11341"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11342"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11343"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11344"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11345"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11346"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11347"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11348"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11349"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55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Oct. 10,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9</a:t>
            </a:fld>
            <a:endParaRPr lang="en-US"/>
          </a:p>
        </p:txBody>
      </p:sp>
      <p:sp>
        <p:nvSpPr>
          <p:cNvPr id="232461" name="Text Box 13"/>
          <p:cNvSpPr txBox="1">
            <a:spLocks noChangeArrowheads="1"/>
          </p:cNvSpPr>
          <p:nvPr/>
        </p:nvSpPr>
        <p:spPr bwMode="auto">
          <a:xfrm>
            <a:off x="685800" y="2378075"/>
            <a:ext cx="7772400" cy="830997"/>
          </a:xfrm>
          <a:prstGeom prst="rect">
            <a:avLst/>
          </a:prstGeom>
          <a:noFill/>
          <a:ln w="9525">
            <a:noFill/>
            <a:miter lim="800000"/>
            <a:headEnd/>
            <a:tailEnd/>
          </a:ln>
          <a:effectLst/>
        </p:spPr>
        <p:txBody>
          <a:bodyPr wrap="square">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030"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031"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032"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033"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034"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035"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036"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037"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038"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039"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040"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041"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042"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043"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044"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045"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046"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047"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68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53615</TotalTime>
  <Words>2627</Words>
  <Application>Microsoft Macintosh PowerPoint</Application>
  <PresentationFormat>On-screen Show (4:3)</PresentationFormat>
  <Paragraphs>270</Paragraphs>
  <Slides>23</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Narrow</vt:lpstr>
      <vt:lpstr>Monotype Corsiva</vt:lpstr>
      <vt:lpstr>ＭＳ Ｐゴシック</vt:lpstr>
      <vt:lpstr>Times New Roman</vt:lpstr>
      <vt:lpstr>Wingdings</vt:lpstr>
      <vt:lpstr>phys1443-spring02</vt:lpstr>
      <vt:lpstr>Equation</vt:lpstr>
      <vt:lpstr>PHYS 1441 – Section 002 Lecture #11</vt:lpstr>
      <vt:lpstr>Announcements</vt:lpstr>
      <vt:lpstr>PowerPoint Presentation</vt:lpstr>
      <vt:lpstr>PowerPoint Presentation</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lpstr>Electric Current</vt:lpstr>
      <vt:lpstr>Example 25 – 1 </vt:lpstr>
      <vt:lpstr>Direction of the Electric Current</vt:lpstr>
      <vt:lpstr>Ohm’s Law: Resistance and Resistors</vt:lpstr>
      <vt:lpstr>Ohm’s Law: Resistance</vt:lpstr>
      <vt:lpstr>Example 25 – 4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663</cp:revision>
  <dcterms:created xsi:type="dcterms:W3CDTF">2012-01-19T04:21:20Z</dcterms:created>
  <dcterms:modified xsi:type="dcterms:W3CDTF">2018-10-10T19:30:47Z</dcterms:modified>
</cp:coreProperties>
</file>