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91" r:id="rId2"/>
    <p:sldId id="582" r:id="rId3"/>
    <p:sldId id="661" r:id="rId4"/>
    <p:sldId id="639" r:id="rId5"/>
    <p:sldId id="640" r:id="rId6"/>
    <p:sldId id="641" r:id="rId7"/>
    <p:sldId id="642" r:id="rId8"/>
    <p:sldId id="643" r:id="rId9"/>
    <p:sldId id="644" r:id="rId10"/>
    <p:sldId id="645" r:id="rId11"/>
    <p:sldId id="646" r:id="rId12"/>
    <p:sldId id="647" r:id="rId13"/>
    <p:sldId id="648" r:id="rId14"/>
    <p:sldId id="649" r:id="rId15"/>
    <p:sldId id="650" r:id="rId16"/>
    <p:sldId id="651" r:id="rId17"/>
    <p:sldId id="652" r:id="rId18"/>
    <p:sldId id="653" r:id="rId19"/>
    <p:sldId id="654" r:id="rId20"/>
    <p:sldId id="655" r:id="rId21"/>
    <p:sldId id="656" r:id="rId22"/>
    <p:sldId id="657" r:id="rId23"/>
    <p:sldId id="659" r:id="rId24"/>
    <p:sldId id="660"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1"/>
    <p:restoredTop sz="94660"/>
  </p:normalViewPr>
  <p:slideViewPr>
    <p:cSldViewPr>
      <p:cViewPr varScale="1">
        <p:scale>
          <a:sx n="126" d="100"/>
          <a:sy n="126" d="100"/>
        </p:scale>
        <p:origin x="27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6" Type="http://schemas.openxmlformats.org/officeDocument/2006/relationships/image" Target="../media/image7.wmf"/><Relationship Id="rId7" Type="http://schemas.openxmlformats.org/officeDocument/2006/relationships/image" Target="../media/image8.wmf"/><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2.wmf"/><Relationship Id="rId2" Type="http://schemas.openxmlformats.org/officeDocument/2006/relationships/image" Target="../media/image73.emf"/><Relationship Id="rId3" Type="http://schemas.openxmlformats.org/officeDocument/2006/relationships/image" Target="../media/image7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5.wmf"/><Relationship Id="rId2" Type="http://schemas.openxmlformats.org/officeDocument/2006/relationships/image" Target="../media/image76.wmf"/><Relationship Id="rId3" Type="http://schemas.openxmlformats.org/officeDocument/2006/relationships/image" Target="../media/image7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0.wmf"/><Relationship Id="rId4" Type="http://schemas.openxmlformats.org/officeDocument/2006/relationships/image" Target="../media/image81.wmf"/><Relationship Id="rId5" Type="http://schemas.openxmlformats.org/officeDocument/2006/relationships/image" Target="../media/image82.emf"/><Relationship Id="rId6" Type="http://schemas.openxmlformats.org/officeDocument/2006/relationships/image" Target="../media/image83.wmf"/><Relationship Id="rId1" Type="http://schemas.openxmlformats.org/officeDocument/2006/relationships/image" Target="../media/image78.wmf"/><Relationship Id="rId2" Type="http://schemas.openxmlformats.org/officeDocument/2006/relationships/image" Target="../media/image7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7.wmf"/><Relationship Id="rId4" Type="http://schemas.openxmlformats.org/officeDocument/2006/relationships/image" Target="../media/image88.wmf"/><Relationship Id="rId5" Type="http://schemas.openxmlformats.org/officeDocument/2006/relationships/image" Target="../media/image89.wmf"/><Relationship Id="rId6" Type="http://schemas.openxmlformats.org/officeDocument/2006/relationships/image" Target="../media/image90.wmf"/><Relationship Id="rId7" Type="http://schemas.openxmlformats.org/officeDocument/2006/relationships/image" Target="../media/image91.wmf"/><Relationship Id="rId8" Type="http://schemas.openxmlformats.org/officeDocument/2006/relationships/image" Target="../media/image92.wmf"/><Relationship Id="rId9" Type="http://schemas.openxmlformats.org/officeDocument/2006/relationships/image" Target="../media/image93.wmf"/><Relationship Id="rId1" Type="http://schemas.openxmlformats.org/officeDocument/2006/relationships/image" Target="../media/image85.wmf"/><Relationship Id="rId2" Type="http://schemas.openxmlformats.org/officeDocument/2006/relationships/image" Target="../media/image86.wmf"/></Relationships>
</file>

<file path=ppt/drawings/_rels/vmlDrawing14.vml.rels><?xml version="1.0" encoding="UTF-8" standalone="yes"?>
<Relationships xmlns="http://schemas.openxmlformats.org/package/2006/relationships"><Relationship Id="rId11" Type="http://schemas.openxmlformats.org/officeDocument/2006/relationships/image" Target="../media/image104.wmf"/><Relationship Id="rId12" Type="http://schemas.openxmlformats.org/officeDocument/2006/relationships/image" Target="../media/image105.wmf"/><Relationship Id="rId1" Type="http://schemas.openxmlformats.org/officeDocument/2006/relationships/image" Target="../media/image94.wmf"/><Relationship Id="rId2" Type="http://schemas.openxmlformats.org/officeDocument/2006/relationships/image" Target="../media/image95.wmf"/><Relationship Id="rId3" Type="http://schemas.openxmlformats.org/officeDocument/2006/relationships/image" Target="../media/image96.wmf"/><Relationship Id="rId4" Type="http://schemas.openxmlformats.org/officeDocument/2006/relationships/image" Target="../media/image97.wmf"/><Relationship Id="rId5" Type="http://schemas.openxmlformats.org/officeDocument/2006/relationships/image" Target="../media/image98.wmf"/><Relationship Id="rId6" Type="http://schemas.openxmlformats.org/officeDocument/2006/relationships/image" Target="../media/image99.wmf"/><Relationship Id="rId7" Type="http://schemas.openxmlformats.org/officeDocument/2006/relationships/image" Target="../media/image100.wmf"/><Relationship Id="rId8" Type="http://schemas.openxmlformats.org/officeDocument/2006/relationships/image" Target="../media/image101.wmf"/><Relationship Id="rId9" Type="http://schemas.openxmlformats.org/officeDocument/2006/relationships/image" Target="../media/image102.wmf"/><Relationship Id="rId10" Type="http://schemas.openxmlformats.org/officeDocument/2006/relationships/image" Target="../media/image10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1" Type="http://schemas.openxmlformats.org/officeDocument/2006/relationships/image" Target="../media/image11.wmf"/><Relationship Id="rId2"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28.wmf"/><Relationship Id="rId12" Type="http://schemas.openxmlformats.org/officeDocument/2006/relationships/image" Target="../media/image29.wmf"/><Relationship Id="rId13" Type="http://schemas.openxmlformats.org/officeDocument/2006/relationships/image" Target="../media/image30.wmf"/><Relationship Id="rId1" Type="http://schemas.openxmlformats.org/officeDocument/2006/relationships/image" Target="../media/image18.wmf"/><Relationship Id="rId2" Type="http://schemas.openxmlformats.org/officeDocument/2006/relationships/image" Target="../media/image19.wmf"/><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7" Type="http://schemas.openxmlformats.org/officeDocument/2006/relationships/image" Target="../media/image24.wmf"/><Relationship Id="rId8" Type="http://schemas.openxmlformats.org/officeDocument/2006/relationships/image" Target="../media/image25.wmf"/><Relationship Id="rId9" Type="http://schemas.openxmlformats.org/officeDocument/2006/relationships/image" Target="../media/image26.wmf"/><Relationship Id="rId10"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wmf"/><Relationship Id="rId5" Type="http://schemas.openxmlformats.org/officeDocument/2006/relationships/image" Target="../media/image34.wmf"/><Relationship Id="rId6" Type="http://schemas.openxmlformats.org/officeDocument/2006/relationships/image" Target="../media/image35.wmf"/><Relationship Id="rId7" Type="http://schemas.openxmlformats.org/officeDocument/2006/relationships/image" Target="../media/image36.wmf"/><Relationship Id="rId8" Type="http://schemas.openxmlformats.org/officeDocument/2006/relationships/image" Target="../media/image37.wmf"/><Relationship Id="rId9" Type="http://schemas.openxmlformats.org/officeDocument/2006/relationships/image" Target="../media/image38.wmf"/><Relationship Id="rId10" Type="http://schemas.openxmlformats.org/officeDocument/2006/relationships/image" Target="../media/image39.wmf"/><Relationship Id="rId1" Type="http://schemas.openxmlformats.org/officeDocument/2006/relationships/image" Target="../media/image20.wmf"/><Relationship Id="rId2"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4" Type="http://schemas.openxmlformats.org/officeDocument/2006/relationships/image" Target="../media/image44.wmf"/><Relationship Id="rId5" Type="http://schemas.openxmlformats.org/officeDocument/2006/relationships/image" Target="../media/image45.wmf"/><Relationship Id="rId6" Type="http://schemas.openxmlformats.org/officeDocument/2006/relationships/image" Target="../media/image46.wmf"/><Relationship Id="rId1" Type="http://schemas.openxmlformats.org/officeDocument/2006/relationships/image" Target="../media/image41.wmf"/><Relationship Id="rId2"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1" Type="http://schemas.openxmlformats.org/officeDocument/2006/relationships/image" Target="../media/image47.wmf"/><Relationship Id="rId2"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65.wmf"/><Relationship Id="rId12" Type="http://schemas.openxmlformats.org/officeDocument/2006/relationships/image" Target="../media/image66.wmf"/><Relationship Id="rId13" Type="http://schemas.openxmlformats.org/officeDocument/2006/relationships/image" Target="../media/image67.wmf"/><Relationship Id="rId14" Type="http://schemas.openxmlformats.org/officeDocument/2006/relationships/image" Target="../media/image68.wmf"/><Relationship Id="rId15" Type="http://schemas.openxmlformats.org/officeDocument/2006/relationships/image" Target="../media/image69.wmf"/><Relationship Id="rId16" Type="http://schemas.openxmlformats.org/officeDocument/2006/relationships/image" Target="../media/image70.wmf"/><Relationship Id="rId1" Type="http://schemas.openxmlformats.org/officeDocument/2006/relationships/image" Target="../media/image55.wmf"/><Relationship Id="rId2" Type="http://schemas.openxmlformats.org/officeDocument/2006/relationships/image" Target="../media/image56.wmf"/><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image" Target="../media/image60.wmf"/><Relationship Id="rId7" Type="http://schemas.openxmlformats.org/officeDocument/2006/relationships/image" Target="../media/image61.wmf"/><Relationship Id="rId8" Type="http://schemas.openxmlformats.org/officeDocument/2006/relationships/image" Target="../media/image62.wmf"/><Relationship Id="rId9" Type="http://schemas.openxmlformats.org/officeDocument/2006/relationships/image" Target="../media/image63.wmf"/><Relationship Id="rId10" Type="http://schemas.openxmlformats.org/officeDocument/2006/relationships/image" Target="../media/image6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928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593475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Oct. 15,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Oct. 15,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40.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42.bin"/><Relationship Id="rId12" Type="http://schemas.openxmlformats.org/officeDocument/2006/relationships/image" Target="../media/image45.wmf"/><Relationship Id="rId13" Type="http://schemas.openxmlformats.org/officeDocument/2006/relationships/oleObject" Target="../embeddings/oleObject43.bin"/><Relationship Id="rId14" Type="http://schemas.openxmlformats.org/officeDocument/2006/relationships/image" Target="../media/image46.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38.bin"/><Relationship Id="rId4" Type="http://schemas.openxmlformats.org/officeDocument/2006/relationships/image" Target="../media/image41.wmf"/><Relationship Id="rId5" Type="http://schemas.openxmlformats.org/officeDocument/2006/relationships/oleObject" Target="../embeddings/oleObject39.bin"/><Relationship Id="rId6" Type="http://schemas.openxmlformats.org/officeDocument/2006/relationships/image" Target="../media/image42.wmf"/><Relationship Id="rId7" Type="http://schemas.openxmlformats.org/officeDocument/2006/relationships/oleObject" Target="../embeddings/oleObject40.bin"/><Relationship Id="rId8" Type="http://schemas.openxmlformats.org/officeDocument/2006/relationships/image" Target="../media/image43.wmf"/><Relationship Id="rId9" Type="http://schemas.openxmlformats.org/officeDocument/2006/relationships/oleObject" Target="../embeddings/oleObject41.bin"/><Relationship Id="rId10" Type="http://schemas.openxmlformats.org/officeDocument/2006/relationships/image" Target="../media/image44.wmf"/></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oleObject" Target="../embeddings/oleObject44.bin"/><Relationship Id="rId5" Type="http://schemas.openxmlformats.org/officeDocument/2006/relationships/image" Target="../media/image47.wmf"/><Relationship Id="rId6" Type="http://schemas.openxmlformats.org/officeDocument/2006/relationships/oleObject" Target="../embeddings/oleObject45.bin"/><Relationship Id="rId7" Type="http://schemas.openxmlformats.org/officeDocument/2006/relationships/image" Target="../media/image48.wmf"/><Relationship Id="rId8" Type="http://schemas.openxmlformats.org/officeDocument/2006/relationships/oleObject" Target="../embeddings/oleObject46.bin"/><Relationship Id="rId9" Type="http://schemas.openxmlformats.org/officeDocument/2006/relationships/image" Target="../media/image49.wmf"/><Relationship Id="rId10" Type="http://schemas.openxmlformats.org/officeDocument/2006/relationships/oleObject" Target="../embeddings/oleObject47.bin"/><Relationship Id="rId11" Type="http://schemas.openxmlformats.org/officeDocument/2006/relationships/image" Target="../media/image50.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15.xml.rels><?xml version="1.0" encoding="UTF-8" standalone="yes"?>
<Relationships xmlns="http://schemas.openxmlformats.org/package/2006/relationships"><Relationship Id="rId20" Type="http://schemas.openxmlformats.org/officeDocument/2006/relationships/oleObject" Target="../embeddings/oleObject56.bin"/><Relationship Id="rId21" Type="http://schemas.openxmlformats.org/officeDocument/2006/relationships/image" Target="../media/image63.wmf"/><Relationship Id="rId22" Type="http://schemas.openxmlformats.org/officeDocument/2006/relationships/oleObject" Target="../embeddings/oleObject57.bin"/><Relationship Id="rId23" Type="http://schemas.openxmlformats.org/officeDocument/2006/relationships/image" Target="../media/image64.wmf"/><Relationship Id="rId24" Type="http://schemas.openxmlformats.org/officeDocument/2006/relationships/oleObject" Target="../embeddings/oleObject58.bin"/><Relationship Id="rId25" Type="http://schemas.openxmlformats.org/officeDocument/2006/relationships/image" Target="../media/image65.wmf"/><Relationship Id="rId26" Type="http://schemas.openxmlformats.org/officeDocument/2006/relationships/oleObject" Target="../embeddings/oleObject59.bin"/><Relationship Id="rId27" Type="http://schemas.openxmlformats.org/officeDocument/2006/relationships/image" Target="../media/image66.wmf"/><Relationship Id="rId28" Type="http://schemas.openxmlformats.org/officeDocument/2006/relationships/oleObject" Target="../embeddings/oleObject60.bin"/><Relationship Id="rId29" Type="http://schemas.openxmlformats.org/officeDocument/2006/relationships/image" Target="../media/image67.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52.jpeg"/><Relationship Id="rId4" Type="http://schemas.openxmlformats.org/officeDocument/2006/relationships/oleObject" Target="../embeddings/oleObject48.bin"/><Relationship Id="rId5" Type="http://schemas.openxmlformats.org/officeDocument/2006/relationships/image" Target="../media/image55.wmf"/><Relationship Id="rId30" Type="http://schemas.openxmlformats.org/officeDocument/2006/relationships/oleObject" Target="../embeddings/oleObject61.bin"/><Relationship Id="rId31" Type="http://schemas.openxmlformats.org/officeDocument/2006/relationships/image" Target="../media/image68.wmf"/><Relationship Id="rId32" Type="http://schemas.openxmlformats.org/officeDocument/2006/relationships/oleObject" Target="../embeddings/oleObject62.bin"/><Relationship Id="rId9" Type="http://schemas.openxmlformats.org/officeDocument/2006/relationships/image" Target="../media/image57.wmf"/><Relationship Id="rId6" Type="http://schemas.openxmlformats.org/officeDocument/2006/relationships/oleObject" Target="../embeddings/oleObject49.bin"/><Relationship Id="rId7" Type="http://schemas.openxmlformats.org/officeDocument/2006/relationships/image" Target="../media/image56.wmf"/><Relationship Id="rId8" Type="http://schemas.openxmlformats.org/officeDocument/2006/relationships/oleObject" Target="../embeddings/oleObject50.bin"/><Relationship Id="rId33" Type="http://schemas.openxmlformats.org/officeDocument/2006/relationships/image" Target="../media/image69.wmf"/><Relationship Id="rId34" Type="http://schemas.openxmlformats.org/officeDocument/2006/relationships/oleObject" Target="../embeddings/oleObject63.bin"/><Relationship Id="rId35" Type="http://schemas.openxmlformats.org/officeDocument/2006/relationships/image" Target="../media/image70.wmf"/><Relationship Id="rId10" Type="http://schemas.openxmlformats.org/officeDocument/2006/relationships/oleObject" Target="../embeddings/oleObject51.bin"/><Relationship Id="rId11" Type="http://schemas.openxmlformats.org/officeDocument/2006/relationships/image" Target="../media/image58.wmf"/><Relationship Id="rId12" Type="http://schemas.openxmlformats.org/officeDocument/2006/relationships/oleObject" Target="../embeddings/oleObject52.bin"/><Relationship Id="rId13" Type="http://schemas.openxmlformats.org/officeDocument/2006/relationships/image" Target="../media/image59.wmf"/><Relationship Id="rId14" Type="http://schemas.openxmlformats.org/officeDocument/2006/relationships/oleObject" Target="../embeddings/oleObject53.bin"/><Relationship Id="rId15" Type="http://schemas.openxmlformats.org/officeDocument/2006/relationships/image" Target="../media/image60.wmf"/><Relationship Id="rId16" Type="http://schemas.openxmlformats.org/officeDocument/2006/relationships/oleObject" Target="../embeddings/oleObject54.bin"/><Relationship Id="rId17" Type="http://schemas.openxmlformats.org/officeDocument/2006/relationships/image" Target="../media/image61.wmf"/><Relationship Id="rId18" Type="http://schemas.openxmlformats.org/officeDocument/2006/relationships/oleObject" Target="../embeddings/oleObject55.bin"/><Relationship Id="rId19" Type="http://schemas.openxmlformats.org/officeDocument/2006/relationships/image" Target="../media/image6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oleObject" Target="../embeddings/oleObject64.bin"/><Relationship Id="rId5" Type="http://schemas.openxmlformats.org/officeDocument/2006/relationships/image" Target="../media/image72.wmf"/><Relationship Id="rId6" Type="http://schemas.openxmlformats.org/officeDocument/2006/relationships/oleObject" Target="../embeddings/oleObject65.bin"/><Relationship Id="rId7" Type="http://schemas.openxmlformats.org/officeDocument/2006/relationships/image" Target="../media/image73.emf"/><Relationship Id="rId8" Type="http://schemas.openxmlformats.org/officeDocument/2006/relationships/oleObject" Target="../embeddings/oleObject66.bin"/><Relationship Id="rId9" Type="http://schemas.openxmlformats.org/officeDocument/2006/relationships/image" Target="../media/image74.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7.bin"/><Relationship Id="rId4" Type="http://schemas.openxmlformats.org/officeDocument/2006/relationships/image" Target="../media/image75.wmf"/><Relationship Id="rId5" Type="http://schemas.openxmlformats.org/officeDocument/2006/relationships/oleObject" Target="../embeddings/oleObject68.bin"/><Relationship Id="rId6" Type="http://schemas.openxmlformats.org/officeDocument/2006/relationships/image" Target="../media/image76.wmf"/><Relationship Id="rId7" Type="http://schemas.openxmlformats.org/officeDocument/2006/relationships/oleObject" Target="../embeddings/oleObject69.bin"/><Relationship Id="rId8" Type="http://schemas.openxmlformats.org/officeDocument/2006/relationships/image" Target="../media/image77.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openxmlformats.org/officeDocument/2006/relationships/image" Target="../media/image81.wmf"/><Relationship Id="rId12" Type="http://schemas.openxmlformats.org/officeDocument/2006/relationships/oleObject" Target="../embeddings/oleObject74.bin"/><Relationship Id="rId13" Type="http://schemas.openxmlformats.org/officeDocument/2006/relationships/image" Target="../media/image82.emf"/><Relationship Id="rId14" Type="http://schemas.openxmlformats.org/officeDocument/2006/relationships/oleObject" Target="../embeddings/oleObject75.bin"/><Relationship Id="rId15" Type="http://schemas.openxmlformats.org/officeDocument/2006/relationships/image" Target="../media/image83.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84.jpeg"/><Relationship Id="rId4" Type="http://schemas.openxmlformats.org/officeDocument/2006/relationships/oleObject" Target="../embeddings/oleObject70.bin"/><Relationship Id="rId5" Type="http://schemas.openxmlformats.org/officeDocument/2006/relationships/image" Target="../media/image78.wmf"/><Relationship Id="rId6" Type="http://schemas.openxmlformats.org/officeDocument/2006/relationships/oleObject" Target="../embeddings/oleObject71.bin"/><Relationship Id="rId7" Type="http://schemas.openxmlformats.org/officeDocument/2006/relationships/image" Target="../media/image79.wmf"/><Relationship Id="rId8" Type="http://schemas.openxmlformats.org/officeDocument/2006/relationships/oleObject" Target="../embeddings/oleObject72.bin"/><Relationship Id="rId9" Type="http://schemas.openxmlformats.org/officeDocument/2006/relationships/image" Target="../media/image80.wmf"/><Relationship Id="rId10" Type="http://schemas.openxmlformats.org/officeDocument/2006/relationships/oleObject" Target="../embeddings/oleObject7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9" Type="http://schemas.openxmlformats.org/officeDocument/2006/relationships/oleObject" Target="../embeddings/oleObject79.bin"/><Relationship Id="rId20" Type="http://schemas.openxmlformats.org/officeDocument/2006/relationships/image" Target="../media/image92.wmf"/><Relationship Id="rId21" Type="http://schemas.openxmlformats.org/officeDocument/2006/relationships/oleObject" Target="../embeddings/oleObject86.bin"/><Relationship Id="rId22" Type="http://schemas.openxmlformats.org/officeDocument/2006/relationships/image" Target="../media/image93.wmf"/><Relationship Id="rId10" Type="http://schemas.openxmlformats.org/officeDocument/2006/relationships/image" Target="../media/image88.wmf"/><Relationship Id="rId11" Type="http://schemas.openxmlformats.org/officeDocument/2006/relationships/oleObject" Target="../embeddings/oleObject80.bin"/><Relationship Id="rId12" Type="http://schemas.openxmlformats.org/officeDocument/2006/relationships/image" Target="../media/image89.wmf"/><Relationship Id="rId13" Type="http://schemas.openxmlformats.org/officeDocument/2006/relationships/oleObject" Target="../embeddings/oleObject81.bin"/><Relationship Id="rId14" Type="http://schemas.openxmlformats.org/officeDocument/2006/relationships/image" Target="../media/image90.wmf"/><Relationship Id="rId15" Type="http://schemas.openxmlformats.org/officeDocument/2006/relationships/oleObject" Target="../embeddings/oleObject82.bin"/><Relationship Id="rId16" Type="http://schemas.openxmlformats.org/officeDocument/2006/relationships/image" Target="../media/image91.wmf"/><Relationship Id="rId17" Type="http://schemas.openxmlformats.org/officeDocument/2006/relationships/oleObject" Target="../embeddings/oleObject83.bin"/><Relationship Id="rId18" Type="http://schemas.openxmlformats.org/officeDocument/2006/relationships/oleObject" Target="../embeddings/oleObject84.bin"/><Relationship Id="rId19" Type="http://schemas.openxmlformats.org/officeDocument/2006/relationships/oleObject" Target="../embeddings/oleObject85.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76.bin"/><Relationship Id="rId4" Type="http://schemas.openxmlformats.org/officeDocument/2006/relationships/image" Target="../media/image85.wmf"/><Relationship Id="rId5" Type="http://schemas.openxmlformats.org/officeDocument/2006/relationships/oleObject" Target="../embeddings/oleObject77.bin"/><Relationship Id="rId6" Type="http://schemas.openxmlformats.org/officeDocument/2006/relationships/image" Target="../media/image86.wmf"/><Relationship Id="rId7" Type="http://schemas.openxmlformats.org/officeDocument/2006/relationships/oleObject" Target="../embeddings/oleObject78.bin"/><Relationship Id="rId8" Type="http://schemas.openxmlformats.org/officeDocument/2006/relationships/image" Target="../media/image87.wmf"/></Relationships>
</file>

<file path=ppt/slides/_rels/slide21.xml.rels><?xml version="1.0" encoding="UTF-8" standalone="yes"?>
<Relationships xmlns="http://schemas.openxmlformats.org/package/2006/relationships"><Relationship Id="rId9" Type="http://schemas.openxmlformats.org/officeDocument/2006/relationships/image" Target="../media/image96.wmf"/><Relationship Id="rId20" Type="http://schemas.openxmlformats.org/officeDocument/2006/relationships/oleObject" Target="../embeddings/oleObject95.bin"/><Relationship Id="rId21" Type="http://schemas.openxmlformats.org/officeDocument/2006/relationships/image" Target="../media/image102.wmf"/><Relationship Id="rId22" Type="http://schemas.openxmlformats.org/officeDocument/2006/relationships/oleObject" Target="../embeddings/oleObject96.bin"/><Relationship Id="rId23" Type="http://schemas.openxmlformats.org/officeDocument/2006/relationships/image" Target="../media/image103.wmf"/><Relationship Id="rId24" Type="http://schemas.openxmlformats.org/officeDocument/2006/relationships/oleObject" Target="../embeddings/oleObject97.bin"/><Relationship Id="rId25" Type="http://schemas.openxmlformats.org/officeDocument/2006/relationships/image" Target="../media/image104.wmf"/><Relationship Id="rId26" Type="http://schemas.openxmlformats.org/officeDocument/2006/relationships/oleObject" Target="../embeddings/oleObject98.bin"/><Relationship Id="rId27" Type="http://schemas.openxmlformats.org/officeDocument/2006/relationships/image" Target="../media/image105.wmf"/><Relationship Id="rId10" Type="http://schemas.openxmlformats.org/officeDocument/2006/relationships/oleObject" Target="../embeddings/oleObject90.bin"/><Relationship Id="rId11" Type="http://schemas.openxmlformats.org/officeDocument/2006/relationships/image" Target="../media/image97.wmf"/><Relationship Id="rId12" Type="http://schemas.openxmlformats.org/officeDocument/2006/relationships/oleObject" Target="../embeddings/oleObject91.bin"/><Relationship Id="rId13" Type="http://schemas.openxmlformats.org/officeDocument/2006/relationships/image" Target="../media/image98.wmf"/><Relationship Id="rId14" Type="http://schemas.openxmlformats.org/officeDocument/2006/relationships/oleObject" Target="../embeddings/oleObject92.bin"/><Relationship Id="rId15" Type="http://schemas.openxmlformats.org/officeDocument/2006/relationships/image" Target="../media/image99.wmf"/><Relationship Id="rId16" Type="http://schemas.openxmlformats.org/officeDocument/2006/relationships/oleObject" Target="../embeddings/oleObject93.bin"/><Relationship Id="rId17" Type="http://schemas.openxmlformats.org/officeDocument/2006/relationships/image" Target="../media/image100.wmf"/><Relationship Id="rId18" Type="http://schemas.openxmlformats.org/officeDocument/2006/relationships/oleObject" Target="../embeddings/oleObject94.bin"/><Relationship Id="rId19" Type="http://schemas.openxmlformats.org/officeDocument/2006/relationships/image" Target="../media/image101.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image" Target="../media/image106.jpeg"/><Relationship Id="rId4" Type="http://schemas.openxmlformats.org/officeDocument/2006/relationships/oleObject" Target="../embeddings/oleObject87.bin"/><Relationship Id="rId5" Type="http://schemas.openxmlformats.org/officeDocument/2006/relationships/image" Target="../media/image94.wmf"/><Relationship Id="rId6" Type="http://schemas.openxmlformats.org/officeDocument/2006/relationships/oleObject" Target="../embeddings/oleObject88.bin"/><Relationship Id="rId7" Type="http://schemas.openxmlformats.org/officeDocument/2006/relationships/image" Target="../media/image95.wmf"/><Relationship Id="rId8" Type="http://schemas.openxmlformats.org/officeDocument/2006/relationships/oleObject" Target="../embeddings/oleObject89.bin"/></Relationships>
</file>

<file path=ppt/slides/_rels/slide22.xml.rels><?xml version="1.0" encoding="UTF-8" standalone="yes"?>
<Relationships xmlns="http://schemas.openxmlformats.org/package/2006/relationships"><Relationship Id="rId3" Type="http://schemas.openxmlformats.org/officeDocument/2006/relationships/image" Target="../media/image108.jpeg"/><Relationship Id="rId4" Type="http://schemas.openxmlformats.org/officeDocument/2006/relationships/oleObject" Target="../embeddings/oleObject99.bin"/><Relationship Id="rId5" Type="http://schemas.openxmlformats.org/officeDocument/2006/relationships/image" Target="../media/image107.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5.wmf"/><Relationship Id="rId12" Type="http://schemas.openxmlformats.org/officeDocument/2006/relationships/oleObject" Target="../embeddings/oleObject5.bin"/><Relationship Id="rId13" Type="http://schemas.openxmlformats.org/officeDocument/2006/relationships/image" Target="../media/image6.wmf"/><Relationship Id="rId14" Type="http://schemas.openxmlformats.org/officeDocument/2006/relationships/oleObject" Target="../embeddings/oleObject6.bin"/><Relationship Id="rId15" Type="http://schemas.openxmlformats.org/officeDocument/2006/relationships/image" Target="../media/image7.wmf"/><Relationship Id="rId16" Type="http://schemas.openxmlformats.org/officeDocument/2006/relationships/oleObject" Target="../embeddings/oleObject7.bin"/><Relationship Id="rId17"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9.jpeg"/><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image" Target="../media/image3.wmf"/><Relationship Id="rId8" Type="http://schemas.openxmlformats.org/officeDocument/2006/relationships/oleObject" Target="../embeddings/oleObject3.bin"/><Relationship Id="rId9" Type="http://schemas.openxmlformats.org/officeDocument/2006/relationships/image" Target="../media/image4.wmf"/><Relationship Id="rId10"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oleObject" Target="../embeddings/oleObject8.bin"/><Relationship Id="rId5" Type="http://schemas.openxmlformats.org/officeDocument/2006/relationships/image" Target="../media/image11.wmf"/><Relationship Id="rId6" Type="http://schemas.openxmlformats.org/officeDocument/2006/relationships/oleObject" Target="../embeddings/oleObject9.bin"/><Relationship Id="rId7" Type="http://schemas.openxmlformats.org/officeDocument/2006/relationships/image" Target="../media/image12.wmf"/><Relationship Id="rId8" Type="http://schemas.openxmlformats.org/officeDocument/2006/relationships/oleObject" Target="../embeddings/oleObject10.bin"/><Relationship Id="rId9" Type="http://schemas.openxmlformats.org/officeDocument/2006/relationships/image" Target="../media/image13.wmf"/><Relationship Id="rId10" Type="http://schemas.openxmlformats.org/officeDocument/2006/relationships/oleObject" Target="../embeddings/oleObject11.bin"/><Relationship Id="rId11" Type="http://schemas.openxmlformats.org/officeDocument/2006/relationships/image" Target="../media/image14.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6.wmf"/><Relationship Id="rId5" Type="http://schemas.openxmlformats.org/officeDocument/2006/relationships/oleObject" Target="../embeddings/oleObject13.bin"/><Relationship Id="rId6" Type="http://schemas.openxmlformats.org/officeDocument/2006/relationships/image" Target="../media/image17.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image" Target="../media/image20.wmf"/><Relationship Id="rId20" Type="http://schemas.openxmlformats.org/officeDocument/2006/relationships/oleObject" Target="../embeddings/oleObject22.bin"/><Relationship Id="rId21" Type="http://schemas.openxmlformats.org/officeDocument/2006/relationships/image" Target="../media/image26.wmf"/><Relationship Id="rId22" Type="http://schemas.openxmlformats.org/officeDocument/2006/relationships/oleObject" Target="../embeddings/oleObject23.bin"/><Relationship Id="rId23" Type="http://schemas.openxmlformats.org/officeDocument/2006/relationships/image" Target="../media/image27.wmf"/><Relationship Id="rId24" Type="http://schemas.openxmlformats.org/officeDocument/2006/relationships/oleObject" Target="../embeddings/oleObject24.bin"/><Relationship Id="rId25" Type="http://schemas.openxmlformats.org/officeDocument/2006/relationships/image" Target="../media/image28.wmf"/><Relationship Id="rId26" Type="http://schemas.openxmlformats.org/officeDocument/2006/relationships/oleObject" Target="../embeddings/oleObject25.bin"/><Relationship Id="rId27" Type="http://schemas.openxmlformats.org/officeDocument/2006/relationships/image" Target="../media/image29.wmf"/><Relationship Id="rId28" Type="http://schemas.openxmlformats.org/officeDocument/2006/relationships/oleObject" Target="../embeddings/oleObject26.bin"/><Relationship Id="rId29" Type="http://schemas.openxmlformats.org/officeDocument/2006/relationships/image" Target="../media/image30.wmf"/><Relationship Id="rId10" Type="http://schemas.openxmlformats.org/officeDocument/2006/relationships/oleObject" Target="../embeddings/oleObject17.bin"/><Relationship Id="rId11" Type="http://schemas.openxmlformats.org/officeDocument/2006/relationships/image" Target="../media/image21.wmf"/><Relationship Id="rId12" Type="http://schemas.openxmlformats.org/officeDocument/2006/relationships/oleObject" Target="../embeddings/oleObject18.bin"/><Relationship Id="rId13" Type="http://schemas.openxmlformats.org/officeDocument/2006/relationships/image" Target="../media/image22.wmf"/><Relationship Id="rId14" Type="http://schemas.openxmlformats.org/officeDocument/2006/relationships/oleObject" Target="../embeddings/oleObject19.bin"/><Relationship Id="rId15" Type="http://schemas.openxmlformats.org/officeDocument/2006/relationships/image" Target="../media/image23.wmf"/><Relationship Id="rId16" Type="http://schemas.openxmlformats.org/officeDocument/2006/relationships/oleObject" Target="../embeddings/oleObject20.bin"/><Relationship Id="rId17" Type="http://schemas.openxmlformats.org/officeDocument/2006/relationships/image" Target="../media/image24.wmf"/><Relationship Id="rId18" Type="http://schemas.openxmlformats.org/officeDocument/2006/relationships/oleObject" Target="../embeddings/oleObject21.bin"/><Relationship Id="rId19" Type="http://schemas.openxmlformats.org/officeDocument/2006/relationships/image" Target="../media/image25.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31.jpeg"/><Relationship Id="rId4" Type="http://schemas.openxmlformats.org/officeDocument/2006/relationships/oleObject" Target="../embeddings/oleObject14.bin"/><Relationship Id="rId5" Type="http://schemas.openxmlformats.org/officeDocument/2006/relationships/image" Target="../media/image18.wmf"/><Relationship Id="rId6" Type="http://schemas.openxmlformats.org/officeDocument/2006/relationships/oleObject" Target="../embeddings/oleObject15.bin"/><Relationship Id="rId7" Type="http://schemas.openxmlformats.org/officeDocument/2006/relationships/image" Target="../media/image19.wmf"/><Relationship Id="rId8"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30.bin"/><Relationship Id="rId20" Type="http://schemas.openxmlformats.org/officeDocument/2006/relationships/image" Target="../media/image38.wmf"/><Relationship Id="rId21" Type="http://schemas.openxmlformats.org/officeDocument/2006/relationships/oleObject" Target="../embeddings/oleObject36.bin"/><Relationship Id="rId22" Type="http://schemas.openxmlformats.org/officeDocument/2006/relationships/image" Target="../media/image39.wmf"/><Relationship Id="rId10" Type="http://schemas.openxmlformats.org/officeDocument/2006/relationships/image" Target="../media/image33.wmf"/><Relationship Id="rId11" Type="http://schemas.openxmlformats.org/officeDocument/2006/relationships/oleObject" Target="../embeddings/oleObject31.bin"/><Relationship Id="rId12" Type="http://schemas.openxmlformats.org/officeDocument/2006/relationships/image" Target="../media/image34.wmf"/><Relationship Id="rId13" Type="http://schemas.openxmlformats.org/officeDocument/2006/relationships/oleObject" Target="../embeddings/oleObject32.bin"/><Relationship Id="rId14" Type="http://schemas.openxmlformats.org/officeDocument/2006/relationships/image" Target="../media/image35.wmf"/><Relationship Id="rId15" Type="http://schemas.openxmlformats.org/officeDocument/2006/relationships/oleObject" Target="../embeddings/oleObject33.bin"/><Relationship Id="rId16" Type="http://schemas.openxmlformats.org/officeDocument/2006/relationships/image" Target="../media/image36.wmf"/><Relationship Id="rId17" Type="http://schemas.openxmlformats.org/officeDocument/2006/relationships/oleObject" Target="../embeddings/oleObject34.bin"/><Relationship Id="rId18" Type="http://schemas.openxmlformats.org/officeDocument/2006/relationships/image" Target="../media/image37.wmf"/><Relationship Id="rId19" Type="http://schemas.openxmlformats.org/officeDocument/2006/relationships/oleObject" Target="../embeddings/oleObject35.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20.wmf"/><Relationship Id="rId5" Type="http://schemas.openxmlformats.org/officeDocument/2006/relationships/oleObject" Target="../embeddings/oleObject28.bin"/><Relationship Id="rId6" Type="http://schemas.openxmlformats.org/officeDocument/2006/relationships/image" Target="../media/image23.wmf"/><Relationship Id="rId7" Type="http://schemas.openxmlformats.org/officeDocument/2006/relationships/oleObject" Target="../embeddings/oleObject29.bin"/><Relationship Id="rId8" Type="http://schemas.openxmlformats.org/officeDocument/2006/relationships/image" Target="../media/image32.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15,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12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06221" y="1531203"/>
            <a:ext cx="302358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a:t>
            </a:r>
            <a:r>
              <a:rPr lang="en-US" dirty="0" smtClean="0">
                <a:solidFill>
                  <a:schemeClr val="accent2"/>
                </a:solidFill>
                <a:latin typeface="Monotype Corsiva" pitchFamily="-84" charset="0"/>
              </a:rPr>
              <a:t>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a:t>
            </a:r>
            <a:r>
              <a:rPr lang="en-US" dirty="0" smtClean="0">
                <a:solidFill>
                  <a:schemeClr val="accent2"/>
                </a:solidFill>
                <a:latin typeface="Monotype Corsiva" pitchFamily="-84" charset="0"/>
              </a:rPr>
              <a:t>15, </a:t>
            </a:r>
            <a:r>
              <a:rPr lang="en-US" dirty="0" smtClean="0">
                <a:solidFill>
                  <a:schemeClr val="accent2"/>
                </a:solidFill>
                <a:latin typeface="Monotype Corsiva" pitchFamily="-84" charset="0"/>
              </a:rPr>
              <a:t>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638300" y="2281535"/>
            <a:ext cx="65532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smtClean="0">
                <a:latin typeface="Arial Narrow" charset="0"/>
              </a:rPr>
              <a:t>Chapter </a:t>
            </a:r>
            <a:r>
              <a:rPr lang="en-US" sz="2800" dirty="0">
                <a:latin typeface="Arial Narrow" charset="0"/>
              </a:rPr>
              <a:t>25 </a:t>
            </a:r>
          </a:p>
          <a:p>
            <a:pPr marL="969963" lvl="1" indent="-533400">
              <a:buFont typeface="Arial"/>
              <a:buChar char="•"/>
            </a:pPr>
            <a:r>
              <a:rPr lang="en-US" sz="2400" dirty="0">
                <a:latin typeface="Arial Narrow" charset="0"/>
              </a:rPr>
              <a:t>Ohm’s Law: Resisters, Resistivity</a:t>
            </a:r>
          </a:p>
          <a:p>
            <a:pPr marL="969963" lvl="1" indent="-533400">
              <a:buFont typeface="Arial"/>
              <a:buChar char="•"/>
            </a:pPr>
            <a:r>
              <a:rPr lang="en-US" sz="2400" dirty="0">
                <a:latin typeface="Arial Narrow" charset="0"/>
              </a:rPr>
              <a:t>Electric Power</a:t>
            </a:r>
          </a:p>
          <a:p>
            <a:pPr marL="969963" lvl="1" indent="-533400">
              <a:buFont typeface="Arial"/>
              <a:buChar char="•"/>
            </a:pPr>
            <a:r>
              <a:rPr lang="en-US" sz="2400" dirty="0">
                <a:latin typeface="Arial Narrow" charset="0"/>
              </a:rPr>
              <a:t>Alternating Current</a:t>
            </a:r>
          </a:p>
          <a:p>
            <a:pPr marL="969963" lvl="1" indent="-533400">
              <a:buFont typeface="Arial"/>
              <a:buChar char="•"/>
            </a:pPr>
            <a:r>
              <a:rPr lang="en-US" sz="2400" dirty="0">
                <a:latin typeface="Arial Narrow" charset="0"/>
              </a:rPr>
              <a:t>Microscopic View of Electric Current</a:t>
            </a:r>
          </a:p>
          <a:p>
            <a:pPr marL="969963" lvl="1" indent="-533400">
              <a:buFont typeface="Arial"/>
              <a:buChar char="•"/>
            </a:pPr>
            <a:r>
              <a:rPr lang="en-US" sz="2400" dirty="0">
                <a:latin typeface="Arial Narrow" charset="0"/>
              </a:rPr>
              <a:t>Ohm’s Law in Microscopic View</a:t>
            </a:r>
          </a:p>
          <a:p>
            <a:pPr marL="969963" lvl="1" indent="-533400">
              <a:buFont typeface="Arial"/>
              <a:buChar char="•"/>
            </a:pPr>
            <a:r>
              <a:rPr lang="en-US" sz="2400" dirty="0">
                <a:latin typeface="Arial Narrow" charset="0"/>
              </a:rPr>
              <a:t>EMF and Terminal Voltage</a:t>
            </a:r>
            <a:endParaRPr lang="en-US" sz="2400" dirty="0">
              <a:latin typeface="Arial Narrow" charset="0"/>
            </a:endParaRPr>
          </a:p>
        </p:txBody>
      </p:sp>
      <p:sp>
        <p:nvSpPr>
          <p:cNvPr id="8" name="Text Box 19"/>
          <p:cNvSpPr txBox="1">
            <a:spLocks noChangeArrowheads="1"/>
          </p:cNvSpPr>
          <p:nvPr/>
        </p:nvSpPr>
        <p:spPr bwMode="auto">
          <a:xfrm>
            <a:off x="1447330" y="5638800"/>
            <a:ext cx="6688562" cy="461665"/>
          </a:xfrm>
          <a:prstGeom prst="rect">
            <a:avLst/>
          </a:prstGeom>
          <a:solidFill>
            <a:srgbClr val="99FFCC"/>
          </a:solid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Today’s homework is </a:t>
            </a:r>
            <a:r>
              <a:rPr lang="en-US" dirty="0" smtClean="0">
                <a:solidFill>
                  <a:schemeClr val="accent2"/>
                </a:solidFill>
                <a:latin typeface="Arial Narrow" charset="0"/>
              </a:rPr>
              <a:t>#</a:t>
            </a:r>
            <a:r>
              <a:rPr lang="en-US" dirty="0">
                <a:solidFill>
                  <a:schemeClr val="accent2"/>
                </a:solidFill>
                <a:latin typeface="Arial Narrow" charset="0"/>
              </a:rPr>
              <a:t>8</a:t>
            </a:r>
            <a:r>
              <a:rPr lang="en-US" dirty="0" smtClean="0">
                <a:solidFill>
                  <a:schemeClr val="accent2"/>
                </a:solidFill>
                <a:latin typeface="Arial Narrow" charset="0"/>
              </a:rPr>
              <a:t>, </a:t>
            </a:r>
            <a:r>
              <a:rPr lang="en-US" dirty="0">
                <a:solidFill>
                  <a:schemeClr val="accent2"/>
                </a:solidFill>
                <a:latin typeface="Arial Narrow" charset="0"/>
              </a:rPr>
              <a:t>due</a:t>
            </a:r>
            <a:r>
              <a:rPr lang="en-US" dirty="0" smtClean="0">
                <a:solidFill>
                  <a:schemeClr val="accent2"/>
                </a:solidFill>
                <a:latin typeface="Arial Narrow" charset="0"/>
              </a:rPr>
              <a:t> 11pm</a:t>
            </a:r>
            <a:r>
              <a:rPr lang="en-US" dirty="0">
                <a:solidFill>
                  <a:schemeClr val="accent2"/>
                </a:solidFill>
                <a:latin typeface="Arial Narrow" charset="0"/>
              </a:rPr>
              <a:t>,</a:t>
            </a:r>
            <a:r>
              <a:rPr lang="en-US" dirty="0" smtClean="0">
                <a:solidFill>
                  <a:schemeClr val="accent2"/>
                </a:solidFill>
                <a:latin typeface="Arial Narrow" charset="0"/>
              </a:rPr>
              <a:t> </a:t>
            </a:r>
            <a:r>
              <a:rPr lang="en-US" dirty="0" smtClean="0">
                <a:solidFill>
                  <a:schemeClr val="accent2"/>
                </a:solidFill>
                <a:latin typeface="Arial Narrow" charset="0"/>
              </a:rPr>
              <a:t>Wednes</a:t>
            </a:r>
            <a:r>
              <a:rPr lang="en-US" dirty="0" smtClean="0">
                <a:solidFill>
                  <a:schemeClr val="accent2"/>
                </a:solidFill>
                <a:latin typeface="Arial Narrow" charset="0"/>
              </a:rPr>
              <a:t>day</a:t>
            </a:r>
            <a:r>
              <a:rPr lang="en-US" dirty="0">
                <a:solidFill>
                  <a:schemeClr val="accent2"/>
                </a:solidFill>
                <a:latin typeface="Arial Narrow" charset="0"/>
              </a:rPr>
              <a:t>,</a:t>
            </a:r>
            <a:r>
              <a:rPr lang="en-US" dirty="0" smtClean="0">
                <a:solidFill>
                  <a:schemeClr val="accent2"/>
                </a:solidFill>
                <a:latin typeface="Arial Narrow" charset="0"/>
              </a:rPr>
              <a:t> Oct. </a:t>
            </a:r>
            <a:r>
              <a:rPr lang="en-US" dirty="0" smtClean="0">
                <a:solidFill>
                  <a:schemeClr val="accent2"/>
                </a:solidFill>
                <a:latin typeface="Arial Narrow" charset="0"/>
              </a:rPr>
              <a:t>24</a:t>
            </a:r>
            <a:r>
              <a:rPr lang="en-US" dirty="0" smtClean="0">
                <a:solidFill>
                  <a:schemeClr val="accent2"/>
                </a:solidFill>
                <a:latin typeface="Arial Narrow" charset="0"/>
              </a:rPr>
              <a:t>!!</a:t>
            </a:r>
            <a:endParaRPr lang="en-US" dirty="0">
              <a:solidFill>
                <a:schemeClr val="accent2"/>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Oct. 15,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0605EB87-F66E-EA42-B219-A83BC1565D25}" type="slidenum">
              <a:rPr lang="en-US"/>
              <a:pPr/>
              <a:t>10</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endParaRPr lang="en-US" dirty="0" smtClean="0">
              <a:solidFill>
                <a:srgbClr val="660066"/>
              </a:solidFill>
              <a:latin typeface="Arial Narrow" charset="0"/>
              <a:ea typeface="ＭＳ Ｐゴシック" charset="-128"/>
            </a:endParaRPr>
          </a:p>
          <a:p>
            <a:pPr marL="742950" lvl="1" indent="-285750">
              <a:spcBef>
                <a:spcPct val="20000"/>
              </a:spcBef>
              <a:buFontTx/>
              <a:buChar char="–"/>
            </a:pPr>
            <a:r>
              <a:rPr lang="en-US" dirty="0" smtClean="0">
                <a:solidFill>
                  <a:srgbClr val="660066"/>
                </a:solidFill>
                <a:latin typeface="Arial Narrow" charset="0"/>
                <a:ea typeface="ＭＳ Ｐゴシック" charset="-128"/>
              </a:rPr>
              <a:t>Because </a:t>
            </a:r>
            <a:r>
              <a:rPr lang="en-US" dirty="0">
                <a:solidFill>
                  <a:srgbClr val="660066"/>
                </a:solidFill>
                <a:latin typeface="Arial Narrow" charset="0"/>
                <a:ea typeface="ＭＳ Ｐゴシック" charset="-128"/>
              </a:rPr>
              <a:t>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might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a:t>
            </a:r>
            <a:r>
              <a:rPr lang="en-US" sz="2800" dirty="0" err="1">
                <a:solidFill>
                  <a:schemeClr val="accent2"/>
                </a:solidFill>
                <a:latin typeface="Arial Narrow" charset="0"/>
              </a:rPr>
              <a:t>w</a:t>
            </a:r>
            <a:r>
              <a:rPr lang="en-US" sz="2800" dirty="0">
                <a:solidFill>
                  <a:schemeClr val="accent2"/>
                </a:solidFill>
                <a:latin typeface="Arial Narrow" charset="0"/>
              </a:rPr>
              <a:t>/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α</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the temperature coefficient of resistivity</a:t>
            </a:r>
          </a:p>
          <a:p>
            <a:pPr marL="742950" lvl="1" indent="-285750">
              <a:spcBef>
                <a:spcPct val="20000"/>
              </a:spcBef>
              <a:buFontTx/>
              <a:buChar char="–"/>
            </a:pP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α</a:t>
            </a:r>
            <a:r>
              <a:rPr lang="en-US" dirty="0" smtClean="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124975" name="Equation" r:id="rId3" imgW="1396800" imgH="253800" progId="Equation.DSMT4">
                  <p:embed/>
                </p:oleObj>
              </mc:Choice>
              <mc:Fallback>
                <p:oleObj name="Equation" r:id="rId3" imgW="139680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a:t>Temperature Dependence of Resistivity</a:t>
            </a:r>
          </a:p>
        </p:txBody>
      </p:sp>
    </p:spTree>
    <p:extLst>
      <p:ext uri="{BB962C8B-B14F-4D97-AF65-F5344CB8AC3E}">
        <p14:creationId xmlns:p14="http://schemas.microsoft.com/office/powerpoint/2010/main" val="557121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Oct. 15,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1DE429FC-E08B-B548-83E9-AB59EA872A63}" type="slidenum">
              <a:rPr lang="en-US"/>
              <a:pPr/>
              <a:t>11</a:t>
            </a:fld>
            <a:endParaRPr lang="en-US"/>
          </a:p>
        </p:txBody>
      </p:sp>
      <p:sp>
        <p:nvSpPr>
          <p:cNvPr id="300034" name="Rectangle 2"/>
          <p:cNvSpPr>
            <a:spLocks noGrp="1" noChangeArrowheads="1"/>
          </p:cNvSpPr>
          <p:nvPr>
            <p:ph type="title"/>
          </p:nvPr>
        </p:nvSpPr>
        <p:spPr>
          <a:xfrm>
            <a:off x="76200" y="0"/>
            <a:ext cx="8915400" cy="685800"/>
          </a:xfrm>
        </p:spPr>
        <p:txBody>
          <a:bodyPr/>
          <a:lstStyle/>
          <a:p>
            <a:r>
              <a:rPr lang="en-US"/>
              <a:t>Electric Power</a:t>
            </a:r>
          </a:p>
        </p:txBody>
      </p:sp>
      <p:sp>
        <p:nvSpPr>
          <p:cNvPr id="300035" name="Rectangle 3"/>
          <p:cNvSpPr>
            <a:spLocks noChangeArrowheads="1"/>
          </p:cNvSpPr>
          <p:nvPr/>
        </p:nvSpPr>
        <p:spPr bwMode="auto">
          <a:xfrm>
            <a:off x="152400" y="457200"/>
            <a:ext cx="87630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Why is the electric energy useful?</a:t>
            </a:r>
          </a:p>
          <a:p>
            <a:pPr marL="742950" lvl="1" indent="-285750">
              <a:spcBef>
                <a:spcPct val="20000"/>
              </a:spcBef>
              <a:buFontTx/>
              <a:buChar char="–"/>
            </a:pPr>
            <a:r>
              <a:rPr lang="en-US" sz="2000" dirty="0">
                <a:solidFill>
                  <a:srgbClr val="660066"/>
                </a:solidFill>
                <a:latin typeface="Arial Narrow" charset="0"/>
                <a:ea typeface="ＭＳ Ｐゴシック" charset="-128"/>
              </a:rPr>
              <a:t>It can transform into different forms of energy easily.</a:t>
            </a:r>
          </a:p>
          <a:p>
            <a:pPr marL="1143000" lvl="2" indent="-228600">
              <a:spcBef>
                <a:spcPct val="20000"/>
              </a:spcBef>
              <a:buFontTx/>
              <a:buChar char="•"/>
            </a:pPr>
            <a:r>
              <a:rPr lang="en-US" sz="1800" dirty="0">
                <a:solidFill>
                  <a:srgbClr val="003300"/>
                </a:solidFill>
                <a:latin typeface="Arial Narrow" charset="0"/>
                <a:ea typeface="ＭＳ Ｐゴシック" charset="-128"/>
              </a:rPr>
              <a:t>Motors, pumps, etc,  transform </a:t>
            </a:r>
            <a:r>
              <a:rPr lang="en-US" sz="1800" dirty="0" smtClean="0">
                <a:solidFill>
                  <a:srgbClr val="003300"/>
                </a:solidFill>
                <a:latin typeface="Arial Narrow" charset="0"/>
                <a:ea typeface="ＭＳ Ｐゴシック" charset="-128"/>
              </a:rPr>
              <a:t>electric </a:t>
            </a:r>
            <a:r>
              <a:rPr lang="en-US" sz="1800" dirty="0">
                <a:solidFill>
                  <a:srgbClr val="003300"/>
                </a:solidFill>
                <a:latin typeface="Arial Narrow" charset="0"/>
                <a:ea typeface="ＭＳ Ｐゴシック" charset="-128"/>
              </a:rPr>
              <a:t>energy </a:t>
            </a:r>
            <a:r>
              <a:rPr lang="en-US" sz="1800" dirty="0" smtClean="0">
                <a:solidFill>
                  <a:srgbClr val="003300"/>
                </a:solidFill>
                <a:latin typeface="Arial Narrow" charset="0"/>
                <a:ea typeface="ＭＳ Ｐゴシック" charset="-128"/>
              </a:rPr>
              <a:t>to mechanical </a:t>
            </a:r>
            <a:r>
              <a:rPr lang="en-US" sz="1800" dirty="0">
                <a:solidFill>
                  <a:srgbClr val="003300"/>
                </a:solidFill>
                <a:latin typeface="Arial Narrow" charset="0"/>
                <a:ea typeface="ＭＳ Ｐゴシック" charset="-128"/>
              </a:rPr>
              <a:t>energy </a:t>
            </a:r>
          </a:p>
          <a:p>
            <a:pPr marL="1143000" lvl="2" indent="-228600">
              <a:spcBef>
                <a:spcPct val="20000"/>
              </a:spcBef>
              <a:buFontTx/>
              <a:buChar char="•"/>
            </a:pPr>
            <a:r>
              <a:rPr lang="en-US" sz="1800" dirty="0">
                <a:solidFill>
                  <a:srgbClr val="003300"/>
                </a:solidFill>
                <a:latin typeface="Arial Narrow" charset="0"/>
                <a:ea typeface="ＭＳ Ｐゴシック" charset="-128"/>
              </a:rPr>
              <a:t>Heaters, dryers, cook-tops, etc, transforms electricity to thermal energy</a:t>
            </a:r>
          </a:p>
          <a:p>
            <a:pPr marL="1143000" lvl="2" indent="-228600">
              <a:spcBef>
                <a:spcPct val="20000"/>
              </a:spcBef>
              <a:buFontTx/>
              <a:buChar char="•"/>
            </a:pPr>
            <a:r>
              <a:rPr lang="en-US" sz="1800" dirty="0">
                <a:solidFill>
                  <a:srgbClr val="003300"/>
                </a:solidFill>
                <a:latin typeface="Arial Narrow" charset="0"/>
                <a:ea typeface="ＭＳ Ｐゴシック" charset="-128"/>
              </a:rPr>
              <a:t>Light bulb filament transforms electric energy to light energy</a:t>
            </a:r>
          </a:p>
          <a:p>
            <a:pPr marL="1600200" lvl="3" indent="-228600">
              <a:spcBef>
                <a:spcPct val="20000"/>
              </a:spcBef>
              <a:buFontTx/>
              <a:buChar char="–"/>
            </a:pPr>
            <a:r>
              <a:rPr lang="en-US" sz="1800" dirty="0">
                <a:solidFill>
                  <a:srgbClr val="CC00CC"/>
                </a:solidFill>
                <a:latin typeface="Arial Narrow" charset="0"/>
                <a:ea typeface="ＭＳ Ｐゴシック" charset="-128"/>
              </a:rPr>
              <a:t>Only about 10% of the energy turns to light and the 90% lost via heat</a:t>
            </a:r>
          </a:p>
          <a:p>
            <a:pPr marL="1600200" lvl="3" indent="-228600">
              <a:spcBef>
                <a:spcPct val="20000"/>
              </a:spcBef>
              <a:buFontTx/>
              <a:buChar char="–"/>
            </a:pPr>
            <a:r>
              <a:rPr lang="en-US" sz="1800" dirty="0">
                <a:solidFill>
                  <a:srgbClr val="CC00CC"/>
                </a:solidFill>
                <a:latin typeface="Arial Narrow" charset="0"/>
                <a:ea typeface="ＭＳ Ｐゴシック" charset="-128"/>
              </a:rPr>
              <a:t>Typical household light bulb and heating elements have resistance of order</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ohms to</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hundred</a:t>
            </a:r>
            <a:r>
              <a:rPr lang="en-US" sz="1800" dirty="0" smtClean="0">
                <a:solidFill>
                  <a:srgbClr val="CC00CC"/>
                </a:solidFill>
                <a:latin typeface="Arial Narrow" charset="0"/>
                <a:ea typeface="ＭＳ Ｐゴシック" charset="-128"/>
              </a:rPr>
              <a:t> </a:t>
            </a:r>
            <a:r>
              <a:rPr lang="en-US" sz="1800" dirty="0" smtClean="0">
                <a:solidFill>
                  <a:srgbClr val="CC00CC"/>
                </a:solidFill>
                <a:latin typeface="Arial Narrow" charset="0"/>
                <a:ea typeface="ＭＳ Ｐゴシック" charset="-128"/>
              </a:rPr>
              <a:t>ohms (what is the resistance of the filament of a 60W bulb?)</a:t>
            </a:r>
            <a:endParaRPr lang="en-US" sz="1800" dirty="0">
              <a:solidFill>
                <a:srgbClr val="CC00CC"/>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How does </a:t>
            </a:r>
            <a:r>
              <a:rPr lang="en-US" dirty="0" smtClean="0">
                <a:solidFill>
                  <a:schemeClr val="accent2"/>
                </a:solidFill>
                <a:latin typeface="Arial Narrow" charset="0"/>
              </a:rPr>
              <a:t>the electric </a:t>
            </a:r>
            <a:r>
              <a:rPr lang="en-US" dirty="0">
                <a:solidFill>
                  <a:schemeClr val="accent2"/>
                </a:solidFill>
                <a:latin typeface="Arial Narrow" charset="0"/>
              </a:rPr>
              <a:t>energy transforms to thermal energy?</a:t>
            </a:r>
          </a:p>
          <a:p>
            <a:pPr marL="742950" lvl="1" indent="-285750">
              <a:spcBef>
                <a:spcPct val="20000"/>
              </a:spcBef>
              <a:buFontTx/>
              <a:buChar char="–"/>
            </a:pPr>
            <a:r>
              <a:rPr lang="en-US" sz="2000" dirty="0">
                <a:solidFill>
                  <a:srgbClr val="660066"/>
                </a:solidFill>
                <a:latin typeface="Arial Narrow" charset="0"/>
                <a:ea typeface="ＭＳ Ｐゴシック" charset="-128"/>
              </a:rPr>
              <a:t>Flowing electrons collide with the vibrating atoms of the wire.</a:t>
            </a:r>
          </a:p>
          <a:p>
            <a:pPr marL="742950" lvl="1" indent="-285750">
              <a:spcBef>
                <a:spcPct val="20000"/>
              </a:spcBef>
              <a:buFontTx/>
              <a:buChar char="–"/>
            </a:pPr>
            <a:r>
              <a:rPr lang="en-US" sz="2000" dirty="0">
                <a:solidFill>
                  <a:srgbClr val="660066"/>
                </a:solidFill>
                <a:latin typeface="Arial Narrow" charset="0"/>
                <a:ea typeface="ＭＳ Ｐゴシック" charset="-128"/>
              </a:rPr>
              <a:t>In each collision, part of electron’s kinetic energy is transferred to the atom it collides with.</a:t>
            </a:r>
          </a:p>
          <a:p>
            <a:pPr marL="742950" lvl="1" indent="-285750">
              <a:spcBef>
                <a:spcPct val="20000"/>
              </a:spcBef>
              <a:buFontTx/>
              <a:buChar char="–"/>
            </a:pPr>
            <a:r>
              <a:rPr lang="en-US" sz="2000" dirty="0">
                <a:solidFill>
                  <a:srgbClr val="660066"/>
                </a:solidFill>
                <a:latin typeface="Arial Narrow" charset="0"/>
                <a:ea typeface="ＭＳ Ｐゴシック" charset="-128"/>
              </a:rPr>
              <a:t>The kinetic energy of wire’s </a:t>
            </a:r>
            <a:r>
              <a:rPr lang="en-US" sz="2000" dirty="0" smtClean="0">
                <a:solidFill>
                  <a:srgbClr val="660066"/>
                </a:solidFill>
                <a:latin typeface="Arial Narrow" charset="0"/>
                <a:ea typeface="ＭＳ Ｐゴシック" charset="-128"/>
              </a:rPr>
              <a:t>bound atoms </a:t>
            </a:r>
            <a:r>
              <a:rPr lang="en-US" sz="2000" dirty="0">
                <a:solidFill>
                  <a:srgbClr val="660066"/>
                </a:solidFill>
                <a:latin typeface="Arial Narrow" charset="0"/>
                <a:ea typeface="ＭＳ Ｐゴシック" charset="-128"/>
              </a:rPr>
              <a:t>increases, and thus the temperature of the wire increases.</a:t>
            </a:r>
          </a:p>
          <a:p>
            <a:pPr marL="742950" lvl="1" indent="-285750">
              <a:spcBef>
                <a:spcPct val="20000"/>
              </a:spcBef>
              <a:buFontTx/>
              <a:buChar char="–"/>
            </a:pPr>
            <a:r>
              <a:rPr lang="en-US" sz="2000" dirty="0">
                <a:solidFill>
                  <a:srgbClr val="660066"/>
                </a:solidFill>
                <a:latin typeface="Arial Narrow" charset="0"/>
                <a:ea typeface="ＭＳ Ｐゴシック" charset="-128"/>
              </a:rPr>
              <a:t>The increased thermal energy can be transferred as heat through conduction and convection to the air in a heater or to food on a pan, through radiation to bread in a toaster or radiated as light.</a:t>
            </a:r>
          </a:p>
        </p:txBody>
      </p:sp>
    </p:spTree>
    <p:extLst>
      <p:ext uri="{BB962C8B-B14F-4D97-AF65-F5344CB8AC3E}">
        <p14:creationId xmlns:p14="http://schemas.microsoft.com/office/powerpoint/2010/main" val="512820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Oct. 15, 2018</a:t>
            </a:r>
            <a:endParaRPr lang="en-US"/>
          </a:p>
        </p:txBody>
      </p:sp>
      <p:sp>
        <p:nvSpPr>
          <p:cNvPr id="17" name="Footer Placeholder 4"/>
          <p:cNvSpPr>
            <a:spLocks noGrp="1"/>
          </p:cNvSpPr>
          <p:nvPr>
            <p:ph type="ftr" sz="quarter" idx="11"/>
          </p:nvPr>
        </p:nvSpPr>
        <p:spPr/>
        <p:txBody>
          <a:bodyPr/>
          <a:lstStyle/>
          <a:p>
            <a:r>
              <a:rPr lang="mr-IN" smtClean="0"/>
              <a:t>PHYS 1444-002, Fall 2018                     Dr. Jaehoon Yu</a:t>
            </a:r>
            <a:endParaRPr lang="en-US"/>
          </a:p>
        </p:txBody>
      </p:sp>
      <p:sp>
        <p:nvSpPr>
          <p:cNvPr id="18" name="Slide Number Placeholder 5"/>
          <p:cNvSpPr>
            <a:spLocks noGrp="1"/>
          </p:cNvSpPr>
          <p:nvPr>
            <p:ph type="sldNum" sz="quarter" idx="12"/>
          </p:nvPr>
        </p:nvSpPr>
        <p:spPr/>
        <p:txBody>
          <a:bodyPr/>
          <a:lstStyle/>
          <a:p>
            <a:fld id="{EFFB50AE-1756-5A4F-8ABA-D2E7F7AA32F7}" type="slidenum">
              <a:rPr lang="en-US"/>
              <a:pPr/>
              <a:t>12</a:t>
            </a:fld>
            <a:endParaRPr lang="en-US"/>
          </a:p>
        </p:txBody>
      </p:sp>
      <p:sp>
        <p:nvSpPr>
          <p:cNvPr id="301058" name="Rectangle 2"/>
          <p:cNvSpPr>
            <a:spLocks noGrp="1" noChangeArrowheads="1"/>
          </p:cNvSpPr>
          <p:nvPr>
            <p:ph type="title"/>
          </p:nvPr>
        </p:nvSpPr>
        <p:spPr>
          <a:xfrm>
            <a:off x="685800" y="0"/>
            <a:ext cx="7772400" cy="609600"/>
          </a:xfrm>
        </p:spPr>
        <p:txBody>
          <a:bodyPr/>
          <a:lstStyle/>
          <a:p>
            <a:r>
              <a:rPr lang="en-US" sz="4000"/>
              <a:t>Electric Power</a:t>
            </a:r>
          </a:p>
        </p:txBody>
      </p:sp>
      <p:sp>
        <p:nvSpPr>
          <p:cNvPr id="301059" name="Rectangle 3"/>
          <p:cNvSpPr>
            <a:spLocks noGrp="1" noChangeArrowheads="1"/>
          </p:cNvSpPr>
          <p:nvPr>
            <p:ph type="body" idx="1"/>
          </p:nvPr>
        </p:nvSpPr>
        <p:spPr>
          <a:xfrm>
            <a:off x="152400" y="457200"/>
            <a:ext cx="8991600" cy="6324600"/>
          </a:xfrm>
        </p:spPr>
        <p:txBody>
          <a:bodyPr/>
          <a:lstStyle/>
          <a:p>
            <a:pPr>
              <a:lnSpc>
                <a:spcPct val="90000"/>
              </a:lnSpc>
            </a:pPr>
            <a:r>
              <a:rPr lang="en-US" sz="2800" dirty="0"/>
              <a:t>How do we find out the power transformed by an electric device?</a:t>
            </a:r>
          </a:p>
          <a:p>
            <a:pPr lvl="1">
              <a:lnSpc>
                <a:spcPct val="90000"/>
              </a:lnSpc>
            </a:pPr>
            <a:r>
              <a:rPr lang="en-US" sz="2400" dirty="0"/>
              <a:t>What is definition of the power?</a:t>
            </a:r>
          </a:p>
          <a:p>
            <a:pPr lvl="2">
              <a:lnSpc>
                <a:spcPct val="90000"/>
              </a:lnSpc>
            </a:pPr>
            <a:r>
              <a:rPr lang="en-US" sz="2000" dirty="0"/>
              <a:t>The rate at which work is done or the energy is transformed</a:t>
            </a:r>
          </a:p>
          <a:p>
            <a:pPr>
              <a:lnSpc>
                <a:spcPct val="90000"/>
              </a:lnSpc>
            </a:pPr>
            <a:r>
              <a:rPr lang="en-US" sz="2800" dirty="0"/>
              <a:t>What is the energy transformed when an infinitesimal charge </a:t>
            </a:r>
            <a:r>
              <a:rPr lang="en-US" sz="2800" dirty="0" err="1"/>
              <a:t>dq</a:t>
            </a:r>
            <a:r>
              <a:rPr lang="en-US" sz="2800" dirty="0"/>
              <a:t> moves through a potential difference V?</a:t>
            </a:r>
          </a:p>
          <a:p>
            <a:pPr lvl="1">
              <a:lnSpc>
                <a:spcPct val="90000"/>
              </a:lnSpc>
            </a:pPr>
            <a:r>
              <a:rPr lang="en-US" sz="2400" dirty="0" err="1"/>
              <a:t>dU</a:t>
            </a:r>
            <a:r>
              <a:rPr lang="en-US" sz="2400" dirty="0"/>
              <a:t>=</a:t>
            </a:r>
            <a:r>
              <a:rPr lang="en-US" sz="2400" dirty="0" err="1"/>
              <a:t>Vdq</a:t>
            </a:r>
            <a:endParaRPr lang="en-US" sz="2400" dirty="0"/>
          </a:p>
          <a:p>
            <a:pPr lvl="1">
              <a:lnSpc>
                <a:spcPct val="90000"/>
              </a:lnSpc>
            </a:pPr>
            <a:r>
              <a:rPr lang="en-US" sz="2400" dirty="0"/>
              <a:t>If </a:t>
            </a:r>
            <a:r>
              <a:rPr lang="en-US" sz="2400" dirty="0" err="1"/>
              <a:t>dt</a:t>
            </a:r>
            <a:r>
              <a:rPr lang="en-US" sz="2400" dirty="0"/>
              <a:t> is the time required for an amount of charge </a:t>
            </a:r>
            <a:r>
              <a:rPr lang="en-US" sz="2400" dirty="0" err="1"/>
              <a:t>dq</a:t>
            </a:r>
            <a:r>
              <a:rPr lang="en-US" sz="2400" dirty="0"/>
              <a:t> to move through the </a:t>
            </a:r>
            <a:r>
              <a:rPr lang="en-US" sz="2400" dirty="0" smtClean="0"/>
              <a:t>fixed potential </a:t>
            </a:r>
            <a:r>
              <a:rPr lang="en-US" sz="2400" dirty="0"/>
              <a:t>difference V, the power P is </a:t>
            </a:r>
          </a:p>
          <a:p>
            <a:pPr lvl="1">
              <a:lnSpc>
                <a:spcPct val="90000"/>
              </a:lnSpc>
            </a:pPr>
            <a:r>
              <a:rPr lang="en-US" sz="2400" dirty="0"/>
              <a:t> </a:t>
            </a:r>
          </a:p>
          <a:p>
            <a:pPr lvl="1">
              <a:lnSpc>
                <a:spcPct val="90000"/>
              </a:lnSpc>
            </a:pPr>
            <a:r>
              <a:rPr lang="en-US" sz="2400" dirty="0"/>
              <a:t>Thus, we obtain                  .  </a:t>
            </a:r>
          </a:p>
          <a:p>
            <a:pPr lvl="1">
              <a:lnSpc>
                <a:spcPct val="90000"/>
              </a:lnSpc>
            </a:pPr>
            <a:r>
              <a:rPr lang="en-US" sz="2400" dirty="0"/>
              <a:t>What is the unit?</a:t>
            </a:r>
          </a:p>
          <a:p>
            <a:pPr lvl="1">
              <a:lnSpc>
                <a:spcPct val="90000"/>
              </a:lnSpc>
            </a:pPr>
            <a:r>
              <a:rPr lang="en-US" sz="2400" dirty="0"/>
              <a:t>What kind of quantity is the electrical power? </a:t>
            </a:r>
          </a:p>
          <a:p>
            <a:pPr lvl="2">
              <a:lnSpc>
                <a:spcPct val="90000"/>
              </a:lnSpc>
            </a:pPr>
            <a:r>
              <a:rPr lang="en-US" sz="2000" dirty="0"/>
              <a:t>Scalar</a:t>
            </a:r>
          </a:p>
          <a:p>
            <a:pPr lvl="1">
              <a:lnSpc>
                <a:spcPct val="90000"/>
              </a:lnSpc>
            </a:pPr>
            <a:r>
              <a:rPr lang="en-US" sz="2400" u="sng" dirty="0">
                <a:solidFill>
                  <a:srgbClr val="CC0000"/>
                </a:solidFill>
              </a:rPr>
              <a:t>P=IV can apply to any devices while the formula with resistance can only apply to </a:t>
            </a:r>
            <a:r>
              <a:rPr lang="en-US" sz="2400" u="sng" dirty="0" smtClean="0">
                <a:solidFill>
                  <a:srgbClr val="CC0000"/>
                </a:solidFill>
              </a:rPr>
              <a:t>devices that has resistance.</a:t>
            </a:r>
            <a:endParaRPr lang="en-US" sz="2400" u="sng" dirty="0">
              <a:solidFill>
                <a:srgbClr val="CC0000"/>
              </a:solidFill>
            </a:endParaRPr>
          </a:p>
        </p:txBody>
      </p:sp>
      <p:graphicFrame>
        <p:nvGraphicFramePr>
          <p:cNvPr id="301060" name="Object 4"/>
          <p:cNvGraphicFramePr>
            <a:graphicFrameLocks noChangeAspect="1"/>
          </p:cNvGraphicFramePr>
          <p:nvPr/>
        </p:nvGraphicFramePr>
        <p:xfrm>
          <a:off x="1084263" y="3641725"/>
          <a:ext cx="530225" cy="336550"/>
        </p:xfrm>
        <a:graphic>
          <a:graphicData uri="http://schemas.openxmlformats.org/presentationml/2006/ole">
            <mc:AlternateContent xmlns:mc="http://schemas.openxmlformats.org/markup-compatibility/2006">
              <mc:Choice xmlns:v="urn:schemas-microsoft-com:vml" Requires="v">
                <p:oleObj spid="_x0000_s126219"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3641725"/>
                        <a:ext cx="530225" cy="3365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2836863" y="3505200"/>
            <a:ext cx="2954337" cy="533400"/>
            <a:chOff x="2651" y="2976"/>
            <a:chExt cx="1861" cy="336"/>
          </a:xfrm>
        </p:grpSpPr>
        <p:sp>
          <p:nvSpPr>
            <p:cNvPr id="301062" name="Oval 6"/>
            <p:cNvSpPr>
              <a:spLocks noChangeArrowheads="1"/>
            </p:cNvSpPr>
            <p:nvPr/>
          </p:nvSpPr>
          <p:spPr bwMode="auto">
            <a:xfrm>
              <a:off x="2651" y="2976"/>
              <a:ext cx="528" cy="336"/>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01063" name="Text Box 7"/>
            <p:cNvSpPr txBox="1">
              <a:spLocks noChangeArrowheads="1"/>
            </p:cNvSpPr>
            <p:nvPr/>
          </p:nvSpPr>
          <p:spPr bwMode="auto">
            <a:xfrm>
              <a:off x="3563" y="3010"/>
              <a:ext cx="949" cy="26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1064" name="AutoShape 8"/>
            <p:cNvCxnSpPr>
              <a:cxnSpLocks noChangeShapeType="1"/>
              <a:stCxn id="301063" idx="1"/>
              <a:endCxn id="301062" idx="6"/>
            </p:cNvCxnSpPr>
            <p:nvPr/>
          </p:nvCxnSpPr>
          <p:spPr bwMode="auto">
            <a:xfrm rot="10800000">
              <a:off x="3188" y="3144"/>
              <a:ext cx="366" cy="0"/>
            </a:xfrm>
            <a:prstGeom prst="straightConnector1">
              <a:avLst/>
            </a:prstGeom>
            <a:noFill/>
            <a:ln w="28575">
              <a:solidFill>
                <a:srgbClr val="CC0000"/>
              </a:solidFill>
              <a:round/>
              <a:headEnd/>
              <a:tailEnd type="triangle" w="med" len="med"/>
            </a:ln>
            <a:effectLst/>
          </p:spPr>
        </p:cxnSp>
      </p:grpSp>
      <p:graphicFrame>
        <p:nvGraphicFramePr>
          <p:cNvPr id="301065" name="Object 9"/>
          <p:cNvGraphicFramePr>
            <a:graphicFrameLocks noChangeAspect="1"/>
          </p:cNvGraphicFramePr>
          <p:nvPr/>
        </p:nvGraphicFramePr>
        <p:xfrm>
          <a:off x="1598613" y="3584575"/>
          <a:ext cx="1085850" cy="449263"/>
        </p:xfrm>
        <a:graphic>
          <a:graphicData uri="http://schemas.openxmlformats.org/presentationml/2006/ole">
            <mc:AlternateContent xmlns:mc="http://schemas.openxmlformats.org/markup-compatibility/2006">
              <mc:Choice xmlns:v="urn:schemas-microsoft-com:vml" Requires="v">
                <p:oleObj spid="_x0000_s126220" name="Equation" r:id="rId5" imgW="520560" imgH="203040" progId="Equation.DSMT4">
                  <p:embed/>
                </p:oleObj>
              </mc:Choice>
              <mc:Fallback>
                <p:oleObj name="Equation" r:id="rId5" imgW="5205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3584575"/>
                        <a:ext cx="1085850" cy="4492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6" name="Object 10"/>
          <p:cNvGraphicFramePr>
            <a:graphicFrameLocks noChangeAspect="1"/>
          </p:cNvGraphicFramePr>
          <p:nvPr/>
        </p:nvGraphicFramePr>
        <p:xfrm>
          <a:off x="2620963" y="3627438"/>
          <a:ext cx="292100" cy="365125"/>
        </p:xfrm>
        <a:graphic>
          <a:graphicData uri="http://schemas.openxmlformats.org/presentationml/2006/ole">
            <mc:AlternateContent xmlns:mc="http://schemas.openxmlformats.org/markup-compatibility/2006">
              <mc:Choice xmlns:v="urn:schemas-microsoft-com:vml" Requires="v">
                <p:oleObj spid="_x0000_s126221" name="Equation" r:id="rId7" imgW="139680" imgH="164880" progId="Equation.DSMT4">
                  <p:embed/>
                </p:oleObj>
              </mc:Choice>
              <mc:Fallback>
                <p:oleObj name="Equation" r:id="rId7" imgW="1396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963" y="3627438"/>
                        <a:ext cx="292100" cy="3651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7" name="Object 11"/>
          <p:cNvGraphicFramePr>
            <a:graphicFrameLocks noChangeAspect="1"/>
          </p:cNvGraphicFramePr>
          <p:nvPr/>
        </p:nvGraphicFramePr>
        <p:xfrm>
          <a:off x="2830513" y="3581400"/>
          <a:ext cx="768350" cy="449263"/>
        </p:xfrm>
        <a:graphic>
          <a:graphicData uri="http://schemas.openxmlformats.org/presentationml/2006/ole">
            <mc:AlternateContent xmlns:mc="http://schemas.openxmlformats.org/markup-compatibility/2006">
              <mc:Choice xmlns:v="urn:schemas-microsoft-com:vml" Requires="v">
                <p:oleObj spid="_x0000_s126222" name="Equation" r:id="rId9" imgW="368280" imgH="203040" progId="Equation.DSMT4">
                  <p:embed/>
                </p:oleObj>
              </mc:Choice>
              <mc:Fallback>
                <p:oleObj name="Equation" r:id="rId9" imgW="3682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0513" y="3581400"/>
                        <a:ext cx="768350" cy="4492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8" name="Object 12"/>
          <p:cNvGraphicFramePr>
            <a:graphicFrameLocks noChangeAspect="1"/>
          </p:cNvGraphicFramePr>
          <p:nvPr/>
        </p:nvGraphicFramePr>
        <p:xfrm>
          <a:off x="3011488" y="4038600"/>
          <a:ext cx="874712" cy="365125"/>
        </p:xfrm>
        <a:graphic>
          <a:graphicData uri="http://schemas.openxmlformats.org/presentationml/2006/ole">
            <mc:AlternateContent xmlns:mc="http://schemas.openxmlformats.org/markup-compatibility/2006">
              <mc:Choice xmlns:v="urn:schemas-microsoft-com:vml" Requires="v">
                <p:oleObj spid="_x0000_s126223" name="Equation" r:id="rId11" imgW="419040" imgH="164880" progId="Equation.DSMT4">
                  <p:embed/>
                </p:oleObj>
              </mc:Choice>
              <mc:Fallback>
                <p:oleObj name="Equation" r:id="rId11" imgW="41904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1488" y="4038600"/>
                        <a:ext cx="874712" cy="3651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69" name="Text Box 13"/>
          <p:cNvSpPr txBox="1">
            <a:spLocks noChangeArrowheads="1"/>
          </p:cNvSpPr>
          <p:nvPr/>
        </p:nvSpPr>
        <p:spPr bwMode="auto">
          <a:xfrm>
            <a:off x="2971800" y="4451350"/>
            <a:ext cx="13716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Watts = J/s </a:t>
            </a:r>
          </a:p>
        </p:txBody>
      </p:sp>
      <p:graphicFrame>
        <p:nvGraphicFramePr>
          <p:cNvPr id="301070" name="Object 14"/>
          <p:cNvGraphicFramePr>
            <a:graphicFrameLocks noChangeAspect="1"/>
          </p:cNvGraphicFramePr>
          <p:nvPr/>
        </p:nvGraphicFramePr>
        <p:xfrm>
          <a:off x="6735763" y="3776663"/>
          <a:ext cx="1722437" cy="871537"/>
        </p:xfrm>
        <a:graphic>
          <a:graphicData uri="http://schemas.openxmlformats.org/presentationml/2006/ole">
            <mc:AlternateContent xmlns:mc="http://schemas.openxmlformats.org/markup-compatibility/2006">
              <mc:Choice xmlns:v="urn:schemas-microsoft-com:vml" Requires="v">
                <p:oleObj spid="_x0000_s126224" name="Equation" r:id="rId13" imgW="825480" imgH="393480" progId="Equation.DSMT4">
                  <p:embed/>
                </p:oleObj>
              </mc:Choice>
              <mc:Fallback>
                <p:oleObj name="Equation" r:id="rId13" imgW="8254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5763" y="3776663"/>
                        <a:ext cx="1722437" cy="87153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71" name="Text Box 15"/>
          <p:cNvSpPr txBox="1">
            <a:spLocks noChangeArrowheads="1"/>
          </p:cNvSpPr>
          <p:nvPr/>
        </p:nvSpPr>
        <p:spPr bwMode="auto">
          <a:xfrm>
            <a:off x="4267200" y="4013200"/>
            <a:ext cx="2438400"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660066"/>
                </a:solidFill>
                <a:latin typeface="Arial Narrow" charset="0"/>
              </a:rPr>
              <a:t>In terms of resistance </a:t>
            </a:r>
          </a:p>
        </p:txBody>
      </p:sp>
    </p:spTree>
    <p:extLst>
      <p:ext uri="{BB962C8B-B14F-4D97-AF65-F5344CB8AC3E}">
        <p14:creationId xmlns:p14="http://schemas.microsoft.com/office/powerpoint/2010/main" val="1116822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15,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ACAF826D-C510-1F44-AE7E-092A3FCC1E85}" type="slidenum">
              <a:rPr lang="en-US"/>
              <a:pPr/>
              <a:t>13</a:t>
            </a:fld>
            <a:endParaRPr lang="en-US"/>
          </a:p>
        </p:txBody>
      </p:sp>
      <p:pic>
        <p:nvPicPr>
          <p:cNvPr id="302082" name="Picture 2" descr="FG25_015"/>
          <p:cNvPicPr>
            <a:picLocks noChangeAspect="1" noChangeArrowheads="1"/>
          </p:cNvPicPr>
          <p:nvPr/>
        </p:nvPicPr>
        <p:blipFill>
          <a:blip r:embed="rId3"/>
          <a:srcRect/>
          <a:stretch>
            <a:fillRect/>
          </a:stretch>
        </p:blipFill>
        <p:spPr bwMode="auto">
          <a:xfrm>
            <a:off x="5486400" y="247650"/>
            <a:ext cx="3352800" cy="3028950"/>
          </a:xfrm>
          <a:prstGeom prst="rect">
            <a:avLst/>
          </a:prstGeom>
          <a:noFill/>
        </p:spPr>
      </p:pic>
      <p:sp>
        <p:nvSpPr>
          <p:cNvPr id="302083" name="Rectangle 3"/>
          <p:cNvSpPr>
            <a:spLocks noGrp="1" noChangeArrowheads="1"/>
          </p:cNvSpPr>
          <p:nvPr>
            <p:ph type="title"/>
          </p:nvPr>
        </p:nvSpPr>
        <p:spPr>
          <a:xfrm>
            <a:off x="228600" y="0"/>
            <a:ext cx="8686800" cy="762000"/>
          </a:xfrm>
        </p:spPr>
        <p:txBody>
          <a:bodyPr/>
          <a:lstStyle/>
          <a:p>
            <a:r>
              <a:rPr lang="en-US" dirty="0"/>
              <a:t>Example 25 –</a:t>
            </a:r>
            <a:r>
              <a:rPr lang="en-US" dirty="0" smtClean="0"/>
              <a:t> 8 </a:t>
            </a:r>
            <a:endParaRPr lang="en-US" dirty="0"/>
          </a:p>
        </p:txBody>
      </p:sp>
      <p:sp>
        <p:nvSpPr>
          <p:cNvPr id="302084" name="Text Box 4"/>
          <p:cNvSpPr txBox="1">
            <a:spLocks noChangeArrowheads="1"/>
          </p:cNvSpPr>
          <p:nvPr/>
        </p:nvSpPr>
        <p:spPr bwMode="auto">
          <a:xfrm>
            <a:off x="304800" y="654050"/>
            <a:ext cx="5181600" cy="15541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Headlights: </a:t>
            </a:r>
            <a:r>
              <a:rPr lang="en-US" sz="3200" dirty="0">
                <a:solidFill>
                  <a:schemeClr val="accent2"/>
                </a:solidFill>
                <a:latin typeface="Arial Narrow" charset="0"/>
              </a:rPr>
              <a:t>Calculate the resistance of a 40-W automobile headlight designed for 12V. </a:t>
            </a:r>
          </a:p>
        </p:txBody>
      </p:sp>
      <p:sp>
        <p:nvSpPr>
          <p:cNvPr id="302085" name="Text Box 5"/>
          <p:cNvSpPr txBox="1">
            <a:spLocks noChangeArrowheads="1"/>
          </p:cNvSpPr>
          <p:nvPr/>
        </p:nvSpPr>
        <p:spPr bwMode="auto">
          <a:xfrm>
            <a:off x="381000" y="2635250"/>
            <a:ext cx="79248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Since the power is 40W and the voltage is 12V, we use the formula with V and R.  </a:t>
            </a:r>
          </a:p>
        </p:txBody>
      </p:sp>
      <p:sp>
        <p:nvSpPr>
          <p:cNvPr id="302086" name="AutoShape 6"/>
          <p:cNvSpPr>
            <a:spLocks noChangeArrowheads="1"/>
          </p:cNvSpPr>
          <p:nvPr/>
        </p:nvSpPr>
        <p:spPr bwMode="auto">
          <a:xfrm>
            <a:off x="2551113" y="3781425"/>
            <a:ext cx="1630362" cy="850900"/>
          </a:xfrm>
          <a:prstGeom prst="rightArrow">
            <a:avLst>
              <a:gd name="adj1" fmla="val 50000"/>
              <a:gd name="adj2" fmla="val 47901"/>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R</a:t>
            </a:r>
          </a:p>
        </p:txBody>
      </p:sp>
      <p:graphicFrame>
        <p:nvGraphicFramePr>
          <p:cNvPr id="302087" name="Object 7"/>
          <p:cNvGraphicFramePr>
            <a:graphicFrameLocks noChangeAspect="1"/>
          </p:cNvGraphicFramePr>
          <p:nvPr/>
        </p:nvGraphicFramePr>
        <p:xfrm>
          <a:off x="925513" y="3700463"/>
          <a:ext cx="1360487" cy="1211262"/>
        </p:xfrm>
        <a:graphic>
          <a:graphicData uri="http://schemas.openxmlformats.org/presentationml/2006/ole">
            <mc:AlternateContent xmlns:mc="http://schemas.openxmlformats.org/markup-compatibility/2006">
              <mc:Choice xmlns:v="urn:schemas-microsoft-com:vml" Requires="v">
                <p:oleObj spid="_x0000_s127155" name="Equation" r:id="rId4" imgW="469800" imgH="393480" progId="Equation.DSMT4">
                  <p:embed/>
                </p:oleObj>
              </mc:Choice>
              <mc:Fallback>
                <p:oleObj name="Equation" r:id="rId4" imgW="4698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3700463"/>
                        <a:ext cx="1360487" cy="12112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2088" name="Object 8"/>
          <p:cNvGraphicFramePr>
            <a:graphicFrameLocks noChangeAspect="1"/>
          </p:cNvGraphicFramePr>
          <p:nvPr/>
        </p:nvGraphicFramePr>
        <p:xfrm>
          <a:off x="3200400" y="5181600"/>
          <a:ext cx="690563" cy="438150"/>
        </p:xfrm>
        <a:graphic>
          <a:graphicData uri="http://schemas.openxmlformats.org/presentationml/2006/ole">
            <mc:AlternateContent xmlns:mc="http://schemas.openxmlformats.org/markup-compatibility/2006">
              <mc:Choice xmlns:v="urn:schemas-microsoft-com:vml" Requires="v">
                <p:oleObj spid="_x0000_s127156"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181600"/>
                        <a:ext cx="690563" cy="438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2089" name="Object 9"/>
          <p:cNvGraphicFramePr>
            <a:graphicFrameLocks noChangeAspect="1"/>
          </p:cNvGraphicFramePr>
          <p:nvPr/>
        </p:nvGraphicFramePr>
        <p:xfrm>
          <a:off x="3810000" y="4800600"/>
          <a:ext cx="931863" cy="1135063"/>
        </p:xfrm>
        <a:graphic>
          <a:graphicData uri="http://schemas.openxmlformats.org/presentationml/2006/ole">
            <mc:AlternateContent xmlns:mc="http://schemas.openxmlformats.org/markup-compatibility/2006">
              <mc:Choice xmlns:v="urn:schemas-microsoft-com:vml" Requires="v">
                <p:oleObj spid="_x0000_s127157" name="Equation" r:id="rId8" imgW="342720" imgH="393480" progId="Equation.DSMT4">
                  <p:embed/>
                </p:oleObj>
              </mc:Choice>
              <mc:Fallback>
                <p:oleObj name="Equation" r:id="rId8" imgW="34272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800600"/>
                        <a:ext cx="931863" cy="1135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2090" name="Object 10"/>
          <p:cNvGraphicFramePr>
            <a:graphicFrameLocks noChangeAspect="1"/>
          </p:cNvGraphicFramePr>
          <p:nvPr/>
        </p:nvGraphicFramePr>
        <p:xfrm>
          <a:off x="4746625" y="4699000"/>
          <a:ext cx="2416175" cy="1244600"/>
        </p:xfrm>
        <a:graphic>
          <a:graphicData uri="http://schemas.openxmlformats.org/presentationml/2006/ole">
            <mc:AlternateContent xmlns:mc="http://schemas.openxmlformats.org/markup-compatibility/2006">
              <mc:Choice xmlns:v="urn:schemas-microsoft-com:vml" Requires="v">
                <p:oleObj spid="_x0000_s127158" name="Equation" r:id="rId10" imgW="888840" imgH="431640" progId="Equation.DSMT4">
                  <p:embed/>
                </p:oleObj>
              </mc:Choice>
              <mc:Fallback>
                <p:oleObj name="Equation" r:id="rId10" imgW="888840" imgH="431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6625" y="4699000"/>
                        <a:ext cx="2416175" cy="1244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071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15,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D9C380A8-9FE9-F24C-B5C6-2584842B6645}" type="slidenum">
              <a:rPr lang="en-US"/>
              <a:pPr/>
              <a:t>14</a:t>
            </a:fld>
            <a:endParaRPr lang="en-US"/>
          </a:p>
        </p:txBody>
      </p:sp>
      <p:pic>
        <p:nvPicPr>
          <p:cNvPr id="303106" name="Picture 2" descr="FG25_018"/>
          <p:cNvPicPr>
            <a:picLocks noChangeAspect="1" noChangeArrowheads="1"/>
          </p:cNvPicPr>
          <p:nvPr/>
        </p:nvPicPr>
        <p:blipFill>
          <a:blip r:embed="rId2"/>
          <a:srcRect/>
          <a:stretch>
            <a:fillRect/>
          </a:stretch>
        </p:blipFill>
        <p:spPr bwMode="auto">
          <a:xfrm>
            <a:off x="5638800" y="1390650"/>
            <a:ext cx="4038600" cy="2343150"/>
          </a:xfrm>
          <a:prstGeom prst="rect">
            <a:avLst/>
          </a:prstGeom>
          <a:noFill/>
        </p:spPr>
      </p:pic>
      <p:pic>
        <p:nvPicPr>
          <p:cNvPr id="303107" name="Picture 3" descr="FG25_017B"/>
          <p:cNvPicPr>
            <a:picLocks noChangeAspect="1" noChangeArrowheads="1"/>
          </p:cNvPicPr>
          <p:nvPr/>
        </p:nvPicPr>
        <p:blipFill>
          <a:blip r:embed="rId3"/>
          <a:srcRect/>
          <a:stretch>
            <a:fillRect/>
          </a:stretch>
        </p:blipFill>
        <p:spPr bwMode="auto">
          <a:xfrm>
            <a:off x="4114800" y="4038600"/>
            <a:ext cx="2438400" cy="2362200"/>
          </a:xfrm>
          <a:prstGeom prst="rect">
            <a:avLst/>
          </a:prstGeom>
          <a:noFill/>
        </p:spPr>
      </p:pic>
      <p:sp>
        <p:nvSpPr>
          <p:cNvPr id="303108" name="Rectangle 4"/>
          <p:cNvSpPr>
            <a:spLocks noGrp="1" noChangeArrowheads="1"/>
          </p:cNvSpPr>
          <p:nvPr>
            <p:ph type="title"/>
          </p:nvPr>
        </p:nvSpPr>
        <p:spPr>
          <a:xfrm>
            <a:off x="685800" y="0"/>
            <a:ext cx="7772400" cy="609600"/>
          </a:xfrm>
        </p:spPr>
        <p:txBody>
          <a:bodyPr/>
          <a:lstStyle/>
          <a:p>
            <a:r>
              <a:rPr lang="en-US" sz="4000"/>
              <a:t>Power in Household Circuits</a:t>
            </a:r>
          </a:p>
        </p:txBody>
      </p:sp>
      <p:sp>
        <p:nvSpPr>
          <p:cNvPr id="303109" name="Rectangle 5"/>
          <p:cNvSpPr>
            <a:spLocks noGrp="1" noChangeArrowheads="1"/>
          </p:cNvSpPr>
          <p:nvPr>
            <p:ph type="body" idx="1"/>
          </p:nvPr>
        </p:nvSpPr>
        <p:spPr>
          <a:xfrm>
            <a:off x="152400" y="457200"/>
            <a:ext cx="8686800" cy="4191000"/>
          </a:xfrm>
        </p:spPr>
        <p:txBody>
          <a:bodyPr/>
          <a:lstStyle/>
          <a:p>
            <a:pPr>
              <a:lnSpc>
                <a:spcPct val="90000"/>
              </a:lnSpc>
            </a:pPr>
            <a:r>
              <a:rPr lang="en-US"/>
              <a:t>Household devices usually have small resistance</a:t>
            </a:r>
          </a:p>
          <a:p>
            <a:pPr lvl="1">
              <a:lnSpc>
                <a:spcPct val="90000"/>
              </a:lnSpc>
            </a:pPr>
            <a:r>
              <a:rPr lang="en-US"/>
              <a:t>But since they draw current, if they become large enough, wires can heat up (overloaded)</a:t>
            </a:r>
          </a:p>
          <a:p>
            <a:pPr lvl="2">
              <a:lnSpc>
                <a:spcPct val="90000"/>
              </a:lnSpc>
            </a:pPr>
            <a:r>
              <a:rPr lang="en-US"/>
              <a:t>Why is using thicker wires safer?</a:t>
            </a:r>
          </a:p>
          <a:p>
            <a:pPr lvl="3">
              <a:lnSpc>
                <a:spcPct val="90000"/>
              </a:lnSpc>
            </a:pPr>
            <a:r>
              <a:rPr lang="en-US"/>
              <a:t>Thicker wires has less resistance, lower heat</a:t>
            </a:r>
          </a:p>
          <a:p>
            <a:pPr lvl="1">
              <a:lnSpc>
                <a:spcPct val="90000"/>
              </a:lnSpc>
            </a:pPr>
            <a:r>
              <a:rPr lang="en-US"/>
              <a:t>Overloaded wire can set off a fire at home</a:t>
            </a:r>
          </a:p>
          <a:p>
            <a:pPr>
              <a:lnSpc>
                <a:spcPct val="90000"/>
              </a:lnSpc>
            </a:pPr>
            <a:r>
              <a:rPr lang="en-US"/>
              <a:t>How do we prevent this?</a:t>
            </a:r>
          </a:p>
          <a:p>
            <a:pPr lvl="1">
              <a:lnSpc>
                <a:spcPct val="90000"/>
              </a:lnSpc>
            </a:pPr>
            <a:r>
              <a:rPr lang="en-US"/>
              <a:t>Put in a switch that would disconnect the circuit when overloaded</a:t>
            </a:r>
          </a:p>
        </p:txBody>
      </p:sp>
      <p:sp>
        <p:nvSpPr>
          <p:cNvPr id="303110" name="Rectangle 6"/>
          <p:cNvSpPr>
            <a:spLocks noChangeArrowheads="1"/>
          </p:cNvSpPr>
          <p:nvPr/>
        </p:nvSpPr>
        <p:spPr bwMode="auto">
          <a:xfrm>
            <a:off x="-304800" y="4495800"/>
            <a:ext cx="4724400" cy="17526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dirty="0">
                <a:solidFill>
                  <a:srgbClr val="003300"/>
                </a:solidFill>
                <a:latin typeface="Arial Narrow" charset="0"/>
                <a:ea typeface="ＭＳ Ｐゴシック" charset="-128"/>
              </a:rPr>
              <a:t>Fuse or circuit breakers</a:t>
            </a:r>
          </a:p>
          <a:p>
            <a:pPr marL="1143000" lvl="2" indent="-228600">
              <a:spcBef>
                <a:spcPct val="20000"/>
              </a:spcBef>
              <a:buFontTx/>
              <a:buChar char="•"/>
            </a:pPr>
            <a:r>
              <a:rPr lang="en-US" dirty="0">
                <a:solidFill>
                  <a:srgbClr val="003300"/>
                </a:solidFill>
                <a:latin typeface="Arial Narrow" charset="0"/>
                <a:ea typeface="ＭＳ Ｐゴシック" charset="-128"/>
              </a:rPr>
              <a:t>They open up the circuit when the current is over certain value</a:t>
            </a:r>
          </a:p>
        </p:txBody>
      </p:sp>
      <p:pic>
        <p:nvPicPr>
          <p:cNvPr id="303111" name="Picture 7" descr="FG25_017C"/>
          <p:cNvPicPr>
            <a:picLocks noChangeAspect="1" noChangeArrowheads="1"/>
          </p:cNvPicPr>
          <p:nvPr/>
        </p:nvPicPr>
        <p:blipFill>
          <a:blip r:embed="rId4"/>
          <a:srcRect/>
          <a:stretch>
            <a:fillRect/>
          </a:stretch>
        </p:blipFill>
        <p:spPr bwMode="auto">
          <a:xfrm>
            <a:off x="7010400" y="4114800"/>
            <a:ext cx="2514600" cy="2343150"/>
          </a:xfrm>
          <a:prstGeom prst="rect">
            <a:avLst/>
          </a:prstGeom>
          <a:noFill/>
        </p:spPr>
      </p:pic>
      <p:sp>
        <p:nvSpPr>
          <p:cNvPr id="303112" name="AutoShape 8"/>
          <p:cNvSpPr>
            <a:spLocks noChangeArrowheads="1"/>
          </p:cNvSpPr>
          <p:nvPr/>
        </p:nvSpPr>
        <p:spPr bwMode="auto">
          <a:xfrm>
            <a:off x="6446838" y="5213350"/>
            <a:ext cx="1181100" cy="730250"/>
          </a:xfrm>
          <a:prstGeom prst="rightArrow">
            <a:avLst>
              <a:gd name="adj1" fmla="val 50000"/>
              <a:gd name="adj2" fmla="val 404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Overload</a:t>
            </a:r>
          </a:p>
        </p:txBody>
      </p:sp>
      <p:sp>
        <p:nvSpPr>
          <p:cNvPr id="303113" name="Oval 9"/>
          <p:cNvSpPr>
            <a:spLocks noChangeArrowheads="1"/>
          </p:cNvSpPr>
          <p:nvPr/>
        </p:nvSpPr>
        <p:spPr bwMode="auto">
          <a:xfrm>
            <a:off x="4953000" y="4343400"/>
            <a:ext cx="533400" cy="6096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303114" name="Oval 10"/>
          <p:cNvSpPr>
            <a:spLocks noChangeArrowheads="1"/>
          </p:cNvSpPr>
          <p:nvPr/>
        </p:nvSpPr>
        <p:spPr bwMode="auto">
          <a:xfrm>
            <a:off x="7696200" y="4267200"/>
            <a:ext cx="609600" cy="6096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675584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Monday, Oct. 15, 2018</a:t>
            </a:r>
            <a:endParaRPr lang="en-US"/>
          </a:p>
        </p:txBody>
      </p:sp>
      <p:sp>
        <p:nvSpPr>
          <p:cNvPr id="30" name="Footer Placeholder 4"/>
          <p:cNvSpPr>
            <a:spLocks noGrp="1"/>
          </p:cNvSpPr>
          <p:nvPr>
            <p:ph type="ftr" sz="quarter" idx="11"/>
          </p:nvPr>
        </p:nvSpPr>
        <p:spPr/>
        <p:txBody>
          <a:bodyPr/>
          <a:lstStyle/>
          <a:p>
            <a:r>
              <a:rPr lang="mr-IN" smtClean="0"/>
              <a:t>PHYS 1444-002, Fall 2018                     Dr. Jaehoon Yu</a:t>
            </a:r>
            <a:endParaRPr lang="en-US"/>
          </a:p>
        </p:txBody>
      </p:sp>
      <p:sp>
        <p:nvSpPr>
          <p:cNvPr id="31" name="Slide Number Placeholder 5"/>
          <p:cNvSpPr>
            <a:spLocks noGrp="1"/>
          </p:cNvSpPr>
          <p:nvPr>
            <p:ph type="sldNum" sz="quarter" idx="12"/>
          </p:nvPr>
        </p:nvSpPr>
        <p:spPr/>
        <p:txBody>
          <a:bodyPr/>
          <a:lstStyle/>
          <a:p>
            <a:fld id="{9F36B4C6-F311-0847-A377-074D26D5169A}" type="slidenum">
              <a:rPr lang="en-US"/>
              <a:pPr/>
              <a:t>15</a:t>
            </a:fld>
            <a:endParaRPr lang="en-US"/>
          </a:p>
        </p:txBody>
      </p:sp>
      <p:pic>
        <p:nvPicPr>
          <p:cNvPr id="304130" name="Picture 2" descr="FG25_018"/>
          <p:cNvPicPr>
            <a:picLocks noChangeAspect="1" noChangeArrowheads="1"/>
          </p:cNvPicPr>
          <p:nvPr/>
        </p:nvPicPr>
        <p:blipFill>
          <a:blip r:embed="rId3"/>
          <a:srcRect/>
          <a:stretch>
            <a:fillRect/>
          </a:stretch>
        </p:blipFill>
        <p:spPr bwMode="auto">
          <a:xfrm>
            <a:off x="4800600" y="381000"/>
            <a:ext cx="4724400" cy="3810000"/>
          </a:xfrm>
          <a:prstGeom prst="rect">
            <a:avLst/>
          </a:prstGeom>
          <a:noFill/>
        </p:spPr>
      </p:pic>
      <p:sp>
        <p:nvSpPr>
          <p:cNvPr id="304131" name="Rectangle 3"/>
          <p:cNvSpPr>
            <a:spLocks noGrp="1" noChangeArrowheads="1"/>
          </p:cNvSpPr>
          <p:nvPr>
            <p:ph type="title"/>
          </p:nvPr>
        </p:nvSpPr>
        <p:spPr>
          <a:xfrm>
            <a:off x="228600" y="0"/>
            <a:ext cx="8686800" cy="762000"/>
          </a:xfrm>
        </p:spPr>
        <p:txBody>
          <a:bodyPr/>
          <a:lstStyle/>
          <a:p>
            <a:r>
              <a:rPr lang="en-US" dirty="0"/>
              <a:t>Example 25 – </a:t>
            </a:r>
            <a:r>
              <a:rPr lang="en-US" dirty="0" smtClean="0"/>
              <a:t>11 </a:t>
            </a:r>
            <a:endParaRPr lang="en-US" dirty="0"/>
          </a:p>
        </p:txBody>
      </p:sp>
      <p:sp>
        <p:nvSpPr>
          <p:cNvPr id="304132" name="Text Box 4"/>
          <p:cNvSpPr txBox="1">
            <a:spLocks noChangeArrowheads="1"/>
          </p:cNvSpPr>
          <p:nvPr/>
        </p:nvSpPr>
        <p:spPr bwMode="auto">
          <a:xfrm>
            <a:off x="304800" y="654050"/>
            <a:ext cx="51816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Will a fuse blow?:</a:t>
            </a:r>
            <a:r>
              <a:rPr lang="en-US" sz="3200" b="1" dirty="0" smtClean="0">
                <a:solidFill>
                  <a:schemeClr val="accent2"/>
                </a:solidFill>
                <a:latin typeface="Arial Narrow" charset="0"/>
              </a:rPr>
              <a:t> </a:t>
            </a:r>
            <a:r>
              <a:rPr lang="en-US" sz="3200" dirty="0" smtClean="0">
                <a:solidFill>
                  <a:schemeClr val="accent2"/>
                </a:solidFill>
                <a:latin typeface="Arial Narrow" charset="0"/>
              </a:rPr>
              <a:t>Determine </a:t>
            </a:r>
            <a:r>
              <a:rPr lang="en-US" sz="3200" dirty="0">
                <a:solidFill>
                  <a:schemeClr val="accent2"/>
                </a:solidFill>
                <a:latin typeface="Arial Narrow" charset="0"/>
              </a:rPr>
              <a:t>the total current drawn by all the devices in the circuit in the figure.</a:t>
            </a:r>
          </a:p>
        </p:txBody>
      </p:sp>
      <p:sp>
        <p:nvSpPr>
          <p:cNvPr id="304133" name="Text Box 5"/>
          <p:cNvSpPr txBox="1">
            <a:spLocks noChangeArrowheads="1"/>
          </p:cNvSpPr>
          <p:nvPr/>
        </p:nvSpPr>
        <p:spPr bwMode="auto">
          <a:xfrm>
            <a:off x="381000" y="2711450"/>
            <a:ext cx="55626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current is the sum of current drawn by individual device. </a:t>
            </a:r>
          </a:p>
        </p:txBody>
      </p:sp>
      <p:sp>
        <p:nvSpPr>
          <p:cNvPr id="304134" name="AutoShape 6"/>
          <p:cNvSpPr>
            <a:spLocks noChangeArrowheads="1"/>
          </p:cNvSpPr>
          <p:nvPr/>
        </p:nvSpPr>
        <p:spPr bwMode="auto">
          <a:xfrm>
            <a:off x="1905000" y="3505200"/>
            <a:ext cx="1503363" cy="850900"/>
          </a:xfrm>
          <a:prstGeom prst="rightArrow">
            <a:avLst>
              <a:gd name="adj1" fmla="val 50000"/>
              <a:gd name="adj2" fmla="val 4417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I</a:t>
            </a:r>
          </a:p>
        </p:txBody>
      </p:sp>
      <p:graphicFrame>
        <p:nvGraphicFramePr>
          <p:cNvPr id="304135" name="Object 7"/>
          <p:cNvGraphicFramePr>
            <a:graphicFrameLocks noChangeAspect="1"/>
          </p:cNvGraphicFramePr>
          <p:nvPr/>
        </p:nvGraphicFramePr>
        <p:xfrm>
          <a:off x="533400" y="3657600"/>
          <a:ext cx="1250950" cy="508000"/>
        </p:xfrm>
        <a:graphic>
          <a:graphicData uri="http://schemas.openxmlformats.org/presentationml/2006/ole">
            <mc:AlternateContent xmlns:mc="http://schemas.openxmlformats.org/markup-compatibility/2006">
              <mc:Choice xmlns:v="urn:schemas-microsoft-com:vml" Requires="v">
                <p:oleObj spid="_x0000_s128707" name="Equation" r:id="rId4" imgW="431640" imgH="164880" progId="Equation.DSMT4">
                  <p:embed/>
                </p:oleObj>
              </mc:Choice>
              <mc:Fallback>
                <p:oleObj name="Equation" r:id="rId4" imgW="43164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57600"/>
                        <a:ext cx="1250950" cy="5080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36" name="Text Box 8"/>
          <p:cNvSpPr txBox="1">
            <a:spLocks noChangeArrowheads="1"/>
          </p:cNvSpPr>
          <p:nvPr/>
        </p:nvSpPr>
        <p:spPr bwMode="auto">
          <a:xfrm>
            <a:off x="457200" y="4267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Bulb  </a:t>
            </a:r>
          </a:p>
        </p:txBody>
      </p:sp>
      <p:graphicFrame>
        <p:nvGraphicFramePr>
          <p:cNvPr id="304137" name="Object 9"/>
          <p:cNvGraphicFramePr>
            <a:graphicFrameLocks noChangeAspect="1"/>
          </p:cNvGraphicFramePr>
          <p:nvPr/>
        </p:nvGraphicFramePr>
        <p:xfrm>
          <a:off x="3517900" y="3657600"/>
          <a:ext cx="1435100" cy="625475"/>
        </p:xfrm>
        <a:graphic>
          <a:graphicData uri="http://schemas.openxmlformats.org/presentationml/2006/ole">
            <mc:AlternateContent xmlns:mc="http://schemas.openxmlformats.org/markup-compatibility/2006">
              <mc:Choice xmlns:v="urn:schemas-microsoft-com:vml" Requires="v">
                <p:oleObj spid="_x0000_s128708" name="Equation" r:id="rId6" imgW="495000" imgH="203040" progId="Equation.DSMT4">
                  <p:embed/>
                </p:oleObj>
              </mc:Choice>
              <mc:Fallback>
                <p:oleObj name="Equation" r:id="rId6" imgW="4950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7900" y="3657600"/>
                        <a:ext cx="1435100" cy="6254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38" name="Object 10"/>
          <p:cNvGraphicFramePr>
            <a:graphicFrameLocks noChangeAspect="1"/>
          </p:cNvGraphicFramePr>
          <p:nvPr/>
        </p:nvGraphicFramePr>
        <p:xfrm>
          <a:off x="1371600" y="4384675"/>
          <a:ext cx="561975" cy="415925"/>
        </p:xfrm>
        <a:graphic>
          <a:graphicData uri="http://schemas.openxmlformats.org/presentationml/2006/ole">
            <mc:AlternateContent xmlns:mc="http://schemas.openxmlformats.org/markup-compatibility/2006">
              <mc:Choice xmlns:v="urn:schemas-microsoft-com:vml" Requires="v">
                <p:oleObj spid="_x0000_s128709" name="Equation" r:id="rId8" imgW="291960" imgH="203040" progId="Equation.DSMT4">
                  <p:embed/>
                </p:oleObj>
              </mc:Choice>
              <mc:Fallback>
                <p:oleObj name="Equation" r:id="rId8" imgW="2919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384675"/>
                        <a:ext cx="561975" cy="4159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39" name="Text Box 11"/>
          <p:cNvSpPr txBox="1">
            <a:spLocks noChangeArrowheads="1"/>
          </p:cNvSpPr>
          <p:nvPr/>
        </p:nvSpPr>
        <p:spPr bwMode="auto">
          <a:xfrm>
            <a:off x="4773613" y="42672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Heater  </a:t>
            </a:r>
          </a:p>
        </p:txBody>
      </p:sp>
      <p:graphicFrame>
        <p:nvGraphicFramePr>
          <p:cNvPr id="304140" name="Object 12"/>
          <p:cNvGraphicFramePr>
            <a:graphicFrameLocks noChangeAspect="1"/>
          </p:cNvGraphicFramePr>
          <p:nvPr/>
        </p:nvGraphicFramePr>
        <p:xfrm>
          <a:off x="5638800" y="4297363"/>
          <a:ext cx="628650" cy="427037"/>
        </p:xfrm>
        <a:graphic>
          <a:graphicData uri="http://schemas.openxmlformats.org/presentationml/2006/ole">
            <mc:AlternateContent xmlns:mc="http://schemas.openxmlformats.org/markup-compatibility/2006">
              <mc:Choice xmlns:v="urn:schemas-microsoft-com:vml" Requires="v">
                <p:oleObj spid="_x0000_s128710" name="Equation" r:id="rId10" imgW="317160" imgH="203040" progId="Equation.DSMT4">
                  <p:embed/>
                </p:oleObj>
              </mc:Choice>
              <mc:Fallback>
                <p:oleObj name="Equation" r:id="rId10" imgW="31716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297363"/>
                        <a:ext cx="628650" cy="427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41" name="Text Box 13"/>
          <p:cNvSpPr txBox="1">
            <a:spLocks noChangeArrowheads="1"/>
          </p:cNvSpPr>
          <p:nvPr/>
        </p:nvSpPr>
        <p:spPr bwMode="auto">
          <a:xfrm>
            <a:off x="457200" y="48006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Stereo  </a:t>
            </a:r>
          </a:p>
        </p:txBody>
      </p:sp>
      <p:graphicFrame>
        <p:nvGraphicFramePr>
          <p:cNvPr id="304142" name="Object 14"/>
          <p:cNvGraphicFramePr>
            <a:graphicFrameLocks noChangeAspect="1"/>
          </p:cNvGraphicFramePr>
          <p:nvPr/>
        </p:nvGraphicFramePr>
        <p:xfrm>
          <a:off x="1373188" y="4876800"/>
          <a:ext cx="608012" cy="447675"/>
        </p:xfrm>
        <a:graphic>
          <a:graphicData uri="http://schemas.openxmlformats.org/presentationml/2006/ole">
            <mc:AlternateContent xmlns:mc="http://schemas.openxmlformats.org/markup-compatibility/2006">
              <mc:Choice xmlns:v="urn:schemas-microsoft-com:vml" Requires="v">
                <p:oleObj spid="_x0000_s128711" name="Equation" r:id="rId12" imgW="291960" imgH="203040" progId="Equation.DSMT4">
                  <p:embed/>
                </p:oleObj>
              </mc:Choice>
              <mc:Fallback>
                <p:oleObj name="Equation" r:id="rId12" imgW="29196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3188" y="4876800"/>
                        <a:ext cx="608012" cy="447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43" name="Text Box 15"/>
          <p:cNvSpPr txBox="1">
            <a:spLocks noChangeArrowheads="1"/>
          </p:cNvSpPr>
          <p:nvPr/>
        </p:nvSpPr>
        <p:spPr bwMode="auto">
          <a:xfrm>
            <a:off x="4773613" y="48006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Dryer  </a:t>
            </a:r>
          </a:p>
        </p:txBody>
      </p:sp>
      <p:graphicFrame>
        <p:nvGraphicFramePr>
          <p:cNvPr id="304144" name="Object 16"/>
          <p:cNvGraphicFramePr>
            <a:graphicFrameLocks noChangeAspect="1"/>
          </p:cNvGraphicFramePr>
          <p:nvPr/>
        </p:nvGraphicFramePr>
        <p:xfrm>
          <a:off x="5646738" y="4830763"/>
          <a:ext cx="601662" cy="427037"/>
        </p:xfrm>
        <a:graphic>
          <a:graphicData uri="http://schemas.openxmlformats.org/presentationml/2006/ole">
            <mc:AlternateContent xmlns:mc="http://schemas.openxmlformats.org/markup-compatibility/2006">
              <mc:Choice xmlns:v="urn:schemas-microsoft-com:vml" Requires="v">
                <p:oleObj spid="_x0000_s128712" name="Equation" r:id="rId14" imgW="304560" imgH="203040" progId="Equation.DSMT4">
                  <p:embed/>
                </p:oleObj>
              </mc:Choice>
              <mc:Fallback>
                <p:oleObj name="Equation" r:id="rId14" imgW="30456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6738" y="4830763"/>
                        <a:ext cx="601662" cy="427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45" name="Text Box 17"/>
          <p:cNvSpPr txBox="1">
            <a:spLocks noChangeArrowheads="1"/>
          </p:cNvSpPr>
          <p:nvPr/>
        </p:nvSpPr>
        <p:spPr bwMode="auto">
          <a:xfrm>
            <a:off x="457200" y="5334000"/>
            <a:ext cx="1752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Total current  </a:t>
            </a:r>
          </a:p>
        </p:txBody>
      </p:sp>
      <p:graphicFrame>
        <p:nvGraphicFramePr>
          <p:cNvPr id="304146" name="Object 18"/>
          <p:cNvGraphicFramePr>
            <a:graphicFrameLocks noChangeAspect="1"/>
          </p:cNvGraphicFramePr>
          <p:nvPr/>
        </p:nvGraphicFramePr>
        <p:xfrm>
          <a:off x="1600200" y="5724525"/>
          <a:ext cx="608013" cy="447675"/>
        </p:xfrm>
        <a:graphic>
          <a:graphicData uri="http://schemas.openxmlformats.org/presentationml/2006/ole">
            <mc:AlternateContent xmlns:mc="http://schemas.openxmlformats.org/markup-compatibility/2006">
              <mc:Choice xmlns:v="urn:schemas-microsoft-com:vml" Requires="v">
                <p:oleObj spid="_x0000_s128713" name="Equation" r:id="rId16" imgW="291960" imgH="203040" progId="Equation.DSMT4">
                  <p:embed/>
                </p:oleObj>
              </mc:Choice>
              <mc:Fallback>
                <p:oleObj name="Equation" r:id="rId16" imgW="2919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724525"/>
                        <a:ext cx="608013" cy="447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7" name="Object 19"/>
          <p:cNvGraphicFramePr>
            <a:graphicFrameLocks noChangeAspect="1"/>
          </p:cNvGraphicFramePr>
          <p:nvPr/>
        </p:nvGraphicFramePr>
        <p:xfrm>
          <a:off x="2170113" y="5715000"/>
          <a:ext cx="2401887" cy="447675"/>
        </p:xfrm>
        <a:graphic>
          <a:graphicData uri="http://schemas.openxmlformats.org/presentationml/2006/ole">
            <mc:AlternateContent xmlns:mc="http://schemas.openxmlformats.org/markup-compatibility/2006">
              <mc:Choice xmlns:v="urn:schemas-microsoft-com:vml" Requires="v">
                <p:oleObj spid="_x0000_s128714" name="Equation" r:id="rId18" imgW="1155600" imgH="203040" progId="Equation.DSMT4">
                  <p:embed/>
                </p:oleObj>
              </mc:Choice>
              <mc:Fallback>
                <p:oleObj name="Equation" r:id="rId18" imgW="11556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70113" y="5715000"/>
                        <a:ext cx="2401887" cy="447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8" name="Object 20"/>
          <p:cNvGraphicFramePr>
            <a:graphicFrameLocks noChangeAspect="1"/>
          </p:cNvGraphicFramePr>
          <p:nvPr/>
        </p:nvGraphicFramePr>
        <p:xfrm>
          <a:off x="4556125" y="5732463"/>
          <a:ext cx="4435475" cy="363537"/>
        </p:xfrm>
        <a:graphic>
          <a:graphicData uri="http://schemas.openxmlformats.org/presentationml/2006/ole">
            <mc:AlternateContent xmlns:mc="http://schemas.openxmlformats.org/markup-compatibility/2006">
              <mc:Choice xmlns:v="urn:schemas-microsoft-com:vml" Requires="v">
                <p:oleObj spid="_x0000_s128715" name="Equation" r:id="rId20" imgW="2133360" imgH="164880" progId="Equation.DSMT4">
                  <p:embed/>
                </p:oleObj>
              </mc:Choice>
              <mc:Fallback>
                <p:oleObj name="Equation" r:id="rId20" imgW="213336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56125" y="5732463"/>
                        <a:ext cx="4435475" cy="3635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9" name="Object 21"/>
          <p:cNvGraphicFramePr>
            <a:graphicFrameLocks noChangeAspect="1"/>
          </p:cNvGraphicFramePr>
          <p:nvPr/>
        </p:nvGraphicFramePr>
        <p:xfrm>
          <a:off x="6251575" y="4830763"/>
          <a:ext cx="2511425" cy="427037"/>
        </p:xfrm>
        <a:graphic>
          <a:graphicData uri="http://schemas.openxmlformats.org/presentationml/2006/ole">
            <mc:AlternateContent xmlns:mc="http://schemas.openxmlformats.org/markup-compatibility/2006">
              <mc:Choice xmlns:v="urn:schemas-microsoft-com:vml" Requires="v">
                <p:oleObj spid="_x0000_s128716" name="Equation" r:id="rId22" imgW="1269720" imgH="203040" progId="Equation.DSMT4">
                  <p:embed/>
                </p:oleObj>
              </mc:Choice>
              <mc:Fallback>
                <p:oleObj name="Equation" r:id="rId22" imgW="126972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51575" y="4830763"/>
                        <a:ext cx="2511425" cy="427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0" name="Object 22"/>
          <p:cNvGraphicFramePr>
            <a:graphicFrameLocks noChangeAspect="1"/>
          </p:cNvGraphicFramePr>
          <p:nvPr/>
        </p:nvGraphicFramePr>
        <p:xfrm>
          <a:off x="6248400" y="4297363"/>
          <a:ext cx="2511425" cy="427037"/>
        </p:xfrm>
        <a:graphic>
          <a:graphicData uri="http://schemas.openxmlformats.org/presentationml/2006/ole">
            <mc:AlternateContent xmlns:mc="http://schemas.openxmlformats.org/markup-compatibility/2006">
              <mc:Choice xmlns:v="urn:schemas-microsoft-com:vml" Requires="v">
                <p:oleObj spid="_x0000_s128717" name="Equation" r:id="rId24" imgW="1269720" imgH="203040" progId="Equation.DSMT4">
                  <p:embed/>
                </p:oleObj>
              </mc:Choice>
              <mc:Fallback>
                <p:oleObj name="Equation" r:id="rId24" imgW="1269720" imgH="2030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8400" y="4297363"/>
                        <a:ext cx="2511425" cy="427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1" name="Object 23"/>
          <p:cNvGraphicFramePr>
            <a:graphicFrameLocks noChangeAspect="1"/>
          </p:cNvGraphicFramePr>
          <p:nvPr/>
        </p:nvGraphicFramePr>
        <p:xfrm>
          <a:off x="2043113" y="4876800"/>
          <a:ext cx="2376487" cy="447675"/>
        </p:xfrm>
        <a:graphic>
          <a:graphicData uri="http://schemas.openxmlformats.org/presentationml/2006/ole">
            <mc:AlternateContent xmlns:mc="http://schemas.openxmlformats.org/markup-compatibility/2006">
              <mc:Choice xmlns:v="urn:schemas-microsoft-com:vml" Requires="v">
                <p:oleObj spid="_x0000_s128718" name="Equation" r:id="rId26" imgW="1143000" imgH="203040" progId="Equation.DSMT4">
                  <p:embed/>
                </p:oleObj>
              </mc:Choice>
              <mc:Fallback>
                <p:oleObj name="Equation" r:id="rId26" imgW="1143000" imgH="203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43113" y="4876800"/>
                        <a:ext cx="2376487" cy="447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2" name="Object 24"/>
          <p:cNvGraphicFramePr>
            <a:graphicFrameLocks noChangeAspect="1"/>
          </p:cNvGraphicFramePr>
          <p:nvPr/>
        </p:nvGraphicFramePr>
        <p:xfrm>
          <a:off x="1936750" y="4384675"/>
          <a:ext cx="2178050" cy="415925"/>
        </p:xfrm>
        <a:graphic>
          <a:graphicData uri="http://schemas.openxmlformats.org/presentationml/2006/ole">
            <mc:AlternateContent xmlns:mc="http://schemas.openxmlformats.org/markup-compatibility/2006">
              <mc:Choice xmlns:v="urn:schemas-microsoft-com:vml" Requires="v">
                <p:oleObj spid="_x0000_s128719" name="Equation" r:id="rId28" imgW="1130040" imgH="203040" progId="Equation.DSMT4">
                  <p:embed/>
                </p:oleObj>
              </mc:Choice>
              <mc:Fallback>
                <p:oleObj name="Equation" r:id="rId28" imgW="1130040" imgH="2030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36750" y="4384675"/>
                        <a:ext cx="2178050" cy="4159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53" name="Text Box 25"/>
          <p:cNvSpPr txBox="1">
            <a:spLocks noChangeArrowheads="1"/>
          </p:cNvSpPr>
          <p:nvPr/>
        </p:nvSpPr>
        <p:spPr bwMode="auto">
          <a:xfrm>
            <a:off x="533400" y="6172200"/>
            <a:ext cx="2971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total power?  </a:t>
            </a:r>
          </a:p>
        </p:txBody>
      </p:sp>
      <p:graphicFrame>
        <p:nvGraphicFramePr>
          <p:cNvPr id="304154" name="Object 26"/>
          <p:cNvGraphicFramePr>
            <a:graphicFrameLocks noChangeAspect="1"/>
          </p:cNvGraphicFramePr>
          <p:nvPr/>
        </p:nvGraphicFramePr>
        <p:xfrm>
          <a:off x="3276600" y="6261100"/>
          <a:ext cx="414338" cy="292100"/>
        </p:xfrm>
        <a:graphic>
          <a:graphicData uri="http://schemas.openxmlformats.org/presentationml/2006/ole">
            <mc:AlternateContent xmlns:mc="http://schemas.openxmlformats.org/markup-compatibility/2006">
              <mc:Choice xmlns:v="urn:schemas-microsoft-com:vml" Requires="v">
                <p:oleObj spid="_x0000_s128720" name="Equation" r:id="rId30" imgW="304560" imgH="203040" progId="Equation.DSMT4">
                  <p:embed/>
                </p:oleObj>
              </mc:Choice>
              <mc:Fallback>
                <p:oleObj name="Equation" r:id="rId30" imgW="304560" imgH="20304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76600" y="6261100"/>
                        <a:ext cx="414338" cy="292100"/>
                      </a:xfrm>
                      <a:prstGeom prst="rect">
                        <a:avLst/>
                      </a:prstGeom>
                      <a:solidFill>
                        <a:schemeClr val="bg1"/>
                      </a:solidFill>
                      <a:ln>
                        <a:noFill/>
                      </a:ln>
                      <a:extLs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5" name="Object 27"/>
          <p:cNvGraphicFramePr>
            <a:graphicFrameLocks noChangeAspect="1"/>
          </p:cNvGraphicFramePr>
          <p:nvPr/>
        </p:nvGraphicFramePr>
        <p:xfrm>
          <a:off x="3878263" y="6261100"/>
          <a:ext cx="1619250" cy="292100"/>
        </p:xfrm>
        <a:graphic>
          <a:graphicData uri="http://schemas.openxmlformats.org/presentationml/2006/ole">
            <mc:AlternateContent xmlns:mc="http://schemas.openxmlformats.org/markup-compatibility/2006">
              <mc:Choice xmlns:v="urn:schemas-microsoft-com:vml" Requires="v">
                <p:oleObj spid="_x0000_s128721" name="Equation" r:id="rId32" imgW="1193760" imgH="203040" progId="Equation.DSMT4">
                  <p:embed/>
                </p:oleObj>
              </mc:Choice>
              <mc:Fallback>
                <p:oleObj name="Equation" r:id="rId32" imgW="1193760" imgH="20304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78263" y="6261100"/>
                        <a:ext cx="1619250" cy="292100"/>
                      </a:xfrm>
                      <a:prstGeom prst="rect">
                        <a:avLst/>
                      </a:prstGeom>
                      <a:solidFill>
                        <a:schemeClr val="bg1"/>
                      </a:solidFill>
                      <a:ln>
                        <a:noFill/>
                      </a:ln>
                      <a:extLs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6" name="Object 28"/>
          <p:cNvGraphicFramePr>
            <a:graphicFrameLocks noChangeAspect="1"/>
          </p:cNvGraphicFramePr>
          <p:nvPr/>
        </p:nvGraphicFramePr>
        <p:xfrm>
          <a:off x="5684838" y="6289675"/>
          <a:ext cx="3306762" cy="236538"/>
        </p:xfrm>
        <a:graphic>
          <a:graphicData uri="http://schemas.openxmlformats.org/presentationml/2006/ole">
            <mc:AlternateContent xmlns:mc="http://schemas.openxmlformats.org/markup-compatibility/2006">
              <mc:Choice xmlns:v="urn:schemas-microsoft-com:vml" Requires="v">
                <p:oleObj spid="_x0000_s128722" name="Equation" r:id="rId34" imgW="2438280" imgH="164880" progId="Equation.DSMT4">
                  <p:embed/>
                </p:oleObj>
              </mc:Choice>
              <mc:Fallback>
                <p:oleObj name="Equation" r:id="rId34" imgW="2438280" imgH="1648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684838" y="6289675"/>
                        <a:ext cx="3306762" cy="236538"/>
                      </a:xfrm>
                      <a:prstGeom prst="rect">
                        <a:avLst/>
                      </a:prstGeom>
                      <a:solidFill>
                        <a:schemeClr val="bg1"/>
                      </a:solidFill>
                      <a:ln>
                        <a:noFill/>
                      </a:ln>
                      <a:extLs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179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Oct. 15,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CC6E9F13-44D4-F44C-A33F-4E34EA14EF43}" type="slidenum">
              <a:rPr lang="en-US"/>
              <a:pPr/>
              <a:t>16</a:t>
            </a:fld>
            <a:endParaRPr lang="en-US"/>
          </a:p>
        </p:txBody>
      </p:sp>
      <p:pic>
        <p:nvPicPr>
          <p:cNvPr id="306178" name="Picture 2" descr="FG25_019"/>
          <p:cNvPicPr>
            <a:picLocks noChangeAspect="1" noChangeArrowheads="1"/>
          </p:cNvPicPr>
          <p:nvPr/>
        </p:nvPicPr>
        <p:blipFill>
          <a:blip r:embed="rId2"/>
          <a:srcRect/>
          <a:stretch>
            <a:fillRect/>
          </a:stretch>
        </p:blipFill>
        <p:spPr bwMode="auto">
          <a:xfrm>
            <a:off x="5029200" y="4419600"/>
            <a:ext cx="4876800" cy="2343150"/>
          </a:xfrm>
          <a:prstGeom prst="rect">
            <a:avLst/>
          </a:prstGeom>
          <a:noFill/>
        </p:spPr>
      </p:pic>
      <p:sp>
        <p:nvSpPr>
          <p:cNvPr id="306179" name="Rectangle 3"/>
          <p:cNvSpPr>
            <a:spLocks noGrp="1" noChangeArrowheads="1"/>
          </p:cNvSpPr>
          <p:nvPr>
            <p:ph type="title"/>
          </p:nvPr>
        </p:nvSpPr>
        <p:spPr>
          <a:xfrm>
            <a:off x="76200" y="-76200"/>
            <a:ext cx="8915400" cy="685800"/>
          </a:xfrm>
        </p:spPr>
        <p:txBody>
          <a:bodyPr/>
          <a:lstStyle/>
          <a:p>
            <a:r>
              <a:rPr lang="en-US"/>
              <a:t>Alternating Current</a:t>
            </a:r>
          </a:p>
        </p:txBody>
      </p:sp>
      <p:sp>
        <p:nvSpPr>
          <p:cNvPr id="306180" name="Rectangle 4"/>
          <p:cNvSpPr>
            <a:spLocks noChangeArrowheads="1"/>
          </p:cNvSpPr>
          <p:nvPr/>
        </p:nvSpPr>
        <p:spPr bwMode="auto">
          <a:xfrm>
            <a:off x="152400" y="457200"/>
            <a:ext cx="87630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Does the direction of the flow of current change </a:t>
            </a:r>
            <a:r>
              <a:rPr lang="en-US" sz="2800" dirty="0" smtClean="0">
                <a:solidFill>
                  <a:schemeClr val="accent2"/>
                </a:solidFill>
                <a:latin typeface="Arial Narrow" charset="0"/>
              </a:rPr>
              <a:t>while </a:t>
            </a:r>
            <a:r>
              <a:rPr lang="en-US" sz="2800" dirty="0">
                <a:solidFill>
                  <a:schemeClr val="accent2"/>
                </a:solidFill>
                <a:latin typeface="Arial Narrow" charset="0"/>
              </a:rPr>
              <a:t>a battery is connected to a circuit?</a:t>
            </a:r>
          </a:p>
          <a:p>
            <a:pPr marL="742950" lvl="1" indent="-285750">
              <a:spcBef>
                <a:spcPct val="20000"/>
              </a:spcBef>
              <a:buFontTx/>
              <a:buChar char="–"/>
            </a:pPr>
            <a:r>
              <a:rPr lang="en-US" dirty="0">
                <a:solidFill>
                  <a:srgbClr val="660066"/>
                </a:solidFill>
                <a:latin typeface="Arial Narrow" charset="0"/>
                <a:ea typeface="ＭＳ Ｐゴシック" charset="-128"/>
              </a:rPr>
              <a:t>No.  Why?</a:t>
            </a:r>
          </a:p>
          <a:p>
            <a:pPr marL="1143000" lvl="2" indent="-228600">
              <a:spcBef>
                <a:spcPct val="20000"/>
              </a:spcBef>
              <a:buFontTx/>
              <a:buChar char="•"/>
            </a:pPr>
            <a:r>
              <a:rPr lang="en-US" sz="2000" dirty="0">
                <a:solidFill>
                  <a:srgbClr val="003300"/>
                </a:solidFill>
                <a:latin typeface="Arial Narrow" charset="0"/>
                <a:ea typeface="ＭＳ Ｐゴシック" charset="-128"/>
              </a:rPr>
              <a:t>Because its source of potential difference stays put.</a:t>
            </a:r>
          </a:p>
          <a:p>
            <a:pPr marL="742950" lvl="1" indent="-285750">
              <a:spcBef>
                <a:spcPct val="20000"/>
              </a:spcBef>
              <a:buFontTx/>
              <a:buChar char="–"/>
            </a:pPr>
            <a:r>
              <a:rPr lang="en-US" dirty="0">
                <a:solidFill>
                  <a:srgbClr val="660066"/>
                </a:solidFill>
                <a:latin typeface="Arial Narrow" charset="0"/>
                <a:ea typeface="ＭＳ Ｐゴシック" charset="-128"/>
              </a:rPr>
              <a:t>This kind of current is called the Direct Current (DC), and it does not change its direction of </a:t>
            </a:r>
            <a:r>
              <a:rPr lang="en-US" dirty="0" smtClean="0">
                <a:solidFill>
                  <a:srgbClr val="660066"/>
                </a:solidFill>
                <a:latin typeface="Arial Narrow" charset="0"/>
                <a:ea typeface="ＭＳ Ｐゴシック" charset="-128"/>
              </a:rPr>
              <a:t>flow while the battery is connected.</a:t>
            </a:r>
          </a:p>
          <a:p>
            <a:pPr marL="1143000" lvl="2" indent="-228600">
              <a:spcBef>
                <a:spcPct val="20000"/>
              </a:spcBef>
              <a:buFontTx/>
              <a:buChar char="•"/>
            </a:pPr>
            <a:r>
              <a:rPr lang="en-US" sz="2000" dirty="0">
                <a:solidFill>
                  <a:srgbClr val="003300"/>
                </a:solidFill>
                <a:latin typeface="Arial Narrow" charset="0"/>
                <a:ea typeface="ＭＳ Ｐゴシック" charset="-128"/>
              </a:rPr>
              <a:t>How would DC look as a function of time?</a:t>
            </a:r>
          </a:p>
          <a:p>
            <a:pPr marL="1600200" lvl="3" indent="-228600">
              <a:spcBef>
                <a:spcPct val="20000"/>
              </a:spcBef>
              <a:buFontTx/>
              <a:buChar char="–"/>
            </a:pPr>
            <a:r>
              <a:rPr lang="en-US" sz="1800" dirty="0">
                <a:solidFill>
                  <a:srgbClr val="CC00CC"/>
                </a:solidFill>
                <a:latin typeface="Arial Narrow" charset="0"/>
                <a:ea typeface="ＭＳ Ｐゴシック" charset="-128"/>
              </a:rPr>
              <a:t>A straight line</a:t>
            </a:r>
          </a:p>
          <a:p>
            <a:pPr marL="342900" indent="-342900">
              <a:spcBef>
                <a:spcPct val="20000"/>
              </a:spcBef>
              <a:buFontTx/>
              <a:buChar char="•"/>
            </a:pPr>
            <a:r>
              <a:rPr lang="en-US" sz="2800" dirty="0">
                <a:solidFill>
                  <a:schemeClr val="accent2"/>
                </a:solidFill>
                <a:latin typeface="Arial Narrow" charset="0"/>
              </a:rPr>
              <a:t>Electric generators at electric power plant produce alternating current (AC)</a:t>
            </a:r>
          </a:p>
          <a:p>
            <a:pPr marL="742950" lvl="1" indent="-285750">
              <a:spcBef>
                <a:spcPct val="20000"/>
              </a:spcBef>
              <a:buFontTx/>
              <a:buChar char="–"/>
            </a:pPr>
            <a:r>
              <a:rPr lang="en-US" dirty="0">
                <a:solidFill>
                  <a:srgbClr val="660066"/>
                </a:solidFill>
                <a:latin typeface="Arial Narrow" charset="0"/>
                <a:ea typeface="ＭＳ Ｐゴシック" charset="-128"/>
              </a:rPr>
              <a:t>AC reverses direction many times a second</a:t>
            </a:r>
          </a:p>
          <a:p>
            <a:pPr marL="742950" lvl="1" indent="-285750">
              <a:spcBef>
                <a:spcPct val="20000"/>
              </a:spcBef>
              <a:buFontTx/>
              <a:buChar char="–"/>
            </a:pPr>
            <a:r>
              <a:rPr lang="en-US" dirty="0">
                <a:solidFill>
                  <a:srgbClr val="660066"/>
                </a:solidFill>
                <a:latin typeface="Arial Narrow" charset="0"/>
                <a:ea typeface="ＭＳ Ｐゴシック" charset="-128"/>
              </a:rPr>
              <a:t>AC is sinusoidal as a function of time</a:t>
            </a:r>
          </a:p>
        </p:txBody>
      </p:sp>
      <p:sp>
        <p:nvSpPr>
          <p:cNvPr id="306181" name="Rectangle 5"/>
          <p:cNvSpPr>
            <a:spLocks noChangeArrowheads="1"/>
          </p:cNvSpPr>
          <p:nvPr/>
        </p:nvSpPr>
        <p:spPr bwMode="auto">
          <a:xfrm>
            <a:off x="152400" y="5486400"/>
            <a:ext cx="61722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Most the currents supplied to homes and business are AC.</a:t>
            </a:r>
          </a:p>
        </p:txBody>
      </p:sp>
    </p:spTree>
    <p:extLst>
      <p:ext uri="{BB962C8B-B14F-4D97-AF65-F5344CB8AC3E}">
        <p14:creationId xmlns:p14="http://schemas.microsoft.com/office/powerpoint/2010/main" val="980846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Oct. 15,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093A3EAA-959D-774D-B966-F3440687EEF1}" type="slidenum">
              <a:rPr lang="en-US"/>
              <a:pPr/>
              <a:t>17</a:t>
            </a:fld>
            <a:endParaRPr lang="en-US"/>
          </a:p>
        </p:txBody>
      </p:sp>
      <p:pic>
        <p:nvPicPr>
          <p:cNvPr id="307202" name="Picture 2" descr="FG25_019"/>
          <p:cNvPicPr>
            <a:picLocks noChangeAspect="1" noChangeArrowheads="1"/>
          </p:cNvPicPr>
          <p:nvPr/>
        </p:nvPicPr>
        <p:blipFill>
          <a:blip r:embed="rId3"/>
          <a:srcRect/>
          <a:stretch>
            <a:fillRect/>
          </a:stretch>
        </p:blipFill>
        <p:spPr bwMode="auto">
          <a:xfrm>
            <a:off x="6096000" y="1066800"/>
            <a:ext cx="3352800" cy="1841500"/>
          </a:xfrm>
          <a:prstGeom prst="rect">
            <a:avLst/>
          </a:prstGeom>
          <a:noFill/>
        </p:spPr>
      </p:pic>
      <p:sp>
        <p:nvSpPr>
          <p:cNvPr id="307203" name="Rectangle 3"/>
          <p:cNvSpPr>
            <a:spLocks noGrp="1" noChangeArrowheads="1"/>
          </p:cNvSpPr>
          <p:nvPr>
            <p:ph type="title"/>
          </p:nvPr>
        </p:nvSpPr>
        <p:spPr>
          <a:xfrm>
            <a:off x="685800" y="0"/>
            <a:ext cx="7772400" cy="609600"/>
          </a:xfrm>
        </p:spPr>
        <p:txBody>
          <a:bodyPr/>
          <a:lstStyle/>
          <a:p>
            <a:r>
              <a:rPr lang="en-US" sz="4000" dirty="0" smtClean="0"/>
              <a:t>The Alternating </a:t>
            </a:r>
            <a:r>
              <a:rPr lang="en-US" sz="4000" dirty="0"/>
              <a:t>Current</a:t>
            </a:r>
          </a:p>
        </p:txBody>
      </p:sp>
      <p:sp>
        <p:nvSpPr>
          <p:cNvPr id="307204" name="Rectangle 4"/>
          <p:cNvSpPr>
            <a:spLocks noGrp="1" noChangeArrowheads="1"/>
          </p:cNvSpPr>
          <p:nvPr>
            <p:ph type="body" idx="1"/>
          </p:nvPr>
        </p:nvSpPr>
        <p:spPr>
          <a:xfrm>
            <a:off x="228600" y="685800"/>
            <a:ext cx="8610600" cy="5715000"/>
          </a:xfrm>
        </p:spPr>
        <p:txBody>
          <a:bodyPr/>
          <a:lstStyle/>
          <a:p>
            <a:pPr>
              <a:lnSpc>
                <a:spcPct val="80000"/>
              </a:lnSpc>
            </a:pPr>
            <a:r>
              <a:rPr lang="en-US" sz="2800" dirty="0"/>
              <a:t>The voltage produced by an AC electric generator is sinusoidal</a:t>
            </a:r>
          </a:p>
          <a:p>
            <a:pPr lvl="1">
              <a:lnSpc>
                <a:spcPct val="80000"/>
              </a:lnSpc>
            </a:pPr>
            <a:r>
              <a:rPr lang="en-US" sz="2400" dirty="0"/>
              <a:t>This is why the current is sinusoidal</a:t>
            </a:r>
          </a:p>
          <a:p>
            <a:pPr>
              <a:lnSpc>
                <a:spcPct val="80000"/>
              </a:lnSpc>
            </a:pPr>
            <a:r>
              <a:rPr lang="en-US" sz="2800" dirty="0"/>
              <a:t>Voltage produced can be written as </a:t>
            </a:r>
          </a:p>
          <a:p>
            <a:pPr>
              <a:lnSpc>
                <a:spcPct val="80000"/>
              </a:lnSpc>
            </a:pPr>
            <a:endParaRPr lang="en-US" sz="2800" dirty="0"/>
          </a:p>
          <a:p>
            <a:pPr>
              <a:lnSpc>
                <a:spcPct val="80000"/>
              </a:lnSpc>
            </a:pPr>
            <a:r>
              <a:rPr lang="en-US" sz="2800" dirty="0"/>
              <a:t>What are the maximum and minimum voltages?</a:t>
            </a:r>
          </a:p>
          <a:p>
            <a:pPr lvl="1">
              <a:lnSpc>
                <a:spcPct val="80000"/>
              </a:lnSpc>
            </a:pPr>
            <a:r>
              <a:rPr lang="en-US" sz="2400" dirty="0"/>
              <a:t>V</a:t>
            </a:r>
            <a:r>
              <a:rPr lang="en-US" sz="2400" baseline="-25000" dirty="0"/>
              <a:t>0</a:t>
            </a:r>
            <a:r>
              <a:rPr lang="en-US" sz="2400" dirty="0" smtClean="0"/>
              <a:t> (–V</a:t>
            </a:r>
            <a:r>
              <a:rPr lang="en-US" sz="2400" baseline="-25000" dirty="0" smtClean="0"/>
              <a:t>0</a:t>
            </a:r>
            <a:r>
              <a:rPr lang="en-US" sz="2400" dirty="0" smtClean="0"/>
              <a:t>) and 0</a:t>
            </a:r>
            <a:endParaRPr lang="en-US" sz="2400" baseline="-25000" dirty="0" smtClean="0"/>
          </a:p>
          <a:p>
            <a:pPr lvl="1">
              <a:lnSpc>
                <a:spcPct val="80000"/>
              </a:lnSpc>
            </a:pPr>
            <a:r>
              <a:rPr lang="en-US" sz="2400" dirty="0"/>
              <a:t>The potential oscillates between +V</a:t>
            </a:r>
            <a:r>
              <a:rPr lang="en-US" sz="2400" baseline="-25000" dirty="0"/>
              <a:t>0</a:t>
            </a:r>
            <a:r>
              <a:rPr lang="en-US" sz="2400" dirty="0"/>
              <a:t> and –V</a:t>
            </a:r>
            <a:r>
              <a:rPr lang="en-US" sz="2400" baseline="-25000" dirty="0"/>
              <a:t>0</a:t>
            </a:r>
            <a:r>
              <a:rPr lang="en-US" sz="2400" dirty="0"/>
              <a:t>, the peak </a:t>
            </a:r>
            <a:r>
              <a:rPr lang="en-US" sz="2400" dirty="0" smtClean="0"/>
              <a:t>voltage </a:t>
            </a:r>
            <a:r>
              <a:rPr lang="en-US" sz="2400" dirty="0"/>
              <a:t>or </a:t>
            </a:r>
            <a:r>
              <a:rPr lang="en-US" sz="2400" dirty="0" smtClean="0"/>
              <a:t>the amplitude</a:t>
            </a:r>
            <a:endParaRPr lang="en-US" sz="2400" dirty="0"/>
          </a:p>
          <a:p>
            <a:pPr lvl="1">
              <a:lnSpc>
                <a:spcPct val="80000"/>
              </a:lnSpc>
            </a:pPr>
            <a:r>
              <a:rPr lang="en-US" sz="2400" dirty="0"/>
              <a:t>What is </a:t>
            </a:r>
            <a:r>
              <a:rPr lang="en-US" sz="2400" dirty="0" err="1">
                <a:latin typeface="Monotype Corsiva" charset="0"/>
              </a:rPr>
              <a:t>f</a:t>
            </a:r>
            <a:r>
              <a:rPr lang="en-US" sz="2400" dirty="0"/>
              <a:t>?</a:t>
            </a:r>
          </a:p>
          <a:p>
            <a:pPr lvl="2">
              <a:lnSpc>
                <a:spcPct val="80000"/>
              </a:lnSpc>
            </a:pPr>
            <a:r>
              <a:rPr lang="en-US" sz="2000" dirty="0"/>
              <a:t>The frequency, the number of complete oscillations made per second.  What is the unit of </a:t>
            </a:r>
            <a:r>
              <a:rPr lang="en-US" sz="2000" dirty="0" err="1">
                <a:latin typeface="Monotype Corsiva" charset="0"/>
              </a:rPr>
              <a:t>f</a:t>
            </a:r>
            <a:r>
              <a:rPr lang="en-US" sz="2000" dirty="0"/>
              <a:t>?  What is the normal size of </a:t>
            </a:r>
            <a:r>
              <a:rPr lang="en-US" sz="2000" dirty="0" err="1">
                <a:latin typeface="Monotype Corsiva" charset="0"/>
              </a:rPr>
              <a:t>f</a:t>
            </a:r>
            <a:r>
              <a:rPr lang="en-US" sz="2000" dirty="0">
                <a:latin typeface="Monotype Corsiva" charset="0"/>
              </a:rPr>
              <a:t> </a:t>
            </a:r>
            <a:r>
              <a:rPr lang="en-US" sz="2000" dirty="0"/>
              <a:t>in the US?</a:t>
            </a:r>
          </a:p>
          <a:p>
            <a:pPr lvl="3">
              <a:lnSpc>
                <a:spcPct val="80000"/>
              </a:lnSpc>
            </a:pPr>
            <a:r>
              <a:rPr lang="en-US" sz="1800" dirty="0" err="1">
                <a:latin typeface="Monotype Corsiva" charset="0"/>
              </a:rPr>
              <a:t>f</a:t>
            </a:r>
            <a:r>
              <a:rPr lang="en-US" sz="1800" dirty="0"/>
              <a:t>=60Hz in the US and Canada. </a:t>
            </a:r>
          </a:p>
          <a:p>
            <a:pPr lvl="3">
              <a:lnSpc>
                <a:spcPct val="80000"/>
              </a:lnSpc>
            </a:pPr>
            <a:r>
              <a:rPr lang="en-US" sz="1800" dirty="0"/>
              <a:t>Many European countries have </a:t>
            </a:r>
            <a:r>
              <a:rPr lang="en-US" sz="1800" dirty="0" err="1">
                <a:latin typeface="Monotype Corsiva" charset="0"/>
              </a:rPr>
              <a:t>f</a:t>
            </a:r>
            <a:r>
              <a:rPr lang="en-US" sz="1800" dirty="0"/>
              <a:t>=50Hz.</a:t>
            </a:r>
          </a:p>
          <a:p>
            <a:pPr lvl="1">
              <a:lnSpc>
                <a:spcPct val="80000"/>
              </a:lnSpc>
            </a:pPr>
            <a:r>
              <a:rPr lang="en-US" sz="2400" dirty="0" smtClean="0"/>
              <a:t> </a:t>
            </a:r>
            <a:r>
              <a:rPr lang="en-US" sz="2400" dirty="0" err="1" smtClean="0">
                <a:latin typeface="Symbol" charset="2"/>
              </a:rPr>
              <a:t>ω</a:t>
            </a:r>
            <a:r>
              <a:rPr lang="en-US" sz="2400" dirty="0" smtClean="0">
                <a:latin typeface="Symbol" charset="2"/>
              </a:rPr>
              <a:t>=2π</a:t>
            </a:r>
            <a:r>
              <a:rPr lang="en-US" sz="2400" dirty="0" smtClean="0">
                <a:latin typeface="Monotype Corsiva" charset="0"/>
              </a:rPr>
              <a:t>f</a:t>
            </a:r>
            <a:endParaRPr lang="en-US" sz="2400" dirty="0">
              <a:latin typeface="Monotype Corsiva" charset="0"/>
            </a:endParaRPr>
          </a:p>
        </p:txBody>
      </p:sp>
      <p:graphicFrame>
        <p:nvGraphicFramePr>
          <p:cNvPr id="307205" name="Object 5"/>
          <p:cNvGraphicFramePr>
            <a:graphicFrameLocks noChangeAspect="1"/>
          </p:cNvGraphicFramePr>
          <p:nvPr/>
        </p:nvGraphicFramePr>
        <p:xfrm>
          <a:off x="1676400" y="2260600"/>
          <a:ext cx="644525" cy="444500"/>
        </p:xfrm>
        <a:graphic>
          <a:graphicData uri="http://schemas.openxmlformats.org/presentationml/2006/ole">
            <mc:AlternateContent xmlns:mc="http://schemas.openxmlformats.org/markup-compatibility/2006">
              <mc:Choice xmlns:v="urn:schemas-microsoft-com:vml" Requires="v">
                <p:oleObj spid="_x0000_s129159"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60600"/>
                        <a:ext cx="644525"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7206" name="Object 6"/>
          <p:cNvGraphicFramePr>
            <a:graphicFrameLocks noChangeAspect="1"/>
          </p:cNvGraphicFramePr>
          <p:nvPr/>
        </p:nvGraphicFramePr>
        <p:xfrm>
          <a:off x="2330450" y="2176463"/>
          <a:ext cx="2030413" cy="615950"/>
        </p:xfrm>
        <a:graphic>
          <a:graphicData uri="http://schemas.openxmlformats.org/presentationml/2006/ole">
            <mc:AlternateContent xmlns:mc="http://schemas.openxmlformats.org/markup-compatibility/2006">
              <mc:Choice xmlns:v="urn:schemas-microsoft-com:vml" Requires="v">
                <p:oleObj spid="_x0000_s129160" name="Equation" r:id="rId6" imgW="800100" imgH="228600" progId="Equation.DSMT4">
                  <p:embed/>
                </p:oleObj>
              </mc:Choice>
              <mc:Fallback>
                <p:oleObj name="Equation" r:id="rId6" imgW="8001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0450" y="2176463"/>
                        <a:ext cx="2030413" cy="6159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7207" name="Object 7"/>
          <p:cNvGraphicFramePr>
            <a:graphicFrameLocks noChangeAspect="1"/>
          </p:cNvGraphicFramePr>
          <p:nvPr/>
        </p:nvGraphicFramePr>
        <p:xfrm>
          <a:off x="4284663" y="2209800"/>
          <a:ext cx="1354137" cy="547688"/>
        </p:xfrm>
        <a:graphic>
          <a:graphicData uri="http://schemas.openxmlformats.org/presentationml/2006/ole">
            <mc:AlternateContent xmlns:mc="http://schemas.openxmlformats.org/markup-compatibility/2006">
              <mc:Choice xmlns:v="urn:schemas-microsoft-com:vml" Requires="v">
                <p:oleObj spid="_x0000_s129161" name="Equation" r:id="rId8" imgW="533160" imgH="203040" progId="Equation.DSMT4">
                  <p:embed/>
                </p:oleObj>
              </mc:Choice>
              <mc:Fallback>
                <p:oleObj name="Equation" r:id="rId8" imgW="533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2209800"/>
                        <a:ext cx="1354137" cy="5476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8432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15,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A461131F-1AA1-0348-80DB-C84EFC36598E}" type="slidenum">
              <a:rPr lang="en-US"/>
              <a:pPr/>
              <a:t>18</a:t>
            </a:fld>
            <a:endParaRPr lang="en-US"/>
          </a:p>
        </p:txBody>
      </p:sp>
      <p:sp>
        <p:nvSpPr>
          <p:cNvPr id="308226" name="Rectangle 2"/>
          <p:cNvSpPr>
            <a:spLocks noGrp="1" noChangeArrowheads="1"/>
          </p:cNvSpPr>
          <p:nvPr>
            <p:ph type="title"/>
          </p:nvPr>
        </p:nvSpPr>
        <p:spPr>
          <a:xfrm>
            <a:off x="685800" y="0"/>
            <a:ext cx="7772400" cy="609600"/>
          </a:xfrm>
        </p:spPr>
        <p:txBody>
          <a:bodyPr/>
          <a:lstStyle/>
          <a:p>
            <a:r>
              <a:rPr lang="en-US" sz="4000"/>
              <a:t>Alternating Current</a:t>
            </a:r>
          </a:p>
        </p:txBody>
      </p:sp>
      <p:sp>
        <p:nvSpPr>
          <p:cNvPr id="308227" name="Rectangle 3"/>
          <p:cNvSpPr>
            <a:spLocks noGrp="1" noChangeArrowheads="1"/>
          </p:cNvSpPr>
          <p:nvPr>
            <p:ph type="body" idx="1"/>
          </p:nvPr>
        </p:nvSpPr>
        <p:spPr>
          <a:xfrm>
            <a:off x="228600" y="685800"/>
            <a:ext cx="8610600" cy="5715000"/>
          </a:xfrm>
        </p:spPr>
        <p:txBody>
          <a:bodyPr/>
          <a:lstStyle/>
          <a:p>
            <a:r>
              <a:rPr lang="en-US" sz="2800" dirty="0"/>
              <a:t>Since V=IR, if a voltage V exists across a resistance R, the current I is</a:t>
            </a:r>
          </a:p>
          <a:p>
            <a:endParaRPr lang="en-US" sz="2800" dirty="0"/>
          </a:p>
          <a:p>
            <a:endParaRPr lang="en-US" sz="2800" dirty="0"/>
          </a:p>
          <a:p>
            <a:r>
              <a:rPr lang="en-US" sz="2800" dirty="0"/>
              <a:t>What are the maximum and minimum currents?</a:t>
            </a:r>
          </a:p>
          <a:p>
            <a:pPr lvl="1"/>
            <a:r>
              <a:rPr lang="en-US" sz="2400" dirty="0"/>
              <a:t>I</a:t>
            </a:r>
            <a:r>
              <a:rPr lang="en-US" sz="2400" baseline="-25000" dirty="0"/>
              <a:t>0</a:t>
            </a:r>
            <a:r>
              <a:rPr lang="en-US" sz="2400" dirty="0" smtClean="0"/>
              <a:t> (–I</a:t>
            </a:r>
            <a:r>
              <a:rPr lang="en-US" sz="2400" baseline="-25000" dirty="0" smtClean="0"/>
              <a:t>0</a:t>
            </a:r>
            <a:r>
              <a:rPr lang="en-US" sz="2400" dirty="0" smtClean="0"/>
              <a:t>) and 0</a:t>
            </a:r>
            <a:r>
              <a:rPr lang="en-US" sz="2400" baseline="-25000" dirty="0" smtClean="0"/>
              <a:t>.</a:t>
            </a:r>
          </a:p>
          <a:p>
            <a:pPr lvl="1"/>
            <a:r>
              <a:rPr lang="en-US" sz="2400" dirty="0"/>
              <a:t>The current oscillates between +I</a:t>
            </a:r>
            <a:r>
              <a:rPr lang="en-US" sz="2400" baseline="-25000" dirty="0"/>
              <a:t>0</a:t>
            </a:r>
            <a:r>
              <a:rPr lang="en-US" sz="2400" dirty="0"/>
              <a:t> and –I</a:t>
            </a:r>
            <a:r>
              <a:rPr lang="en-US" sz="2400" baseline="-25000" dirty="0"/>
              <a:t>0</a:t>
            </a:r>
            <a:r>
              <a:rPr lang="en-US" sz="2400" dirty="0"/>
              <a:t>, the peak currents or </a:t>
            </a:r>
            <a:r>
              <a:rPr lang="en-US" sz="2400" dirty="0" smtClean="0"/>
              <a:t>the </a:t>
            </a:r>
            <a:r>
              <a:rPr lang="en-US" sz="2400" dirty="0" smtClean="0"/>
              <a:t>amplitude</a:t>
            </a:r>
            <a:r>
              <a:rPr lang="en-US" sz="2400" dirty="0"/>
              <a:t>.  The current is positive when electron flows to one direction and negative when they flow </a:t>
            </a:r>
            <a:r>
              <a:rPr lang="en-US" sz="2400" dirty="0" smtClean="0"/>
              <a:t>the opposite</a:t>
            </a:r>
            <a:r>
              <a:rPr lang="en-US" sz="2400" dirty="0"/>
              <a:t>.</a:t>
            </a:r>
          </a:p>
          <a:p>
            <a:pPr lvl="1"/>
            <a:r>
              <a:rPr lang="en-US" sz="2400" dirty="0"/>
              <a:t>AC is as many times positive as negative. What’s the average current?</a:t>
            </a:r>
          </a:p>
          <a:p>
            <a:pPr lvl="2"/>
            <a:r>
              <a:rPr lang="en-US" sz="2000" dirty="0"/>
              <a:t>Zero.  So there is no power and no heat is produced in a heater?</a:t>
            </a:r>
          </a:p>
          <a:p>
            <a:pPr lvl="3"/>
            <a:r>
              <a:rPr lang="en-US" sz="1800" dirty="0"/>
              <a:t>Yes there is! The electrons actually flow back and forth, so power is delivered.</a:t>
            </a:r>
          </a:p>
        </p:txBody>
      </p:sp>
      <p:graphicFrame>
        <p:nvGraphicFramePr>
          <p:cNvPr id="308228" name="Object 4"/>
          <p:cNvGraphicFramePr>
            <a:graphicFrameLocks noChangeAspect="1"/>
          </p:cNvGraphicFramePr>
          <p:nvPr/>
        </p:nvGraphicFramePr>
        <p:xfrm>
          <a:off x="1385888" y="1384300"/>
          <a:ext cx="1447800" cy="1173163"/>
        </p:xfrm>
        <a:graphic>
          <a:graphicData uri="http://schemas.openxmlformats.org/presentationml/2006/ole">
            <mc:AlternateContent xmlns:mc="http://schemas.openxmlformats.org/markup-compatibility/2006">
              <mc:Choice xmlns:v="urn:schemas-microsoft-com:vml" Requires="v">
                <p:oleObj spid="_x0000_s130183" name="Equation" r:id="rId3" imgW="482400" imgH="368280" progId="Equation.DSMT4">
                  <p:embed/>
                </p:oleObj>
              </mc:Choice>
              <mc:Fallback>
                <p:oleObj name="Equation" r:id="rId3" imgW="4824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88" y="1384300"/>
                        <a:ext cx="1447800" cy="1173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8229" name="Object 5"/>
          <p:cNvGraphicFramePr>
            <a:graphicFrameLocks noChangeAspect="1"/>
          </p:cNvGraphicFramePr>
          <p:nvPr/>
        </p:nvGraphicFramePr>
        <p:xfrm>
          <a:off x="2859088" y="1417638"/>
          <a:ext cx="2398712" cy="1173162"/>
        </p:xfrm>
        <a:graphic>
          <a:graphicData uri="http://schemas.openxmlformats.org/presentationml/2006/ole">
            <mc:AlternateContent xmlns:mc="http://schemas.openxmlformats.org/markup-compatibility/2006">
              <mc:Choice xmlns:v="urn:schemas-microsoft-com:vml" Requires="v">
                <p:oleObj spid="_x0000_s130184" name="Equation" r:id="rId5" imgW="799920" imgH="368280" progId="Equation.DSMT4">
                  <p:embed/>
                </p:oleObj>
              </mc:Choice>
              <mc:Fallback>
                <p:oleObj name="Equation" r:id="rId5" imgW="79992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088" y="1417638"/>
                        <a:ext cx="2398712" cy="11731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8230" name="Object 6"/>
          <p:cNvGraphicFramePr>
            <a:graphicFrameLocks noChangeAspect="1"/>
          </p:cNvGraphicFramePr>
          <p:nvPr/>
        </p:nvGraphicFramePr>
        <p:xfrm>
          <a:off x="5257800" y="1716088"/>
          <a:ext cx="1600200" cy="646112"/>
        </p:xfrm>
        <a:graphic>
          <a:graphicData uri="http://schemas.openxmlformats.org/presentationml/2006/ole">
            <mc:AlternateContent xmlns:mc="http://schemas.openxmlformats.org/markup-compatibility/2006">
              <mc:Choice xmlns:v="urn:schemas-microsoft-com:vml" Requires="v">
                <p:oleObj spid="_x0000_s130185" name="Equation" r:id="rId7" imgW="533160" imgH="203040" progId="Equation.DSMT4">
                  <p:embed/>
                </p:oleObj>
              </mc:Choice>
              <mc:Fallback>
                <p:oleObj name="Equation" r:id="rId7" imgW="533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716088"/>
                        <a:ext cx="1600200" cy="6461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08231" name="Oval 7"/>
          <p:cNvSpPr>
            <a:spLocks noChangeArrowheads="1"/>
          </p:cNvSpPr>
          <p:nvPr/>
        </p:nvSpPr>
        <p:spPr bwMode="auto">
          <a:xfrm>
            <a:off x="2743200" y="1441450"/>
            <a:ext cx="685800" cy="122555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grpSp>
        <p:nvGrpSpPr>
          <p:cNvPr id="2" name="Group 8"/>
          <p:cNvGrpSpPr>
            <a:grpSpLocks/>
          </p:cNvGrpSpPr>
          <p:nvPr/>
        </p:nvGrpSpPr>
        <p:grpSpPr bwMode="auto">
          <a:xfrm>
            <a:off x="3268663" y="1143000"/>
            <a:ext cx="2903537" cy="425450"/>
            <a:chOff x="1946" y="740"/>
            <a:chExt cx="1542" cy="266"/>
          </a:xfrm>
        </p:grpSpPr>
        <p:sp>
          <p:nvSpPr>
            <p:cNvPr id="308233" name="Text Box 9"/>
            <p:cNvSpPr txBox="1">
              <a:spLocks noChangeArrowheads="1"/>
            </p:cNvSpPr>
            <p:nvPr/>
          </p:nvSpPr>
          <p:spPr bwMode="auto">
            <a:xfrm>
              <a:off x="2688" y="740"/>
              <a:ext cx="800" cy="26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8234" name="AutoShape 10"/>
            <p:cNvCxnSpPr>
              <a:cxnSpLocks noChangeShapeType="1"/>
              <a:stCxn id="308233" idx="1"/>
              <a:endCxn id="308231" idx="7"/>
            </p:cNvCxnSpPr>
            <p:nvPr/>
          </p:nvCxnSpPr>
          <p:spPr bwMode="auto">
            <a:xfrm rot="10800000" flipV="1">
              <a:off x="1946" y="874"/>
              <a:ext cx="733" cy="93"/>
            </a:xfrm>
            <a:prstGeom prst="curvedConnector4">
              <a:avLst>
                <a:gd name="adj1" fmla="val 44611"/>
                <a:gd name="adj2" fmla="val -27958"/>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788051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Oct. 15,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F0F7A78C-C381-4B4E-AF64-03259545A7BA}" type="slidenum">
              <a:rPr lang="en-US"/>
              <a:pPr/>
              <a:t>19</a:t>
            </a:fld>
            <a:endParaRPr lang="en-US"/>
          </a:p>
        </p:txBody>
      </p:sp>
      <p:pic>
        <p:nvPicPr>
          <p:cNvPr id="309250" name="Picture 2" descr="FG25_020"/>
          <p:cNvPicPr>
            <a:picLocks noChangeAspect="1" noChangeArrowheads="1"/>
          </p:cNvPicPr>
          <p:nvPr/>
        </p:nvPicPr>
        <p:blipFill>
          <a:blip r:embed="rId3"/>
          <a:srcRect/>
          <a:stretch>
            <a:fillRect/>
          </a:stretch>
        </p:blipFill>
        <p:spPr bwMode="auto">
          <a:xfrm>
            <a:off x="6477000" y="557213"/>
            <a:ext cx="2667000" cy="1500187"/>
          </a:xfrm>
          <a:prstGeom prst="rect">
            <a:avLst/>
          </a:prstGeom>
          <a:noFill/>
        </p:spPr>
      </p:pic>
      <p:sp>
        <p:nvSpPr>
          <p:cNvPr id="309251" name="Rectangle 3"/>
          <p:cNvSpPr>
            <a:spLocks noGrp="1" noChangeArrowheads="1"/>
          </p:cNvSpPr>
          <p:nvPr>
            <p:ph type="title"/>
          </p:nvPr>
        </p:nvSpPr>
        <p:spPr>
          <a:xfrm>
            <a:off x="685800" y="0"/>
            <a:ext cx="7772400" cy="609600"/>
          </a:xfrm>
        </p:spPr>
        <p:txBody>
          <a:bodyPr/>
          <a:lstStyle/>
          <a:p>
            <a:r>
              <a:rPr lang="en-US" sz="4000" dirty="0"/>
              <a:t>Power Delivered by Alternating Current</a:t>
            </a:r>
          </a:p>
        </p:txBody>
      </p:sp>
      <p:sp>
        <p:nvSpPr>
          <p:cNvPr id="309252" name="Rectangle 4"/>
          <p:cNvSpPr>
            <a:spLocks noGrp="1" noChangeArrowheads="1"/>
          </p:cNvSpPr>
          <p:nvPr>
            <p:ph type="body" idx="1"/>
          </p:nvPr>
        </p:nvSpPr>
        <p:spPr>
          <a:xfrm>
            <a:off x="228600" y="685800"/>
            <a:ext cx="8610600" cy="5715000"/>
          </a:xfrm>
        </p:spPr>
        <p:txBody>
          <a:bodyPr/>
          <a:lstStyle/>
          <a:p>
            <a:r>
              <a:rPr lang="en-US" dirty="0"/>
              <a:t>AC power delivered to a resistance is: </a:t>
            </a:r>
          </a:p>
          <a:p>
            <a:endParaRPr lang="en-US" dirty="0"/>
          </a:p>
          <a:p>
            <a:pPr lvl="1"/>
            <a:r>
              <a:rPr lang="en-US" dirty="0"/>
              <a:t>Since the current is squared, the power is always positive</a:t>
            </a:r>
          </a:p>
          <a:p>
            <a:r>
              <a:rPr lang="en-US" dirty="0"/>
              <a:t>The average power delivered is</a:t>
            </a:r>
          </a:p>
          <a:p>
            <a:r>
              <a:rPr lang="en-US" dirty="0"/>
              <a:t>Since the power is also P=V</a:t>
            </a:r>
            <a:r>
              <a:rPr lang="en-US" baseline="30000" dirty="0"/>
              <a:t>2</a:t>
            </a:r>
            <a:r>
              <a:rPr lang="en-US" dirty="0"/>
              <a:t>/R, we can obtain</a:t>
            </a:r>
          </a:p>
          <a:p>
            <a:endParaRPr lang="en-US" dirty="0"/>
          </a:p>
          <a:p>
            <a:endParaRPr lang="en-US" dirty="0"/>
          </a:p>
          <a:p>
            <a:r>
              <a:rPr lang="en-US" dirty="0"/>
              <a:t>The average of the square of current and voltage are important in calculating power:</a:t>
            </a:r>
          </a:p>
          <a:p>
            <a:pPr>
              <a:buFontTx/>
              <a:buNone/>
            </a:pPr>
            <a:r>
              <a:rPr lang="en-US" dirty="0"/>
              <a:t> </a:t>
            </a:r>
          </a:p>
        </p:txBody>
      </p:sp>
      <p:graphicFrame>
        <p:nvGraphicFramePr>
          <p:cNvPr id="309253" name="Object 5"/>
          <p:cNvGraphicFramePr>
            <a:graphicFrameLocks noChangeAspect="1"/>
          </p:cNvGraphicFramePr>
          <p:nvPr/>
        </p:nvGraphicFramePr>
        <p:xfrm>
          <a:off x="2438400" y="1295400"/>
          <a:ext cx="2743200" cy="519113"/>
        </p:xfrm>
        <a:graphic>
          <a:graphicData uri="http://schemas.openxmlformats.org/presentationml/2006/ole">
            <mc:AlternateContent xmlns:mc="http://schemas.openxmlformats.org/markup-compatibility/2006">
              <mc:Choice xmlns:v="urn:schemas-microsoft-com:vml" Requires="v">
                <p:oleObj spid="_x0000_s131339" name="Equation" r:id="rId4" imgW="1282680" imgH="228600" progId="Equation.DSMT4">
                  <p:embed/>
                </p:oleObj>
              </mc:Choice>
              <mc:Fallback>
                <p:oleObj name="Equation" r:id="rId4" imgW="12826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295400"/>
                        <a:ext cx="2743200" cy="5191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4" name="Object 6"/>
          <p:cNvGraphicFramePr>
            <a:graphicFrameLocks noChangeAspect="1"/>
          </p:cNvGraphicFramePr>
          <p:nvPr/>
        </p:nvGraphicFramePr>
        <p:xfrm>
          <a:off x="5486400" y="2336800"/>
          <a:ext cx="1143000" cy="717550"/>
        </p:xfrm>
        <a:graphic>
          <a:graphicData uri="http://schemas.openxmlformats.org/presentationml/2006/ole">
            <mc:AlternateContent xmlns:mc="http://schemas.openxmlformats.org/markup-compatibility/2006">
              <mc:Choice xmlns:v="urn:schemas-microsoft-com:vml" Requires="v">
                <p:oleObj spid="_x0000_s131340" name="Equation" r:id="rId6" imgW="622080" imgH="368280" progId="Equation.DSMT4">
                  <p:embed/>
                </p:oleObj>
              </mc:Choice>
              <mc:Fallback>
                <p:oleObj name="Equation" r:id="rId6" imgW="62208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336800"/>
                        <a:ext cx="1143000"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5" name="Object 7"/>
          <p:cNvGraphicFramePr>
            <a:graphicFrameLocks noChangeAspect="1"/>
          </p:cNvGraphicFramePr>
          <p:nvPr/>
        </p:nvGraphicFramePr>
        <p:xfrm>
          <a:off x="784225" y="3814763"/>
          <a:ext cx="2416175" cy="635000"/>
        </p:xfrm>
        <a:graphic>
          <a:graphicData uri="http://schemas.openxmlformats.org/presentationml/2006/ole">
            <mc:AlternateContent xmlns:mc="http://schemas.openxmlformats.org/markup-compatibility/2006">
              <mc:Choice xmlns:v="urn:schemas-microsoft-com:vml" Requires="v">
                <p:oleObj spid="_x0000_s131341" name="Equation" r:id="rId8" imgW="1130040" imgH="279360" progId="Equation.DSMT4">
                  <p:embed/>
                </p:oleObj>
              </mc:Choice>
              <mc:Fallback>
                <p:oleObj name="Equation" r:id="rId8" imgW="113004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225" y="3814763"/>
                        <a:ext cx="2416175" cy="6350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6" name="Object 8"/>
          <p:cNvGraphicFramePr>
            <a:graphicFrameLocks noChangeAspect="1"/>
          </p:cNvGraphicFramePr>
          <p:nvPr/>
        </p:nvGraphicFramePr>
        <p:xfrm>
          <a:off x="5943600" y="3567113"/>
          <a:ext cx="1676400" cy="1157287"/>
        </p:xfrm>
        <a:graphic>
          <a:graphicData uri="http://schemas.openxmlformats.org/presentationml/2006/ole">
            <mc:AlternateContent xmlns:mc="http://schemas.openxmlformats.org/markup-compatibility/2006">
              <mc:Choice xmlns:v="urn:schemas-microsoft-com:vml" Requires="v">
                <p:oleObj spid="_x0000_s131342" name="Equation" r:id="rId10" imgW="723600" imgH="469800" progId="Equation.DSMT4">
                  <p:embed/>
                </p:oleObj>
              </mc:Choice>
              <mc:Fallback>
                <p:oleObj name="Equation" r:id="rId10" imgW="723600" imgH="469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567113"/>
                        <a:ext cx="1676400" cy="115728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9257" name="AutoShape 9"/>
          <p:cNvSpPr>
            <a:spLocks noChangeArrowheads="1"/>
          </p:cNvSpPr>
          <p:nvPr/>
        </p:nvSpPr>
        <p:spPr bwMode="auto">
          <a:xfrm>
            <a:off x="3498850" y="3687763"/>
            <a:ext cx="2139950" cy="850900"/>
          </a:xfrm>
          <a:prstGeom prst="rightArrow">
            <a:avLst>
              <a:gd name="adj1" fmla="val 50000"/>
              <a:gd name="adj2" fmla="val 6287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Average power</a:t>
            </a:r>
          </a:p>
        </p:txBody>
      </p:sp>
      <p:graphicFrame>
        <p:nvGraphicFramePr>
          <p:cNvPr id="309258" name="Object 10"/>
          <p:cNvGraphicFramePr>
            <a:graphicFrameLocks noChangeAspect="1"/>
          </p:cNvGraphicFramePr>
          <p:nvPr/>
        </p:nvGraphicFramePr>
        <p:xfrm>
          <a:off x="5510213" y="5313363"/>
          <a:ext cx="1166812" cy="863600"/>
        </p:xfrm>
        <a:graphic>
          <a:graphicData uri="http://schemas.openxmlformats.org/presentationml/2006/ole">
            <mc:AlternateContent xmlns:mc="http://schemas.openxmlformats.org/markup-compatibility/2006">
              <mc:Choice xmlns:v="urn:schemas-microsoft-com:vml" Requires="v">
                <p:oleObj spid="_x0000_s131343" name="Equation" r:id="rId12" imgW="546100" imgH="381000" progId="Equation.DSMT4">
                  <p:embed/>
                </p:oleObj>
              </mc:Choice>
              <mc:Fallback>
                <p:oleObj name="Equation" r:id="rId12" imgW="546100" imgH="381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0213" y="5313363"/>
                        <a:ext cx="1166812" cy="8636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9" name="Object 11"/>
          <p:cNvGraphicFramePr>
            <a:graphicFrameLocks noChangeAspect="1"/>
          </p:cNvGraphicFramePr>
          <p:nvPr/>
        </p:nvGraphicFramePr>
        <p:xfrm>
          <a:off x="7216775" y="5327650"/>
          <a:ext cx="1303338" cy="835025"/>
        </p:xfrm>
        <a:graphic>
          <a:graphicData uri="http://schemas.openxmlformats.org/presentationml/2006/ole">
            <mc:AlternateContent xmlns:mc="http://schemas.openxmlformats.org/markup-compatibility/2006">
              <mc:Choice xmlns:v="urn:schemas-microsoft-com:vml" Requires="v">
                <p:oleObj spid="_x0000_s131344" name="Equation" r:id="rId14" imgW="609480" imgH="368280" progId="Equation.DSMT4">
                  <p:embed/>
                </p:oleObj>
              </mc:Choice>
              <mc:Fallback>
                <p:oleObj name="Equation" r:id="rId14" imgW="6094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6775" y="5327650"/>
                        <a:ext cx="1303338" cy="83502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255422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Oct. 15,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86888" y="685800"/>
            <a:ext cx="8229600" cy="5410200"/>
          </a:xfrm>
        </p:spPr>
        <p:txBody>
          <a:bodyPr/>
          <a:lstStyle/>
          <a:p>
            <a:r>
              <a:rPr lang="en-US" sz="2400" dirty="0" smtClean="0"/>
              <a:t>Reading Assignments: CH25.9 and 25.10</a:t>
            </a:r>
            <a:endParaRPr lang="en-US" sz="2400" dirty="0" smtClean="0"/>
          </a:p>
          <a:p>
            <a:r>
              <a:rPr lang="en-US" sz="2400" dirty="0" smtClean="0"/>
              <a:t>Reminder</a:t>
            </a:r>
            <a:r>
              <a:rPr lang="en-US" sz="2400" dirty="0" smtClean="0"/>
              <a:t>: Mid </a:t>
            </a:r>
            <a:r>
              <a:rPr lang="en-US" sz="2400" dirty="0"/>
              <a:t>Term Exam</a:t>
            </a:r>
          </a:p>
          <a:p>
            <a:pPr lvl="1"/>
            <a:r>
              <a:rPr lang="en-US" sz="2000" dirty="0"/>
              <a:t>In class </a:t>
            </a:r>
            <a:r>
              <a:rPr lang="en-US" sz="2000" dirty="0" smtClean="0"/>
              <a:t>this Wednesday</a:t>
            </a:r>
            <a:r>
              <a:rPr lang="en-US" sz="2000" dirty="0"/>
              <a:t>, Oct. </a:t>
            </a:r>
            <a:r>
              <a:rPr lang="en-US" sz="2000" dirty="0" smtClean="0"/>
              <a:t>17</a:t>
            </a:r>
            <a:endParaRPr lang="en-US" sz="2000" dirty="0"/>
          </a:p>
          <a:p>
            <a:pPr lvl="1"/>
            <a:r>
              <a:rPr lang="en-US" sz="2000" dirty="0"/>
              <a:t>Covers CH21.1 through </a:t>
            </a:r>
            <a:r>
              <a:rPr lang="en-US" sz="2000" dirty="0" smtClean="0"/>
              <a:t>CH25.10 + </a:t>
            </a:r>
            <a:r>
              <a:rPr lang="en-US" sz="2000" dirty="0"/>
              <a:t>appendix</a:t>
            </a:r>
            <a:endParaRPr lang="en-US" sz="18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a:t>
            </a:r>
          </a:p>
          <a:p>
            <a:pPr lvl="1" eaLnBrk="1" hangingPunct="1"/>
            <a:r>
              <a:rPr lang="en-US" sz="2000" dirty="0"/>
              <a:t>No derivations, word definitions or solutions of any kind!</a:t>
            </a:r>
          </a:p>
          <a:p>
            <a:pPr lvl="1" eaLnBrk="1" hangingPunct="1"/>
            <a:r>
              <a:rPr lang="en-US" sz="2000" dirty="0"/>
              <a:t>No additional formulae or values of constants will be provided! </a:t>
            </a:r>
            <a:endParaRPr lang="en-US" sz="2000" dirty="0" smtClean="0"/>
          </a:p>
          <a:p>
            <a:pPr lvl="1" eaLnBrk="1" hangingPunct="1"/>
            <a:r>
              <a:rPr lang="en-US" sz="2000" dirty="0" smtClean="0"/>
              <a:t>Do NOT miss the exam!!  You will get an F!</a:t>
            </a:r>
          </a:p>
          <a:p>
            <a:pPr eaLnBrk="1" hangingPunct="1"/>
            <a:r>
              <a:rPr lang="en-US" sz="2400" dirty="0"/>
              <a:t>Mid-term grade discussions</a:t>
            </a:r>
          </a:p>
          <a:p>
            <a:pPr lvl="1" eaLnBrk="1" hangingPunct="1"/>
            <a:r>
              <a:rPr lang="en-US" sz="2000" dirty="0"/>
              <a:t>From 12:00 </a:t>
            </a:r>
            <a:r>
              <a:rPr lang="mr-IN" sz="2000" dirty="0"/>
              <a:t>–</a:t>
            </a:r>
            <a:r>
              <a:rPr lang="en-US" sz="2000" dirty="0"/>
              <a:t> 2:30pm, Wednesday, Oct. </a:t>
            </a:r>
            <a:r>
              <a:rPr lang="en-US" sz="2000" dirty="0" smtClean="0"/>
              <a:t>24 </a:t>
            </a:r>
            <a:r>
              <a:rPr lang="en-US" sz="2000" dirty="0"/>
              <a:t>in my office (CPB342)</a:t>
            </a:r>
            <a:endParaRPr lang="en-US" sz="2400" dirty="0"/>
          </a:p>
          <a:p>
            <a:pPr lvl="1" eaLnBrk="1" hangingPunct="1"/>
            <a:r>
              <a:rPr lang="en-US" sz="2000" dirty="0"/>
              <a:t>Last name starts with A </a:t>
            </a:r>
            <a:r>
              <a:rPr lang="mr-IN" sz="2000" dirty="0"/>
              <a:t>–</a:t>
            </a:r>
            <a:r>
              <a:rPr lang="en-US" sz="2000" dirty="0"/>
              <a:t> </a:t>
            </a:r>
            <a:r>
              <a:rPr lang="en-US" sz="2000" dirty="0" smtClean="0"/>
              <a:t>C </a:t>
            </a:r>
            <a:r>
              <a:rPr lang="en-US" sz="2000" dirty="0"/>
              <a:t>(12 </a:t>
            </a:r>
            <a:r>
              <a:rPr lang="mr-IN" sz="2000" dirty="0"/>
              <a:t>–</a:t>
            </a:r>
            <a:r>
              <a:rPr lang="en-US" sz="2000" dirty="0"/>
              <a:t> 12:30), </a:t>
            </a:r>
            <a:r>
              <a:rPr lang="en-US" sz="2000" dirty="0" smtClean="0"/>
              <a:t>D</a:t>
            </a:r>
            <a:r>
              <a:rPr lang="mr-IN" sz="2000" dirty="0" smtClean="0"/>
              <a:t>–</a:t>
            </a:r>
            <a:r>
              <a:rPr lang="en-US" sz="2000" dirty="0" smtClean="0"/>
              <a:t> H </a:t>
            </a:r>
            <a:r>
              <a:rPr lang="en-US" sz="2000" dirty="0"/>
              <a:t>(12:30 </a:t>
            </a:r>
            <a:r>
              <a:rPr lang="mr-IN" sz="2000" dirty="0"/>
              <a:t>–</a:t>
            </a:r>
            <a:r>
              <a:rPr lang="en-US" sz="2000" dirty="0"/>
              <a:t> 1),  </a:t>
            </a:r>
            <a:r>
              <a:rPr lang="en-US" sz="2000" dirty="0" smtClean="0"/>
              <a:t>I </a:t>
            </a:r>
            <a:r>
              <a:rPr lang="mr-IN" sz="2000" dirty="0"/>
              <a:t>–</a:t>
            </a:r>
            <a:r>
              <a:rPr lang="en-US" sz="2000" dirty="0"/>
              <a:t> </a:t>
            </a:r>
            <a:r>
              <a:rPr lang="en-US" sz="2000" dirty="0" smtClean="0"/>
              <a:t>O </a:t>
            </a:r>
            <a:r>
              <a:rPr lang="en-US" sz="2000" dirty="0"/>
              <a:t>(1 </a:t>
            </a:r>
            <a:r>
              <a:rPr lang="mr-IN" sz="2000" dirty="0"/>
              <a:t>–</a:t>
            </a:r>
            <a:r>
              <a:rPr lang="en-US" sz="2000" dirty="0"/>
              <a:t> 1:30), P </a:t>
            </a:r>
            <a:r>
              <a:rPr lang="mr-IN" sz="2000" dirty="0"/>
              <a:t>–</a:t>
            </a:r>
            <a:r>
              <a:rPr lang="en-US" sz="2000" dirty="0"/>
              <a:t> S (1:30 </a:t>
            </a:r>
            <a:r>
              <a:rPr lang="mr-IN" sz="2000" dirty="0"/>
              <a:t>–</a:t>
            </a:r>
            <a:r>
              <a:rPr lang="en-US" sz="2000" dirty="0"/>
              <a:t> 2:00), T </a:t>
            </a:r>
            <a:r>
              <a:rPr lang="mr-IN" sz="2000" dirty="0"/>
              <a:t>–</a:t>
            </a:r>
            <a:r>
              <a:rPr lang="en-US" sz="2000" dirty="0"/>
              <a:t> Z (2-2:30) </a:t>
            </a:r>
          </a:p>
        </p:txBody>
      </p:sp>
    </p:spTree>
    <p:extLst>
      <p:ext uri="{BB962C8B-B14F-4D97-AF65-F5344CB8AC3E}">
        <p14:creationId xmlns:p14="http://schemas.microsoft.com/office/powerpoint/2010/main" val="1731313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Oct. 15,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EA567504-4B31-5346-B30A-B95FE668CE98}" type="slidenum">
              <a:rPr lang="en-US"/>
              <a:pPr/>
              <a:t>20</a:t>
            </a:fld>
            <a:endParaRPr lang="en-US"/>
          </a:p>
        </p:txBody>
      </p:sp>
      <p:sp>
        <p:nvSpPr>
          <p:cNvPr id="310274" name="Rectangle 2"/>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10275" name="Rectangle 3"/>
          <p:cNvSpPr>
            <a:spLocks noGrp="1" noChangeArrowheads="1"/>
          </p:cNvSpPr>
          <p:nvPr>
            <p:ph type="body" idx="1"/>
          </p:nvPr>
        </p:nvSpPr>
        <p:spPr>
          <a:xfrm>
            <a:off x="228600" y="685800"/>
            <a:ext cx="8610600" cy="5715000"/>
          </a:xfrm>
        </p:spPr>
        <p:txBody>
          <a:bodyPr/>
          <a:lstStyle/>
          <a:p>
            <a:pPr>
              <a:lnSpc>
                <a:spcPct val="80000"/>
              </a:lnSpc>
            </a:pPr>
            <a:r>
              <a:rPr lang="en-US" sz="2800" dirty="0"/>
              <a:t>The square root of each of these are called root-mean-square, or </a:t>
            </a:r>
            <a:r>
              <a:rPr lang="en-US" sz="2800" dirty="0" err="1"/>
              <a:t>rms</a:t>
            </a:r>
            <a:r>
              <a:rPr lang="en-US" sz="2800" dirty="0"/>
              <a:t>:</a:t>
            </a:r>
          </a:p>
          <a:p>
            <a:pPr>
              <a:lnSpc>
                <a:spcPct val="80000"/>
              </a:lnSpc>
            </a:pPr>
            <a:endParaRPr lang="en-US" sz="2800" dirty="0"/>
          </a:p>
          <a:p>
            <a:pPr>
              <a:lnSpc>
                <a:spcPct val="80000"/>
              </a:lnSpc>
            </a:pPr>
            <a:r>
              <a:rPr lang="en-US" sz="2800" dirty="0" err="1"/>
              <a:t>rms</a:t>
            </a:r>
            <a:r>
              <a:rPr lang="en-US" sz="2800" dirty="0"/>
              <a:t> values </a:t>
            </a:r>
            <a:r>
              <a:rPr lang="en-US" sz="2800" dirty="0" smtClean="0"/>
              <a:t>are </a:t>
            </a:r>
            <a:r>
              <a:rPr lang="en-US" sz="2800" dirty="0"/>
              <a:t>called effective values</a:t>
            </a:r>
          </a:p>
          <a:p>
            <a:pPr lvl="1">
              <a:lnSpc>
                <a:spcPct val="80000"/>
              </a:lnSpc>
            </a:pPr>
            <a:r>
              <a:rPr lang="en-US" sz="2400" dirty="0"/>
              <a:t>These are useful quantities since they can substitute current and voltage directly in power, as if they are in DC </a:t>
            </a:r>
          </a:p>
          <a:p>
            <a:pPr lvl="1">
              <a:lnSpc>
                <a:spcPct val="80000"/>
              </a:lnSpc>
            </a:pPr>
            <a:endParaRPr lang="en-US" sz="2400" dirty="0"/>
          </a:p>
          <a:p>
            <a:pPr lvl="1">
              <a:lnSpc>
                <a:spcPct val="80000"/>
              </a:lnSpc>
            </a:pPr>
            <a:endParaRPr lang="en-US" sz="2400" dirty="0"/>
          </a:p>
          <a:p>
            <a:pPr lvl="1">
              <a:lnSpc>
                <a:spcPct val="80000"/>
              </a:lnSpc>
            </a:pPr>
            <a:r>
              <a:rPr lang="en-US" sz="2400" dirty="0"/>
              <a:t>In other words, an AC of peak voltage V</a:t>
            </a:r>
            <a:r>
              <a:rPr lang="en-US" sz="2400" baseline="-25000" dirty="0"/>
              <a:t>0</a:t>
            </a:r>
            <a:r>
              <a:rPr lang="en-US" sz="2400" dirty="0"/>
              <a:t> or peak current I</a:t>
            </a:r>
            <a:r>
              <a:rPr lang="en-US" sz="2400" baseline="-25000" dirty="0"/>
              <a:t>0</a:t>
            </a:r>
            <a:r>
              <a:rPr lang="en-US" sz="2400" dirty="0"/>
              <a:t> produces as much power as DC voltage of </a:t>
            </a:r>
            <a:r>
              <a:rPr lang="en-US" sz="2400" dirty="0" err="1"/>
              <a:t>V</a:t>
            </a:r>
            <a:r>
              <a:rPr lang="en-US" sz="2400" baseline="-25000" dirty="0" err="1"/>
              <a:t>rms</a:t>
            </a:r>
            <a:r>
              <a:rPr lang="en-US" sz="2400" dirty="0"/>
              <a:t> or DC current </a:t>
            </a:r>
            <a:r>
              <a:rPr lang="en-US" sz="2400" dirty="0" err="1"/>
              <a:t>I</a:t>
            </a:r>
            <a:r>
              <a:rPr lang="en-US" sz="2400" baseline="-25000" dirty="0" err="1"/>
              <a:t>rms</a:t>
            </a:r>
            <a:r>
              <a:rPr lang="en-US" sz="2400" dirty="0"/>
              <a:t>.</a:t>
            </a:r>
          </a:p>
          <a:p>
            <a:pPr lvl="1">
              <a:lnSpc>
                <a:spcPct val="80000"/>
              </a:lnSpc>
            </a:pPr>
            <a:r>
              <a:rPr lang="en-US" sz="2400" dirty="0"/>
              <a:t>So normally, </a:t>
            </a:r>
            <a:r>
              <a:rPr lang="en-US" sz="2400" dirty="0" err="1"/>
              <a:t>rms</a:t>
            </a:r>
            <a:r>
              <a:rPr lang="en-US" sz="2400" dirty="0"/>
              <a:t> values in AC are specified or measured.</a:t>
            </a:r>
          </a:p>
          <a:p>
            <a:pPr lvl="2">
              <a:lnSpc>
                <a:spcPct val="80000"/>
              </a:lnSpc>
            </a:pPr>
            <a:r>
              <a:rPr lang="en-US" sz="2000" dirty="0"/>
              <a:t>US uses 115V </a:t>
            </a:r>
            <a:r>
              <a:rPr lang="en-US" sz="2000" dirty="0" err="1"/>
              <a:t>rms</a:t>
            </a:r>
            <a:r>
              <a:rPr lang="en-US" sz="2000" dirty="0"/>
              <a:t> voltage.  What is the peak voltage?</a:t>
            </a:r>
          </a:p>
          <a:p>
            <a:pPr lvl="2">
              <a:lnSpc>
                <a:spcPct val="80000"/>
              </a:lnSpc>
            </a:pPr>
            <a:r>
              <a:rPr lang="en-US" sz="2000" dirty="0"/>
              <a:t> </a:t>
            </a:r>
          </a:p>
          <a:p>
            <a:pPr lvl="2">
              <a:lnSpc>
                <a:spcPct val="80000"/>
              </a:lnSpc>
            </a:pPr>
            <a:r>
              <a:rPr lang="en-US" sz="2000" dirty="0"/>
              <a:t> Europe uses 240V</a:t>
            </a:r>
          </a:p>
          <a:p>
            <a:pPr lvl="2">
              <a:lnSpc>
                <a:spcPct val="80000"/>
              </a:lnSpc>
            </a:pPr>
            <a:r>
              <a:rPr lang="en-US" sz="2000" dirty="0"/>
              <a:t> </a:t>
            </a:r>
          </a:p>
        </p:txBody>
      </p:sp>
      <p:graphicFrame>
        <p:nvGraphicFramePr>
          <p:cNvPr id="310276" name="Object 4"/>
          <p:cNvGraphicFramePr>
            <a:graphicFrameLocks noChangeAspect="1"/>
          </p:cNvGraphicFramePr>
          <p:nvPr/>
        </p:nvGraphicFramePr>
        <p:xfrm>
          <a:off x="2057400" y="1143000"/>
          <a:ext cx="2714625" cy="731838"/>
        </p:xfrm>
        <a:graphic>
          <a:graphicData uri="http://schemas.openxmlformats.org/presentationml/2006/ole">
            <mc:AlternateContent xmlns:mc="http://schemas.openxmlformats.org/markup-compatibility/2006">
              <mc:Choice xmlns:v="urn:schemas-microsoft-com:vml" Requires="v">
                <p:oleObj spid="_x0000_s132583" name="Equation" r:id="rId3" imgW="1549080" imgH="393480" progId="Equation.DSMT4">
                  <p:embed/>
                </p:oleObj>
              </mc:Choice>
              <mc:Fallback>
                <p:oleObj name="Equation" r:id="rId3" imgW="15490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2714625" cy="7318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7" name="Object 5"/>
          <p:cNvGraphicFramePr>
            <a:graphicFrameLocks noChangeAspect="1"/>
          </p:cNvGraphicFramePr>
          <p:nvPr/>
        </p:nvGraphicFramePr>
        <p:xfrm>
          <a:off x="5038725" y="1143000"/>
          <a:ext cx="2781300" cy="730250"/>
        </p:xfrm>
        <a:graphic>
          <a:graphicData uri="http://schemas.openxmlformats.org/presentationml/2006/ole">
            <mc:AlternateContent xmlns:mc="http://schemas.openxmlformats.org/markup-compatibility/2006">
              <mc:Choice xmlns:v="urn:schemas-microsoft-com:vml" Requires="v">
                <p:oleObj spid="_x0000_s132584" name="Equation" r:id="rId5" imgW="1587240" imgH="393480" progId="Equation.DSMT4">
                  <p:embed/>
                </p:oleObj>
              </mc:Choice>
              <mc:Fallback>
                <p:oleObj name="Equation" r:id="rId5" imgW="15872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725" y="1143000"/>
                        <a:ext cx="2781300" cy="7302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8" name="Object 6"/>
          <p:cNvGraphicFramePr>
            <a:graphicFrameLocks noChangeAspect="1"/>
          </p:cNvGraphicFramePr>
          <p:nvPr/>
        </p:nvGraphicFramePr>
        <p:xfrm>
          <a:off x="1676400" y="2971800"/>
          <a:ext cx="1935163" cy="717550"/>
        </p:xfrm>
        <a:graphic>
          <a:graphicData uri="http://schemas.openxmlformats.org/presentationml/2006/ole">
            <mc:AlternateContent xmlns:mc="http://schemas.openxmlformats.org/markup-compatibility/2006">
              <mc:Choice xmlns:v="urn:schemas-microsoft-com:vml" Requires="v">
                <p:oleObj spid="_x0000_s132585" name="Equation" r:id="rId7" imgW="1054080" imgH="368280" progId="Equation.DSMT4">
                  <p:embed/>
                </p:oleObj>
              </mc:Choice>
              <mc:Fallback>
                <p:oleObj name="Equation" r:id="rId7" imgW="105408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971800"/>
                        <a:ext cx="1935163"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9" name="Object 7"/>
          <p:cNvGraphicFramePr>
            <a:graphicFrameLocks noChangeAspect="1"/>
          </p:cNvGraphicFramePr>
          <p:nvPr/>
        </p:nvGraphicFramePr>
        <p:xfrm>
          <a:off x="3949700" y="2971800"/>
          <a:ext cx="1795463" cy="766763"/>
        </p:xfrm>
        <a:graphic>
          <a:graphicData uri="http://schemas.openxmlformats.org/presentationml/2006/ole">
            <mc:AlternateContent xmlns:mc="http://schemas.openxmlformats.org/markup-compatibility/2006">
              <mc:Choice xmlns:v="urn:schemas-microsoft-com:vml" Requires="v">
                <p:oleObj spid="_x0000_s132586" name="Equation" r:id="rId9" imgW="977760" imgH="393480" progId="Equation.DSMT4">
                  <p:embed/>
                </p:oleObj>
              </mc:Choice>
              <mc:Fallback>
                <p:oleObj name="Equation" r:id="rId9" imgW="9777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9700" y="2971800"/>
                        <a:ext cx="1795463" cy="76676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80" name="Object 8"/>
          <p:cNvGraphicFramePr>
            <a:graphicFrameLocks noChangeAspect="1"/>
          </p:cNvGraphicFramePr>
          <p:nvPr>
            <p:extLst>
              <p:ext uri="{D42A27DB-BD31-4B8C-83A1-F6EECF244321}">
                <p14:modId xmlns:p14="http://schemas.microsoft.com/office/powerpoint/2010/main" val="2036499405"/>
              </p:ext>
            </p:extLst>
          </p:nvPr>
        </p:nvGraphicFramePr>
        <p:xfrm>
          <a:off x="1524000" y="4953000"/>
          <a:ext cx="457200" cy="336550"/>
        </p:xfrm>
        <a:graphic>
          <a:graphicData uri="http://schemas.openxmlformats.org/presentationml/2006/ole">
            <mc:AlternateContent xmlns:mc="http://schemas.openxmlformats.org/markup-compatibility/2006">
              <mc:Choice xmlns:v="urn:schemas-microsoft-com:vml" Requires="v">
                <p:oleObj spid="_x0000_s132587"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4953000"/>
                        <a:ext cx="457200" cy="3365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1" name="Object 9"/>
          <p:cNvGraphicFramePr>
            <a:graphicFrameLocks noChangeAspect="1"/>
          </p:cNvGraphicFramePr>
          <p:nvPr>
            <p:extLst>
              <p:ext uri="{D42A27DB-BD31-4B8C-83A1-F6EECF244321}">
                <p14:modId xmlns:p14="http://schemas.microsoft.com/office/powerpoint/2010/main" val="851133949"/>
              </p:ext>
            </p:extLst>
          </p:nvPr>
        </p:nvGraphicFramePr>
        <p:xfrm>
          <a:off x="1973263" y="4953000"/>
          <a:ext cx="854075" cy="379413"/>
        </p:xfrm>
        <a:graphic>
          <a:graphicData uri="http://schemas.openxmlformats.org/presentationml/2006/ole">
            <mc:AlternateContent xmlns:mc="http://schemas.openxmlformats.org/markup-compatibility/2006">
              <mc:Choice xmlns:v="urn:schemas-microsoft-com:vml" Requires="v">
                <p:oleObj spid="_x0000_s132588" name="Equation" r:id="rId13" imgW="545760" imgH="228600" progId="Equation.DSMT4">
                  <p:embed/>
                </p:oleObj>
              </mc:Choice>
              <mc:Fallback>
                <p:oleObj name="Equation" r:id="rId13" imgW="5457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3263" y="4953000"/>
                        <a:ext cx="854075" cy="3794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2" name="Object 10"/>
          <p:cNvGraphicFramePr>
            <a:graphicFrameLocks noChangeAspect="1"/>
          </p:cNvGraphicFramePr>
          <p:nvPr>
            <p:extLst>
              <p:ext uri="{D42A27DB-BD31-4B8C-83A1-F6EECF244321}">
                <p14:modId xmlns:p14="http://schemas.microsoft.com/office/powerpoint/2010/main" val="619708176"/>
              </p:ext>
            </p:extLst>
          </p:nvPr>
        </p:nvGraphicFramePr>
        <p:xfrm>
          <a:off x="2957513" y="4953000"/>
          <a:ext cx="1770062" cy="336550"/>
        </p:xfrm>
        <a:graphic>
          <a:graphicData uri="http://schemas.openxmlformats.org/presentationml/2006/ole">
            <mc:AlternateContent xmlns:mc="http://schemas.openxmlformats.org/markup-compatibility/2006">
              <mc:Choice xmlns:v="urn:schemas-microsoft-com:vml" Requires="v">
                <p:oleObj spid="_x0000_s132589" name="Equation" r:id="rId15" imgW="1130040" imgH="203040" progId="Equation.DSMT4">
                  <p:embed/>
                </p:oleObj>
              </mc:Choice>
              <mc:Fallback>
                <p:oleObj name="Equation" r:id="rId15" imgW="11300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57513" y="4953000"/>
                        <a:ext cx="1770062" cy="3365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3" name="Object 11"/>
          <p:cNvGraphicFramePr>
            <a:graphicFrameLocks noChangeAspect="1"/>
          </p:cNvGraphicFramePr>
          <p:nvPr/>
        </p:nvGraphicFramePr>
        <p:xfrm>
          <a:off x="1527175" y="5640388"/>
          <a:ext cx="457200" cy="336550"/>
        </p:xfrm>
        <a:graphic>
          <a:graphicData uri="http://schemas.openxmlformats.org/presentationml/2006/ole">
            <mc:AlternateContent xmlns:mc="http://schemas.openxmlformats.org/markup-compatibility/2006">
              <mc:Choice xmlns:v="urn:schemas-microsoft-com:vml" Requires="v">
                <p:oleObj spid="_x0000_s132590" name="Equation" r:id="rId17" imgW="291960" imgH="203040" progId="Equation.DSMT4">
                  <p:embed/>
                </p:oleObj>
              </mc:Choice>
              <mc:Fallback>
                <p:oleObj name="Equation" r:id="rId17"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7175" y="5640388"/>
                        <a:ext cx="457200" cy="3365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4" name="Object 12"/>
          <p:cNvGraphicFramePr>
            <a:graphicFrameLocks noChangeAspect="1"/>
          </p:cNvGraphicFramePr>
          <p:nvPr/>
        </p:nvGraphicFramePr>
        <p:xfrm>
          <a:off x="1976438" y="5640388"/>
          <a:ext cx="854075" cy="379412"/>
        </p:xfrm>
        <a:graphic>
          <a:graphicData uri="http://schemas.openxmlformats.org/presentationml/2006/ole">
            <mc:AlternateContent xmlns:mc="http://schemas.openxmlformats.org/markup-compatibility/2006">
              <mc:Choice xmlns:v="urn:schemas-microsoft-com:vml" Requires="v">
                <p:oleObj spid="_x0000_s132591" name="Equation" r:id="rId18" imgW="545760" imgH="228600" progId="Equation.DSMT4">
                  <p:embed/>
                </p:oleObj>
              </mc:Choice>
              <mc:Fallback>
                <p:oleObj name="Equation" r:id="rId18" imgW="5457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6438" y="5640388"/>
                        <a:ext cx="854075" cy="3794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5" name="Object 13"/>
          <p:cNvGraphicFramePr>
            <a:graphicFrameLocks noChangeAspect="1"/>
          </p:cNvGraphicFramePr>
          <p:nvPr/>
        </p:nvGraphicFramePr>
        <p:xfrm>
          <a:off x="3019425" y="5640388"/>
          <a:ext cx="1651000" cy="336550"/>
        </p:xfrm>
        <a:graphic>
          <a:graphicData uri="http://schemas.openxmlformats.org/presentationml/2006/ole">
            <mc:AlternateContent xmlns:mc="http://schemas.openxmlformats.org/markup-compatibility/2006">
              <mc:Choice xmlns:v="urn:schemas-microsoft-com:vml" Requires="v">
                <p:oleObj spid="_x0000_s132592" name="Equation" r:id="rId19" imgW="1054080" imgH="203040" progId="Equation.DSMT4">
                  <p:embed/>
                </p:oleObj>
              </mc:Choice>
              <mc:Fallback>
                <p:oleObj name="Equation" r:id="rId19" imgW="105408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19425" y="5640388"/>
                        <a:ext cx="1651000" cy="3365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6" name="Object 14"/>
          <p:cNvGraphicFramePr>
            <a:graphicFrameLocks noChangeAspect="1"/>
          </p:cNvGraphicFramePr>
          <p:nvPr/>
        </p:nvGraphicFramePr>
        <p:xfrm>
          <a:off x="6032500" y="3160713"/>
          <a:ext cx="1282700" cy="420687"/>
        </p:xfrm>
        <a:graphic>
          <a:graphicData uri="http://schemas.openxmlformats.org/presentationml/2006/ole">
            <mc:AlternateContent xmlns:mc="http://schemas.openxmlformats.org/markup-compatibility/2006">
              <mc:Choice xmlns:v="urn:schemas-microsoft-com:vml" Requires="v">
                <p:oleObj spid="_x0000_s132593" name="Equation" r:id="rId21" imgW="698400" imgH="215640" progId="Equation.DSMT4">
                  <p:embed/>
                </p:oleObj>
              </mc:Choice>
              <mc:Fallback>
                <p:oleObj name="Equation" r:id="rId21" imgW="698400" imgH="215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2500" y="3160713"/>
                        <a:ext cx="1282700" cy="420687"/>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853192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Monday, Oct. 15, 2018</a:t>
            </a:r>
            <a:endParaRPr lang="en-US"/>
          </a:p>
        </p:txBody>
      </p:sp>
      <p:sp>
        <p:nvSpPr>
          <p:cNvPr id="25" name="Footer Placeholder 4"/>
          <p:cNvSpPr>
            <a:spLocks noGrp="1"/>
          </p:cNvSpPr>
          <p:nvPr>
            <p:ph type="ftr" sz="quarter" idx="11"/>
          </p:nvPr>
        </p:nvSpPr>
        <p:spPr/>
        <p:txBody>
          <a:bodyPr/>
          <a:lstStyle/>
          <a:p>
            <a:r>
              <a:rPr lang="mr-IN" smtClean="0"/>
              <a:t>PHYS 1444-002, Fall 2018                     Dr. Jaehoon Yu</a:t>
            </a:r>
            <a:endParaRPr lang="en-US"/>
          </a:p>
        </p:txBody>
      </p:sp>
      <p:sp>
        <p:nvSpPr>
          <p:cNvPr id="26" name="Slide Number Placeholder 5"/>
          <p:cNvSpPr>
            <a:spLocks noGrp="1"/>
          </p:cNvSpPr>
          <p:nvPr>
            <p:ph type="sldNum" sz="quarter" idx="12"/>
          </p:nvPr>
        </p:nvSpPr>
        <p:spPr/>
        <p:txBody>
          <a:bodyPr/>
          <a:lstStyle/>
          <a:p>
            <a:fld id="{99470644-6EC5-3745-BAD6-7FF00640ACD9}" type="slidenum">
              <a:rPr lang="en-US"/>
              <a:pPr/>
              <a:t>21</a:t>
            </a:fld>
            <a:endParaRPr lang="en-US"/>
          </a:p>
        </p:txBody>
      </p:sp>
      <p:pic>
        <p:nvPicPr>
          <p:cNvPr id="311298" name="Picture 2" descr="FG25_021"/>
          <p:cNvPicPr>
            <a:picLocks noChangeAspect="1" noChangeArrowheads="1"/>
          </p:cNvPicPr>
          <p:nvPr/>
        </p:nvPicPr>
        <p:blipFill>
          <a:blip r:embed="rId3"/>
          <a:srcRect/>
          <a:stretch>
            <a:fillRect/>
          </a:stretch>
        </p:blipFill>
        <p:spPr bwMode="auto">
          <a:xfrm>
            <a:off x="6553200" y="381000"/>
            <a:ext cx="2743200" cy="2057400"/>
          </a:xfrm>
          <a:prstGeom prst="rect">
            <a:avLst/>
          </a:prstGeom>
          <a:noFill/>
        </p:spPr>
      </p:pic>
      <p:sp>
        <p:nvSpPr>
          <p:cNvPr id="311299" name="Rectangle 3"/>
          <p:cNvSpPr>
            <a:spLocks noGrp="1" noChangeArrowheads="1"/>
          </p:cNvSpPr>
          <p:nvPr>
            <p:ph type="title"/>
          </p:nvPr>
        </p:nvSpPr>
        <p:spPr>
          <a:xfrm>
            <a:off x="228600" y="0"/>
            <a:ext cx="8686800" cy="762000"/>
          </a:xfrm>
        </p:spPr>
        <p:txBody>
          <a:bodyPr/>
          <a:lstStyle/>
          <a:p>
            <a:r>
              <a:rPr lang="en-US" dirty="0"/>
              <a:t>Example 25 – </a:t>
            </a:r>
            <a:r>
              <a:rPr lang="en-US" dirty="0" smtClean="0"/>
              <a:t>13 </a:t>
            </a:r>
            <a:endParaRPr lang="en-US" dirty="0"/>
          </a:p>
        </p:txBody>
      </p:sp>
      <p:sp>
        <p:nvSpPr>
          <p:cNvPr id="311300" name="Text Box 4"/>
          <p:cNvSpPr txBox="1">
            <a:spLocks noChangeArrowheads="1"/>
          </p:cNvSpPr>
          <p:nvPr/>
        </p:nvSpPr>
        <p:spPr bwMode="auto">
          <a:xfrm>
            <a:off x="228600" y="869950"/>
            <a:ext cx="70866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Hair Dryer. </a:t>
            </a:r>
            <a:r>
              <a:rPr lang="en-US">
                <a:solidFill>
                  <a:schemeClr val="accent2"/>
                </a:solidFill>
                <a:latin typeface="Arial Narrow" charset="0"/>
              </a:rPr>
              <a:t>(a) Calculate the resistance and the peak current in a 1000-W hair dryer connected to a 120-V AC line.  (b) What happens if it is connected to a 240-V line in Britain? </a:t>
            </a:r>
          </a:p>
        </p:txBody>
      </p:sp>
      <p:sp>
        <p:nvSpPr>
          <p:cNvPr id="311301" name="Text Box 5"/>
          <p:cNvSpPr txBox="1">
            <a:spLocks noChangeArrowheads="1"/>
          </p:cNvSpPr>
          <p:nvPr/>
        </p:nvSpPr>
        <p:spPr bwMode="auto">
          <a:xfrm>
            <a:off x="381000" y="2057400"/>
            <a:ext cx="266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rms current is:</a:t>
            </a:r>
          </a:p>
        </p:txBody>
      </p:sp>
      <p:sp>
        <p:nvSpPr>
          <p:cNvPr id="311302" name="Text Box 6"/>
          <p:cNvSpPr txBox="1">
            <a:spLocks noChangeArrowheads="1"/>
          </p:cNvSpPr>
          <p:nvPr/>
        </p:nvSpPr>
        <p:spPr bwMode="auto">
          <a:xfrm>
            <a:off x="457200" y="4038600"/>
            <a:ext cx="5105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If connected to 240V in Britain …      </a:t>
            </a:r>
          </a:p>
        </p:txBody>
      </p:sp>
      <p:graphicFrame>
        <p:nvGraphicFramePr>
          <p:cNvPr id="311303" name="Object 7"/>
          <p:cNvGraphicFramePr>
            <a:graphicFrameLocks noChangeAspect="1"/>
          </p:cNvGraphicFramePr>
          <p:nvPr/>
        </p:nvGraphicFramePr>
        <p:xfrm>
          <a:off x="2971800" y="2168525"/>
          <a:ext cx="666750" cy="346075"/>
        </p:xfrm>
        <a:graphic>
          <a:graphicData uri="http://schemas.openxmlformats.org/presentationml/2006/ole">
            <mc:AlternateContent xmlns:mc="http://schemas.openxmlformats.org/markup-compatibility/2006">
              <mc:Choice xmlns:v="urn:schemas-microsoft-com:vml" Requires="v">
                <p:oleObj spid="_x0000_s133651" name="Equation" r:id="rId4" imgW="368280" imgH="203040" progId="Equation.DSMT4">
                  <p:embed/>
                </p:oleObj>
              </mc:Choice>
              <mc:Fallback>
                <p:oleObj name="Equation" r:id="rId4" imgW="3682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168525"/>
                        <a:ext cx="666750" cy="346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4" name="Object 8"/>
          <p:cNvGraphicFramePr>
            <a:graphicFrameLocks noChangeAspect="1"/>
          </p:cNvGraphicFramePr>
          <p:nvPr/>
        </p:nvGraphicFramePr>
        <p:xfrm>
          <a:off x="3606800" y="1981200"/>
          <a:ext cx="736600" cy="712788"/>
        </p:xfrm>
        <a:graphic>
          <a:graphicData uri="http://schemas.openxmlformats.org/presentationml/2006/ole">
            <mc:AlternateContent xmlns:mc="http://schemas.openxmlformats.org/markup-compatibility/2006">
              <mc:Choice xmlns:v="urn:schemas-microsoft-com:vml" Requires="v">
                <p:oleObj spid="_x0000_s133652" name="Equation" r:id="rId6" imgW="406080" imgH="419040" progId="Equation.DSMT4">
                  <p:embed/>
                </p:oleObj>
              </mc:Choice>
              <mc:Fallback>
                <p:oleObj name="Equation" r:id="rId6" imgW="40608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800" y="1981200"/>
                        <a:ext cx="736600" cy="7127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5" name="Object 9"/>
          <p:cNvGraphicFramePr>
            <a:graphicFrameLocks noChangeAspect="1"/>
          </p:cNvGraphicFramePr>
          <p:nvPr/>
        </p:nvGraphicFramePr>
        <p:xfrm>
          <a:off x="4340225" y="2039938"/>
          <a:ext cx="1679575" cy="627062"/>
        </p:xfrm>
        <a:graphic>
          <a:graphicData uri="http://schemas.openxmlformats.org/presentationml/2006/ole">
            <mc:AlternateContent xmlns:mc="http://schemas.openxmlformats.org/markup-compatibility/2006">
              <mc:Choice xmlns:v="urn:schemas-microsoft-com:vml" Requires="v">
                <p:oleObj spid="_x0000_s133653" name="Equation" r:id="rId8" imgW="927000" imgH="368280" progId="Equation.DSMT4">
                  <p:embed/>
                </p:oleObj>
              </mc:Choice>
              <mc:Fallback>
                <p:oleObj name="Equation" r:id="rId8" imgW="92700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0225" y="2039938"/>
                        <a:ext cx="1679575" cy="6270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11306" name="Text Box 10"/>
          <p:cNvSpPr txBox="1">
            <a:spLocks noChangeArrowheads="1"/>
          </p:cNvSpPr>
          <p:nvPr/>
        </p:nvSpPr>
        <p:spPr bwMode="auto">
          <a:xfrm>
            <a:off x="381000" y="3355975"/>
            <a:ext cx="3200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the resistance is:</a:t>
            </a:r>
          </a:p>
        </p:txBody>
      </p:sp>
      <p:graphicFrame>
        <p:nvGraphicFramePr>
          <p:cNvPr id="311307" name="Object 11"/>
          <p:cNvGraphicFramePr>
            <a:graphicFrameLocks noChangeAspect="1"/>
          </p:cNvGraphicFramePr>
          <p:nvPr/>
        </p:nvGraphicFramePr>
        <p:xfrm>
          <a:off x="3581400" y="3544888"/>
          <a:ext cx="458788" cy="258762"/>
        </p:xfrm>
        <a:graphic>
          <a:graphicData uri="http://schemas.openxmlformats.org/presentationml/2006/ole">
            <mc:AlternateContent xmlns:mc="http://schemas.openxmlformats.org/markup-compatibility/2006">
              <mc:Choice xmlns:v="urn:schemas-microsoft-com:vml" Requires="v">
                <p:oleObj spid="_x0000_s133654"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3544888"/>
                        <a:ext cx="458788" cy="2587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8" name="Object 12"/>
          <p:cNvGraphicFramePr>
            <a:graphicFrameLocks noChangeAspect="1"/>
          </p:cNvGraphicFramePr>
          <p:nvPr/>
        </p:nvGraphicFramePr>
        <p:xfrm>
          <a:off x="4124325" y="3303588"/>
          <a:ext cx="712788" cy="735012"/>
        </p:xfrm>
        <a:graphic>
          <a:graphicData uri="http://schemas.openxmlformats.org/presentationml/2006/ole">
            <mc:AlternateContent xmlns:mc="http://schemas.openxmlformats.org/markup-compatibility/2006">
              <mc:Choice xmlns:v="urn:schemas-microsoft-com:vml" Requires="v">
                <p:oleObj spid="_x0000_s133655" name="Equation" r:id="rId12" imgW="393480" imgH="431640" progId="Equation.DSMT4">
                  <p:embed/>
                </p:oleObj>
              </mc:Choice>
              <mc:Fallback>
                <p:oleObj name="Equation" r:id="rId12" imgW="393480" imgH="4316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4325" y="3303588"/>
                        <a:ext cx="712788" cy="7350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9" name="Object 13"/>
          <p:cNvGraphicFramePr>
            <a:graphicFrameLocks noChangeAspect="1"/>
          </p:cNvGraphicFramePr>
          <p:nvPr/>
        </p:nvGraphicFramePr>
        <p:xfrm>
          <a:off x="4872038" y="3270250"/>
          <a:ext cx="1909762" cy="757238"/>
        </p:xfrm>
        <a:graphic>
          <a:graphicData uri="http://schemas.openxmlformats.org/presentationml/2006/ole">
            <mc:AlternateContent xmlns:mc="http://schemas.openxmlformats.org/markup-compatibility/2006">
              <mc:Choice xmlns:v="urn:schemas-microsoft-com:vml" Requires="v">
                <p:oleObj spid="_x0000_s133656" name="Equation" r:id="rId14" imgW="1054080" imgH="444240" progId="Equation.DSMT4">
                  <p:embed/>
                </p:oleObj>
              </mc:Choice>
              <mc:Fallback>
                <p:oleObj name="Equation" r:id="rId14" imgW="1054080" imgH="4442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2038" y="3270250"/>
                        <a:ext cx="1909762" cy="7572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11310" name="Text Box 14"/>
          <p:cNvSpPr txBox="1">
            <a:spLocks noChangeArrowheads="1"/>
          </p:cNvSpPr>
          <p:nvPr/>
        </p:nvSpPr>
        <p:spPr bwMode="auto">
          <a:xfrm>
            <a:off x="457200" y="2716213"/>
            <a:ext cx="28194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peak current is:</a:t>
            </a:r>
          </a:p>
        </p:txBody>
      </p:sp>
      <p:graphicFrame>
        <p:nvGraphicFramePr>
          <p:cNvPr id="311311" name="Object 15"/>
          <p:cNvGraphicFramePr>
            <a:graphicFrameLocks noChangeAspect="1"/>
          </p:cNvGraphicFramePr>
          <p:nvPr/>
        </p:nvGraphicFramePr>
        <p:xfrm>
          <a:off x="3581400" y="2827338"/>
          <a:ext cx="506413" cy="346075"/>
        </p:xfrm>
        <a:graphic>
          <a:graphicData uri="http://schemas.openxmlformats.org/presentationml/2006/ole">
            <mc:AlternateContent xmlns:mc="http://schemas.openxmlformats.org/markup-compatibility/2006">
              <mc:Choice xmlns:v="urn:schemas-microsoft-com:vml" Requires="v">
                <p:oleObj spid="_x0000_s133657" name="Equation" r:id="rId16" imgW="279360" imgH="203040" progId="Equation.DSMT4">
                  <p:embed/>
                </p:oleObj>
              </mc:Choice>
              <mc:Fallback>
                <p:oleObj name="Equation" r:id="rId16" imgW="2793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2827338"/>
                        <a:ext cx="506413" cy="346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12" name="Object 16"/>
          <p:cNvGraphicFramePr>
            <a:graphicFrameLocks noChangeAspect="1"/>
          </p:cNvGraphicFramePr>
          <p:nvPr/>
        </p:nvGraphicFramePr>
        <p:xfrm>
          <a:off x="4038600" y="2801938"/>
          <a:ext cx="989013" cy="388937"/>
        </p:xfrm>
        <a:graphic>
          <a:graphicData uri="http://schemas.openxmlformats.org/presentationml/2006/ole">
            <mc:AlternateContent xmlns:mc="http://schemas.openxmlformats.org/markup-compatibility/2006">
              <mc:Choice xmlns:v="urn:schemas-microsoft-com:vml" Requires="v">
                <p:oleObj spid="_x0000_s133658" name="Equation" r:id="rId18" imgW="545760" imgH="228600" progId="Equation.DSMT4">
                  <p:embed/>
                </p:oleObj>
              </mc:Choice>
              <mc:Fallback>
                <p:oleObj name="Equation" r:id="rId18" imgW="54576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8600" y="2801938"/>
                        <a:ext cx="989013" cy="3889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13" name="Object 17"/>
          <p:cNvGraphicFramePr>
            <a:graphicFrameLocks noChangeAspect="1"/>
          </p:cNvGraphicFramePr>
          <p:nvPr/>
        </p:nvGraphicFramePr>
        <p:xfrm>
          <a:off x="4953000" y="2838450"/>
          <a:ext cx="1978025" cy="346075"/>
        </p:xfrm>
        <a:graphic>
          <a:graphicData uri="http://schemas.openxmlformats.org/presentationml/2006/ole">
            <mc:AlternateContent xmlns:mc="http://schemas.openxmlformats.org/markup-compatibility/2006">
              <mc:Choice xmlns:v="urn:schemas-microsoft-com:vml" Requires="v">
                <p:oleObj spid="_x0000_s133659" name="Equation" r:id="rId20" imgW="1091880" imgH="203040" progId="Equation.DSMT4">
                  <p:embed/>
                </p:oleObj>
              </mc:Choice>
              <mc:Fallback>
                <p:oleObj name="Equation" r:id="rId20" imgW="109188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2838450"/>
                        <a:ext cx="1978025" cy="346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11314" name="Text Box 18"/>
          <p:cNvSpPr txBox="1">
            <a:spLocks noChangeArrowheads="1"/>
          </p:cNvSpPr>
          <p:nvPr/>
        </p:nvSpPr>
        <p:spPr bwMode="auto">
          <a:xfrm>
            <a:off x="533400" y="45100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average power provide by the AC in UK is </a:t>
            </a:r>
          </a:p>
        </p:txBody>
      </p:sp>
      <p:graphicFrame>
        <p:nvGraphicFramePr>
          <p:cNvPr id="311315" name="Object 19"/>
          <p:cNvGraphicFramePr>
            <a:graphicFrameLocks noChangeAspect="1"/>
          </p:cNvGraphicFramePr>
          <p:nvPr/>
        </p:nvGraphicFramePr>
        <p:xfrm>
          <a:off x="1981200" y="5184775"/>
          <a:ext cx="460375" cy="301625"/>
        </p:xfrm>
        <a:graphic>
          <a:graphicData uri="http://schemas.openxmlformats.org/presentationml/2006/ole">
            <mc:AlternateContent xmlns:mc="http://schemas.openxmlformats.org/markup-compatibility/2006">
              <mc:Choice xmlns:v="urn:schemas-microsoft-com:vml" Requires="v">
                <p:oleObj spid="_x0000_s133660" name="Equation" r:id="rId22" imgW="253800" imgH="177480" progId="Equation.DSMT4">
                  <p:embed/>
                </p:oleObj>
              </mc:Choice>
              <mc:Fallback>
                <p:oleObj name="Equation" r:id="rId22" imgW="253800" imgH="1774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1200" y="5184775"/>
                        <a:ext cx="460375" cy="301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11316" name="Text Box 20"/>
          <p:cNvSpPr txBox="1">
            <a:spLocks noChangeArrowheads="1"/>
          </p:cNvSpPr>
          <p:nvPr/>
        </p:nvSpPr>
        <p:spPr bwMode="auto">
          <a:xfrm>
            <a:off x="533400" y="5729288"/>
            <a:ext cx="76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a:t>
            </a:r>
          </a:p>
        </p:txBody>
      </p:sp>
      <p:sp>
        <p:nvSpPr>
          <p:cNvPr id="311317" name="Text Box 21"/>
          <p:cNvSpPr txBox="1">
            <a:spLocks noChangeArrowheads="1"/>
          </p:cNvSpPr>
          <p:nvPr/>
        </p:nvSpPr>
        <p:spPr bwMode="auto">
          <a:xfrm>
            <a:off x="1371600" y="5715000"/>
            <a:ext cx="5257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heating coils in the dryer will melt! </a:t>
            </a:r>
          </a:p>
        </p:txBody>
      </p:sp>
      <p:graphicFrame>
        <p:nvGraphicFramePr>
          <p:cNvPr id="311318" name="Object 22"/>
          <p:cNvGraphicFramePr>
            <a:graphicFrameLocks noChangeAspect="1"/>
          </p:cNvGraphicFramePr>
          <p:nvPr/>
        </p:nvGraphicFramePr>
        <p:xfrm>
          <a:off x="2389188" y="5029200"/>
          <a:ext cx="735012" cy="669925"/>
        </p:xfrm>
        <a:graphic>
          <a:graphicData uri="http://schemas.openxmlformats.org/presentationml/2006/ole">
            <mc:AlternateContent xmlns:mc="http://schemas.openxmlformats.org/markup-compatibility/2006">
              <mc:Choice xmlns:v="urn:schemas-microsoft-com:vml" Requires="v">
                <p:oleObj spid="_x0000_s133661" name="Equation" r:id="rId24" imgW="406080" imgH="393480" progId="Equation.DSMT4">
                  <p:embed/>
                </p:oleObj>
              </mc:Choice>
              <mc:Fallback>
                <p:oleObj name="Equation" r:id="rId24" imgW="406080" imgH="3934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89188" y="5029200"/>
                        <a:ext cx="735012" cy="6699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19" name="Object 23"/>
          <p:cNvGraphicFramePr>
            <a:graphicFrameLocks noChangeAspect="1"/>
          </p:cNvGraphicFramePr>
          <p:nvPr/>
        </p:nvGraphicFramePr>
        <p:xfrm>
          <a:off x="3106738" y="4953000"/>
          <a:ext cx="1998662" cy="735013"/>
        </p:xfrm>
        <a:graphic>
          <a:graphicData uri="http://schemas.openxmlformats.org/presentationml/2006/ole">
            <mc:AlternateContent xmlns:mc="http://schemas.openxmlformats.org/markup-compatibility/2006">
              <mc:Choice xmlns:v="urn:schemas-microsoft-com:vml" Requires="v">
                <p:oleObj spid="_x0000_s133662" name="Equation" r:id="rId26" imgW="1104840" imgH="431640" progId="Equation.DSMT4">
                  <p:embed/>
                </p:oleObj>
              </mc:Choice>
              <mc:Fallback>
                <p:oleObj name="Equation" r:id="rId26" imgW="1104840" imgH="4316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06738" y="4953000"/>
                        <a:ext cx="1998662" cy="735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63986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Oct. 15,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95820914-183D-2C49-A8BF-1977239EBBF3}" type="slidenum">
              <a:rPr lang="en-US"/>
              <a:pPr/>
              <a:t>22</a:t>
            </a:fld>
            <a:endParaRPr lang="en-US"/>
          </a:p>
        </p:txBody>
      </p:sp>
      <p:pic>
        <p:nvPicPr>
          <p:cNvPr id="312322" name="Picture 2" descr="FG25_022"/>
          <p:cNvPicPr>
            <a:picLocks noChangeAspect="1" noChangeArrowheads="1"/>
          </p:cNvPicPr>
          <p:nvPr/>
        </p:nvPicPr>
        <p:blipFill>
          <a:blip r:embed="rId3"/>
          <a:srcRect/>
          <a:stretch>
            <a:fillRect/>
          </a:stretch>
        </p:blipFill>
        <p:spPr bwMode="auto">
          <a:xfrm>
            <a:off x="6172200" y="2819400"/>
            <a:ext cx="2743200" cy="2057400"/>
          </a:xfrm>
          <a:prstGeom prst="rect">
            <a:avLst/>
          </a:prstGeom>
          <a:noFill/>
        </p:spPr>
      </p:pic>
      <p:sp>
        <p:nvSpPr>
          <p:cNvPr id="312323" name="Rectangle 3"/>
          <p:cNvSpPr>
            <a:spLocks noGrp="1" noChangeArrowheads="1"/>
          </p:cNvSpPr>
          <p:nvPr>
            <p:ph type="body" idx="1"/>
          </p:nvPr>
        </p:nvSpPr>
        <p:spPr>
          <a:xfrm>
            <a:off x="228600" y="685800"/>
            <a:ext cx="8610600" cy="5715000"/>
          </a:xfrm>
        </p:spPr>
        <p:txBody>
          <a:bodyPr/>
          <a:lstStyle/>
          <a:p>
            <a:r>
              <a:rPr lang="en-US" sz="2800" dirty="0"/>
              <a:t>When a potential difference is applied to the two ends of a wire </a:t>
            </a:r>
            <a:r>
              <a:rPr lang="en-US" sz="2800" dirty="0" err="1"/>
              <a:t>w</a:t>
            </a:r>
            <a:r>
              <a:rPr lang="en-US" sz="2800" dirty="0"/>
              <a:t>/ uniform cross-section, the direction of electric field is parallel to the walls of the wire, this is possible since the charges are </a:t>
            </a:r>
            <a:r>
              <a:rPr lang="en-US" sz="2800" dirty="0" smtClean="0"/>
              <a:t>moving</a:t>
            </a:r>
          </a:p>
          <a:p>
            <a:r>
              <a:rPr lang="en-US" sz="2800" dirty="0"/>
              <a:t>Let’s define a microscopic vector quantity, the current density,</a:t>
            </a:r>
            <a:r>
              <a:rPr lang="en-US" sz="2800" b="1" dirty="0"/>
              <a:t> </a:t>
            </a:r>
            <a:r>
              <a:rPr lang="en-US" sz="2800" b="1" dirty="0" err="1"/>
              <a:t>j</a:t>
            </a:r>
            <a:r>
              <a:rPr lang="en-US" sz="2800" dirty="0"/>
              <a:t>, the electric current per unit cross-sectional area</a:t>
            </a:r>
          </a:p>
          <a:p>
            <a:pPr lvl="1"/>
            <a:r>
              <a:rPr lang="en-US" sz="2400" dirty="0"/>
              <a:t> </a:t>
            </a:r>
            <a:r>
              <a:rPr lang="en-US" sz="2400" dirty="0" err="1"/>
              <a:t>j</a:t>
            </a:r>
            <a:r>
              <a:rPr lang="en-US" sz="2400" dirty="0"/>
              <a:t>=I/A or </a:t>
            </a:r>
            <a:r>
              <a:rPr lang="en-US" sz="2400" b="1" i="1" dirty="0">
                <a:latin typeface="Monotype Corsiva" charset="0"/>
              </a:rPr>
              <a:t>I</a:t>
            </a:r>
            <a:r>
              <a:rPr lang="en-US" sz="2400" dirty="0"/>
              <a:t> = </a:t>
            </a:r>
            <a:r>
              <a:rPr lang="en-US" sz="2400" dirty="0" err="1"/>
              <a:t>jA</a:t>
            </a:r>
            <a:r>
              <a:rPr lang="en-US" sz="2400" dirty="0"/>
              <a:t> if the current density is uniform</a:t>
            </a:r>
          </a:p>
          <a:p>
            <a:pPr lvl="1"/>
            <a:r>
              <a:rPr lang="en-US" sz="2400" dirty="0"/>
              <a:t>If not uniform </a:t>
            </a:r>
          </a:p>
          <a:p>
            <a:pPr lvl="1"/>
            <a:r>
              <a:rPr lang="en-US" sz="2400" dirty="0"/>
              <a:t>The direction of </a:t>
            </a:r>
            <a:r>
              <a:rPr lang="en-US" sz="2400" b="1" dirty="0" err="1"/>
              <a:t>j</a:t>
            </a:r>
            <a:r>
              <a:rPr lang="en-US" sz="2400" dirty="0"/>
              <a:t> is the direction the positive charge would move when placed at that position, generally the same as </a:t>
            </a:r>
            <a:r>
              <a:rPr lang="en-US" sz="2400" b="1" dirty="0"/>
              <a:t>E</a:t>
            </a:r>
          </a:p>
          <a:p>
            <a:r>
              <a:rPr lang="en-US" sz="2800" dirty="0"/>
              <a:t>The current density exists on any point in space while the current </a:t>
            </a:r>
            <a:r>
              <a:rPr lang="en-US" sz="2800" b="1" i="1" dirty="0">
                <a:latin typeface="Monotype Corsiva" charset="0"/>
              </a:rPr>
              <a:t>I</a:t>
            </a:r>
            <a:r>
              <a:rPr lang="en-US" sz="2800" dirty="0"/>
              <a:t> refers to a conductor as a whole so a macroscopic </a:t>
            </a:r>
          </a:p>
        </p:txBody>
      </p:sp>
      <p:sp>
        <p:nvSpPr>
          <p:cNvPr id="312324"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2325" name="Object 5"/>
          <p:cNvGraphicFramePr>
            <a:graphicFrameLocks noChangeAspect="1"/>
          </p:cNvGraphicFramePr>
          <p:nvPr>
            <p:extLst/>
          </p:nvPr>
        </p:nvGraphicFramePr>
        <p:xfrm>
          <a:off x="2832100" y="3798888"/>
          <a:ext cx="1344613" cy="596900"/>
        </p:xfrm>
        <a:graphic>
          <a:graphicData uri="http://schemas.openxmlformats.org/presentationml/2006/ole">
            <mc:AlternateContent xmlns:mc="http://schemas.openxmlformats.org/markup-compatibility/2006">
              <mc:Choice xmlns:v="urn:schemas-microsoft-com:vml" Requires="v">
                <p:oleObj spid="_x0000_s134191" name="Equation" r:id="rId4" imgW="647700" imgH="304800" progId="Equation.DSMT4">
                  <p:embed/>
                </p:oleObj>
              </mc:Choice>
              <mc:Fallback>
                <p:oleObj name="Equation" r:id="rId4" imgW="647700" imgH="304800" progId="Equation.DSMT4">
                  <p:embed/>
                  <p:pic>
                    <p:nvPicPr>
                      <p:cNvPr id="0" name=""/>
                      <p:cNvPicPr>
                        <a:picLocks noChangeAspect="1" noChangeArrowheads="1"/>
                      </p:cNvPicPr>
                      <p:nvPr/>
                    </p:nvPicPr>
                    <p:blipFill>
                      <a:blip r:embed="rId5"/>
                      <a:srcRect/>
                      <a:stretch>
                        <a:fillRect/>
                      </a:stretch>
                    </p:blipFill>
                    <p:spPr bwMode="auto">
                      <a:xfrm>
                        <a:off x="2832100" y="3798888"/>
                        <a:ext cx="1344613" cy="5969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8436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Oct. 15,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3C5D92ED-A407-6D4A-99D3-6C6210168C38}" type="slidenum">
              <a:rPr lang="en-US"/>
              <a:pPr/>
              <a:t>23</a:t>
            </a:fld>
            <a:endParaRPr lang="en-US"/>
          </a:p>
        </p:txBody>
      </p:sp>
      <p:pic>
        <p:nvPicPr>
          <p:cNvPr id="313346" name="Picture 2" descr="FG25_023"/>
          <p:cNvPicPr>
            <a:picLocks noChangeAspect="1" noChangeArrowheads="1"/>
          </p:cNvPicPr>
          <p:nvPr/>
        </p:nvPicPr>
        <p:blipFill>
          <a:blip r:embed="rId2"/>
          <a:srcRect/>
          <a:stretch>
            <a:fillRect/>
          </a:stretch>
        </p:blipFill>
        <p:spPr bwMode="auto">
          <a:xfrm>
            <a:off x="5334000" y="5200650"/>
            <a:ext cx="2819400" cy="2114550"/>
          </a:xfrm>
          <a:prstGeom prst="rect">
            <a:avLst/>
          </a:prstGeom>
          <a:noFill/>
        </p:spPr>
      </p:pic>
      <p:sp>
        <p:nvSpPr>
          <p:cNvPr id="313347" name="Rectangle 3"/>
          <p:cNvSpPr>
            <a:spLocks noGrp="1" noChangeArrowheads="1"/>
          </p:cNvSpPr>
          <p:nvPr>
            <p:ph type="body" idx="1"/>
          </p:nvPr>
        </p:nvSpPr>
        <p:spPr>
          <a:xfrm>
            <a:off x="228600" y="685800"/>
            <a:ext cx="8610600" cy="5715000"/>
          </a:xfrm>
        </p:spPr>
        <p:txBody>
          <a:bodyPr/>
          <a:lstStyle/>
          <a:p>
            <a:pPr>
              <a:lnSpc>
                <a:spcPct val="90000"/>
              </a:lnSpc>
            </a:pPr>
            <a:r>
              <a:rPr lang="en-US"/>
              <a:t>The direction of j is the direction of a positive charge.  So in a conductor, since negatively charged electrons move, the direction is –</a:t>
            </a:r>
            <a:r>
              <a:rPr lang="en-US" b="1"/>
              <a:t>j</a:t>
            </a:r>
            <a:r>
              <a:rPr lang="en-US"/>
              <a:t>.</a:t>
            </a:r>
          </a:p>
          <a:p>
            <a:pPr>
              <a:lnSpc>
                <a:spcPct val="90000"/>
              </a:lnSpc>
            </a:pPr>
            <a:r>
              <a:rPr lang="en-US"/>
              <a:t>Let’s think about the current in a microscopic view again:</a:t>
            </a:r>
          </a:p>
          <a:p>
            <a:pPr lvl="1">
              <a:lnSpc>
                <a:spcPct val="90000"/>
              </a:lnSpc>
            </a:pPr>
            <a:r>
              <a:rPr lang="en-US"/>
              <a:t>When voltage is applied to the end of a wire</a:t>
            </a:r>
          </a:p>
          <a:p>
            <a:pPr lvl="1">
              <a:lnSpc>
                <a:spcPct val="90000"/>
              </a:lnSpc>
            </a:pPr>
            <a:r>
              <a:rPr lang="en-US"/>
              <a:t>Electric field is generated by the potential difference</a:t>
            </a:r>
          </a:p>
          <a:p>
            <a:pPr lvl="1">
              <a:lnSpc>
                <a:spcPct val="90000"/>
              </a:lnSpc>
            </a:pPr>
            <a:r>
              <a:rPr lang="en-US"/>
              <a:t>Electrons feel force and get accelerated  </a:t>
            </a:r>
          </a:p>
          <a:p>
            <a:pPr lvl="1">
              <a:lnSpc>
                <a:spcPct val="90000"/>
              </a:lnSpc>
            </a:pPr>
            <a:r>
              <a:rPr lang="en-US"/>
              <a:t>Electrons soon reach to a steady average speed due to collisions with atoms in the wire, called drift velocity, </a:t>
            </a:r>
            <a:r>
              <a:rPr lang="en-US" b="1"/>
              <a:t>v</a:t>
            </a:r>
            <a:r>
              <a:rPr lang="en-US" baseline="-25000"/>
              <a:t>d</a:t>
            </a:r>
          </a:p>
          <a:p>
            <a:pPr lvl="1">
              <a:lnSpc>
                <a:spcPct val="90000"/>
              </a:lnSpc>
            </a:pPr>
            <a:r>
              <a:rPr lang="en-US"/>
              <a:t>The drift velocity is normally much smaller than electrons’ average random speed. </a:t>
            </a:r>
          </a:p>
        </p:txBody>
      </p:sp>
      <p:sp>
        <p:nvSpPr>
          <p:cNvPr id="313348"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spTree>
    <p:extLst>
      <p:ext uri="{BB962C8B-B14F-4D97-AF65-F5344CB8AC3E}">
        <p14:creationId xmlns:p14="http://schemas.microsoft.com/office/powerpoint/2010/main" val="92866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Oct. 15,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3672DEB0-7440-2F4E-96C8-55B0546D84C6}" type="slidenum">
              <a:rPr lang="en-US"/>
              <a:pPr/>
              <a:t>24</a:t>
            </a:fld>
            <a:endParaRPr lang="en-US"/>
          </a:p>
        </p:txBody>
      </p:sp>
      <p:sp>
        <p:nvSpPr>
          <p:cNvPr id="315394" name="Rectangle 2"/>
          <p:cNvSpPr>
            <a:spLocks noGrp="1" noChangeArrowheads="1"/>
          </p:cNvSpPr>
          <p:nvPr>
            <p:ph type="body" idx="1"/>
          </p:nvPr>
        </p:nvSpPr>
        <p:spPr>
          <a:xfrm>
            <a:off x="76200" y="685800"/>
            <a:ext cx="8915400" cy="5715000"/>
          </a:xfrm>
        </p:spPr>
        <p:txBody>
          <a:bodyPr/>
          <a:lstStyle/>
          <a:p>
            <a:r>
              <a:rPr lang="en-US" dirty="0"/>
              <a:t>The drift velocity of electrons in a wire is only about 0.05mm/s.  How could we get light turned on immediately then?</a:t>
            </a:r>
          </a:p>
          <a:p>
            <a:pPr lvl="1"/>
            <a:r>
              <a:rPr lang="en-US" dirty="0"/>
              <a:t>While the electrons in a wire travels slow, the electric field travels essentially at the speed of light.  Then what is all the talk about electrons flowing through?</a:t>
            </a:r>
          </a:p>
          <a:p>
            <a:pPr lvl="2"/>
            <a:r>
              <a:rPr lang="en-US" dirty="0"/>
              <a:t>It is just like water.  When you turn on the facet, water flows right off the facet despite the fact that the water travels slow.</a:t>
            </a:r>
          </a:p>
          <a:p>
            <a:pPr lvl="2"/>
            <a:r>
              <a:rPr lang="en-US" dirty="0"/>
              <a:t>Electricity is the same.  Electrons fill the conductor wire and when the switch is flipped on or a potential difference is applied, the electrons </a:t>
            </a:r>
            <a:r>
              <a:rPr lang="en-US" dirty="0" smtClean="0"/>
              <a:t>close </a:t>
            </a:r>
            <a:r>
              <a:rPr lang="en-US" dirty="0"/>
              <a:t>to the positive terminal flows into the bulb.</a:t>
            </a:r>
          </a:p>
          <a:p>
            <a:pPr lvl="2"/>
            <a:r>
              <a:rPr lang="en-US" dirty="0"/>
              <a:t>Interesting, isn’t it?  Why is the field travel at the speed of light then?</a:t>
            </a:r>
          </a:p>
        </p:txBody>
      </p:sp>
      <p:sp>
        <p:nvSpPr>
          <p:cNvPr id="315395" name="Rectangle 3"/>
          <p:cNvSpPr>
            <a:spLocks noGrp="1" noChangeArrowheads="1"/>
          </p:cNvSpPr>
          <p:nvPr>
            <p:ph type="title"/>
          </p:nvPr>
        </p:nvSpPr>
        <p:spPr>
          <a:xfrm>
            <a:off x="685800" y="0"/>
            <a:ext cx="7772400" cy="609600"/>
          </a:xfrm>
        </p:spPr>
        <p:txBody>
          <a:bodyPr/>
          <a:lstStyle/>
          <a:p>
            <a:r>
              <a:rPr lang="en-US" sz="4000"/>
              <a:t>Microscopic View of Electric Current</a:t>
            </a:r>
          </a:p>
        </p:txBody>
      </p:sp>
    </p:spTree>
    <p:extLst>
      <p:ext uri="{BB962C8B-B14F-4D97-AF65-F5344CB8AC3E}">
        <p14:creationId xmlns:p14="http://schemas.microsoft.com/office/powerpoint/2010/main" val="1729549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Oct. 15,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smtClean="0">
                <a:latin typeface="Arial Narrow" charset="0"/>
                <a:ea typeface="ＭＳ Ｐゴシック" charset="0"/>
                <a:cs typeface="ＭＳ Ｐゴシック" charset="0"/>
              </a:rPr>
              <a:t>Special Extra Credit #4</a:t>
            </a:r>
            <a:endParaRPr lang="en-US" b="1" dirty="0">
              <a:latin typeface="Arial Narrow" charset="0"/>
              <a:ea typeface="ＭＳ Ｐゴシック" charset="0"/>
              <a:cs typeface="ＭＳ Ｐゴシック" charset="0"/>
            </a:endParaRPr>
          </a:p>
        </p:txBody>
      </p:sp>
      <p:sp>
        <p:nvSpPr>
          <p:cNvPr id="111619" name="Rectangle 3"/>
          <p:cNvSpPr>
            <a:spLocks noGrp="1" noChangeArrowheads="1"/>
          </p:cNvSpPr>
          <p:nvPr>
            <p:ph type="body" idx="1"/>
          </p:nvPr>
        </p:nvSpPr>
        <p:spPr>
          <a:xfrm>
            <a:off x="486888" y="685800"/>
            <a:ext cx="8229600" cy="5410200"/>
          </a:xfrm>
        </p:spPr>
        <p:txBody>
          <a:bodyPr/>
          <a:lstStyle/>
          <a:p>
            <a:r>
              <a:rPr lang="en-US" sz="2400" dirty="0" smtClean="0"/>
              <a:t>Election Participation Exercise</a:t>
            </a:r>
          </a:p>
          <a:p>
            <a:r>
              <a:rPr lang="en-US" sz="2400" dirty="0" smtClean="0"/>
              <a:t>For those with legal voting right: You can submit up to three “I Voted” sticker for 20 points total </a:t>
            </a:r>
            <a:r>
              <a:rPr lang="mr-IN" sz="2400" dirty="0" smtClean="0"/>
              <a:t>–</a:t>
            </a:r>
            <a:r>
              <a:rPr lang="en-US" sz="2400" dirty="0" smtClean="0"/>
              <a:t> one your own and up to two others who voted</a:t>
            </a:r>
          </a:p>
          <a:p>
            <a:r>
              <a:rPr lang="en-US" sz="2400" dirty="0" smtClean="0"/>
              <a:t>For those without legal voting right: You can submit up to four “I Voted” sticker for 20 points total</a:t>
            </a:r>
          </a:p>
          <a:p>
            <a:r>
              <a:rPr lang="en-US" sz="2400" dirty="0" smtClean="0"/>
              <a:t>Be sure to tape one side of the stickers on a sheet of paper with your name on it.</a:t>
            </a:r>
          </a:p>
          <a:p>
            <a:pPr lvl="1"/>
            <a:r>
              <a:rPr lang="en-US" sz="2000" dirty="0" smtClean="0"/>
              <a:t>Write the precinct number the vote is cast, the full name of the person voted and the signature next to the relevant sticker</a:t>
            </a:r>
          </a:p>
          <a:p>
            <a:r>
              <a:rPr lang="en-US" sz="2400" dirty="0" smtClean="0"/>
              <a:t>None of the stickers can be from the same person on someone else’s extra credit or yours</a:t>
            </a:r>
          </a:p>
          <a:p>
            <a:r>
              <a:rPr lang="en-US" sz="2400" dirty="0" smtClean="0"/>
              <a:t>Deadline: Beginning of the class Wednesday, Nov. </a:t>
            </a:r>
            <a:r>
              <a:rPr lang="en-US" sz="2400" smtClean="0"/>
              <a:t>7</a:t>
            </a:r>
            <a:endParaRPr lang="en-US" sz="2000" dirty="0"/>
          </a:p>
        </p:txBody>
      </p:sp>
    </p:spTree>
    <p:extLst>
      <p:ext uri="{BB962C8B-B14F-4D97-AF65-F5344CB8AC3E}">
        <p14:creationId xmlns:p14="http://schemas.microsoft.com/office/powerpoint/2010/main" val="1560529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Oct. 15,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839B6D21-3664-AE4F-834B-CBBBB7AE22F1}" type="slidenum">
              <a:rPr lang="en-US"/>
              <a:pPr/>
              <a:t>4</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a:t>
            </a:r>
            <a:r>
              <a:rPr lang="en-US" dirty="0" smtClean="0"/>
              <a:t> 4 </a:t>
            </a:r>
            <a:endParaRPr lang="en-US" dirty="0"/>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120119"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120120" name="Equation" r:id="rId6" imgW="228600" imgH="152280" progId="Equation.DSMT4">
                  <p:embed/>
                </p:oleObj>
              </mc:Choice>
              <mc:Fallback>
                <p:oleObj name="Equation" r:id="rId6" imgW="2286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120121" name="Equation" r:id="rId8" imgW="279360" imgH="368280" progId="Equation.DSMT4">
                  <p:embed/>
                </p:oleObj>
              </mc:Choice>
              <mc:Fallback>
                <p:oleObj name="Equation" r:id="rId8" imgW="2793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120122" name="Equation" r:id="rId10" imgW="571320" imgH="368280" progId="Equation.DSMT4">
                  <p:embed/>
                </p:oleObj>
              </mc:Choice>
              <mc:Fallback>
                <p:oleObj name="Equation" r:id="rId10" imgW="5713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120123" name="Equation" r:id="rId12" imgW="749160" imgH="368280" progId="Equation.DSMT4">
                  <p:embed/>
                </p:oleObj>
              </mc:Choice>
              <mc:Fallback>
                <p:oleObj name="Equation" r:id="rId12" imgW="7491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120124"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120125" name="Equation" r:id="rId16" imgW="1358640" imgH="368280" progId="Equation.DSMT4">
                  <p:embed/>
                </p:oleObj>
              </mc:Choice>
              <mc:Fallback>
                <p:oleObj name="Equation" r:id="rId16" imgW="135864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4922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15,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9753133D-B4EB-8946-B779-AE580082AF4B}" type="slidenum">
              <a:rPr lang="en-US"/>
              <a:pPr/>
              <a:t>5</a:t>
            </a:fld>
            <a:endParaRPr lang="en-US"/>
          </a:p>
        </p:txBody>
      </p:sp>
      <p:grpSp>
        <p:nvGrpSpPr>
          <p:cNvPr id="2" name="Group 2"/>
          <p:cNvGrpSpPr>
            <a:grpSpLocks/>
          </p:cNvGrpSpPr>
          <p:nvPr/>
        </p:nvGrpSpPr>
        <p:grpSpPr bwMode="auto">
          <a:xfrm>
            <a:off x="6553200" y="4476750"/>
            <a:ext cx="3124200" cy="2228850"/>
            <a:chOff x="3840" y="3264"/>
            <a:chExt cx="1776" cy="1260"/>
          </a:xfrm>
        </p:grpSpPr>
        <p:pic>
          <p:nvPicPr>
            <p:cNvPr id="293891" name="Picture 3" descr="FG25_008"/>
            <p:cNvPicPr>
              <a:picLocks noChangeAspect="1" noChangeArrowheads="1"/>
            </p:cNvPicPr>
            <p:nvPr/>
          </p:nvPicPr>
          <p:blipFill>
            <a:blip r:embed="rId2"/>
            <a:srcRect/>
            <a:stretch>
              <a:fillRect/>
            </a:stretch>
          </p:blipFill>
          <p:spPr bwMode="auto">
            <a:xfrm>
              <a:off x="3936" y="3264"/>
              <a:ext cx="1680" cy="1260"/>
            </a:xfrm>
            <a:prstGeom prst="rect">
              <a:avLst/>
            </a:prstGeom>
            <a:noFill/>
          </p:spPr>
        </p:pic>
        <p:grpSp>
          <p:nvGrpSpPr>
            <p:cNvPr id="3" name="Group 4"/>
            <p:cNvGrpSpPr>
              <a:grpSpLocks/>
            </p:cNvGrpSpPr>
            <p:nvPr/>
          </p:nvGrpSpPr>
          <p:grpSpPr bwMode="auto">
            <a:xfrm>
              <a:off x="3840" y="3600"/>
              <a:ext cx="1776" cy="624"/>
              <a:chOff x="3840" y="3600"/>
              <a:chExt cx="1776" cy="624"/>
            </a:xfrm>
          </p:grpSpPr>
          <p:sp>
            <p:nvSpPr>
              <p:cNvPr id="293893" name="Rectangle 5"/>
              <p:cNvSpPr>
                <a:spLocks noChangeArrowheads="1"/>
              </p:cNvSpPr>
              <p:nvPr/>
            </p:nvSpPr>
            <p:spPr bwMode="auto">
              <a:xfrm>
                <a:off x="3840" y="3744"/>
                <a:ext cx="672"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293894" name="Rectangle 6"/>
              <p:cNvSpPr>
                <a:spLocks noChangeArrowheads="1"/>
              </p:cNvSpPr>
              <p:nvPr/>
            </p:nvSpPr>
            <p:spPr bwMode="auto">
              <a:xfrm>
                <a:off x="4512" y="3984"/>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5" name="Rectangle 7"/>
              <p:cNvSpPr>
                <a:spLocks noChangeArrowheads="1"/>
              </p:cNvSpPr>
              <p:nvPr/>
            </p:nvSpPr>
            <p:spPr bwMode="auto">
              <a:xfrm>
                <a:off x="5040" y="3792"/>
                <a:ext cx="576" cy="4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6" name="Rectangle 8"/>
              <p:cNvSpPr>
                <a:spLocks noChangeArrowheads="1"/>
              </p:cNvSpPr>
              <p:nvPr/>
            </p:nvSpPr>
            <p:spPr bwMode="auto">
              <a:xfrm>
                <a:off x="4560" y="3600"/>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sp>
        <p:nvSpPr>
          <p:cNvPr id="293897" name="Rectangle 9"/>
          <p:cNvSpPr>
            <a:spLocks noGrp="1" noChangeArrowheads="1"/>
          </p:cNvSpPr>
          <p:nvPr>
            <p:ph type="title"/>
          </p:nvPr>
        </p:nvSpPr>
        <p:spPr>
          <a:xfrm>
            <a:off x="76200" y="0"/>
            <a:ext cx="8915400" cy="685800"/>
          </a:xfrm>
        </p:spPr>
        <p:txBody>
          <a:bodyPr/>
          <a:lstStyle/>
          <a:p>
            <a:r>
              <a:rPr lang="en-US"/>
              <a:t>Ohm’s Law: Resistors</a:t>
            </a:r>
          </a:p>
        </p:txBody>
      </p:sp>
      <p:sp>
        <p:nvSpPr>
          <p:cNvPr id="293898" name="Rectangle 10"/>
          <p:cNvSpPr>
            <a:spLocks noChangeArrowheads="1"/>
          </p:cNvSpPr>
          <p:nvPr/>
        </p:nvSpPr>
        <p:spPr bwMode="auto">
          <a:xfrm>
            <a:off x="152400" y="6096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All electric devices offer resistance to the flow of current.</a:t>
            </a:r>
          </a:p>
          <a:p>
            <a:pPr marL="742950" lvl="1" indent="-285750">
              <a:spcBef>
                <a:spcPct val="20000"/>
              </a:spcBef>
              <a:buFontTx/>
              <a:buChar char="–"/>
            </a:pPr>
            <a:r>
              <a:rPr lang="en-US" dirty="0">
                <a:solidFill>
                  <a:srgbClr val="660066"/>
                </a:solidFill>
                <a:latin typeface="Arial Narrow" charset="0"/>
                <a:ea typeface="ＭＳ Ｐゴシック" charset="-128"/>
              </a:rPr>
              <a:t>Filaments of light bulbs or heaters are wires with high resistance to cause electrons to lose their energy in the wire</a:t>
            </a:r>
          </a:p>
          <a:p>
            <a:pPr marL="742950" lvl="1" indent="-285750">
              <a:spcBef>
                <a:spcPct val="20000"/>
              </a:spcBef>
              <a:buFontTx/>
              <a:buChar char="–"/>
            </a:pPr>
            <a:r>
              <a:rPr lang="en-US" dirty="0">
                <a:solidFill>
                  <a:srgbClr val="660066"/>
                </a:solidFill>
                <a:latin typeface="Arial Narrow" charset="0"/>
                <a:ea typeface="ＭＳ Ｐゴシック" charset="-128"/>
              </a:rPr>
              <a:t>In general connecting wires have </a:t>
            </a:r>
            <a:r>
              <a:rPr lang="en-US" dirty="0" smtClean="0">
                <a:solidFill>
                  <a:srgbClr val="660066"/>
                </a:solidFill>
                <a:latin typeface="Arial Narrow" charset="0"/>
                <a:ea typeface="ＭＳ Ｐゴシック" charset="-128"/>
              </a:rPr>
              <a:t>lower </a:t>
            </a:r>
            <a:r>
              <a:rPr lang="en-US" dirty="0">
                <a:solidFill>
                  <a:srgbClr val="660066"/>
                </a:solidFill>
                <a:latin typeface="Arial Narrow" charset="0"/>
                <a:ea typeface="ＭＳ Ｐゴシック" charset="-128"/>
              </a:rPr>
              <a:t>resistance compared to other devices on the circuit</a:t>
            </a:r>
          </a:p>
          <a:p>
            <a:pPr marL="342900" indent="-342900">
              <a:spcBef>
                <a:spcPct val="20000"/>
              </a:spcBef>
              <a:buFontTx/>
              <a:buChar char="•"/>
            </a:pPr>
            <a:r>
              <a:rPr lang="en-US" sz="2800" dirty="0">
                <a:solidFill>
                  <a:schemeClr val="accent2"/>
                </a:solidFill>
                <a:latin typeface="Arial Narrow" charset="0"/>
              </a:rPr>
              <a:t>In circuits, resistors are used to control the amount of current</a:t>
            </a:r>
          </a:p>
          <a:p>
            <a:pPr marL="742950" lvl="1" indent="-285750">
              <a:spcBef>
                <a:spcPct val="20000"/>
              </a:spcBef>
              <a:buFontTx/>
              <a:buChar char="–"/>
            </a:pPr>
            <a:r>
              <a:rPr lang="en-US" dirty="0">
                <a:solidFill>
                  <a:srgbClr val="660066"/>
                </a:solidFill>
                <a:latin typeface="Arial Narrow" charset="0"/>
                <a:ea typeface="ＭＳ Ｐゴシック" charset="-128"/>
              </a:rPr>
              <a:t>Resistors offer resistance of less than one ohm to millions of ohms</a:t>
            </a:r>
          </a:p>
          <a:p>
            <a:pPr marL="742950" lvl="1" indent="-285750">
              <a:spcBef>
                <a:spcPct val="20000"/>
              </a:spcBef>
              <a:buFontTx/>
              <a:buChar char="–"/>
            </a:pPr>
            <a:r>
              <a:rPr lang="en-US" dirty="0">
                <a:solidFill>
                  <a:srgbClr val="660066"/>
                </a:solidFill>
                <a:latin typeface="Arial Narrow" charset="0"/>
                <a:ea typeface="ＭＳ Ｐゴシック" charset="-128"/>
              </a:rPr>
              <a:t>Main types are</a:t>
            </a:r>
          </a:p>
          <a:p>
            <a:pPr marL="1143000" lvl="2" indent="-228600">
              <a:spcBef>
                <a:spcPct val="20000"/>
              </a:spcBef>
              <a:buFontTx/>
              <a:buChar char="•"/>
            </a:pPr>
            <a:r>
              <a:rPr lang="en-US" sz="2000" dirty="0">
                <a:solidFill>
                  <a:srgbClr val="003300"/>
                </a:solidFill>
                <a:latin typeface="Arial Narrow" charset="0"/>
                <a:ea typeface="ＭＳ Ｐゴシック" charset="-128"/>
              </a:rPr>
              <a:t>“wire-wound” resistors which consists of a coil of fine wire</a:t>
            </a:r>
          </a:p>
          <a:p>
            <a:pPr marL="1143000" lvl="2" indent="-228600">
              <a:spcBef>
                <a:spcPct val="20000"/>
              </a:spcBef>
              <a:buFontTx/>
              <a:buChar char="•"/>
            </a:pPr>
            <a:r>
              <a:rPr lang="en-US" sz="2000" dirty="0">
                <a:solidFill>
                  <a:srgbClr val="003300"/>
                </a:solidFill>
                <a:latin typeface="Arial Narrow" charset="0"/>
                <a:ea typeface="ＭＳ Ｐゴシック" charset="-128"/>
              </a:rPr>
              <a:t>“composition” resistors which are usually made of semiconductor carbon</a:t>
            </a:r>
          </a:p>
          <a:p>
            <a:pPr marL="1143000" lvl="2" indent="-228600">
              <a:spcBef>
                <a:spcPct val="20000"/>
              </a:spcBef>
              <a:buFontTx/>
              <a:buChar char="•"/>
            </a:pPr>
            <a:r>
              <a:rPr lang="en-US" sz="2000" dirty="0">
                <a:solidFill>
                  <a:srgbClr val="003300"/>
                </a:solidFill>
                <a:latin typeface="Arial Narrow" charset="0"/>
                <a:ea typeface="ＭＳ Ｐゴシック" charset="-128"/>
              </a:rPr>
              <a:t>thin metal films</a:t>
            </a:r>
          </a:p>
          <a:p>
            <a:pPr marL="342900" indent="-342900">
              <a:spcBef>
                <a:spcPct val="20000"/>
              </a:spcBef>
              <a:buFontTx/>
              <a:buChar char="•"/>
            </a:pPr>
            <a:r>
              <a:rPr lang="en-US" sz="2800" dirty="0">
                <a:solidFill>
                  <a:schemeClr val="accent2"/>
                </a:solidFill>
                <a:latin typeface="Arial Narrow" charset="0"/>
              </a:rPr>
              <a:t>When drawn in the circuit, the symbol for a resistor is:</a:t>
            </a:r>
          </a:p>
          <a:p>
            <a:pPr marL="342900" indent="-342900">
              <a:spcBef>
                <a:spcPct val="20000"/>
              </a:spcBef>
              <a:buFontTx/>
              <a:buChar char="•"/>
            </a:pPr>
            <a:r>
              <a:rPr lang="en-US" sz="2800" dirty="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1588506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e Placeholder 3"/>
          <p:cNvSpPr>
            <a:spLocks noGrp="1"/>
          </p:cNvSpPr>
          <p:nvPr>
            <p:ph type="dt" sz="half" idx="10"/>
          </p:nvPr>
        </p:nvSpPr>
        <p:spPr/>
        <p:txBody>
          <a:bodyPr/>
          <a:lstStyle/>
          <a:p>
            <a:r>
              <a:rPr lang="en-US" smtClean="0"/>
              <a:t>Monday, Oct. 15, 2018</a:t>
            </a:r>
            <a:endParaRPr lang="en-US"/>
          </a:p>
        </p:txBody>
      </p:sp>
      <p:sp>
        <p:nvSpPr>
          <p:cNvPr id="88" name="Footer Placeholder 4"/>
          <p:cNvSpPr>
            <a:spLocks noGrp="1"/>
          </p:cNvSpPr>
          <p:nvPr>
            <p:ph type="ftr" sz="quarter" idx="11"/>
          </p:nvPr>
        </p:nvSpPr>
        <p:spPr/>
        <p:txBody>
          <a:bodyPr/>
          <a:lstStyle/>
          <a:p>
            <a:r>
              <a:rPr lang="mr-IN" smtClean="0"/>
              <a:t>PHYS 1444-002, Fall 2018                     Dr. Jaehoon Yu</a:t>
            </a:r>
            <a:endParaRPr lang="en-US"/>
          </a:p>
        </p:txBody>
      </p:sp>
      <p:sp>
        <p:nvSpPr>
          <p:cNvPr id="89" name="Slide Number Placeholder 5"/>
          <p:cNvSpPr>
            <a:spLocks noGrp="1"/>
          </p:cNvSpPr>
          <p:nvPr>
            <p:ph type="sldNum" sz="quarter" idx="12"/>
          </p:nvPr>
        </p:nvSpPr>
        <p:spPr/>
        <p:txBody>
          <a:bodyPr/>
          <a:lstStyle/>
          <a:p>
            <a:fld id="{57E0F93E-AA33-1F41-ACCB-6D51A3C1BCCE}" type="slidenum">
              <a:rPr lang="en-US"/>
              <a:pPr/>
              <a:t>6</a:t>
            </a:fld>
            <a:endParaRPr lang="en-US"/>
          </a:p>
        </p:txBody>
      </p:sp>
      <p:sp>
        <p:nvSpPr>
          <p:cNvPr id="294914" name="Rectangle 2"/>
          <p:cNvSpPr>
            <a:spLocks noGrp="1" noChangeArrowheads="1"/>
          </p:cNvSpPr>
          <p:nvPr>
            <p:ph type="title"/>
          </p:nvPr>
        </p:nvSpPr>
        <p:spPr>
          <a:xfrm>
            <a:off x="76200" y="0"/>
            <a:ext cx="8915400" cy="685800"/>
          </a:xfrm>
        </p:spPr>
        <p:txBody>
          <a:bodyPr/>
          <a:lstStyle/>
          <a:p>
            <a:r>
              <a:rPr lang="en-US"/>
              <a:t>Ohm’s Law: Resistor Values</a:t>
            </a:r>
          </a:p>
        </p:txBody>
      </p:sp>
      <p:sp>
        <p:nvSpPr>
          <p:cNvPr id="294915" name="Rectangle 3"/>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srcRect/>
          <a:stretch>
            <a:fillRect/>
          </a:stretch>
        </p:blipFill>
        <p:spPr bwMode="auto">
          <a:xfrm>
            <a:off x="2590800" y="1752600"/>
            <a:ext cx="5867400" cy="4400550"/>
          </a:xfrm>
          <a:prstGeom prst="rect">
            <a:avLst/>
          </a:prstGeom>
          <a:noFill/>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gridCol w="838200"/>
                <a:gridCol w="914400"/>
                <a:gridCol w="990600"/>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1=10</a:t>
                      </a:r>
                      <a:r>
                        <a:rPr kumimoji="0" lang="en-US" sz="1600" b="0" i="0" u="none" strike="noStrike" cap="none" normalizeH="0" baseline="30000">
                          <a:ln>
                            <a:noFill/>
                          </a:ln>
                          <a:solidFill>
                            <a:schemeClr val="accent2"/>
                          </a:solidFill>
                          <a:effectLst/>
                          <a:latin typeface="Arial Narrow" charset="0"/>
                        </a:rPr>
                        <a:t>0</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3</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4</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5</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6</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7</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8</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9</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w="9525">
            <a:noFill/>
            <a:miter lim="800000"/>
            <a:headEnd/>
            <a:tailEnd/>
          </a:ln>
          <a:effectLst/>
        </p:spPr>
        <p:txBody>
          <a:bodyPr>
            <a:prstTxWarp prst="textNoShape">
              <a:avLst/>
            </a:prstTxWarp>
            <a:spAutoFit/>
          </a:bodyPr>
          <a:lstStyle/>
          <a:p>
            <a:r>
              <a:rPr lang="en-US" sz="1800">
                <a:solidFill>
                  <a:srgbClr val="CC0000"/>
                </a:solidFill>
                <a:latin typeface="Arial Narrow" charset="0"/>
              </a:rPr>
              <a:t>What is the resistance of the resistor in this figure?</a:t>
            </a:r>
          </a:p>
        </p:txBody>
      </p:sp>
      <p:graphicFrame>
        <p:nvGraphicFramePr>
          <p:cNvPr id="294995" name="Object 83"/>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121011" name="Equation" r:id="rId4" imgW="114120" imgH="152280" progId="Equation.DSMT4">
                  <p:embed/>
                </p:oleObj>
              </mc:Choice>
              <mc:Fallback>
                <p:oleObj name="Equation" r:id="rId4" imgW="11412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4996" name="Object 84"/>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121012"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4997" name="Object 85"/>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121013" name="Equation" r:id="rId8" imgW="304560" imgH="203040" progId="Equation.DSMT4">
                  <p:embed/>
                </p:oleObj>
              </mc:Choice>
              <mc:Fallback>
                <p:oleObj name="Equation" r:id="rId8" imgW="3045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4998" name="Object 86"/>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121014" name="Equation" r:id="rId10" imgW="380880" imgH="164880" progId="Equation.DSMT4">
                  <p:embed/>
                </p:oleObj>
              </mc:Choice>
              <mc:Fallback>
                <p:oleObj name="Equation" r:id="rId10" imgW="38088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8785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15,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B5ED5AD7-8AE6-AF4C-BD37-715FA29C9A99}" type="slidenum">
              <a:rPr lang="en-US"/>
              <a:pPr/>
              <a:t>7</a:t>
            </a:fld>
            <a:endParaRPr lang="en-US"/>
          </a:p>
        </p:txBody>
      </p:sp>
      <p:sp>
        <p:nvSpPr>
          <p:cNvPr id="295938" name="Rectangle 2"/>
          <p:cNvSpPr>
            <a:spLocks noGrp="1" noChangeArrowheads="1"/>
          </p:cNvSpPr>
          <p:nvPr>
            <p:ph type="title"/>
          </p:nvPr>
        </p:nvSpPr>
        <p:spPr>
          <a:xfrm>
            <a:off x="76200" y="0"/>
            <a:ext cx="8915400" cy="685800"/>
          </a:xfrm>
        </p:spPr>
        <p:txBody>
          <a:bodyPr/>
          <a:lstStyle/>
          <a:p>
            <a:r>
              <a:rPr lang="en-US"/>
              <a:t>Resistivity</a:t>
            </a:r>
          </a:p>
        </p:txBody>
      </p:sp>
      <p:sp>
        <p:nvSpPr>
          <p:cNvPr id="295939" name="Rectangle 3"/>
          <p:cNvSpPr>
            <a:spLocks noChangeArrowheads="1"/>
          </p:cNvSpPr>
          <p:nvPr/>
        </p:nvSpPr>
        <p:spPr bwMode="auto">
          <a:xfrm>
            <a:off x="152400" y="6858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It is experimentally found that the resistance R of a metal wire is directly proportional to its length </a:t>
            </a:r>
            <a:r>
              <a:rPr lang="en-US" sz="2800" dirty="0" err="1">
                <a:solidFill>
                  <a:schemeClr val="accent2"/>
                </a:solidFill>
                <a:latin typeface="Monotype Corsiva" charset="0"/>
              </a:rPr>
              <a:t>l</a:t>
            </a:r>
            <a:r>
              <a:rPr lang="en-US" sz="2800" dirty="0">
                <a:solidFill>
                  <a:schemeClr val="accent2"/>
                </a:solidFill>
                <a:latin typeface="Arial Narrow" charset="0"/>
              </a:rPr>
              <a:t> and inversely proportional to its cross-sectional area A</a:t>
            </a:r>
          </a:p>
          <a:p>
            <a:pPr marL="742950" lvl="1" indent="-285750">
              <a:spcBef>
                <a:spcPct val="20000"/>
              </a:spcBef>
              <a:buFontTx/>
              <a:buChar char="–"/>
            </a:pPr>
            <a:r>
              <a:rPr lang="en-US" dirty="0">
                <a:solidFill>
                  <a:srgbClr val="660066"/>
                </a:solidFill>
                <a:latin typeface="Arial Narrow" charset="0"/>
                <a:ea typeface="ＭＳ Ｐゴシック" charset="-128"/>
              </a:rPr>
              <a:t>How would you formularize this?</a:t>
            </a:r>
          </a:p>
          <a:p>
            <a:pPr marL="742950" lvl="1" indent="-285750">
              <a:spcBef>
                <a:spcPct val="20000"/>
              </a:spcBef>
              <a:buFontTx/>
              <a:buChar char="–"/>
            </a:pPr>
            <a:r>
              <a:rPr lang="en-US" dirty="0">
                <a:solidFill>
                  <a:srgbClr val="660066"/>
                </a:solidFill>
                <a:latin typeface="Arial Narrow" charset="0"/>
                <a:ea typeface="ＭＳ Ｐゴシック" charset="-128"/>
              </a:rPr>
              <a:t>The proportionality constant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ρ</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called the </a:t>
            </a:r>
            <a:r>
              <a:rPr lang="en-US" b="1" u="sng" dirty="0">
                <a:solidFill>
                  <a:srgbClr val="CC0000"/>
                </a:solidFill>
                <a:latin typeface="Arial Narrow" charset="0"/>
                <a:ea typeface="ＭＳ Ｐゴシック" charset="-128"/>
              </a:rPr>
              <a:t>resistivity</a:t>
            </a:r>
            <a:r>
              <a:rPr lang="en-US" dirty="0">
                <a:solidFill>
                  <a:srgbClr val="660066"/>
                </a:solidFill>
                <a:latin typeface="Arial Narrow" charset="0"/>
                <a:ea typeface="ＭＳ Ｐゴシック" charset="-128"/>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ea typeface="ＭＳ Ｐゴシック" charset="-128"/>
              </a:rPr>
              <a:t>ohm-</a:t>
            </a:r>
            <a:r>
              <a:rPr lang="en-US" sz="2000" dirty="0" err="1">
                <a:solidFill>
                  <a:srgbClr val="003300"/>
                </a:solidFill>
                <a:latin typeface="Arial Narrow" charset="0"/>
                <a:ea typeface="ＭＳ Ｐゴシック" charset="-128"/>
              </a:rPr>
              <a:t>m</a:t>
            </a:r>
            <a:r>
              <a:rPr lang="en-US" sz="2000" dirty="0">
                <a:solidFill>
                  <a:srgbClr val="003300"/>
                </a:solidFill>
                <a:latin typeface="Arial Narrow" charset="0"/>
                <a:ea typeface="ＭＳ Ｐゴシック" charset="-128"/>
              </a:rPr>
              <a:t> or</a:t>
            </a:r>
            <a:r>
              <a:rPr lang="en-US" sz="2000" dirty="0" smtClean="0">
                <a:solidFill>
                  <a:srgbClr val="003300"/>
                </a:solidFill>
                <a:latin typeface="Arial Narrow" charset="0"/>
                <a:ea typeface="ＭＳ Ｐゴシック" charset="-128"/>
              </a:rPr>
              <a:t> </a:t>
            </a:r>
            <a:r>
              <a:rPr lang="en-US" sz="2000" dirty="0" err="1" smtClean="0">
                <a:solidFill>
                  <a:srgbClr val="003300"/>
                </a:solidFill>
                <a:latin typeface="Symbol" charset="2"/>
                <a:ea typeface="ＭＳ Ｐゴシック" charset="-128"/>
              </a:rPr>
              <a:t>Ω-</a:t>
            </a:r>
            <a:r>
              <a:rPr lang="en-US" sz="2000" dirty="0" err="1">
                <a:solidFill>
                  <a:srgbClr val="003300"/>
                </a:solidFill>
                <a:latin typeface="Arial Narrow" charset="0"/>
                <a:ea typeface="ＭＳ Ｐゴシック" charset="-128"/>
              </a:rPr>
              <a:t>m</a:t>
            </a:r>
            <a:endParaRPr lang="en-US" sz="2000" dirty="0">
              <a:solidFill>
                <a:srgbClr val="003300"/>
              </a:solidFill>
              <a:latin typeface="Arial Narrow" charset="0"/>
              <a:ea typeface="ＭＳ Ｐゴシック" charset="-128"/>
            </a:endParaRPr>
          </a:p>
          <a:p>
            <a:pPr marL="1143000" lvl="2" indent="-228600">
              <a:spcBef>
                <a:spcPct val="20000"/>
              </a:spcBef>
              <a:buFontTx/>
              <a:buChar char="•"/>
            </a:pPr>
            <a:r>
              <a:rPr lang="en-US" sz="2000" dirty="0">
                <a:solidFill>
                  <a:srgbClr val="003300"/>
                </a:solidFill>
                <a:latin typeface="Arial Narrow" charset="0"/>
                <a:ea typeface="ＭＳ Ｐゴシック" charset="-128"/>
              </a:rPr>
              <a:t>The values depends on purity, heat treatment, temperature, etc</a:t>
            </a:r>
          </a:p>
          <a:p>
            <a:pPr marL="742950" lvl="1" indent="-285750">
              <a:spcBef>
                <a:spcPct val="20000"/>
              </a:spcBef>
              <a:buFontTx/>
              <a:buChar char="–"/>
            </a:pPr>
            <a:r>
              <a:rPr lang="en-US" dirty="0">
                <a:solidFill>
                  <a:srgbClr val="660066"/>
                </a:solidFill>
                <a:latin typeface="Arial Narrow" charset="0"/>
                <a:ea typeface="ＭＳ Ｐゴシック" charset="-128"/>
              </a:rPr>
              <a:t>How would you interpret the resistivity?</a:t>
            </a:r>
          </a:p>
          <a:p>
            <a:pPr marL="1143000" lvl="2" indent="-228600">
              <a:spcBef>
                <a:spcPct val="20000"/>
              </a:spcBef>
              <a:buFontTx/>
              <a:buChar char="•"/>
            </a:pPr>
            <a:r>
              <a:rPr lang="en-US" sz="2000" dirty="0">
                <a:solidFill>
                  <a:srgbClr val="003300"/>
                </a:solidFill>
                <a:latin typeface="Arial Narrow" charset="0"/>
                <a:ea typeface="ＭＳ Ｐゴシック" charset="-128"/>
              </a:rPr>
              <a:t>The higher the resistivity the higher the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The lower the resistivity the lower the resistance and the higher the conductivity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Silver has the lowest resistivity.</a:t>
            </a:r>
          </a:p>
          <a:p>
            <a:pPr marL="1600200" lvl="3" indent="-228600">
              <a:spcBef>
                <a:spcPct val="20000"/>
              </a:spcBef>
              <a:buFontTx/>
              <a:buChar char="–"/>
            </a:pPr>
            <a:r>
              <a:rPr lang="en-US" sz="1800" dirty="0">
                <a:solidFill>
                  <a:srgbClr val="CC00CC"/>
                </a:solidFill>
                <a:latin typeface="Arial Narrow" charset="0"/>
                <a:ea typeface="ＭＳ Ｐゴシック" charset="-128"/>
              </a:rPr>
              <a:t>So </a:t>
            </a:r>
            <a:r>
              <a:rPr lang="en-US" sz="1800" dirty="0" smtClean="0">
                <a:solidFill>
                  <a:srgbClr val="CC00CC"/>
                </a:solidFill>
                <a:latin typeface="Arial Narrow" charset="0"/>
                <a:ea typeface="ＭＳ Ｐゴシック" charset="-128"/>
              </a:rPr>
              <a:t>silver </a:t>
            </a:r>
            <a:r>
              <a:rPr lang="en-US" sz="1800" dirty="0">
                <a:solidFill>
                  <a:srgbClr val="CC00CC"/>
                </a:solidFill>
                <a:latin typeface="Arial Narrow" charset="0"/>
                <a:ea typeface="ＭＳ Ｐゴシック" charset="-128"/>
              </a:rPr>
              <a:t>is the best conductor</a:t>
            </a:r>
          </a:p>
          <a:p>
            <a:pPr marL="742950" lvl="1" indent="-285750">
              <a:spcBef>
                <a:spcPct val="20000"/>
              </a:spcBef>
              <a:buFontTx/>
              <a:buChar char="–"/>
            </a:pPr>
            <a:r>
              <a:rPr lang="en-US" dirty="0">
                <a:solidFill>
                  <a:srgbClr val="660066"/>
                </a:solidFill>
                <a:latin typeface="Arial Narrow" charset="0"/>
                <a:ea typeface="ＭＳ Ｐゴシック" charset="-128"/>
              </a:rPr>
              <a:t>The reciprocal of the resistivity is called </a:t>
            </a:r>
            <a:r>
              <a:rPr lang="en-US" b="1" u="sng" dirty="0" smtClean="0">
                <a:solidFill>
                  <a:srgbClr val="CC0000"/>
                </a:solidFill>
                <a:latin typeface="Arial Narrow" charset="0"/>
                <a:ea typeface="ＭＳ Ｐゴシック" charset="-128"/>
              </a:rPr>
              <a:t>conductivity</a:t>
            </a:r>
            <a:r>
              <a:rPr lang="en-US" dirty="0">
                <a:solidFill>
                  <a:srgbClr val="660066"/>
                </a:solidFill>
                <a:latin typeface="Arial Narrow" charset="0"/>
                <a:ea typeface="ＭＳ Ｐゴシック" charset="-128"/>
              </a:rPr>
              <a: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σ</a:t>
            </a:r>
            <a:r>
              <a:rPr lang="en-US" dirty="0" smtClean="0">
                <a:solidFill>
                  <a:srgbClr val="660066"/>
                </a:solidFill>
                <a:latin typeface="Arial Narrow" charset="0"/>
                <a:ea typeface="ＭＳ Ｐゴシック" charset="-128"/>
              </a:rPr>
              <a:t>,</a:t>
            </a:r>
            <a:endParaRPr lang="en-US" dirty="0">
              <a:solidFill>
                <a:srgbClr val="660066"/>
              </a:solidFill>
              <a:latin typeface="Arial Narrow" charset="0"/>
              <a:ea typeface="ＭＳ Ｐゴシック" charset="-128"/>
            </a:endParaRPr>
          </a:p>
        </p:txBody>
      </p:sp>
      <p:graphicFrame>
        <p:nvGraphicFramePr>
          <p:cNvPr id="295940" name="Object 4"/>
          <p:cNvGraphicFramePr>
            <a:graphicFrameLocks noChangeAspect="1"/>
          </p:cNvGraphicFramePr>
          <p:nvPr/>
        </p:nvGraphicFramePr>
        <p:xfrm>
          <a:off x="4730750" y="1698625"/>
          <a:ext cx="1060450" cy="815975"/>
        </p:xfrm>
        <a:graphic>
          <a:graphicData uri="http://schemas.openxmlformats.org/presentationml/2006/ole">
            <mc:AlternateContent xmlns:mc="http://schemas.openxmlformats.org/markup-compatibility/2006">
              <mc:Choice xmlns:v="urn:schemas-microsoft-com:vml" Requires="v">
                <p:oleObj spid="_x0000_s121947" name="Equation" r:id="rId3" imgW="507960" imgH="368280" progId="Equation.DSMT4">
                  <p:embed/>
                </p:oleObj>
              </mc:Choice>
              <mc:Fallback>
                <p:oleObj name="Equation" r:id="rId3" imgW="50796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698625"/>
                        <a:ext cx="1060450" cy="8159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5941" name="Object 5"/>
          <p:cNvGraphicFramePr>
            <a:graphicFrameLocks noChangeAspect="1"/>
          </p:cNvGraphicFramePr>
          <p:nvPr/>
        </p:nvGraphicFramePr>
        <p:xfrm>
          <a:off x="7885113" y="5715000"/>
          <a:ext cx="725487" cy="747713"/>
        </p:xfrm>
        <a:graphic>
          <a:graphicData uri="http://schemas.openxmlformats.org/presentationml/2006/ole">
            <mc:AlternateContent xmlns:mc="http://schemas.openxmlformats.org/markup-compatibility/2006">
              <mc:Choice xmlns:v="urn:schemas-microsoft-com:vml" Requires="v">
                <p:oleObj spid="_x0000_s121948" name="Equation" r:id="rId5" imgW="406080" imgH="393480" progId="Equation.DSMT4">
                  <p:embed/>
                </p:oleObj>
              </mc:Choice>
              <mc:Fallback>
                <p:oleObj name="Equation" r:id="rId5" imgW="4060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5715000"/>
                        <a:ext cx="725487" cy="7477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ffectLst/>
        </p:spPr>
        <p:txBody>
          <a:bodyPr anchor="ctr">
            <a:prstTxWarp prst="textNoShape">
              <a:avLst/>
            </a:prstTxWarp>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295945"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ffectLst/>
          </p:spPr>
          <p:txBody>
            <a:bodyPr wrap="none">
              <a:prstTxWarp prst="textNoShape">
                <a:avLst/>
              </a:prstTxWarp>
              <a:spAutoFit/>
            </a:bodyPr>
            <a:lstStyle/>
            <a:p>
              <a:endParaRPr lang="en-US"/>
            </a:p>
          </p:txBody>
        </p:sp>
        <p:sp>
          <p:nvSpPr>
            <p:cNvPr id="295946" name="Text Box 10"/>
            <p:cNvSpPr txBox="1">
              <a:spLocks noChangeArrowheads="1"/>
            </p:cNvSpPr>
            <p:nvPr/>
          </p:nvSpPr>
          <p:spPr bwMode="auto">
            <a:xfrm>
              <a:off x="4686" y="1440"/>
              <a:ext cx="162" cy="288"/>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Monotype Corsiva" charset="0"/>
                </a:rPr>
                <a:t>l</a:t>
              </a:r>
            </a:p>
          </p:txBody>
        </p:sp>
      </p:grpSp>
    </p:spTree>
    <p:extLst>
      <p:ext uri="{BB962C8B-B14F-4D97-AF65-F5344CB8AC3E}">
        <p14:creationId xmlns:p14="http://schemas.microsoft.com/office/powerpoint/2010/main" val="202445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Monday, Oct. 15, 2018</a:t>
            </a:r>
            <a:endParaRPr lang="en-US"/>
          </a:p>
        </p:txBody>
      </p:sp>
      <p:sp>
        <p:nvSpPr>
          <p:cNvPr id="25" name="Footer Placeholder 4"/>
          <p:cNvSpPr>
            <a:spLocks noGrp="1"/>
          </p:cNvSpPr>
          <p:nvPr>
            <p:ph type="ftr" sz="quarter" idx="11"/>
          </p:nvPr>
        </p:nvSpPr>
        <p:spPr/>
        <p:txBody>
          <a:bodyPr/>
          <a:lstStyle/>
          <a:p>
            <a:r>
              <a:rPr lang="mr-IN" smtClean="0"/>
              <a:t>PHYS 1444-002, Fall 2018                     Dr. Jaehoon Yu</a:t>
            </a:r>
            <a:endParaRPr lang="en-US"/>
          </a:p>
        </p:txBody>
      </p:sp>
      <p:sp>
        <p:nvSpPr>
          <p:cNvPr id="26" name="Slide Number Placeholder 5"/>
          <p:cNvSpPr>
            <a:spLocks noGrp="1"/>
          </p:cNvSpPr>
          <p:nvPr>
            <p:ph type="sldNum" sz="quarter" idx="12"/>
          </p:nvPr>
        </p:nvSpPr>
        <p:spPr/>
        <p:txBody>
          <a:bodyPr/>
          <a:lstStyle/>
          <a:p>
            <a:fld id="{C81881F1-673B-D446-A88F-7BF02C4C0067}" type="slidenum">
              <a:rPr lang="en-US"/>
              <a:pPr/>
              <a:t>8</a:t>
            </a:fld>
            <a:endParaRPr lang="en-US"/>
          </a:p>
        </p:txBody>
      </p:sp>
      <p:pic>
        <p:nvPicPr>
          <p:cNvPr id="296962" name="Picture 2" descr="FG25_012"/>
          <p:cNvPicPr>
            <a:picLocks noChangeAspect="1" noChangeArrowheads="1"/>
          </p:cNvPicPr>
          <p:nvPr/>
        </p:nvPicPr>
        <p:blipFill>
          <a:blip r:embed="rId3"/>
          <a:srcRect/>
          <a:stretch>
            <a:fillRect/>
          </a:stretch>
        </p:blipFill>
        <p:spPr bwMode="auto">
          <a:xfrm>
            <a:off x="6629400" y="457200"/>
            <a:ext cx="2743200" cy="2057400"/>
          </a:xfrm>
          <a:prstGeom prst="rect">
            <a:avLst/>
          </a:prstGeom>
          <a:noFill/>
        </p:spPr>
      </p:pic>
      <p:sp>
        <p:nvSpPr>
          <p:cNvPr id="296963" name="Rectangle 3"/>
          <p:cNvSpPr>
            <a:spLocks noGrp="1" noChangeArrowheads="1"/>
          </p:cNvSpPr>
          <p:nvPr>
            <p:ph type="title"/>
          </p:nvPr>
        </p:nvSpPr>
        <p:spPr>
          <a:xfrm>
            <a:off x="228600" y="0"/>
            <a:ext cx="8686800" cy="762000"/>
          </a:xfrm>
        </p:spPr>
        <p:txBody>
          <a:bodyPr/>
          <a:lstStyle/>
          <a:p>
            <a:r>
              <a:rPr lang="en-US" dirty="0"/>
              <a:t>Example 25 –</a:t>
            </a:r>
            <a:r>
              <a:rPr lang="en-US" dirty="0" smtClean="0"/>
              <a:t> 5 </a:t>
            </a:r>
            <a:endParaRPr lang="en-US" dirty="0"/>
          </a:p>
        </p:txBody>
      </p:sp>
      <p:sp>
        <p:nvSpPr>
          <p:cNvPr id="296964" name="Text Box 4"/>
          <p:cNvSpPr txBox="1">
            <a:spLocks noChangeArrowheads="1"/>
          </p:cNvSpPr>
          <p:nvPr/>
        </p:nvSpPr>
        <p:spPr bwMode="auto">
          <a:xfrm>
            <a:off x="304800" y="609600"/>
            <a:ext cx="6934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smtClean="0">
                <a:solidFill>
                  <a:schemeClr val="accent2"/>
                </a:solidFill>
                <a:latin typeface="Arial Narrow" charset="0"/>
              </a:rPr>
              <a:t>-</a:t>
            </a:r>
            <a:r>
              <a:rPr lang="en-US" dirty="0" smtClean="0">
                <a:solidFill>
                  <a:schemeClr val="accent2"/>
                </a:solidFill>
                <a:latin typeface="Symbol" charset="2"/>
              </a:rPr>
              <a:t>Ω</a:t>
            </a:r>
            <a:r>
              <a:rPr lang="en-US" dirty="0" smtClean="0">
                <a:solidFill>
                  <a:schemeClr val="accent2"/>
                </a:solidFill>
                <a:latin typeface="Arial Narrow" charset="0"/>
              </a:rPr>
              <a:t> </a:t>
            </a:r>
            <a:r>
              <a:rPr lang="en-US" dirty="0">
                <a:solidFill>
                  <a:schemeClr val="accent2"/>
                </a:solidFill>
                <a:latin typeface="Arial Narrow" charset="0"/>
              </a:rPr>
              <a:t>per wire? (</a:t>
            </a:r>
            <a:r>
              <a:rPr lang="en-US" dirty="0" err="1">
                <a:solidFill>
                  <a:schemeClr val="accent2"/>
                </a:solidFill>
                <a:latin typeface="Arial Narrow" charset="0"/>
              </a:rPr>
              <a:t>b</a:t>
            </a:r>
            <a:r>
              <a:rPr lang="en-US" dirty="0">
                <a:solidFill>
                  <a:schemeClr val="accent2"/>
                </a:solidFill>
                <a:latin typeface="Arial Narrow" charset="0"/>
              </a:rPr>
              <a:t>)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V=IR, we obtain</a:t>
            </a:r>
          </a:p>
        </p:txBody>
      </p:sp>
      <p:sp>
        <p:nvSpPr>
          <p:cNvPr id="296967" name="Text Box 7"/>
          <p:cNvSpPr txBox="1">
            <a:spLocks noChangeArrowheads="1"/>
          </p:cNvSpPr>
          <p:nvPr/>
        </p:nvSpPr>
        <p:spPr bwMode="auto">
          <a:xfrm>
            <a:off x="609600" y="28956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From the formula for resistance, we can obtain the formula for area </a:t>
            </a:r>
          </a:p>
        </p:txBody>
      </p:sp>
      <p:graphicFrame>
        <p:nvGraphicFramePr>
          <p:cNvPr id="296968" name="Object 8"/>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123455"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69" name="Object 9"/>
          <p:cNvGraphicFramePr>
            <a:graphicFrameLocks noChangeAspect="1"/>
          </p:cNvGraphicFramePr>
          <p:nvPr/>
        </p:nvGraphicFramePr>
        <p:xfrm>
          <a:off x="4443413" y="2454275"/>
          <a:ext cx="2338387" cy="441325"/>
        </p:xfrm>
        <a:graphic>
          <a:graphicData uri="http://schemas.openxmlformats.org/presentationml/2006/ole">
            <mc:AlternateContent xmlns:mc="http://schemas.openxmlformats.org/markup-compatibility/2006">
              <mc:Choice xmlns:v="urn:schemas-microsoft-com:vml" Requires="v">
                <p:oleObj spid="_x0000_s123456" name="Equation" r:id="rId6" imgW="1282680" imgH="228600" progId="Equation.DSMT4">
                  <p:embed/>
                </p:oleObj>
              </mc:Choice>
              <mc:Fallback>
                <p:oleObj name="Equation" r:id="rId6" imgW="12826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3" y="2454275"/>
                        <a:ext cx="2338387" cy="4413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0" name="Object 10"/>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123457"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A</a:t>
            </a:r>
          </a:p>
        </p:txBody>
      </p:sp>
      <p:graphicFrame>
        <p:nvGraphicFramePr>
          <p:cNvPr id="296972" name="Object 12"/>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123458"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3" name="Object 13"/>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123459" name="Equation" r:id="rId12" imgW="241200" imgH="164880" progId="Equation.DSMT4">
                  <p:embed/>
                </p:oleObj>
              </mc:Choice>
              <mc:Fallback>
                <p:oleObj name="Equation" r:id="rId12" imgW="24120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4" name="Object 14"/>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123460"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5" name="Object 15"/>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123461" name="Equation" r:id="rId16" imgW="393480" imgH="368280" progId="Equation.DSMT4">
                  <p:embed/>
                </p:oleObj>
              </mc:Choice>
              <mc:Fallback>
                <p:oleObj name="Equation" r:id="rId16" imgW="393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6" name="Object 16"/>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123462" name="Equation" r:id="rId18" imgW="253800" imgH="203040" progId="Equation.DSMT4">
                  <p:embed/>
                </p:oleObj>
              </mc:Choice>
              <mc:Fallback>
                <p:oleObj name="Equation" r:id="rId18" imgW="2538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7" name="Object 17"/>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123463" name="Equation" r:id="rId20" imgW="291960" imgH="152280" progId="Equation.DSMT4">
                  <p:embed/>
                </p:oleObj>
              </mc:Choice>
              <mc:Fallback>
                <p:oleObj name="Equation" r:id="rId20" imgW="291960" imgH="152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8" name="Object 18"/>
          <p:cNvGraphicFramePr>
            <a:graphicFrameLocks noChangeAspect="1"/>
          </p:cNvGraphicFramePr>
          <p:nvPr/>
        </p:nvGraphicFramePr>
        <p:xfrm>
          <a:off x="3763963" y="4092575"/>
          <a:ext cx="5151437" cy="860425"/>
        </p:xfrm>
        <a:graphic>
          <a:graphicData uri="http://schemas.openxmlformats.org/presentationml/2006/ole">
            <mc:AlternateContent xmlns:mc="http://schemas.openxmlformats.org/markup-compatibility/2006">
              <mc:Choice xmlns:v="urn:schemas-microsoft-com:vml" Requires="v">
                <p:oleObj spid="_x0000_s123464" name="Equation" r:id="rId22" imgW="2743200" imgH="431640" progId="Equation.DSMT4">
                  <p:embed/>
                </p:oleObj>
              </mc:Choice>
              <mc:Fallback>
                <p:oleObj name="Equation" r:id="rId22" imgW="2743200" imgH="4316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3963" y="4092575"/>
                        <a:ext cx="5151437" cy="860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w="9525">
            <a:noFill/>
            <a:miter lim="800000"/>
            <a:headEnd/>
            <a:tailEnd/>
          </a:ln>
          <a:effectLst/>
        </p:spPr>
        <p:txBody>
          <a:bodyPr>
            <a:prstTxWarp prst="textNoShape">
              <a:avLst/>
            </a:prstTxWarp>
            <a:spAutoFit/>
          </a:bodyPr>
          <a:lstStyle/>
          <a:p>
            <a:r>
              <a:rPr lang="en-US" sz="1600" b="1" dirty="0">
                <a:solidFill>
                  <a:schemeClr val="hlink"/>
                </a:solidFill>
                <a:latin typeface="Arial Narrow" charset="0"/>
              </a:rPr>
              <a:t>Table 25.1  </a:t>
            </a:r>
          </a:p>
        </p:txBody>
      </p:sp>
      <p:graphicFrame>
        <p:nvGraphicFramePr>
          <p:cNvPr id="296981" name="Object 21"/>
          <p:cNvGraphicFramePr>
            <a:graphicFrameLocks noChangeAspect="1"/>
          </p:cNvGraphicFramePr>
          <p:nvPr/>
        </p:nvGraphicFramePr>
        <p:xfrm>
          <a:off x="2743200" y="4143375"/>
          <a:ext cx="1027113" cy="809625"/>
        </p:xfrm>
        <a:graphic>
          <a:graphicData uri="http://schemas.openxmlformats.org/presentationml/2006/ole">
            <mc:AlternateContent xmlns:mc="http://schemas.openxmlformats.org/markup-compatibility/2006">
              <mc:Choice xmlns:v="urn:schemas-microsoft-com:vml" Requires="v">
                <p:oleObj spid="_x0000_s123465" name="Equation" r:id="rId24" imgW="545760" imgH="406080" progId="Equation.DSMT4">
                  <p:embed/>
                </p:oleObj>
              </mc:Choice>
              <mc:Fallback>
                <p:oleObj name="Equation" r:id="rId24" imgW="5457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4143375"/>
                        <a:ext cx="1027113" cy="809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82" name="Object 22"/>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123466" name="Equation" r:id="rId26" imgW="291960" imgH="152280" progId="Equation.DSMT4">
                  <p:embed/>
                </p:oleObj>
              </mc:Choice>
              <mc:Fallback>
                <p:oleObj name="Equation" r:id="rId26" imgW="29196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83" name="Object 23"/>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123467" name="Equation" r:id="rId28" imgW="1079280" imgH="164880" progId="Equation.DSMT4">
                  <p:embed/>
                </p:oleObj>
              </mc:Choice>
              <mc:Fallback>
                <p:oleObj name="Equation" r:id="rId28" imgW="107928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0652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Oct. 15, 2018</a:t>
            </a:r>
            <a:endParaRPr lang="en-US"/>
          </a:p>
        </p:txBody>
      </p:sp>
      <p:sp>
        <p:nvSpPr>
          <p:cNvPr id="23" name="Footer Placeholder 4"/>
          <p:cNvSpPr>
            <a:spLocks noGrp="1"/>
          </p:cNvSpPr>
          <p:nvPr>
            <p:ph type="ftr" sz="quarter" idx="11"/>
          </p:nvPr>
        </p:nvSpPr>
        <p:spPr/>
        <p:txBody>
          <a:bodyPr/>
          <a:lstStyle/>
          <a:p>
            <a:r>
              <a:rPr lang="mr-IN" smtClean="0"/>
              <a:t>PHYS 1444-002, Fall 2018                     Dr. Jaehoon Yu</a:t>
            </a:r>
            <a:endParaRPr lang="en-US"/>
          </a:p>
        </p:txBody>
      </p:sp>
      <p:sp>
        <p:nvSpPr>
          <p:cNvPr id="24" name="Slide Number Placeholder 5"/>
          <p:cNvSpPr>
            <a:spLocks noGrp="1"/>
          </p:cNvSpPr>
          <p:nvPr>
            <p:ph type="sldNum" sz="quarter" idx="12"/>
          </p:nvPr>
        </p:nvSpPr>
        <p:spPr/>
        <p:txBody>
          <a:bodyPr/>
          <a:lstStyle/>
          <a:p>
            <a:fld id="{A7453AAD-99D8-644C-82C0-0591F3E57043}" type="slidenum">
              <a:rPr lang="en-US"/>
              <a:pPr/>
              <a:t>9</a:t>
            </a:fld>
            <a:endParaRPr lang="en-US"/>
          </a:p>
        </p:txBody>
      </p:sp>
      <p:sp>
        <p:nvSpPr>
          <p:cNvPr id="297986" name="Rectangle 2"/>
          <p:cNvSpPr>
            <a:spLocks noGrp="1" noChangeArrowheads="1"/>
          </p:cNvSpPr>
          <p:nvPr>
            <p:ph type="title"/>
          </p:nvPr>
        </p:nvSpPr>
        <p:spPr>
          <a:xfrm>
            <a:off x="228600" y="0"/>
            <a:ext cx="8686800" cy="762000"/>
          </a:xfrm>
        </p:spPr>
        <p:txBody>
          <a:bodyPr/>
          <a:lstStyle/>
          <a:p>
            <a:r>
              <a:rPr lang="en-US" dirty="0"/>
              <a:t>Example 25 –</a:t>
            </a:r>
            <a:r>
              <a:rPr lang="en-US" dirty="0" smtClean="0"/>
              <a:t> 6 </a:t>
            </a:r>
            <a:endParaRPr lang="en-US" dirty="0"/>
          </a:p>
        </p:txBody>
      </p:sp>
      <p:sp>
        <p:nvSpPr>
          <p:cNvPr id="297987" name="Text Box 3"/>
          <p:cNvSpPr txBox="1">
            <a:spLocks noChangeArrowheads="1"/>
          </p:cNvSpPr>
          <p:nvPr/>
        </p:nvSpPr>
        <p:spPr bwMode="auto">
          <a:xfrm>
            <a:off x="685800" y="684213"/>
            <a:ext cx="7848600" cy="137318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65532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volume of a cylinder of length L and radius r? </a:t>
            </a:r>
          </a:p>
        </p:txBody>
      </p:sp>
      <p:graphicFrame>
        <p:nvGraphicFramePr>
          <p:cNvPr id="297990" name="Object 6"/>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124347"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7991" name="Object 7"/>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124348" name="Equation" r:id="rId5" imgW="279360" imgH="368280" progId="Equation.DSMT4">
                  <p:embed/>
                </p:oleObj>
              </mc:Choice>
              <mc:Fallback>
                <p:oleObj name="Equation" r:id="rId5" imgW="2793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7992" name="Object 8"/>
          <p:cNvGraphicFramePr>
            <a:graphicFrameLocks noChangeAspect="1"/>
          </p:cNvGraphicFramePr>
          <p:nvPr/>
        </p:nvGraphicFramePr>
        <p:xfrm>
          <a:off x="2514600" y="3159125"/>
          <a:ext cx="609600" cy="422275"/>
        </p:xfrm>
        <a:graphic>
          <a:graphicData uri="http://schemas.openxmlformats.org/presentationml/2006/ole">
            <mc:AlternateContent xmlns:mc="http://schemas.openxmlformats.org/markup-compatibility/2006">
              <mc:Choice xmlns:v="urn:schemas-microsoft-com:vml" Requires="v">
                <p:oleObj spid="_x0000_s124349" name="Equation" r:id="rId7" imgW="253800" imgH="164880" progId="Equation.DSMT4">
                  <p:embed/>
                </p:oleObj>
              </mc:Choice>
              <mc:Fallback>
                <p:oleObj name="Equation" r:id="rId7" imgW="2538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159125"/>
                        <a:ext cx="609600" cy="4222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happens to A if L increases factor two, L’=2L? </a:t>
            </a:r>
          </a:p>
        </p:txBody>
      </p:sp>
      <p:sp>
        <p:nvSpPr>
          <p:cNvPr id="297995" name="Text Box 11"/>
          <p:cNvSpPr txBox="1">
            <a:spLocks noChangeArrowheads="1"/>
          </p:cNvSpPr>
          <p:nvPr/>
        </p:nvSpPr>
        <p:spPr bwMode="auto">
          <a:xfrm>
            <a:off x="609600" y="4238625"/>
            <a:ext cx="647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cross-sectional area, A, halves. A’=A/2</a:t>
            </a:r>
          </a:p>
        </p:txBody>
      </p:sp>
      <p:sp>
        <p:nvSpPr>
          <p:cNvPr id="297996" name="Text Box 12"/>
          <p:cNvSpPr txBox="1">
            <a:spLocks noChangeArrowheads="1"/>
          </p:cNvSpPr>
          <p:nvPr/>
        </p:nvSpPr>
        <p:spPr bwMode="auto">
          <a:xfrm>
            <a:off x="609600" y="4824413"/>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new resistance is </a:t>
            </a:r>
          </a:p>
        </p:txBody>
      </p:sp>
      <p:graphicFrame>
        <p:nvGraphicFramePr>
          <p:cNvPr id="297998" name="Object 14"/>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124350" name="Equation" r:id="rId9" imgW="291960" imgH="152280" progId="Equation.DSMT4">
                  <p:embed/>
                </p:oleObj>
              </mc:Choice>
              <mc:Fallback>
                <p:oleObj name="Equation" r:id="rId9" imgW="29196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7999" name="Object 15"/>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124351" name="Equation" r:id="rId11" imgW="431640" imgH="368280" progId="Equation.DSMT4">
                  <p:embed/>
                </p:oleObj>
              </mc:Choice>
              <mc:Fallback>
                <p:oleObj name="Equation" r:id="rId11" imgW="43164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0" name="Object 16"/>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124352" name="Equation" r:id="rId13" imgW="507960" imgH="406080" progId="Equation.DSMT4">
                  <p:embed/>
                </p:oleObj>
              </mc:Choice>
              <mc:Fallback>
                <p:oleObj name="Equation" r:id="rId13" imgW="5079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1" name="Object 17"/>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124353" name="Equation" r:id="rId15" imgW="457200" imgH="368280" progId="Equation.DSMT4">
                  <p:embed/>
                </p:oleObj>
              </mc:Choice>
              <mc:Fallback>
                <p:oleObj name="Equation" r:id="rId15" imgW="4572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2" name="Object 18"/>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124354" name="Equation" r:id="rId17" imgW="215640" imgH="152280" progId="Equation.DSMT4">
                  <p:embed/>
                </p:oleObj>
              </mc:Choice>
              <mc:Fallback>
                <p:oleObj name="Equation" r:id="rId17" imgW="21564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20"/>
          <p:cNvGraphicFramePr>
            <a:graphicFrameLocks noChangeAspect="1"/>
          </p:cNvGraphicFramePr>
          <p:nvPr/>
        </p:nvGraphicFramePr>
        <p:xfrm>
          <a:off x="3048000" y="3192463"/>
          <a:ext cx="792163" cy="388937"/>
        </p:xfrm>
        <a:graphic>
          <a:graphicData uri="http://schemas.openxmlformats.org/presentationml/2006/ole">
            <mc:AlternateContent xmlns:mc="http://schemas.openxmlformats.org/markup-compatibility/2006">
              <mc:Choice xmlns:v="urn:schemas-microsoft-com:vml" Requires="v">
                <p:oleObj spid="_x0000_s124355" name="Equation" r:id="rId19" imgW="330120" imgH="152280" progId="Equation.DSMT4">
                  <p:embed/>
                </p:oleObj>
              </mc:Choice>
              <mc:Fallback>
                <p:oleObj name="Equation" r:id="rId19" imgW="330120" imgH="152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192463"/>
                        <a:ext cx="792163" cy="3889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5" name="Object 21"/>
          <p:cNvGraphicFramePr>
            <a:graphicFrameLocks noChangeAspect="1"/>
          </p:cNvGraphicFramePr>
          <p:nvPr/>
        </p:nvGraphicFramePr>
        <p:xfrm>
          <a:off x="3825875" y="3048000"/>
          <a:ext cx="822325" cy="519113"/>
        </p:xfrm>
        <a:graphic>
          <a:graphicData uri="http://schemas.openxmlformats.org/presentationml/2006/ole">
            <mc:AlternateContent xmlns:mc="http://schemas.openxmlformats.org/markup-compatibility/2006">
              <mc:Choice xmlns:v="urn:schemas-microsoft-com:vml" Requires="v">
                <p:oleObj spid="_x0000_s124356" name="Equation" r:id="rId21" imgW="342720" imgH="203040" progId="Equation.DSMT4">
                  <p:embed/>
                </p:oleObj>
              </mc:Choice>
              <mc:Fallback>
                <p:oleObj name="Equation" r:id="rId21" imgW="34272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25875" y="3048000"/>
                        <a:ext cx="822325" cy="5191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5448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54798</TotalTime>
  <Words>2940</Words>
  <Application>Microsoft Macintosh PowerPoint</Application>
  <PresentationFormat>On-screen Show (4:3)</PresentationFormat>
  <Paragraphs>357</Paragraphs>
  <Slides>24</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 Narrow</vt:lpstr>
      <vt:lpstr>Monotype Corsiva</vt:lpstr>
      <vt:lpstr>ＭＳ Ｐゴシック</vt:lpstr>
      <vt:lpstr>Symbol</vt:lpstr>
      <vt:lpstr>Times New Roman</vt:lpstr>
      <vt:lpstr>Wingdings</vt:lpstr>
      <vt:lpstr>Arial</vt:lpstr>
      <vt:lpstr>phys1443-spring02</vt:lpstr>
      <vt:lpstr>Equation</vt:lpstr>
      <vt:lpstr>PHYS 1441 – Section 002 Lecture #12</vt:lpstr>
      <vt:lpstr>Announcements</vt:lpstr>
      <vt:lpstr>Special Extra Credit #4</vt:lpstr>
      <vt:lpstr>Example 25 – 4 </vt:lpstr>
      <vt:lpstr>Ohm’s Law: Resistors</vt:lpstr>
      <vt:lpstr>Ohm’s Law: Resistor Values</vt:lpstr>
      <vt:lpstr>Resistivity</vt:lpstr>
      <vt:lpstr>Example 25 – 5 </vt:lpstr>
      <vt:lpstr>Example 25 – 6 </vt:lpstr>
      <vt:lpstr>Temperature Dependence of Resistivity</vt:lpstr>
      <vt:lpstr>Electric Power</vt:lpstr>
      <vt:lpstr>Electric Power</vt:lpstr>
      <vt:lpstr>Example 25 – 8 </vt:lpstr>
      <vt:lpstr>Power in Household Circuits</vt:lpstr>
      <vt:lpstr>Example 25 – 11 </vt:lpstr>
      <vt:lpstr>Alternating Current</vt:lpstr>
      <vt:lpstr>The Alternating Current</vt:lpstr>
      <vt:lpstr>Alternating Current</vt:lpstr>
      <vt:lpstr>Power Delivered by Alternating Current</vt:lpstr>
      <vt:lpstr>Power Delivered by Alternating Current</vt:lpstr>
      <vt:lpstr>Example 25 – 13 </vt:lpstr>
      <vt:lpstr>Microscopic View of Electric Current</vt:lpstr>
      <vt:lpstr>Microscopic View of Electric Current</vt:lpstr>
      <vt:lpstr>Microscopic View of Electric Current</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687</cp:revision>
  <dcterms:created xsi:type="dcterms:W3CDTF">2012-01-19T04:21:20Z</dcterms:created>
  <dcterms:modified xsi:type="dcterms:W3CDTF">2018-10-15T19:49:37Z</dcterms:modified>
</cp:coreProperties>
</file>