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91" r:id="rId2"/>
    <p:sldId id="582" r:id="rId3"/>
    <p:sldId id="661" r:id="rId4"/>
    <p:sldId id="639" r:id="rId5"/>
    <p:sldId id="640" r:id="rId6"/>
    <p:sldId id="641" r:id="rId7"/>
    <p:sldId id="642" r:id="rId8"/>
    <p:sldId id="643" r:id="rId9"/>
    <p:sldId id="644" r:id="rId10"/>
    <p:sldId id="645" r:id="rId11"/>
    <p:sldId id="646" r:id="rId12"/>
    <p:sldId id="647" r:id="rId13"/>
    <p:sldId id="648" r:id="rId14"/>
    <p:sldId id="649" r:id="rId15"/>
    <p:sldId id="650" r:id="rId16"/>
    <p:sldId id="651" r:id="rId17"/>
    <p:sldId id="652" r:id="rId18"/>
    <p:sldId id="653" r:id="rId19"/>
    <p:sldId id="654" r:id="rId20"/>
    <p:sldId id="655" r:id="rId21"/>
    <p:sldId id="656" r:id="rId22"/>
    <p:sldId id="657" r:id="rId23"/>
    <p:sldId id="659" r:id="rId24"/>
    <p:sldId id="660"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p:restoredTop sz="94660"/>
  </p:normalViewPr>
  <p:slideViewPr>
    <p:cSldViewPr>
      <p:cViewPr varScale="1">
        <p:scale>
          <a:sx n="126" d="100"/>
          <a:sy n="126" d="100"/>
        </p:scale>
        <p:origin x="117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2.wmf"/><Relationship Id="rId2" Type="http://schemas.openxmlformats.org/officeDocument/2006/relationships/image" Target="../media/image73.emf"/><Relationship Id="rId3"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5.wmf"/><Relationship Id="rId2" Type="http://schemas.openxmlformats.org/officeDocument/2006/relationships/image" Target="../media/image76.wmf"/><Relationship Id="rId3"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0.wmf"/><Relationship Id="rId4" Type="http://schemas.openxmlformats.org/officeDocument/2006/relationships/image" Target="../media/image81.wmf"/><Relationship Id="rId5" Type="http://schemas.openxmlformats.org/officeDocument/2006/relationships/image" Target="../media/image82.emf"/><Relationship Id="rId6" Type="http://schemas.openxmlformats.org/officeDocument/2006/relationships/image" Target="../media/image83.wmf"/><Relationship Id="rId1" Type="http://schemas.openxmlformats.org/officeDocument/2006/relationships/image" Target="../media/image78.wmf"/><Relationship Id="rId2" Type="http://schemas.openxmlformats.org/officeDocument/2006/relationships/image" Target="../media/image7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7.wmf"/><Relationship Id="rId4" Type="http://schemas.openxmlformats.org/officeDocument/2006/relationships/image" Target="../media/image88.wmf"/><Relationship Id="rId5" Type="http://schemas.openxmlformats.org/officeDocument/2006/relationships/image" Target="../media/image89.wmf"/><Relationship Id="rId6" Type="http://schemas.openxmlformats.org/officeDocument/2006/relationships/image" Target="../media/image90.wmf"/><Relationship Id="rId7" Type="http://schemas.openxmlformats.org/officeDocument/2006/relationships/image" Target="../media/image91.wmf"/><Relationship Id="rId8" Type="http://schemas.openxmlformats.org/officeDocument/2006/relationships/image" Target="../media/image92.wmf"/><Relationship Id="rId9" Type="http://schemas.openxmlformats.org/officeDocument/2006/relationships/image" Target="../media/image93.wmf"/><Relationship Id="rId1" Type="http://schemas.openxmlformats.org/officeDocument/2006/relationships/image" Target="../media/image85.wmf"/><Relationship Id="rId2" Type="http://schemas.openxmlformats.org/officeDocument/2006/relationships/image" Target="../media/image86.w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104.wmf"/><Relationship Id="rId12" Type="http://schemas.openxmlformats.org/officeDocument/2006/relationships/image" Target="../media/image105.wmf"/><Relationship Id="rId1" Type="http://schemas.openxmlformats.org/officeDocument/2006/relationships/image" Target="../media/image94.wmf"/><Relationship Id="rId2" Type="http://schemas.openxmlformats.org/officeDocument/2006/relationships/image" Target="../media/image95.wmf"/><Relationship Id="rId3" Type="http://schemas.openxmlformats.org/officeDocument/2006/relationships/image" Target="../media/image96.wmf"/><Relationship Id="rId4" Type="http://schemas.openxmlformats.org/officeDocument/2006/relationships/image" Target="../media/image97.wmf"/><Relationship Id="rId5" Type="http://schemas.openxmlformats.org/officeDocument/2006/relationships/image" Target="../media/image98.wmf"/><Relationship Id="rId6" Type="http://schemas.openxmlformats.org/officeDocument/2006/relationships/image" Target="../media/image99.wmf"/><Relationship Id="rId7" Type="http://schemas.openxmlformats.org/officeDocument/2006/relationships/image" Target="../media/image100.wmf"/><Relationship Id="rId8" Type="http://schemas.openxmlformats.org/officeDocument/2006/relationships/image" Target="../media/image101.wmf"/><Relationship Id="rId9" Type="http://schemas.openxmlformats.org/officeDocument/2006/relationships/image" Target="../media/image102.wmf"/><Relationship Id="rId10" Type="http://schemas.openxmlformats.org/officeDocument/2006/relationships/image" Target="../media/image10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1" Type="http://schemas.openxmlformats.org/officeDocument/2006/relationships/image" Target="../media/image11.wmf"/><Relationship Id="rId2"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8.wmf"/><Relationship Id="rId12" Type="http://schemas.openxmlformats.org/officeDocument/2006/relationships/image" Target="../media/image29.wmf"/><Relationship Id="rId13" Type="http://schemas.openxmlformats.org/officeDocument/2006/relationships/image" Target="../media/image30.wmf"/><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6" Type="http://schemas.openxmlformats.org/officeDocument/2006/relationships/image" Target="../media/image23.wmf"/><Relationship Id="rId7" Type="http://schemas.openxmlformats.org/officeDocument/2006/relationships/image" Target="../media/image24.wmf"/><Relationship Id="rId8" Type="http://schemas.openxmlformats.org/officeDocument/2006/relationships/image" Target="../media/image25.wmf"/><Relationship Id="rId9" Type="http://schemas.openxmlformats.org/officeDocument/2006/relationships/image" Target="../media/image26.wmf"/><Relationship Id="rId10"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wmf"/><Relationship Id="rId6" Type="http://schemas.openxmlformats.org/officeDocument/2006/relationships/image" Target="../media/image35.wmf"/><Relationship Id="rId7" Type="http://schemas.openxmlformats.org/officeDocument/2006/relationships/image" Target="../media/image36.wmf"/><Relationship Id="rId8" Type="http://schemas.openxmlformats.org/officeDocument/2006/relationships/image" Target="../media/image37.wmf"/><Relationship Id="rId9" Type="http://schemas.openxmlformats.org/officeDocument/2006/relationships/image" Target="../media/image38.wmf"/><Relationship Id="rId10" Type="http://schemas.openxmlformats.org/officeDocument/2006/relationships/image" Target="../media/image39.wmf"/><Relationship Id="rId1" Type="http://schemas.openxmlformats.org/officeDocument/2006/relationships/image" Target="../media/image20.wmf"/><Relationship Id="rId2"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wmf"/><Relationship Id="rId5" Type="http://schemas.openxmlformats.org/officeDocument/2006/relationships/image" Target="../media/image45.wmf"/><Relationship Id="rId6" Type="http://schemas.openxmlformats.org/officeDocument/2006/relationships/image" Target="../media/image46.wmf"/><Relationship Id="rId1" Type="http://schemas.openxmlformats.org/officeDocument/2006/relationships/image" Target="../media/image41.wmf"/><Relationship Id="rId2"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9.wmf"/><Relationship Id="rId4" Type="http://schemas.openxmlformats.org/officeDocument/2006/relationships/image" Target="../media/image50.wmf"/><Relationship Id="rId1" Type="http://schemas.openxmlformats.org/officeDocument/2006/relationships/image" Target="../media/image47.wmf"/><Relationship Id="rId2"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65.wmf"/><Relationship Id="rId12" Type="http://schemas.openxmlformats.org/officeDocument/2006/relationships/image" Target="../media/image66.wmf"/><Relationship Id="rId13" Type="http://schemas.openxmlformats.org/officeDocument/2006/relationships/image" Target="../media/image67.wmf"/><Relationship Id="rId14" Type="http://schemas.openxmlformats.org/officeDocument/2006/relationships/image" Target="../media/image68.wmf"/><Relationship Id="rId15" Type="http://schemas.openxmlformats.org/officeDocument/2006/relationships/image" Target="../media/image69.wmf"/><Relationship Id="rId16" Type="http://schemas.openxmlformats.org/officeDocument/2006/relationships/image" Target="../media/image70.wmf"/><Relationship Id="rId1" Type="http://schemas.openxmlformats.org/officeDocument/2006/relationships/image" Target="../media/image55.wmf"/><Relationship Id="rId2" Type="http://schemas.openxmlformats.org/officeDocument/2006/relationships/image" Target="../media/image56.wmf"/><Relationship Id="rId3" Type="http://schemas.openxmlformats.org/officeDocument/2006/relationships/image" Target="../media/image57.wmf"/><Relationship Id="rId4" Type="http://schemas.openxmlformats.org/officeDocument/2006/relationships/image" Target="../media/image58.wmf"/><Relationship Id="rId5" Type="http://schemas.openxmlformats.org/officeDocument/2006/relationships/image" Target="../media/image59.wmf"/><Relationship Id="rId6" Type="http://schemas.openxmlformats.org/officeDocument/2006/relationships/image" Target="../media/image60.wmf"/><Relationship Id="rId7" Type="http://schemas.openxmlformats.org/officeDocument/2006/relationships/image" Target="../media/image61.wmf"/><Relationship Id="rId8" Type="http://schemas.openxmlformats.org/officeDocument/2006/relationships/image" Target="../media/image62.wmf"/><Relationship Id="rId9" Type="http://schemas.openxmlformats.org/officeDocument/2006/relationships/image" Target="../media/image63.wmf"/><Relationship Id="rId10" Type="http://schemas.openxmlformats.org/officeDocument/2006/relationships/image" Target="../media/image6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1482744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Oct. 15,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Oct. 15,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Oct. 15,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7.bin"/><Relationship Id="rId4" Type="http://schemas.openxmlformats.org/officeDocument/2006/relationships/image" Target="../media/image40.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42.bin"/><Relationship Id="rId12" Type="http://schemas.openxmlformats.org/officeDocument/2006/relationships/image" Target="../media/image45.wmf"/><Relationship Id="rId13" Type="http://schemas.openxmlformats.org/officeDocument/2006/relationships/oleObject" Target="../embeddings/oleObject43.bin"/><Relationship Id="rId14" Type="http://schemas.openxmlformats.org/officeDocument/2006/relationships/image" Target="../media/image46.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38.bin"/><Relationship Id="rId4" Type="http://schemas.openxmlformats.org/officeDocument/2006/relationships/image" Target="../media/image41.wmf"/><Relationship Id="rId5" Type="http://schemas.openxmlformats.org/officeDocument/2006/relationships/oleObject" Target="../embeddings/oleObject39.bin"/><Relationship Id="rId6" Type="http://schemas.openxmlformats.org/officeDocument/2006/relationships/image" Target="../media/image42.wmf"/><Relationship Id="rId7" Type="http://schemas.openxmlformats.org/officeDocument/2006/relationships/oleObject" Target="../embeddings/oleObject40.bin"/><Relationship Id="rId8" Type="http://schemas.openxmlformats.org/officeDocument/2006/relationships/image" Target="../media/image43.wmf"/><Relationship Id="rId9" Type="http://schemas.openxmlformats.org/officeDocument/2006/relationships/oleObject" Target="../embeddings/oleObject41.bin"/><Relationship Id="rId10" Type="http://schemas.openxmlformats.org/officeDocument/2006/relationships/image" Target="../media/image44.wmf"/></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oleObject" Target="../embeddings/oleObject44.bin"/><Relationship Id="rId5" Type="http://schemas.openxmlformats.org/officeDocument/2006/relationships/image" Target="../media/image47.wmf"/><Relationship Id="rId6" Type="http://schemas.openxmlformats.org/officeDocument/2006/relationships/oleObject" Target="../embeddings/oleObject45.bin"/><Relationship Id="rId7" Type="http://schemas.openxmlformats.org/officeDocument/2006/relationships/image" Target="../media/image48.wmf"/><Relationship Id="rId8" Type="http://schemas.openxmlformats.org/officeDocument/2006/relationships/oleObject" Target="../embeddings/oleObject46.bin"/><Relationship Id="rId9" Type="http://schemas.openxmlformats.org/officeDocument/2006/relationships/image" Target="../media/image49.wmf"/><Relationship Id="rId10" Type="http://schemas.openxmlformats.org/officeDocument/2006/relationships/oleObject" Target="../embeddings/oleObject47.bin"/><Relationship Id="rId11" Type="http://schemas.openxmlformats.org/officeDocument/2006/relationships/image" Target="../media/image50.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15.xml.rels><?xml version="1.0" encoding="UTF-8" standalone="yes"?>
<Relationships xmlns="http://schemas.openxmlformats.org/package/2006/relationships"><Relationship Id="rId20" Type="http://schemas.openxmlformats.org/officeDocument/2006/relationships/oleObject" Target="../embeddings/oleObject56.bin"/><Relationship Id="rId21" Type="http://schemas.openxmlformats.org/officeDocument/2006/relationships/image" Target="../media/image63.wmf"/><Relationship Id="rId22" Type="http://schemas.openxmlformats.org/officeDocument/2006/relationships/oleObject" Target="../embeddings/oleObject57.bin"/><Relationship Id="rId23" Type="http://schemas.openxmlformats.org/officeDocument/2006/relationships/image" Target="../media/image64.wmf"/><Relationship Id="rId24" Type="http://schemas.openxmlformats.org/officeDocument/2006/relationships/oleObject" Target="../embeddings/oleObject58.bin"/><Relationship Id="rId25" Type="http://schemas.openxmlformats.org/officeDocument/2006/relationships/image" Target="../media/image65.wmf"/><Relationship Id="rId26" Type="http://schemas.openxmlformats.org/officeDocument/2006/relationships/oleObject" Target="../embeddings/oleObject59.bin"/><Relationship Id="rId27" Type="http://schemas.openxmlformats.org/officeDocument/2006/relationships/image" Target="../media/image66.wmf"/><Relationship Id="rId28" Type="http://schemas.openxmlformats.org/officeDocument/2006/relationships/oleObject" Target="../embeddings/oleObject60.bin"/><Relationship Id="rId29" Type="http://schemas.openxmlformats.org/officeDocument/2006/relationships/image" Target="../media/image67.w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52.jpeg"/><Relationship Id="rId4" Type="http://schemas.openxmlformats.org/officeDocument/2006/relationships/oleObject" Target="../embeddings/oleObject48.bin"/><Relationship Id="rId5" Type="http://schemas.openxmlformats.org/officeDocument/2006/relationships/image" Target="../media/image55.wmf"/><Relationship Id="rId30" Type="http://schemas.openxmlformats.org/officeDocument/2006/relationships/oleObject" Target="../embeddings/oleObject61.bin"/><Relationship Id="rId31" Type="http://schemas.openxmlformats.org/officeDocument/2006/relationships/image" Target="../media/image68.wmf"/><Relationship Id="rId32" Type="http://schemas.openxmlformats.org/officeDocument/2006/relationships/oleObject" Target="../embeddings/oleObject62.bin"/><Relationship Id="rId9" Type="http://schemas.openxmlformats.org/officeDocument/2006/relationships/image" Target="../media/image57.wmf"/><Relationship Id="rId6" Type="http://schemas.openxmlformats.org/officeDocument/2006/relationships/oleObject" Target="../embeddings/oleObject49.bin"/><Relationship Id="rId7" Type="http://schemas.openxmlformats.org/officeDocument/2006/relationships/image" Target="../media/image56.wmf"/><Relationship Id="rId8" Type="http://schemas.openxmlformats.org/officeDocument/2006/relationships/oleObject" Target="../embeddings/oleObject50.bin"/><Relationship Id="rId33" Type="http://schemas.openxmlformats.org/officeDocument/2006/relationships/image" Target="../media/image69.wmf"/><Relationship Id="rId34" Type="http://schemas.openxmlformats.org/officeDocument/2006/relationships/oleObject" Target="../embeddings/oleObject63.bin"/><Relationship Id="rId35" Type="http://schemas.openxmlformats.org/officeDocument/2006/relationships/image" Target="../media/image70.wmf"/><Relationship Id="rId10" Type="http://schemas.openxmlformats.org/officeDocument/2006/relationships/oleObject" Target="../embeddings/oleObject51.bin"/><Relationship Id="rId11" Type="http://schemas.openxmlformats.org/officeDocument/2006/relationships/image" Target="../media/image58.wmf"/><Relationship Id="rId12" Type="http://schemas.openxmlformats.org/officeDocument/2006/relationships/oleObject" Target="../embeddings/oleObject52.bin"/><Relationship Id="rId13" Type="http://schemas.openxmlformats.org/officeDocument/2006/relationships/image" Target="../media/image59.wmf"/><Relationship Id="rId14" Type="http://schemas.openxmlformats.org/officeDocument/2006/relationships/oleObject" Target="../embeddings/oleObject53.bin"/><Relationship Id="rId15" Type="http://schemas.openxmlformats.org/officeDocument/2006/relationships/image" Target="../media/image60.wmf"/><Relationship Id="rId16" Type="http://schemas.openxmlformats.org/officeDocument/2006/relationships/oleObject" Target="../embeddings/oleObject54.bin"/><Relationship Id="rId17" Type="http://schemas.openxmlformats.org/officeDocument/2006/relationships/image" Target="../media/image61.wmf"/><Relationship Id="rId18" Type="http://schemas.openxmlformats.org/officeDocument/2006/relationships/oleObject" Target="../embeddings/oleObject55.bin"/><Relationship Id="rId19" Type="http://schemas.openxmlformats.org/officeDocument/2006/relationships/image" Target="../media/image6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17.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oleObject" Target="../embeddings/oleObject64.bin"/><Relationship Id="rId5" Type="http://schemas.openxmlformats.org/officeDocument/2006/relationships/image" Target="../media/image72.wmf"/><Relationship Id="rId6" Type="http://schemas.openxmlformats.org/officeDocument/2006/relationships/oleObject" Target="../embeddings/oleObject65.bin"/><Relationship Id="rId7" Type="http://schemas.openxmlformats.org/officeDocument/2006/relationships/image" Target="../media/image73.emf"/><Relationship Id="rId8" Type="http://schemas.openxmlformats.org/officeDocument/2006/relationships/oleObject" Target="../embeddings/oleObject66.bin"/><Relationship Id="rId9" Type="http://schemas.openxmlformats.org/officeDocument/2006/relationships/image" Target="../media/image74.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7.bin"/><Relationship Id="rId4" Type="http://schemas.openxmlformats.org/officeDocument/2006/relationships/image" Target="../media/image75.wmf"/><Relationship Id="rId5" Type="http://schemas.openxmlformats.org/officeDocument/2006/relationships/oleObject" Target="../embeddings/oleObject68.bin"/><Relationship Id="rId6" Type="http://schemas.openxmlformats.org/officeDocument/2006/relationships/image" Target="../media/image76.wmf"/><Relationship Id="rId7" Type="http://schemas.openxmlformats.org/officeDocument/2006/relationships/oleObject" Target="../embeddings/oleObject69.bin"/><Relationship Id="rId8" Type="http://schemas.openxmlformats.org/officeDocument/2006/relationships/image" Target="../media/image77.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image" Target="../media/image81.wmf"/><Relationship Id="rId12" Type="http://schemas.openxmlformats.org/officeDocument/2006/relationships/oleObject" Target="../embeddings/oleObject74.bin"/><Relationship Id="rId13" Type="http://schemas.openxmlformats.org/officeDocument/2006/relationships/image" Target="../media/image82.emf"/><Relationship Id="rId14" Type="http://schemas.openxmlformats.org/officeDocument/2006/relationships/oleObject" Target="../embeddings/oleObject75.bin"/><Relationship Id="rId15" Type="http://schemas.openxmlformats.org/officeDocument/2006/relationships/image" Target="../media/image83.w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84.jpeg"/><Relationship Id="rId4" Type="http://schemas.openxmlformats.org/officeDocument/2006/relationships/oleObject" Target="../embeddings/oleObject70.bin"/><Relationship Id="rId5" Type="http://schemas.openxmlformats.org/officeDocument/2006/relationships/image" Target="../media/image78.wmf"/><Relationship Id="rId6" Type="http://schemas.openxmlformats.org/officeDocument/2006/relationships/oleObject" Target="../embeddings/oleObject71.bin"/><Relationship Id="rId7" Type="http://schemas.openxmlformats.org/officeDocument/2006/relationships/image" Target="../media/image79.wmf"/><Relationship Id="rId8" Type="http://schemas.openxmlformats.org/officeDocument/2006/relationships/oleObject" Target="../embeddings/oleObject72.bin"/><Relationship Id="rId9" Type="http://schemas.openxmlformats.org/officeDocument/2006/relationships/image" Target="../media/image80.wmf"/><Relationship Id="rId10" Type="http://schemas.openxmlformats.org/officeDocument/2006/relationships/oleObject" Target="../embeddings/oleObject7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79.bin"/><Relationship Id="rId20" Type="http://schemas.openxmlformats.org/officeDocument/2006/relationships/image" Target="../media/image92.wmf"/><Relationship Id="rId21" Type="http://schemas.openxmlformats.org/officeDocument/2006/relationships/oleObject" Target="../embeddings/oleObject86.bin"/><Relationship Id="rId22" Type="http://schemas.openxmlformats.org/officeDocument/2006/relationships/image" Target="../media/image93.wmf"/><Relationship Id="rId10" Type="http://schemas.openxmlformats.org/officeDocument/2006/relationships/image" Target="../media/image88.wmf"/><Relationship Id="rId11" Type="http://schemas.openxmlformats.org/officeDocument/2006/relationships/oleObject" Target="../embeddings/oleObject80.bin"/><Relationship Id="rId12" Type="http://schemas.openxmlformats.org/officeDocument/2006/relationships/image" Target="../media/image89.wmf"/><Relationship Id="rId13" Type="http://schemas.openxmlformats.org/officeDocument/2006/relationships/oleObject" Target="../embeddings/oleObject81.bin"/><Relationship Id="rId14" Type="http://schemas.openxmlformats.org/officeDocument/2006/relationships/image" Target="../media/image90.wmf"/><Relationship Id="rId15" Type="http://schemas.openxmlformats.org/officeDocument/2006/relationships/oleObject" Target="../embeddings/oleObject82.bin"/><Relationship Id="rId16" Type="http://schemas.openxmlformats.org/officeDocument/2006/relationships/image" Target="../media/image91.wmf"/><Relationship Id="rId17" Type="http://schemas.openxmlformats.org/officeDocument/2006/relationships/oleObject" Target="../embeddings/oleObject83.bin"/><Relationship Id="rId18" Type="http://schemas.openxmlformats.org/officeDocument/2006/relationships/oleObject" Target="../embeddings/oleObject84.bin"/><Relationship Id="rId19" Type="http://schemas.openxmlformats.org/officeDocument/2006/relationships/oleObject" Target="../embeddings/oleObject85.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76.bin"/><Relationship Id="rId4" Type="http://schemas.openxmlformats.org/officeDocument/2006/relationships/image" Target="../media/image85.wmf"/><Relationship Id="rId5" Type="http://schemas.openxmlformats.org/officeDocument/2006/relationships/oleObject" Target="../embeddings/oleObject77.bin"/><Relationship Id="rId6" Type="http://schemas.openxmlformats.org/officeDocument/2006/relationships/image" Target="../media/image86.wmf"/><Relationship Id="rId7" Type="http://schemas.openxmlformats.org/officeDocument/2006/relationships/oleObject" Target="../embeddings/oleObject78.bin"/><Relationship Id="rId8" Type="http://schemas.openxmlformats.org/officeDocument/2006/relationships/image" Target="../media/image87.wmf"/></Relationships>
</file>

<file path=ppt/slides/_rels/slide21.xml.rels><?xml version="1.0" encoding="UTF-8" standalone="yes"?>
<Relationships xmlns="http://schemas.openxmlformats.org/package/2006/relationships"><Relationship Id="rId9" Type="http://schemas.openxmlformats.org/officeDocument/2006/relationships/image" Target="../media/image96.wmf"/><Relationship Id="rId20" Type="http://schemas.openxmlformats.org/officeDocument/2006/relationships/oleObject" Target="../embeddings/oleObject95.bin"/><Relationship Id="rId21" Type="http://schemas.openxmlformats.org/officeDocument/2006/relationships/image" Target="../media/image102.wmf"/><Relationship Id="rId22" Type="http://schemas.openxmlformats.org/officeDocument/2006/relationships/oleObject" Target="../embeddings/oleObject96.bin"/><Relationship Id="rId23" Type="http://schemas.openxmlformats.org/officeDocument/2006/relationships/image" Target="../media/image103.wmf"/><Relationship Id="rId24" Type="http://schemas.openxmlformats.org/officeDocument/2006/relationships/oleObject" Target="../embeddings/oleObject97.bin"/><Relationship Id="rId25" Type="http://schemas.openxmlformats.org/officeDocument/2006/relationships/image" Target="../media/image104.wmf"/><Relationship Id="rId26" Type="http://schemas.openxmlformats.org/officeDocument/2006/relationships/oleObject" Target="../embeddings/oleObject98.bin"/><Relationship Id="rId27" Type="http://schemas.openxmlformats.org/officeDocument/2006/relationships/image" Target="../media/image105.wmf"/><Relationship Id="rId10" Type="http://schemas.openxmlformats.org/officeDocument/2006/relationships/oleObject" Target="../embeddings/oleObject90.bin"/><Relationship Id="rId11" Type="http://schemas.openxmlformats.org/officeDocument/2006/relationships/image" Target="../media/image97.wmf"/><Relationship Id="rId12" Type="http://schemas.openxmlformats.org/officeDocument/2006/relationships/oleObject" Target="../embeddings/oleObject91.bin"/><Relationship Id="rId13" Type="http://schemas.openxmlformats.org/officeDocument/2006/relationships/image" Target="../media/image98.wmf"/><Relationship Id="rId14" Type="http://schemas.openxmlformats.org/officeDocument/2006/relationships/oleObject" Target="../embeddings/oleObject92.bin"/><Relationship Id="rId15" Type="http://schemas.openxmlformats.org/officeDocument/2006/relationships/image" Target="../media/image99.wmf"/><Relationship Id="rId16" Type="http://schemas.openxmlformats.org/officeDocument/2006/relationships/oleObject" Target="../embeddings/oleObject93.bin"/><Relationship Id="rId17" Type="http://schemas.openxmlformats.org/officeDocument/2006/relationships/image" Target="../media/image100.wmf"/><Relationship Id="rId18" Type="http://schemas.openxmlformats.org/officeDocument/2006/relationships/oleObject" Target="../embeddings/oleObject94.bin"/><Relationship Id="rId19" Type="http://schemas.openxmlformats.org/officeDocument/2006/relationships/image" Target="../media/image101.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image" Target="../media/image106.jpeg"/><Relationship Id="rId4" Type="http://schemas.openxmlformats.org/officeDocument/2006/relationships/oleObject" Target="../embeddings/oleObject87.bin"/><Relationship Id="rId5" Type="http://schemas.openxmlformats.org/officeDocument/2006/relationships/image" Target="../media/image94.wmf"/><Relationship Id="rId6" Type="http://schemas.openxmlformats.org/officeDocument/2006/relationships/oleObject" Target="../embeddings/oleObject88.bin"/><Relationship Id="rId7" Type="http://schemas.openxmlformats.org/officeDocument/2006/relationships/image" Target="../media/image95.wmf"/><Relationship Id="rId8" Type="http://schemas.openxmlformats.org/officeDocument/2006/relationships/oleObject" Target="../embeddings/oleObject89.bin"/></Relationships>
</file>

<file path=ppt/slides/_rels/slide22.xml.rels><?xml version="1.0" encoding="UTF-8" standalone="yes"?>
<Relationships xmlns="http://schemas.openxmlformats.org/package/2006/relationships"><Relationship Id="rId3" Type="http://schemas.openxmlformats.org/officeDocument/2006/relationships/image" Target="../media/image108.jpeg"/><Relationship Id="rId4" Type="http://schemas.openxmlformats.org/officeDocument/2006/relationships/oleObject" Target="../embeddings/oleObject99.bin"/><Relationship Id="rId5" Type="http://schemas.openxmlformats.org/officeDocument/2006/relationships/image" Target="../media/image107.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5.wmf"/><Relationship Id="rId12" Type="http://schemas.openxmlformats.org/officeDocument/2006/relationships/oleObject" Target="../embeddings/oleObject5.bin"/><Relationship Id="rId13" Type="http://schemas.openxmlformats.org/officeDocument/2006/relationships/image" Target="../media/image6.wmf"/><Relationship Id="rId14" Type="http://schemas.openxmlformats.org/officeDocument/2006/relationships/oleObject" Target="../embeddings/oleObject6.bin"/><Relationship Id="rId15" Type="http://schemas.openxmlformats.org/officeDocument/2006/relationships/image" Target="../media/image7.wmf"/><Relationship Id="rId16" Type="http://schemas.openxmlformats.org/officeDocument/2006/relationships/oleObject" Target="../embeddings/oleObject7.bin"/><Relationship Id="rId17"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9.jpeg"/><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9" Type="http://schemas.openxmlformats.org/officeDocument/2006/relationships/image" Target="../media/image4.wmf"/><Relationship Id="rId10"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oleObject" Target="../embeddings/oleObject8.bin"/><Relationship Id="rId5" Type="http://schemas.openxmlformats.org/officeDocument/2006/relationships/image" Target="../media/image11.wmf"/><Relationship Id="rId6" Type="http://schemas.openxmlformats.org/officeDocument/2006/relationships/oleObject" Target="../embeddings/oleObject9.bin"/><Relationship Id="rId7" Type="http://schemas.openxmlformats.org/officeDocument/2006/relationships/image" Target="../media/image12.wmf"/><Relationship Id="rId8" Type="http://schemas.openxmlformats.org/officeDocument/2006/relationships/oleObject" Target="../embeddings/oleObject10.bin"/><Relationship Id="rId9" Type="http://schemas.openxmlformats.org/officeDocument/2006/relationships/image" Target="../media/image13.wmf"/><Relationship Id="rId10" Type="http://schemas.openxmlformats.org/officeDocument/2006/relationships/oleObject" Target="../embeddings/oleObject11.bin"/><Relationship Id="rId11" Type="http://schemas.openxmlformats.org/officeDocument/2006/relationships/image" Target="../media/image1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6.wmf"/><Relationship Id="rId5" Type="http://schemas.openxmlformats.org/officeDocument/2006/relationships/oleObject" Target="../embeddings/oleObject13.bin"/><Relationship Id="rId6"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20.wmf"/><Relationship Id="rId20" Type="http://schemas.openxmlformats.org/officeDocument/2006/relationships/oleObject" Target="../embeddings/oleObject22.bin"/><Relationship Id="rId21" Type="http://schemas.openxmlformats.org/officeDocument/2006/relationships/image" Target="../media/image26.wmf"/><Relationship Id="rId22" Type="http://schemas.openxmlformats.org/officeDocument/2006/relationships/oleObject" Target="../embeddings/oleObject23.bin"/><Relationship Id="rId23" Type="http://schemas.openxmlformats.org/officeDocument/2006/relationships/image" Target="../media/image27.wmf"/><Relationship Id="rId24" Type="http://schemas.openxmlformats.org/officeDocument/2006/relationships/oleObject" Target="../embeddings/oleObject24.bin"/><Relationship Id="rId25" Type="http://schemas.openxmlformats.org/officeDocument/2006/relationships/image" Target="../media/image28.wmf"/><Relationship Id="rId26" Type="http://schemas.openxmlformats.org/officeDocument/2006/relationships/oleObject" Target="../embeddings/oleObject25.bin"/><Relationship Id="rId27" Type="http://schemas.openxmlformats.org/officeDocument/2006/relationships/image" Target="../media/image29.wmf"/><Relationship Id="rId28" Type="http://schemas.openxmlformats.org/officeDocument/2006/relationships/oleObject" Target="../embeddings/oleObject26.bin"/><Relationship Id="rId29" Type="http://schemas.openxmlformats.org/officeDocument/2006/relationships/image" Target="../media/image30.wmf"/><Relationship Id="rId10" Type="http://schemas.openxmlformats.org/officeDocument/2006/relationships/oleObject" Target="../embeddings/oleObject17.bin"/><Relationship Id="rId11" Type="http://schemas.openxmlformats.org/officeDocument/2006/relationships/image" Target="../media/image21.wmf"/><Relationship Id="rId12" Type="http://schemas.openxmlformats.org/officeDocument/2006/relationships/oleObject" Target="../embeddings/oleObject18.bin"/><Relationship Id="rId13" Type="http://schemas.openxmlformats.org/officeDocument/2006/relationships/image" Target="../media/image22.wmf"/><Relationship Id="rId14" Type="http://schemas.openxmlformats.org/officeDocument/2006/relationships/oleObject" Target="../embeddings/oleObject19.bin"/><Relationship Id="rId15" Type="http://schemas.openxmlformats.org/officeDocument/2006/relationships/image" Target="../media/image23.wmf"/><Relationship Id="rId16" Type="http://schemas.openxmlformats.org/officeDocument/2006/relationships/oleObject" Target="../embeddings/oleObject20.bin"/><Relationship Id="rId17" Type="http://schemas.openxmlformats.org/officeDocument/2006/relationships/image" Target="../media/image24.wmf"/><Relationship Id="rId18" Type="http://schemas.openxmlformats.org/officeDocument/2006/relationships/oleObject" Target="../embeddings/oleObject21.bin"/><Relationship Id="rId19" Type="http://schemas.openxmlformats.org/officeDocument/2006/relationships/image" Target="../media/image25.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31.jpeg"/><Relationship Id="rId4" Type="http://schemas.openxmlformats.org/officeDocument/2006/relationships/oleObject" Target="../embeddings/oleObject14.bin"/><Relationship Id="rId5" Type="http://schemas.openxmlformats.org/officeDocument/2006/relationships/image" Target="../media/image18.wmf"/><Relationship Id="rId6" Type="http://schemas.openxmlformats.org/officeDocument/2006/relationships/oleObject" Target="../embeddings/oleObject15.bin"/><Relationship Id="rId7" Type="http://schemas.openxmlformats.org/officeDocument/2006/relationships/image" Target="../media/image19.wmf"/><Relationship Id="rId8"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30.bin"/><Relationship Id="rId20" Type="http://schemas.openxmlformats.org/officeDocument/2006/relationships/image" Target="../media/image38.wmf"/><Relationship Id="rId21" Type="http://schemas.openxmlformats.org/officeDocument/2006/relationships/oleObject" Target="../embeddings/oleObject36.bin"/><Relationship Id="rId22" Type="http://schemas.openxmlformats.org/officeDocument/2006/relationships/image" Target="../media/image39.wmf"/><Relationship Id="rId10" Type="http://schemas.openxmlformats.org/officeDocument/2006/relationships/image" Target="../media/image33.wmf"/><Relationship Id="rId11" Type="http://schemas.openxmlformats.org/officeDocument/2006/relationships/oleObject" Target="../embeddings/oleObject31.bin"/><Relationship Id="rId12" Type="http://schemas.openxmlformats.org/officeDocument/2006/relationships/image" Target="../media/image34.wmf"/><Relationship Id="rId13" Type="http://schemas.openxmlformats.org/officeDocument/2006/relationships/oleObject" Target="../embeddings/oleObject32.bin"/><Relationship Id="rId14" Type="http://schemas.openxmlformats.org/officeDocument/2006/relationships/image" Target="../media/image35.wmf"/><Relationship Id="rId15" Type="http://schemas.openxmlformats.org/officeDocument/2006/relationships/oleObject" Target="../embeddings/oleObject33.bin"/><Relationship Id="rId16" Type="http://schemas.openxmlformats.org/officeDocument/2006/relationships/image" Target="../media/image36.wmf"/><Relationship Id="rId17" Type="http://schemas.openxmlformats.org/officeDocument/2006/relationships/oleObject" Target="../embeddings/oleObject34.bin"/><Relationship Id="rId18" Type="http://schemas.openxmlformats.org/officeDocument/2006/relationships/image" Target="../media/image37.wmf"/><Relationship Id="rId19" Type="http://schemas.openxmlformats.org/officeDocument/2006/relationships/oleObject" Target="../embeddings/oleObject35.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20.wmf"/><Relationship Id="rId5" Type="http://schemas.openxmlformats.org/officeDocument/2006/relationships/oleObject" Target="../embeddings/oleObject28.bin"/><Relationship Id="rId6" Type="http://schemas.openxmlformats.org/officeDocument/2006/relationships/image" Target="../media/image23.wmf"/><Relationship Id="rId7" Type="http://schemas.openxmlformats.org/officeDocument/2006/relationships/oleObject" Target="../embeddings/oleObject29.bin"/><Relationship Id="rId8"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15,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#12</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21" y="1531203"/>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15,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638300" y="2281535"/>
            <a:ext cx="6553200" cy="3204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smtClean="0">
                <a:latin typeface="Arial Narrow" charset="0"/>
              </a:rPr>
              <a:t>Chapter </a:t>
            </a:r>
            <a:r>
              <a:rPr lang="en-US" sz="2800" dirty="0">
                <a:latin typeface="Arial Narrow" charset="0"/>
              </a:rPr>
              <a:t>25 </a:t>
            </a:r>
          </a:p>
          <a:p>
            <a:pPr marL="969963" lvl="1" indent="-533400">
              <a:buFont typeface="Arial"/>
              <a:buChar char="•"/>
            </a:pPr>
            <a:r>
              <a:rPr lang="en-US" sz="2400" dirty="0">
                <a:latin typeface="Arial Narrow" charset="0"/>
              </a:rPr>
              <a:t>Ohm’s Law: Resisters, Resistivity</a:t>
            </a:r>
          </a:p>
          <a:p>
            <a:pPr marL="969963" lvl="1" indent="-533400">
              <a:buFont typeface="Arial"/>
              <a:buChar char="•"/>
            </a:pPr>
            <a:r>
              <a:rPr lang="en-US" sz="2400" dirty="0">
                <a:latin typeface="Arial Narrow" charset="0"/>
              </a:rPr>
              <a:t>Electric Power</a:t>
            </a:r>
          </a:p>
          <a:p>
            <a:pPr marL="969963" lvl="1" indent="-533400">
              <a:buFont typeface="Arial"/>
              <a:buChar char="•"/>
            </a:pPr>
            <a:r>
              <a:rPr lang="en-US" sz="2400" dirty="0">
                <a:latin typeface="Arial Narrow" charset="0"/>
              </a:rPr>
              <a:t>Alternating Current</a:t>
            </a:r>
          </a:p>
          <a:p>
            <a:pPr marL="969963" lvl="1" indent="-533400">
              <a:buFont typeface="Arial"/>
              <a:buChar char="•"/>
            </a:pPr>
            <a:r>
              <a:rPr lang="en-US" sz="2400" dirty="0">
                <a:latin typeface="Arial Narrow" charset="0"/>
              </a:rPr>
              <a:t>Microscopic View of Electric Current</a:t>
            </a:r>
          </a:p>
          <a:p>
            <a:pPr marL="969963" lvl="1" indent="-533400">
              <a:buFont typeface="Arial"/>
              <a:buChar char="•"/>
            </a:pPr>
            <a:r>
              <a:rPr lang="en-US" sz="2400" dirty="0">
                <a:latin typeface="Arial Narrow" charset="0"/>
              </a:rPr>
              <a:t>Ohm’s Law in Microscopic View</a:t>
            </a:r>
          </a:p>
          <a:p>
            <a:pPr marL="969963" lvl="1" indent="-533400">
              <a:buFont typeface="Arial"/>
              <a:buChar char="•"/>
            </a:pPr>
            <a:r>
              <a:rPr lang="en-US" sz="2400" dirty="0">
                <a:latin typeface="Arial Narrow" charset="0"/>
              </a:rPr>
              <a:t>EMF and Terminal Voltage</a:t>
            </a:r>
          </a:p>
        </p:txBody>
      </p:sp>
      <p:sp>
        <p:nvSpPr>
          <p:cNvPr id="8" name="Text Box 19"/>
          <p:cNvSpPr txBox="1">
            <a:spLocks noChangeArrowheads="1"/>
          </p:cNvSpPr>
          <p:nvPr/>
        </p:nvSpPr>
        <p:spPr bwMode="auto">
          <a:xfrm>
            <a:off x="1447330" y="5638800"/>
            <a:ext cx="6688562" cy="461665"/>
          </a:xfrm>
          <a:prstGeom prst="rect">
            <a:avLst/>
          </a:prstGeom>
          <a:solidFill>
            <a:srgbClr val="99FFCC"/>
          </a:solidFill>
          <a:ln w="9525">
            <a:noFill/>
            <a:miter lim="800000"/>
            <a:headEnd/>
            <a:tailEnd/>
          </a:ln>
          <a:effectLst/>
        </p:spPr>
        <p:txBody>
          <a:bodyPr wrap="none">
            <a:prstTxWarp prst="textNoShape">
              <a:avLst/>
            </a:prstTxWarp>
            <a:spAutoFit/>
          </a:bodyPr>
          <a:lstStyle/>
          <a:p>
            <a:r>
              <a:rPr lang="en-US" dirty="0">
                <a:solidFill>
                  <a:schemeClr val="accent2"/>
                </a:solidFill>
                <a:latin typeface="Arial Narrow" charset="0"/>
              </a:rPr>
              <a:t>Today’s homework is </a:t>
            </a:r>
            <a:r>
              <a:rPr lang="en-US" dirty="0" smtClean="0">
                <a:solidFill>
                  <a:schemeClr val="accent2"/>
                </a:solidFill>
                <a:latin typeface="Arial Narrow" charset="0"/>
              </a:rPr>
              <a:t>#</a:t>
            </a:r>
            <a:r>
              <a:rPr lang="en-US" dirty="0">
                <a:solidFill>
                  <a:schemeClr val="accent2"/>
                </a:solidFill>
                <a:latin typeface="Arial Narrow" charset="0"/>
              </a:rPr>
              <a:t>8</a:t>
            </a:r>
            <a:r>
              <a:rPr lang="en-US" dirty="0" smtClean="0">
                <a:solidFill>
                  <a:schemeClr val="accent2"/>
                </a:solidFill>
                <a:latin typeface="Arial Narrow" charset="0"/>
              </a:rPr>
              <a:t>, </a:t>
            </a:r>
            <a:r>
              <a:rPr lang="en-US" dirty="0">
                <a:solidFill>
                  <a:schemeClr val="accent2"/>
                </a:solidFill>
                <a:latin typeface="Arial Narrow" charset="0"/>
              </a:rPr>
              <a:t>due</a:t>
            </a:r>
            <a:r>
              <a:rPr lang="en-US" dirty="0" smtClean="0">
                <a:solidFill>
                  <a:schemeClr val="accent2"/>
                </a:solidFill>
                <a:latin typeface="Arial Narrow" charset="0"/>
              </a:rPr>
              <a:t> 11pm</a:t>
            </a:r>
            <a:r>
              <a:rPr lang="en-US" dirty="0">
                <a:solidFill>
                  <a:schemeClr val="accent2"/>
                </a:solidFill>
                <a:latin typeface="Arial Narrow" charset="0"/>
              </a:rPr>
              <a:t>,</a:t>
            </a:r>
            <a:r>
              <a:rPr lang="en-US" dirty="0" smtClean="0">
                <a:solidFill>
                  <a:schemeClr val="accent2"/>
                </a:solidFill>
                <a:latin typeface="Arial Narrow" charset="0"/>
              </a:rPr>
              <a:t> Wednesday</a:t>
            </a:r>
            <a:r>
              <a:rPr lang="en-US" dirty="0">
                <a:solidFill>
                  <a:schemeClr val="accent2"/>
                </a:solidFill>
                <a:latin typeface="Arial Narrow" charset="0"/>
              </a:rPr>
              <a:t>,</a:t>
            </a:r>
            <a:r>
              <a:rPr lang="en-US" dirty="0" smtClean="0">
                <a:solidFill>
                  <a:schemeClr val="accent2"/>
                </a:solidFill>
                <a:latin typeface="Arial Narrow" charset="0"/>
              </a:rPr>
              <a:t> Oct. 24!!</a:t>
            </a:r>
            <a:endParaRPr lang="en-US" dirty="0">
              <a:solidFill>
                <a:schemeClr val="accent2"/>
              </a:solidFill>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15,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0605EB87-F66E-EA42-B219-A83BC1565D25}" type="slidenum">
              <a:rPr lang="en-US"/>
              <a:pPr/>
              <a:t>10</a:t>
            </a:fld>
            <a:endParaRPr lang="en-US"/>
          </a:p>
        </p:txBody>
      </p:sp>
      <p:sp>
        <p:nvSpPr>
          <p:cNvPr id="299010" name="Rectangle 2"/>
          <p:cNvSpPr>
            <a:spLocks noChangeArrowheads="1"/>
          </p:cNvSpPr>
          <p:nvPr/>
        </p:nvSpPr>
        <p:spPr bwMode="auto">
          <a:xfrm>
            <a:off x="152400" y="533400"/>
            <a:ext cx="8763000" cy="6172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 you think the resistivity depends on temperature?</a:t>
            </a:r>
          </a:p>
          <a:p>
            <a:pPr marL="742950" lvl="1" indent="-285750">
              <a:spcBef>
                <a:spcPct val="20000"/>
              </a:spcBef>
              <a:buFontTx/>
              <a:buChar char="–"/>
            </a:pPr>
            <a:r>
              <a:rPr lang="en-US" dirty="0">
                <a:solidFill>
                  <a:srgbClr val="660066"/>
                </a:solidFill>
                <a:latin typeface="Arial Narrow" charset="0"/>
                <a:ea typeface="ＭＳ Ｐゴシック" charset="-128"/>
              </a:rPr>
              <a:t>Yes</a:t>
            </a:r>
          </a:p>
          <a:p>
            <a:pPr marL="342900" indent="-342900">
              <a:spcBef>
                <a:spcPct val="20000"/>
              </a:spcBef>
              <a:buFontTx/>
              <a:buChar char="•"/>
            </a:pPr>
            <a:r>
              <a:rPr lang="en-US" sz="2800" dirty="0">
                <a:solidFill>
                  <a:schemeClr val="accent2"/>
                </a:solidFill>
                <a:latin typeface="Arial Narrow" charset="0"/>
              </a:rPr>
              <a:t>Would it increase or decrease with the temperature?</a:t>
            </a:r>
          </a:p>
          <a:p>
            <a:pPr marL="742950" lvl="1" indent="-285750">
              <a:spcBef>
                <a:spcPct val="20000"/>
              </a:spcBef>
              <a:buFontTx/>
              <a:buChar char="–"/>
            </a:pPr>
            <a:r>
              <a:rPr lang="en-US" dirty="0">
                <a:solidFill>
                  <a:srgbClr val="660066"/>
                </a:solidFill>
                <a:latin typeface="Arial Narrow" charset="0"/>
                <a:ea typeface="ＭＳ Ｐゴシック" charset="-128"/>
              </a:rPr>
              <a:t>Increase</a:t>
            </a:r>
          </a:p>
          <a:p>
            <a:pPr marL="742950" lvl="1" indent="-285750">
              <a:spcBef>
                <a:spcPct val="20000"/>
              </a:spcBef>
              <a:buFontTx/>
              <a:buChar char="–"/>
            </a:pPr>
            <a:r>
              <a:rPr lang="en-US" dirty="0">
                <a:solidFill>
                  <a:srgbClr val="660066"/>
                </a:solidFill>
                <a:latin typeface="Arial Narrow" charset="0"/>
                <a:ea typeface="ＭＳ Ｐゴシック" charset="-128"/>
              </a:rPr>
              <a:t>Why?</a:t>
            </a:r>
            <a:endParaRPr lang="en-US" dirty="0" smtClean="0">
              <a:solidFill>
                <a:srgbClr val="660066"/>
              </a:solidFill>
              <a:latin typeface="Arial Narrow" charset="0"/>
              <a:ea typeface="ＭＳ Ｐゴシック" charset="-128"/>
            </a:endParaRPr>
          </a:p>
          <a:p>
            <a:pPr marL="742950" lvl="1" indent="-285750">
              <a:spcBef>
                <a:spcPct val="20000"/>
              </a:spcBef>
              <a:buFontTx/>
              <a:buChar char="–"/>
            </a:pPr>
            <a:r>
              <a:rPr lang="en-US" dirty="0" smtClean="0">
                <a:solidFill>
                  <a:srgbClr val="660066"/>
                </a:solidFill>
                <a:latin typeface="Arial Narrow" charset="0"/>
                <a:ea typeface="ＭＳ Ｐゴシック" charset="-128"/>
              </a:rPr>
              <a:t>Because </a:t>
            </a:r>
            <a:r>
              <a:rPr lang="en-US" dirty="0">
                <a:solidFill>
                  <a:srgbClr val="660066"/>
                </a:solidFill>
                <a:latin typeface="Arial Narrow" charset="0"/>
                <a:ea typeface="ＭＳ Ｐゴシック" charset="-128"/>
              </a:rPr>
              <a:t>the atoms are vibrating more rapidly as temperature increases and are arranged in a less orderly fashion.  So?</a:t>
            </a:r>
          </a:p>
          <a:p>
            <a:pPr marL="1143000" lvl="2" indent="-228600">
              <a:spcBef>
                <a:spcPct val="20000"/>
              </a:spcBef>
              <a:buFontTx/>
              <a:buChar char="•"/>
            </a:pPr>
            <a:r>
              <a:rPr lang="en-US" sz="2000" dirty="0">
                <a:solidFill>
                  <a:srgbClr val="003300"/>
                </a:solidFill>
                <a:latin typeface="Arial Narrow" charset="0"/>
                <a:ea typeface="ＭＳ Ｐゴシック" charset="-128"/>
              </a:rPr>
              <a:t>They might interfere more with the flow of electrons.</a:t>
            </a:r>
          </a:p>
          <a:p>
            <a:pPr marL="342900" indent="-342900">
              <a:spcBef>
                <a:spcPct val="20000"/>
              </a:spcBef>
              <a:buFontTx/>
              <a:buChar char="•"/>
            </a:pPr>
            <a:r>
              <a:rPr lang="en-US" sz="2800" dirty="0">
                <a:solidFill>
                  <a:schemeClr val="accent2"/>
                </a:solidFill>
                <a:latin typeface="Arial Narrow" charset="0"/>
              </a:rPr>
              <a:t>If the temperature change is not too large, the resistivity of metals usually increase nearly linearly </a:t>
            </a:r>
            <a:r>
              <a:rPr lang="en-US" sz="2800" dirty="0" err="1">
                <a:solidFill>
                  <a:schemeClr val="accent2"/>
                </a:solidFill>
                <a:latin typeface="Arial Narrow" charset="0"/>
              </a:rPr>
              <a:t>w</a:t>
            </a:r>
            <a:r>
              <a:rPr lang="en-US" sz="2800" dirty="0">
                <a:solidFill>
                  <a:schemeClr val="accent2"/>
                </a:solidFill>
                <a:latin typeface="Arial Narrow" charset="0"/>
              </a:rPr>
              <a:t>/ temperature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the temperature coefficient of resistivity</a:t>
            </a:r>
          </a:p>
          <a:p>
            <a:pPr marL="742950" lvl="1" indent="-285750">
              <a:spcBef>
                <a:spcPct val="20000"/>
              </a:spcBef>
              <a:buFontTx/>
              <a:buChar char="–"/>
            </a:pP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α</a:t>
            </a:r>
            <a:r>
              <a:rPr lang="en-US" dirty="0" smtClean="0">
                <a:solidFill>
                  <a:srgbClr val="660066"/>
                </a:solidFill>
                <a:latin typeface="Symbol" charset="2"/>
                <a:ea typeface="ＭＳ Ｐゴシック" charset="-128"/>
              </a:rPr>
              <a:t> </a:t>
            </a:r>
            <a:r>
              <a:rPr lang="en-US" dirty="0">
                <a:solidFill>
                  <a:srgbClr val="660066"/>
                </a:solidFill>
                <a:latin typeface="Arial Narrow" charset="0"/>
                <a:ea typeface="ＭＳ Ｐゴシック" charset="-128"/>
              </a:rPr>
              <a:t>of some semiconductors can be negative due to increased number of freed electrons.</a:t>
            </a:r>
          </a:p>
        </p:txBody>
      </p:sp>
      <p:graphicFrame>
        <p:nvGraphicFramePr>
          <p:cNvPr id="299011" name="Object 3"/>
          <p:cNvGraphicFramePr>
            <a:graphicFrameLocks noChangeAspect="1"/>
          </p:cNvGraphicFramePr>
          <p:nvPr/>
        </p:nvGraphicFramePr>
        <p:xfrm>
          <a:off x="2646363" y="4953000"/>
          <a:ext cx="2916237" cy="561975"/>
        </p:xfrm>
        <a:graphic>
          <a:graphicData uri="http://schemas.openxmlformats.org/presentationml/2006/ole">
            <mc:AlternateContent xmlns:mc="http://schemas.openxmlformats.org/markup-compatibility/2006">
              <mc:Choice xmlns:v="urn:schemas-microsoft-com:vml" Requires="v">
                <p:oleObj spid="_x0000_s124975" name="Equation" r:id="rId3" imgW="1396800" imgH="253800" progId="Equation.DSMT4">
                  <p:embed/>
                </p:oleObj>
              </mc:Choice>
              <mc:Fallback>
                <p:oleObj name="Equation" r:id="rId3" imgW="139680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4953000"/>
                        <a:ext cx="2916237" cy="56197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9012" name="Rectangle 4"/>
          <p:cNvSpPr>
            <a:spLocks noGrp="1" noChangeArrowheads="1"/>
          </p:cNvSpPr>
          <p:nvPr>
            <p:ph type="title"/>
          </p:nvPr>
        </p:nvSpPr>
        <p:spPr>
          <a:xfrm>
            <a:off x="76200" y="0"/>
            <a:ext cx="8915400" cy="685800"/>
          </a:xfrm>
        </p:spPr>
        <p:txBody>
          <a:bodyPr/>
          <a:lstStyle/>
          <a:p>
            <a:r>
              <a:rPr lang="en-US"/>
              <a:t>Temperature Dependence of Resistivity</a:t>
            </a:r>
          </a:p>
        </p:txBody>
      </p:sp>
    </p:spTree>
    <p:extLst>
      <p:ext uri="{BB962C8B-B14F-4D97-AF65-F5344CB8AC3E}">
        <p14:creationId xmlns:p14="http://schemas.microsoft.com/office/powerpoint/2010/main" val="5571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9010">
                                            <p:txEl>
                                              <p:pRg st="0" end="0"/>
                                            </p:txEl>
                                          </p:spTgt>
                                        </p:tgtEl>
                                        <p:attrNameLst>
                                          <p:attrName>style.visibility</p:attrName>
                                        </p:attrNameLst>
                                      </p:cBhvr>
                                      <p:to>
                                        <p:strVal val="visible"/>
                                      </p:to>
                                    </p:set>
                                    <p:animEffect transition="in" filter="wipe(left)">
                                      <p:cBhvr>
                                        <p:cTn id="7" dur="500"/>
                                        <p:tgtEl>
                                          <p:spTgt spid="2990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9010">
                                            <p:txEl>
                                              <p:pRg st="1" end="1"/>
                                            </p:txEl>
                                          </p:spTgt>
                                        </p:tgtEl>
                                        <p:attrNameLst>
                                          <p:attrName>style.visibility</p:attrName>
                                        </p:attrNameLst>
                                      </p:cBhvr>
                                      <p:to>
                                        <p:strVal val="visible"/>
                                      </p:to>
                                    </p:set>
                                    <p:animEffect transition="in" filter="wipe(left)">
                                      <p:cBhvr>
                                        <p:cTn id="12" dur="500"/>
                                        <p:tgtEl>
                                          <p:spTgt spid="2990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9010">
                                            <p:txEl>
                                              <p:pRg st="2" end="2"/>
                                            </p:txEl>
                                          </p:spTgt>
                                        </p:tgtEl>
                                        <p:attrNameLst>
                                          <p:attrName>style.visibility</p:attrName>
                                        </p:attrNameLst>
                                      </p:cBhvr>
                                      <p:to>
                                        <p:strVal val="visible"/>
                                      </p:to>
                                    </p:set>
                                    <p:animEffect transition="in" filter="wipe(left)">
                                      <p:cBhvr>
                                        <p:cTn id="17" dur="500"/>
                                        <p:tgtEl>
                                          <p:spTgt spid="2990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9010">
                                            <p:txEl>
                                              <p:pRg st="3" end="3"/>
                                            </p:txEl>
                                          </p:spTgt>
                                        </p:tgtEl>
                                        <p:attrNameLst>
                                          <p:attrName>style.visibility</p:attrName>
                                        </p:attrNameLst>
                                      </p:cBhvr>
                                      <p:to>
                                        <p:strVal val="visible"/>
                                      </p:to>
                                    </p:set>
                                    <p:animEffect transition="in" filter="wipe(left)">
                                      <p:cBhvr>
                                        <p:cTn id="22" dur="500"/>
                                        <p:tgtEl>
                                          <p:spTgt spid="2990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9010">
                                            <p:txEl>
                                              <p:pRg st="4" end="4"/>
                                            </p:txEl>
                                          </p:spTgt>
                                        </p:tgtEl>
                                        <p:attrNameLst>
                                          <p:attrName>style.visibility</p:attrName>
                                        </p:attrNameLst>
                                      </p:cBhvr>
                                      <p:to>
                                        <p:strVal val="visible"/>
                                      </p:to>
                                    </p:set>
                                    <p:animEffect transition="in" filter="wipe(left)">
                                      <p:cBhvr>
                                        <p:cTn id="27" dur="500"/>
                                        <p:tgtEl>
                                          <p:spTgt spid="2990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9010">
                                            <p:txEl>
                                              <p:pRg st="5" end="5"/>
                                            </p:txEl>
                                          </p:spTgt>
                                        </p:tgtEl>
                                        <p:attrNameLst>
                                          <p:attrName>style.visibility</p:attrName>
                                        </p:attrNameLst>
                                      </p:cBhvr>
                                      <p:to>
                                        <p:strVal val="visible"/>
                                      </p:to>
                                    </p:set>
                                    <p:animEffect transition="in" filter="wipe(left)">
                                      <p:cBhvr>
                                        <p:cTn id="32" dur="500"/>
                                        <p:tgtEl>
                                          <p:spTgt spid="2990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9010">
                                            <p:txEl>
                                              <p:pRg st="6" end="6"/>
                                            </p:txEl>
                                          </p:spTgt>
                                        </p:tgtEl>
                                        <p:attrNameLst>
                                          <p:attrName>style.visibility</p:attrName>
                                        </p:attrNameLst>
                                      </p:cBhvr>
                                      <p:to>
                                        <p:strVal val="visible"/>
                                      </p:to>
                                    </p:set>
                                    <p:animEffect transition="in" filter="wipe(left)">
                                      <p:cBhvr>
                                        <p:cTn id="37" dur="500"/>
                                        <p:tgtEl>
                                          <p:spTgt spid="2990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9010">
                                            <p:txEl>
                                              <p:pRg st="7" end="7"/>
                                            </p:txEl>
                                          </p:spTgt>
                                        </p:tgtEl>
                                        <p:attrNameLst>
                                          <p:attrName>style.visibility</p:attrName>
                                        </p:attrNameLst>
                                      </p:cBhvr>
                                      <p:to>
                                        <p:strVal val="visible"/>
                                      </p:to>
                                    </p:set>
                                    <p:animEffect transition="in" filter="wipe(left)">
                                      <p:cBhvr>
                                        <p:cTn id="42" dur="500"/>
                                        <p:tgtEl>
                                          <p:spTgt spid="2990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9011"/>
                                        </p:tgtEl>
                                        <p:attrNameLst>
                                          <p:attrName>style.visibility</p:attrName>
                                        </p:attrNameLst>
                                      </p:cBhvr>
                                      <p:to>
                                        <p:strVal val="visible"/>
                                      </p:to>
                                    </p:set>
                                    <p:animEffect transition="in" filter="wipe(left)">
                                      <p:cBhvr>
                                        <p:cTn id="47" dur="500"/>
                                        <p:tgtEl>
                                          <p:spTgt spid="2990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9010">
                                            <p:txEl>
                                              <p:pRg st="9" end="9"/>
                                            </p:txEl>
                                          </p:spTgt>
                                        </p:tgtEl>
                                        <p:attrNameLst>
                                          <p:attrName>style.visibility</p:attrName>
                                        </p:attrNameLst>
                                      </p:cBhvr>
                                      <p:to>
                                        <p:strVal val="visible"/>
                                      </p:to>
                                    </p:set>
                                    <p:animEffect transition="in" filter="wipe(left)">
                                      <p:cBhvr>
                                        <p:cTn id="52" dur="500"/>
                                        <p:tgtEl>
                                          <p:spTgt spid="2990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9010">
                                            <p:txEl>
                                              <p:pRg st="10" end="10"/>
                                            </p:txEl>
                                          </p:spTgt>
                                        </p:tgtEl>
                                        <p:attrNameLst>
                                          <p:attrName>style.visibility</p:attrName>
                                        </p:attrNameLst>
                                      </p:cBhvr>
                                      <p:to>
                                        <p:strVal val="visible"/>
                                      </p:to>
                                    </p:set>
                                    <p:animEffect transition="in" filter="wipe(left)">
                                      <p:cBhvr>
                                        <p:cTn id="57" dur="500"/>
                                        <p:tgtEl>
                                          <p:spTgt spid="2990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15,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1DE429FC-E08B-B548-83E9-AB59EA872A63}" type="slidenum">
              <a:rPr lang="en-US"/>
              <a:pPr/>
              <a:t>11</a:t>
            </a:fld>
            <a:endParaRPr lang="en-US"/>
          </a:p>
        </p:txBody>
      </p:sp>
      <p:sp>
        <p:nvSpPr>
          <p:cNvPr id="300034" name="Rectangle 2"/>
          <p:cNvSpPr>
            <a:spLocks noGrp="1" noChangeArrowheads="1"/>
          </p:cNvSpPr>
          <p:nvPr>
            <p:ph type="title"/>
          </p:nvPr>
        </p:nvSpPr>
        <p:spPr>
          <a:xfrm>
            <a:off x="76200" y="0"/>
            <a:ext cx="8915400" cy="685800"/>
          </a:xfrm>
        </p:spPr>
        <p:txBody>
          <a:bodyPr/>
          <a:lstStyle/>
          <a:p>
            <a:r>
              <a:rPr lang="en-US"/>
              <a:t>Electric Power</a:t>
            </a:r>
          </a:p>
        </p:txBody>
      </p:sp>
      <p:sp>
        <p:nvSpPr>
          <p:cNvPr id="300035" name="Rectangle 3"/>
          <p:cNvSpPr>
            <a:spLocks noChangeArrowheads="1"/>
          </p:cNvSpPr>
          <p:nvPr/>
        </p:nvSpPr>
        <p:spPr bwMode="auto">
          <a:xfrm>
            <a:off x="152400" y="457200"/>
            <a:ext cx="87630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Why is the electric energy useful?</a:t>
            </a:r>
          </a:p>
          <a:p>
            <a:pPr marL="742950" lvl="1" indent="-285750">
              <a:spcBef>
                <a:spcPct val="20000"/>
              </a:spcBef>
              <a:buFontTx/>
              <a:buChar char="–"/>
            </a:pPr>
            <a:r>
              <a:rPr lang="en-US" sz="2000" dirty="0">
                <a:solidFill>
                  <a:srgbClr val="660066"/>
                </a:solidFill>
                <a:latin typeface="Arial Narrow" charset="0"/>
                <a:ea typeface="ＭＳ Ｐゴシック" charset="-128"/>
              </a:rPr>
              <a:t>It can transform into different forms of energy easily.</a:t>
            </a:r>
          </a:p>
          <a:p>
            <a:pPr marL="1143000" lvl="2" indent="-228600">
              <a:spcBef>
                <a:spcPct val="20000"/>
              </a:spcBef>
              <a:buFontTx/>
              <a:buChar char="•"/>
            </a:pPr>
            <a:r>
              <a:rPr lang="en-US" sz="1800" dirty="0">
                <a:solidFill>
                  <a:srgbClr val="003300"/>
                </a:solidFill>
                <a:latin typeface="Arial Narrow" charset="0"/>
                <a:ea typeface="ＭＳ Ｐゴシック" charset="-128"/>
              </a:rPr>
              <a:t>Motors, pumps, etc,  transform </a:t>
            </a:r>
            <a:r>
              <a:rPr lang="en-US" sz="1800" dirty="0" smtClean="0">
                <a:solidFill>
                  <a:srgbClr val="003300"/>
                </a:solidFill>
                <a:latin typeface="Arial Narrow" charset="0"/>
                <a:ea typeface="ＭＳ Ｐゴシック" charset="-128"/>
              </a:rPr>
              <a:t>electric </a:t>
            </a:r>
            <a:r>
              <a:rPr lang="en-US" sz="1800" dirty="0">
                <a:solidFill>
                  <a:srgbClr val="003300"/>
                </a:solidFill>
                <a:latin typeface="Arial Narrow" charset="0"/>
                <a:ea typeface="ＭＳ Ｐゴシック" charset="-128"/>
              </a:rPr>
              <a:t>energy </a:t>
            </a:r>
            <a:r>
              <a:rPr lang="en-US" sz="1800" dirty="0" smtClean="0">
                <a:solidFill>
                  <a:srgbClr val="003300"/>
                </a:solidFill>
                <a:latin typeface="Arial Narrow" charset="0"/>
                <a:ea typeface="ＭＳ Ｐゴシック" charset="-128"/>
              </a:rPr>
              <a:t>to mechanical </a:t>
            </a:r>
            <a:r>
              <a:rPr lang="en-US" sz="1800" dirty="0">
                <a:solidFill>
                  <a:srgbClr val="003300"/>
                </a:solidFill>
                <a:latin typeface="Arial Narrow" charset="0"/>
                <a:ea typeface="ＭＳ Ｐゴシック" charset="-128"/>
              </a:rPr>
              <a:t>energy </a:t>
            </a:r>
          </a:p>
          <a:p>
            <a:pPr marL="1143000" lvl="2" indent="-228600">
              <a:spcBef>
                <a:spcPct val="20000"/>
              </a:spcBef>
              <a:buFontTx/>
              <a:buChar char="•"/>
            </a:pPr>
            <a:r>
              <a:rPr lang="en-US" sz="1800" dirty="0">
                <a:solidFill>
                  <a:srgbClr val="003300"/>
                </a:solidFill>
                <a:latin typeface="Arial Narrow" charset="0"/>
                <a:ea typeface="ＭＳ Ｐゴシック" charset="-128"/>
              </a:rPr>
              <a:t>Heaters, dryers, cook-tops, etc, transforms electricity to thermal energy</a:t>
            </a:r>
          </a:p>
          <a:p>
            <a:pPr marL="1143000" lvl="2" indent="-228600">
              <a:spcBef>
                <a:spcPct val="20000"/>
              </a:spcBef>
              <a:buFontTx/>
              <a:buChar char="•"/>
            </a:pPr>
            <a:r>
              <a:rPr lang="en-US" sz="1800" dirty="0">
                <a:solidFill>
                  <a:srgbClr val="003300"/>
                </a:solidFill>
                <a:latin typeface="Arial Narrow" charset="0"/>
                <a:ea typeface="ＭＳ Ｐゴシック" charset="-128"/>
              </a:rPr>
              <a:t>Light bulb filament transforms electric energy to light energy</a:t>
            </a:r>
          </a:p>
          <a:p>
            <a:pPr marL="1600200" lvl="3" indent="-228600">
              <a:spcBef>
                <a:spcPct val="20000"/>
              </a:spcBef>
              <a:buFontTx/>
              <a:buChar char="–"/>
            </a:pPr>
            <a:r>
              <a:rPr lang="en-US" sz="1800" dirty="0">
                <a:solidFill>
                  <a:srgbClr val="CC00CC"/>
                </a:solidFill>
                <a:latin typeface="Arial Narrow" charset="0"/>
                <a:ea typeface="ＭＳ Ｐゴシック" charset="-128"/>
              </a:rPr>
              <a:t>Only about 10% of the energy turns to light and the 90% lost via heat</a:t>
            </a:r>
          </a:p>
          <a:p>
            <a:pPr marL="1600200" lvl="3" indent="-228600">
              <a:spcBef>
                <a:spcPct val="20000"/>
              </a:spcBef>
              <a:buFontTx/>
              <a:buChar char="–"/>
            </a:pPr>
            <a:r>
              <a:rPr lang="en-US" sz="1800" dirty="0">
                <a:solidFill>
                  <a:srgbClr val="CC00CC"/>
                </a:solidFill>
                <a:latin typeface="Arial Narrow" charset="0"/>
                <a:ea typeface="ＭＳ Ｐゴシック" charset="-128"/>
              </a:rPr>
              <a:t>Typical household light bulb and heating elements have resistance of order</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ohms to</a:t>
            </a:r>
            <a:r>
              <a:rPr lang="en-US" sz="1800" dirty="0" smtClean="0">
                <a:solidFill>
                  <a:srgbClr val="CC00CC"/>
                </a:solidFill>
                <a:latin typeface="Arial Narrow" charset="0"/>
                <a:ea typeface="ＭＳ Ｐゴシック" charset="-128"/>
              </a:rPr>
              <a:t> a few </a:t>
            </a:r>
            <a:r>
              <a:rPr lang="en-US" sz="1800" dirty="0">
                <a:solidFill>
                  <a:srgbClr val="CC00CC"/>
                </a:solidFill>
                <a:latin typeface="Arial Narrow" charset="0"/>
                <a:ea typeface="ＭＳ Ｐゴシック" charset="-128"/>
              </a:rPr>
              <a:t>hundred</a:t>
            </a:r>
            <a:r>
              <a:rPr lang="en-US" sz="1800" dirty="0" smtClean="0">
                <a:solidFill>
                  <a:srgbClr val="CC00CC"/>
                </a:solidFill>
                <a:latin typeface="Arial Narrow" charset="0"/>
                <a:ea typeface="ＭＳ Ｐゴシック" charset="-128"/>
              </a:rPr>
              <a:t> ohms (what is the resistance of the filament of a 60W bulb?)</a:t>
            </a:r>
            <a:endParaRPr lang="en-US" sz="1800" dirty="0">
              <a:solidFill>
                <a:srgbClr val="CC00CC"/>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How does </a:t>
            </a:r>
            <a:r>
              <a:rPr lang="en-US" dirty="0" smtClean="0">
                <a:solidFill>
                  <a:schemeClr val="accent2"/>
                </a:solidFill>
                <a:latin typeface="Arial Narrow" charset="0"/>
              </a:rPr>
              <a:t>the electric </a:t>
            </a:r>
            <a:r>
              <a:rPr lang="en-US" dirty="0">
                <a:solidFill>
                  <a:schemeClr val="accent2"/>
                </a:solidFill>
                <a:latin typeface="Arial Narrow" charset="0"/>
              </a:rPr>
              <a:t>energy transforms to thermal energy?</a:t>
            </a:r>
          </a:p>
          <a:p>
            <a:pPr marL="742950" lvl="1" indent="-285750">
              <a:spcBef>
                <a:spcPct val="20000"/>
              </a:spcBef>
              <a:buFontTx/>
              <a:buChar char="–"/>
            </a:pPr>
            <a:r>
              <a:rPr lang="en-US" sz="2000" dirty="0">
                <a:solidFill>
                  <a:srgbClr val="660066"/>
                </a:solidFill>
                <a:latin typeface="Arial Narrow" charset="0"/>
                <a:ea typeface="ＭＳ Ｐゴシック" charset="-128"/>
              </a:rPr>
              <a:t>Flowing electrons collide with the vibrating atoms of the wire.</a:t>
            </a:r>
          </a:p>
          <a:p>
            <a:pPr marL="742950" lvl="1" indent="-285750">
              <a:spcBef>
                <a:spcPct val="20000"/>
              </a:spcBef>
              <a:buFontTx/>
              <a:buChar char="–"/>
            </a:pPr>
            <a:r>
              <a:rPr lang="en-US" sz="2000" dirty="0">
                <a:solidFill>
                  <a:srgbClr val="660066"/>
                </a:solidFill>
                <a:latin typeface="Arial Narrow" charset="0"/>
                <a:ea typeface="ＭＳ Ｐゴシック" charset="-128"/>
              </a:rPr>
              <a:t>In each collision, part of electron’s kinetic energy is transferred to the atom it collides with.</a:t>
            </a:r>
          </a:p>
          <a:p>
            <a:pPr marL="742950" lvl="1" indent="-285750">
              <a:spcBef>
                <a:spcPct val="20000"/>
              </a:spcBef>
              <a:buFontTx/>
              <a:buChar char="–"/>
            </a:pPr>
            <a:r>
              <a:rPr lang="en-US" sz="2000" dirty="0">
                <a:solidFill>
                  <a:srgbClr val="660066"/>
                </a:solidFill>
                <a:latin typeface="Arial Narrow" charset="0"/>
                <a:ea typeface="ＭＳ Ｐゴシック" charset="-128"/>
              </a:rPr>
              <a:t>The kinetic energy of wire’s </a:t>
            </a:r>
            <a:r>
              <a:rPr lang="en-US" sz="2000" dirty="0" smtClean="0">
                <a:solidFill>
                  <a:srgbClr val="660066"/>
                </a:solidFill>
                <a:latin typeface="Arial Narrow" charset="0"/>
                <a:ea typeface="ＭＳ Ｐゴシック" charset="-128"/>
              </a:rPr>
              <a:t>bound atoms </a:t>
            </a:r>
            <a:r>
              <a:rPr lang="en-US" sz="2000" dirty="0">
                <a:solidFill>
                  <a:srgbClr val="660066"/>
                </a:solidFill>
                <a:latin typeface="Arial Narrow" charset="0"/>
                <a:ea typeface="ＭＳ Ｐゴシック" charset="-128"/>
              </a:rPr>
              <a:t>increases, and thus the temperature of the wire increases.</a:t>
            </a:r>
          </a:p>
          <a:p>
            <a:pPr marL="742950" lvl="1" indent="-285750">
              <a:spcBef>
                <a:spcPct val="20000"/>
              </a:spcBef>
              <a:buFontTx/>
              <a:buChar char="–"/>
            </a:pPr>
            <a:r>
              <a:rPr lang="en-US" sz="2000" dirty="0">
                <a:solidFill>
                  <a:srgbClr val="660066"/>
                </a:solidFill>
                <a:latin typeface="Arial Narrow" charset="0"/>
                <a:ea typeface="ＭＳ Ｐゴシック" charset="-128"/>
              </a:rPr>
              <a:t>The increased thermal energy can be transferred as heat through conduction and convection to the air in a heater or to food on a pan, through radiation to bread in a toaster or radiated as light.</a:t>
            </a:r>
          </a:p>
        </p:txBody>
      </p:sp>
    </p:spTree>
    <p:extLst>
      <p:ext uri="{BB962C8B-B14F-4D97-AF65-F5344CB8AC3E}">
        <p14:creationId xmlns:p14="http://schemas.microsoft.com/office/powerpoint/2010/main" val="5128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wipe(left)">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wipe(left)">
                                      <p:cBhvr>
                                        <p:cTn id="12" dur="500"/>
                                        <p:tgtEl>
                                          <p:spTgt spid="300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wipe(left)">
                                      <p:cBhvr>
                                        <p:cTn id="17" dur="500"/>
                                        <p:tgtEl>
                                          <p:spTgt spid="300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0035">
                                            <p:txEl>
                                              <p:pRg st="3" end="3"/>
                                            </p:txEl>
                                          </p:spTgt>
                                        </p:tgtEl>
                                        <p:attrNameLst>
                                          <p:attrName>style.visibility</p:attrName>
                                        </p:attrNameLst>
                                      </p:cBhvr>
                                      <p:to>
                                        <p:strVal val="visible"/>
                                      </p:to>
                                    </p:set>
                                    <p:animEffect transition="in" filter="wipe(left)">
                                      <p:cBhvr>
                                        <p:cTn id="22" dur="500"/>
                                        <p:tgtEl>
                                          <p:spTgt spid="300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0035">
                                            <p:txEl>
                                              <p:pRg st="4" end="4"/>
                                            </p:txEl>
                                          </p:spTgt>
                                        </p:tgtEl>
                                        <p:attrNameLst>
                                          <p:attrName>style.visibility</p:attrName>
                                        </p:attrNameLst>
                                      </p:cBhvr>
                                      <p:to>
                                        <p:strVal val="visible"/>
                                      </p:to>
                                    </p:set>
                                    <p:animEffect transition="in" filter="wipe(left)">
                                      <p:cBhvr>
                                        <p:cTn id="27" dur="500"/>
                                        <p:tgtEl>
                                          <p:spTgt spid="3000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0035">
                                            <p:txEl>
                                              <p:pRg st="5" end="5"/>
                                            </p:txEl>
                                          </p:spTgt>
                                        </p:tgtEl>
                                        <p:attrNameLst>
                                          <p:attrName>style.visibility</p:attrName>
                                        </p:attrNameLst>
                                      </p:cBhvr>
                                      <p:to>
                                        <p:strVal val="visible"/>
                                      </p:to>
                                    </p:set>
                                    <p:animEffect transition="in" filter="wipe(left)">
                                      <p:cBhvr>
                                        <p:cTn id="32" dur="500"/>
                                        <p:tgtEl>
                                          <p:spTgt spid="3000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0035">
                                            <p:txEl>
                                              <p:pRg st="6" end="6"/>
                                            </p:txEl>
                                          </p:spTgt>
                                        </p:tgtEl>
                                        <p:attrNameLst>
                                          <p:attrName>style.visibility</p:attrName>
                                        </p:attrNameLst>
                                      </p:cBhvr>
                                      <p:to>
                                        <p:strVal val="visible"/>
                                      </p:to>
                                    </p:set>
                                    <p:animEffect transition="in" filter="wipe(left)">
                                      <p:cBhvr>
                                        <p:cTn id="37" dur="500"/>
                                        <p:tgtEl>
                                          <p:spTgt spid="3000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00035">
                                            <p:txEl>
                                              <p:pRg st="7" end="7"/>
                                            </p:txEl>
                                          </p:spTgt>
                                        </p:tgtEl>
                                        <p:attrNameLst>
                                          <p:attrName>style.visibility</p:attrName>
                                        </p:attrNameLst>
                                      </p:cBhvr>
                                      <p:to>
                                        <p:strVal val="visible"/>
                                      </p:to>
                                    </p:set>
                                    <p:animEffect transition="in" filter="wipe(left)">
                                      <p:cBhvr>
                                        <p:cTn id="42" dur="500"/>
                                        <p:tgtEl>
                                          <p:spTgt spid="3000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00035">
                                            <p:txEl>
                                              <p:pRg st="8" end="8"/>
                                            </p:txEl>
                                          </p:spTgt>
                                        </p:tgtEl>
                                        <p:attrNameLst>
                                          <p:attrName>style.visibility</p:attrName>
                                        </p:attrNameLst>
                                      </p:cBhvr>
                                      <p:to>
                                        <p:strVal val="visible"/>
                                      </p:to>
                                    </p:set>
                                    <p:animEffect transition="in" filter="wipe(left)">
                                      <p:cBhvr>
                                        <p:cTn id="47" dur="500"/>
                                        <p:tgtEl>
                                          <p:spTgt spid="3000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00035">
                                            <p:txEl>
                                              <p:pRg st="9" end="9"/>
                                            </p:txEl>
                                          </p:spTgt>
                                        </p:tgtEl>
                                        <p:attrNameLst>
                                          <p:attrName>style.visibility</p:attrName>
                                        </p:attrNameLst>
                                      </p:cBhvr>
                                      <p:to>
                                        <p:strVal val="visible"/>
                                      </p:to>
                                    </p:set>
                                    <p:animEffect transition="in" filter="wipe(left)">
                                      <p:cBhvr>
                                        <p:cTn id="52" dur="500"/>
                                        <p:tgtEl>
                                          <p:spTgt spid="30003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00035">
                                            <p:txEl>
                                              <p:pRg st="10" end="10"/>
                                            </p:txEl>
                                          </p:spTgt>
                                        </p:tgtEl>
                                        <p:attrNameLst>
                                          <p:attrName>style.visibility</p:attrName>
                                        </p:attrNameLst>
                                      </p:cBhvr>
                                      <p:to>
                                        <p:strVal val="visible"/>
                                      </p:to>
                                    </p:set>
                                    <p:animEffect transition="in" filter="wipe(left)">
                                      <p:cBhvr>
                                        <p:cTn id="57" dur="500"/>
                                        <p:tgtEl>
                                          <p:spTgt spid="30003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00035">
                                            <p:txEl>
                                              <p:pRg st="11" end="11"/>
                                            </p:txEl>
                                          </p:spTgt>
                                        </p:tgtEl>
                                        <p:attrNameLst>
                                          <p:attrName>style.visibility</p:attrName>
                                        </p:attrNameLst>
                                      </p:cBhvr>
                                      <p:to>
                                        <p:strVal val="visible"/>
                                      </p:to>
                                    </p:set>
                                    <p:animEffect transition="in" filter="wipe(left)">
                                      <p:cBhvr>
                                        <p:cTn id="62" dur="500"/>
                                        <p:tgtEl>
                                          <p:spTgt spid="30003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Monday, Oct. 15, 2018</a:t>
            </a:r>
            <a:endParaRPr lang="en-US"/>
          </a:p>
        </p:txBody>
      </p:sp>
      <p:sp>
        <p:nvSpPr>
          <p:cNvPr id="17" name="Footer Placeholder 4"/>
          <p:cNvSpPr>
            <a:spLocks noGrp="1"/>
          </p:cNvSpPr>
          <p:nvPr>
            <p:ph type="ftr" sz="quarter" idx="11"/>
          </p:nvPr>
        </p:nvSpPr>
        <p:spPr/>
        <p:txBody>
          <a:bodyPr/>
          <a:lstStyle/>
          <a:p>
            <a:r>
              <a:rPr lang="mr-IN" smtClean="0"/>
              <a:t>PHYS 1444-002, Fall 2018                     Dr. Jaehoon Yu</a:t>
            </a:r>
            <a:endParaRPr lang="en-US"/>
          </a:p>
        </p:txBody>
      </p:sp>
      <p:sp>
        <p:nvSpPr>
          <p:cNvPr id="18" name="Slide Number Placeholder 5"/>
          <p:cNvSpPr>
            <a:spLocks noGrp="1"/>
          </p:cNvSpPr>
          <p:nvPr>
            <p:ph type="sldNum" sz="quarter" idx="12"/>
          </p:nvPr>
        </p:nvSpPr>
        <p:spPr/>
        <p:txBody>
          <a:bodyPr/>
          <a:lstStyle/>
          <a:p>
            <a:fld id="{EFFB50AE-1756-5A4F-8ABA-D2E7F7AA32F7}" type="slidenum">
              <a:rPr lang="en-US"/>
              <a:pPr/>
              <a:t>12</a:t>
            </a:fld>
            <a:endParaRPr lang="en-US"/>
          </a:p>
        </p:txBody>
      </p:sp>
      <p:sp>
        <p:nvSpPr>
          <p:cNvPr id="301058" name="Rectangle 2"/>
          <p:cNvSpPr>
            <a:spLocks noGrp="1" noChangeArrowheads="1"/>
          </p:cNvSpPr>
          <p:nvPr>
            <p:ph type="title"/>
          </p:nvPr>
        </p:nvSpPr>
        <p:spPr>
          <a:xfrm>
            <a:off x="685800" y="0"/>
            <a:ext cx="7772400" cy="609600"/>
          </a:xfrm>
        </p:spPr>
        <p:txBody>
          <a:bodyPr/>
          <a:lstStyle/>
          <a:p>
            <a:r>
              <a:rPr lang="en-US" sz="4000"/>
              <a:t>Electric Power</a:t>
            </a:r>
          </a:p>
        </p:txBody>
      </p:sp>
      <p:sp>
        <p:nvSpPr>
          <p:cNvPr id="301059" name="Rectangle 3"/>
          <p:cNvSpPr>
            <a:spLocks noGrp="1" noChangeArrowheads="1"/>
          </p:cNvSpPr>
          <p:nvPr>
            <p:ph type="body" idx="1"/>
          </p:nvPr>
        </p:nvSpPr>
        <p:spPr>
          <a:xfrm>
            <a:off x="152400" y="457200"/>
            <a:ext cx="8991600" cy="6324600"/>
          </a:xfrm>
        </p:spPr>
        <p:txBody>
          <a:bodyPr/>
          <a:lstStyle/>
          <a:p>
            <a:pPr>
              <a:lnSpc>
                <a:spcPct val="90000"/>
              </a:lnSpc>
            </a:pPr>
            <a:r>
              <a:rPr lang="en-US" sz="2800" dirty="0"/>
              <a:t>How do we find out the power transformed by an electric device?</a:t>
            </a:r>
          </a:p>
          <a:p>
            <a:pPr lvl="1">
              <a:lnSpc>
                <a:spcPct val="90000"/>
              </a:lnSpc>
            </a:pPr>
            <a:r>
              <a:rPr lang="en-US" sz="2400" dirty="0"/>
              <a:t>What is definition of the power?</a:t>
            </a:r>
          </a:p>
          <a:p>
            <a:pPr lvl="2">
              <a:lnSpc>
                <a:spcPct val="90000"/>
              </a:lnSpc>
            </a:pPr>
            <a:r>
              <a:rPr lang="en-US" sz="2000" dirty="0"/>
              <a:t>The rate at which work is done or the energy is transformed</a:t>
            </a:r>
          </a:p>
          <a:p>
            <a:pPr>
              <a:lnSpc>
                <a:spcPct val="90000"/>
              </a:lnSpc>
            </a:pPr>
            <a:r>
              <a:rPr lang="en-US" sz="2800" dirty="0"/>
              <a:t>What is the energy transformed when an infinitesimal charge </a:t>
            </a:r>
            <a:r>
              <a:rPr lang="en-US" sz="2800" dirty="0" err="1"/>
              <a:t>dq</a:t>
            </a:r>
            <a:r>
              <a:rPr lang="en-US" sz="2800" dirty="0"/>
              <a:t> moves through a potential difference V?</a:t>
            </a:r>
          </a:p>
          <a:p>
            <a:pPr lvl="1">
              <a:lnSpc>
                <a:spcPct val="90000"/>
              </a:lnSpc>
            </a:pPr>
            <a:r>
              <a:rPr lang="en-US" sz="2400" dirty="0" err="1"/>
              <a:t>dU</a:t>
            </a:r>
            <a:r>
              <a:rPr lang="en-US" sz="2400" dirty="0"/>
              <a:t>=</a:t>
            </a:r>
            <a:r>
              <a:rPr lang="en-US" sz="2400" dirty="0" err="1"/>
              <a:t>Vdq</a:t>
            </a:r>
            <a:endParaRPr lang="en-US" sz="2400" dirty="0"/>
          </a:p>
          <a:p>
            <a:pPr lvl="1">
              <a:lnSpc>
                <a:spcPct val="90000"/>
              </a:lnSpc>
            </a:pPr>
            <a:r>
              <a:rPr lang="en-US" sz="2400" dirty="0"/>
              <a:t>If </a:t>
            </a:r>
            <a:r>
              <a:rPr lang="en-US" sz="2400" dirty="0" err="1"/>
              <a:t>dt</a:t>
            </a:r>
            <a:r>
              <a:rPr lang="en-US" sz="2400" dirty="0"/>
              <a:t> is the time required for an amount of charge </a:t>
            </a:r>
            <a:r>
              <a:rPr lang="en-US" sz="2400" dirty="0" err="1"/>
              <a:t>dq</a:t>
            </a:r>
            <a:r>
              <a:rPr lang="en-US" sz="2400" dirty="0"/>
              <a:t> to move through the </a:t>
            </a:r>
            <a:r>
              <a:rPr lang="en-US" sz="2400" dirty="0" smtClean="0"/>
              <a:t>fixed potential </a:t>
            </a:r>
            <a:r>
              <a:rPr lang="en-US" sz="2400" dirty="0"/>
              <a:t>difference V, the power P is </a:t>
            </a:r>
          </a:p>
          <a:p>
            <a:pPr lvl="1">
              <a:lnSpc>
                <a:spcPct val="90000"/>
              </a:lnSpc>
            </a:pPr>
            <a:r>
              <a:rPr lang="en-US" sz="2400" dirty="0"/>
              <a:t> </a:t>
            </a:r>
          </a:p>
          <a:p>
            <a:pPr lvl="1">
              <a:lnSpc>
                <a:spcPct val="90000"/>
              </a:lnSpc>
            </a:pPr>
            <a:r>
              <a:rPr lang="en-US" sz="2400" dirty="0"/>
              <a:t>Thus, we obtain                  .  </a:t>
            </a:r>
          </a:p>
          <a:p>
            <a:pPr lvl="1">
              <a:lnSpc>
                <a:spcPct val="90000"/>
              </a:lnSpc>
            </a:pPr>
            <a:r>
              <a:rPr lang="en-US" sz="2400" dirty="0"/>
              <a:t>What is the unit?</a:t>
            </a:r>
          </a:p>
          <a:p>
            <a:pPr lvl="1">
              <a:lnSpc>
                <a:spcPct val="90000"/>
              </a:lnSpc>
            </a:pPr>
            <a:r>
              <a:rPr lang="en-US" sz="2400" dirty="0"/>
              <a:t>What kind of quantity is the electrical power? </a:t>
            </a:r>
          </a:p>
          <a:p>
            <a:pPr lvl="2">
              <a:lnSpc>
                <a:spcPct val="90000"/>
              </a:lnSpc>
            </a:pPr>
            <a:r>
              <a:rPr lang="en-US" sz="2000" dirty="0"/>
              <a:t>Scalar</a:t>
            </a:r>
          </a:p>
          <a:p>
            <a:pPr lvl="1">
              <a:lnSpc>
                <a:spcPct val="90000"/>
              </a:lnSpc>
            </a:pPr>
            <a:r>
              <a:rPr lang="en-US" sz="2400" u="sng" dirty="0">
                <a:solidFill>
                  <a:srgbClr val="CC0000"/>
                </a:solidFill>
              </a:rPr>
              <a:t>P=IV can apply to any devices while the formula with resistance can only apply to </a:t>
            </a:r>
            <a:r>
              <a:rPr lang="en-US" sz="2400" u="sng" dirty="0" smtClean="0">
                <a:solidFill>
                  <a:srgbClr val="CC0000"/>
                </a:solidFill>
              </a:rPr>
              <a:t>devices that has resistance.</a:t>
            </a:r>
            <a:endParaRPr lang="en-US" sz="2400" u="sng" dirty="0">
              <a:solidFill>
                <a:srgbClr val="CC0000"/>
              </a:solidFill>
            </a:endParaRPr>
          </a:p>
        </p:txBody>
      </p:sp>
      <p:graphicFrame>
        <p:nvGraphicFramePr>
          <p:cNvPr id="301060" name="Object 4"/>
          <p:cNvGraphicFramePr>
            <a:graphicFrameLocks noChangeAspect="1"/>
          </p:cNvGraphicFramePr>
          <p:nvPr/>
        </p:nvGraphicFramePr>
        <p:xfrm>
          <a:off x="1084263" y="3641725"/>
          <a:ext cx="530225" cy="336550"/>
        </p:xfrm>
        <a:graphic>
          <a:graphicData uri="http://schemas.openxmlformats.org/presentationml/2006/ole">
            <mc:AlternateContent xmlns:mc="http://schemas.openxmlformats.org/markup-compatibility/2006">
              <mc:Choice xmlns:v="urn:schemas-microsoft-com:vml" Requires="v">
                <p:oleObj spid="_x0000_s126214"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263" y="3641725"/>
                        <a:ext cx="530225"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pSp>
        <p:nvGrpSpPr>
          <p:cNvPr id="2" name="Group 5"/>
          <p:cNvGrpSpPr>
            <a:grpSpLocks/>
          </p:cNvGrpSpPr>
          <p:nvPr/>
        </p:nvGrpSpPr>
        <p:grpSpPr bwMode="auto">
          <a:xfrm>
            <a:off x="2836863" y="3505200"/>
            <a:ext cx="2954337" cy="533400"/>
            <a:chOff x="2651" y="2976"/>
            <a:chExt cx="1861" cy="336"/>
          </a:xfrm>
        </p:grpSpPr>
        <p:sp>
          <p:nvSpPr>
            <p:cNvPr id="301062" name="Oval 6"/>
            <p:cNvSpPr>
              <a:spLocks noChangeArrowheads="1"/>
            </p:cNvSpPr>
            <p:nvPr/>
          </p:nvSpPr>
          <p:spPr bwMode="auto">
            <a:xfrm>
              <a:off x="2651" y="2976"/>
              <a:ext cx="528" cy="336"/>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
          <p:nvSpPr>
            <p:cNvPr id="301063" name="Text Box 7"/>
            <p:cNvSpPr txBox="1">
              <a:spLocks noChangeArrowheads="1"/>
            </p:cNvSpPr>
            <p:nvPr/>
          </p:nvSpPr>
          <p:spPr bwMode="auto">
            <a:xfrm>
              <a:off x="3563" y="3010"/>
              <a:ext cx="949" cy="268"/>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1064" name="AutoShape 8"/>
            <p:cNvCxnSpPr>
              <a:cxnSpLocks noChangeShapeType="1"/>
              <a:stCxn id="301063" idx="1"/>
              <a:endCxn id="301062" idx="6"/>
            </p:cNvCxnSpPr>
            <p:nvPr/>
          </p:nvCxnSpPr>
          <p:spPr bwMode="auto">
            <a:xfrm rot="10800000">
              <a:off x="3188" y="3144"/>
              <a:ext cx="366" cy="0"/>
            </a:xfrm>
            <a:prstGeom prst="straightConnector1">
              <a:avLst/>
            </a:prstGeom>
            <a:noFill/>
            <a:ln w="28575">
              <a:solidFill>
                <a:srgbClr val="CC0000"/>
              </a:solidFill>
              <a:round/>
              <a:headEnd/>
              <a:tailEnd type="triangle" w="med" len="med"/>
            </a:ln>
            <a:effectLst/>
          </p:spPr>
        </p:cxnSp>
      </p:grpSp>
      <p:graphicFrame>
        <p:nvGraphicFramePr>
          <p:cNvPr id="301065" name="Object 9"/>
          <p:cNvGraphicFramePr>
            <a:graphicFrameLocks noChangeAspect="1"/>
          </p:cNvGraphicFramePr>
          <p:nvPr/>
        </p:nvGraphicFramePr>
        <p:xfrm>
          <a:off x="1598613" y="3584575"/>
          <a:ext cx="1085850" cy="449263"/>
        </p:xfrm>
        <a:graphic>
          <a:graphicData uri="http://schemas.openxmlformats.org/presentationml/2006/ole">
            <mc:AlternateContent xmlns:mc="http://schemas.openxmlformats.org/markup-compatibility/2006">
              <mc:Choice xmlns:v="urn:schemas-microsoft-com:vml" Requires="v">
                <p:oleObj spid="_x0000_s126215" name="Equation" r:id="rId5" imgW="520560" imgH="203040" progId="Equation.DSMT4">
                  <p:embed/>
                </p:oleObj>
              </mc:Choice>
              <mc:Fallback>
                <p:oleObj name="Equation" r:id="rId5" imgW="52056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8613" y="3584575"/>
                        <a:ext cx="10858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6" name="Object 10"/>
          <p:cNvGraphicFramePr>
            <a:graphicFrameLocks noChangeAspect="1"/>
          </p:cNvGraphicFramePr>
          <p:nvPr/>
        </p:nvGraphicFramePr>
        <p:xfrm>
          <a:off x="2620963" y="3627438"/>
          <a:ext cx="292100" cy="365125"/>
        </p:xfrm>
        <a:graphic>
          <a:graphicData uri="http://schemas.openxmlformats.org/presentationml/2006/ole">
            <mc:AlternateContent xmlns:mc="http://schemas.openxmlformats.org/markup-compatibility/2006">
              <mc:Choice xmlns:v="urn:schemas-microsoft-com:vml" Requires="v">
                <p:oleObj spid="_x0000_s126216" name="Equation" r:id="rId7" imgW="139680" imgH="164880" progId="Equation.DSMT4">
                  <p:embed/>
                </p:oleObj>
              </mc:Choice>
              <mc:Fallback>
                <p:oleObj name="Equation" r:id="rId7" imgW="1396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963" y="3627438"/>
                        <a:ext cx="292100" cy="365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7" name="Object 11"/>
          <p:cNvGraphicFramePr>
            <a:graphicFrameLocks noChangeAspect="1"/>
          </p:cNvGraphicFramePr>
          <p:nvPr/>
        </p:nvGraphicFramePr>
        <p:xfrm>
          <a:off x="2830513" y="3581400"/>
          <a:ext cx="768350" cy="449263"/>
        </p:xfrm>
        <a:graphic>
          <a:graphicData uri="http://schemas.openxmlformats.org/presentationml/2006/ole">
            <mc:AlternateContent xmlns:mc="http://schemas.openxmlformats.org/markup-compatibility/2006">
              <mc:Choice xmlns:v="urn:schemas-microsoft-com:vml" Requires="v">
                <p:oleObj spid="_x0000_s126217" name="Equation" r:id="rId9" imgW="368280" imgH="203040" progId="Equation.DSMT4">
                  <p:embed/>
                </p:oleObj>
              </mc:Choice>
              <mc:Fallback>
                <p:oleObj name="Equation" r:id="rId9" imgW="3682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0513" y="3581400"/>
                        <a:ext cx="768350" cy="4492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1068" name="Object 12"/>
          <p:cNvGraphicFramePr>
            <a:graphicFrameLocks noChangeAspect="1"/>
          </p:cNvGraphicFramePr>
          <p:nvPr/>
        </p:nvGraphicFramePr>
        <p:xfrm>
          <a:off x="3011488" y="4038600"/>
          <a:ext cx="874712" cy="365125"/>
        </p:xfrm>
        <a:graphic>
          <a:graphicData uri="http://schemas.openxmlformats.org/presentationml/2006/ole">
            <mc:AlternateContent xmlns:mc="http://schemas.openxmlformats.org/markup-compatibility/2006">
              <mc:Choice xmlns:v="urn:schemas-microsoft-com:vml" Requires="v">
                <p:oleObj spid="_x0000_s126218" name="Equation" r:id="rId11" imgW="419040" imgH="164880" progId="Equation.DSMT4">
                  <p:embed/>
                </p:oleObj>
              </mc:Choice>
              <mc:Fallback>
                <p:oleObj name="Equation" r:id="rId11" imgW="41904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11488" y="4038600"/>
                        <a:ext cx="874712" cy="365125"/>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69" name="Text Box 13"/>
          <p:cNvSpPr txBox="1">
            <a:spLocks noChangeArrowheads="1"/>
          </p:cNvSpPr>
          <p:nvPr/>
        </p:nvSpPr>
        <p:spPr bwMode="auto">
          <a:xfrm>
            <a:off x="2971800" y="4451350"/>
            <a:ext cx="13716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Watts = J/s </a:t>
            </a:r>
          </a:p>
        </p:txBody>
      </p:sp>
      <p:graphicFrame>
        <p:nvGraphicFramePr>
          <p:cNvPr id="301070" name="Object 14"/>
          <p:cNvGraphicFramePr>
            <a:graphicFrameLocks noChangeAspect="1"/>
          </p:cNvGraphicFramePr>
          <p:nvPr/>
        </p:nvGraphicFramePr>
        <p:xfrm>
          <a:off x="6735763" y="3776663"/>
          <a:ext cx="1722437" cy="871537"/>
        </p:xfrm>
        <a:graphic>
          <a:graphicData uri="http://schemas.openxmlformats.org/presentationml/2006/ole">
            <mc:AlternateContent xmlns:mc="http://schemas.openxmlformats.org/markup-compatibility/2006">
              <mc:Choice xmlns:v="urn:schemas-microsoft-com:vml" Requires="v">
                <p:oleObj spid="_x0000_s126219" name="Equation" r:id="rId13" imgW="825480" imgH="393480" progId="Equation.DSMT4">
                  <p:embed/>
                </p:oleObj>
              </mc:Choice>
              <mc:Fallback>
                <p:oleObj name="Equation" r:id="rId13" imgW="82548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5763" y="3776663"/>
                        <a:ext cx="1722437" cy="87153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1071" name="Text Box 15"/>
          <p:cNvSpPr txBox="1">
            <a:spLocks noChangeArrowheads="1"/>
          </p:cNvSpPr>
          <p:nvPr/>
        </p:nvSpPr>
        <p:spPr bwMode="auto">
          <a:xfrm>
            <a:off x="4267200" y="4013200"/>
            <a:ext cx="2438400" cy="396875"/>
          </a:xfrm>
          <a:prstGeom prst="rect">
            <a:avLst/>
          </a:prstGeom>
          <a:noFill/>
          <a:ln w="28575">
            <a:noFill/>
            <a:miter lim="800000"/>
            <a:headEnd/>
            <a:tailEnd/>
          </a:ln>
          <a:effectLst/>
        </p:spPr>
        <p:txBody>
          <a:bodyPr>
            <a:prstTxWarp prst="textNoShape">
              <a:avLst/>
            </a:prstTxWarp>
            <a:spAutoFit/>
          </a:bodyPr>
          <a:lstStyle/>
          <a:p>
            <a:r>
              <a:rPr lang="en-US" sz="2000" b="1">
                <a:solidFill>
                  <a:srgbClr val="660066"/>
                </a:solidFill>
                <a:latin typeface="Arial Narrow" charset="0"/>
              </a:rPr>
              <a:t>In terms of resistance </a:t>
            </a:r>
          </a:p>
        </p:txBody>
      </p:sp>
    </p:spTree>
    <p:extLst>
      <p:ext uri="{BB962C8B-B14F-4D97-AF65-F5344CB8AC3E}">
        <p14:creationId xmlns:p14="http://schemas.microsoft.com/office/powerpoint/2010/main" val="111682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wipe(left)">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wipe(left)">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1059">
                                            <p:txEl>
                                              <p:pRg st="2" end="2"/>
                                            </p:txEl>
                                          </p:spTgt>
                                        </p:tgtEl>
                                        <p:attrNameLst>
                                          <p:attrName>style.visibility</p:attrName>
                                        </p:attrNameLst>
                                      </p:cBhvr>
                                      <p:to>
                                        <p:strVal val="visible"/>
                                      </p:to>
                                    </p:set>
                                    <p:animEffect transition="in" filter="wipe(left)">
                                      <p:cBhvr>
                                        <p:cTn id="17" dur="500"/>
                                        <p:tgtEl>
                                          <p:spTgt spid="301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1059">
                                            <p:txEl>
                                              <p:pRg st="3" end="3"/>
                                            </p:txEl>
                                          </p:spTgt>
                                        </p:tgtEl>
                                        <p:attrNameLst>
                                          <p:attrName>style.visibility</p:attrName>
                                        </p:attrNameLst>
                                      </p:cBhvr>
                                      <p:to>
                                        <p:strVal val="visible"/>
                                      </p:to>
                                    </p:set>
                                    <p:animEffect transition="in" filter="wipe(left)">
                                      <p:cBhvr>
                                        <p:cTn id="22" dur="500"/>
                                        <p:tgtEl>
                                          <p:spTgt spid="301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1059">
                                            <p:txEl>
                                              <p:pRg st="4" end="4"/>
                                            </p:txEl>
                                          </p:spTgt>
                                        </p:tgtEl>
                                        <p:attrNameLst>
                                          <p:attrName>style.visibility</p:attrName>
                                        </p:attrNameLst>
                                      </p:cBhvr>
                                      <p:to>
                                        <p:strVal val="visible"/>
                                      </p:to>
                                    </p:set>
                                    <p:animEffect transition="in" filter="wipe(left)">
                                      <p:cBhvr>
                                        <p:cTn id="27" dur="500"/>
                                        <p:tgtEl>
                                          <p:spTgt spid="301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1059">
                                            <p:txEl>
                                              <p:pRg st="5" end="5"/>
                                            </p:txEl>
                                          </p:spTgt>
                                        </p:tgtEl>
                                        <p:attrNameLst>
                                          <p:attrName>style.visibility</p:attrName>
                                        </p:attrNameLst>
                                      </p:cBhvr>
                                      <p:to>
                                        <p:strVal val="visible"/>
                                      </p:to>
                                    </p:set>
                                    <p:animEffect transition="in" filter="wipe(left)">
                                      <p:cBhvr>
                                        <p:cTn id="32" dur="500"/>
                                        <p:tgtEl>
                                          <p:spTgt spid="301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01059">
                                            <p:txEl>
                                              <p:pRg st="6" end="6"/>
                                            </p:txEl>
                                          </p:spTgt>
                                        </p:tgtEl>
                                        <p:attrNameLst>
                                          <p:attrName>style.visibility</p:attrName>
                                        </p:attrNameLst>
                                      </p:cBhvr>
                                      <p:to>
                                        <p:strVal val="visible"/>
                                      </p:to>
                                    </p:set>
                                    <p:animEffect transition="in" filter="wipe(left)">
                                      <p:cBhvr>
                                        <p:cTn id="37" dur="500"/>
                                        <p:tgtEl>
                                          <p:spTgt spid="301059">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301060"/>
                                        </p:tgtEl>
                                        <p:attrNameLst>
                                          <p:attrName>style.visibility</p:attrName>
                                        </p:attrNameLst>
                                      </p:cBhvr>
                                      <p:to>
                                        <p:strVal val="visible"/>
                                      </p:to>
                                    </p:set>
                                    <p:animEffect transition="in" filter="wipe(left)">
                                      <p:cBhvr>
                                        <p:cTn id="40" dur="500"/>
                                        <p:tgtEl>
                                          <p:spTgt spid="3010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01065"/>
                                        </p:tgtEl>
                                        <p:attrNameLst>
                                          <p:attrName>style.visibility</p:attrName>
                                        </p:attrNameLst>
                                      </p:cBhvr>
                                      <p:to>
                                        <p:strVal val="visible"/>
                                      </p:to>
                                    </p:set>
                                    <p:animEffect transition="in" filter="wipe(left)">
                                      <p:cBhvr>
                                        <p:cTn id="45" dur="500"/>
                                        <p:tgtEl>
                                          <p:spTgt spid="30106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1066"/>
                                        </p:tgtEl>
                                        <p:attrNameLst>
                                          <p:attrName>style.visibility</p:attrName>
                                        </p:attrNameLst>
                                      </p:cBhvr>
                                      <p:to>
                                        <p:strVal val="visible"/>
                                      </p:to>
                                    </p:set>
                                    <p:animEffect transition="in" filter="wipe(left)">
                                      <p:cBhvr>
                                        <p:cTn id="50" dur="500"/>
                                        <p:tgtEl>
                                          <p:spTgt spid="30106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01067"/>
                                        </p:tgtEl>
                                        <p:attrNameLst>
                                          <p:attrName>style.visibility</p:attrName>
                                        </p:attrNameLst>
                                      </p:cBhvr>
                                      <p:to>
                                        <p:strVal val="visible"/>
                                      </p:to>
                                    </p:set>
                                    <p:animEffect transition="in" filter="wipe(left)">
                                      <p:cBhvr>
                                        <p:cTn id="55" dur="500"/>
                                        <p:tgtEl>
                                          <p:spTgt spid="3010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right)">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01059">
                                            <p:txEl>
                                              <p:pRg st="7" end="7"/>
                                            </p:txEl>
                                          </p:spTgt>
                                        </p:tgtEl>
                                        <p:attrNameLst>
                                          <p:attrName>style.visibility</p:attrName>
                                        </p:attrNameLst>
                                      </p:cBhvr>
                                      <p:to>
                                        <p:strVal val="visible"/>
                                      </p:to>
                                    </p:set>
                                    <p:animEffect transition="in" filter="wipe(left)">
                                      <p:cBhvr>
                                        <p:cTn id="65" dur="500"/>
                                        <p:tgtEl>
                                          <p:spTgt spid="301059">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01068"/>
                                        </p:tgtEl>
                                        <p:attrNameLst>
                                          <p:attrName>style.visibility</p:attrName>
                                        </p:attrNameLst>
                                      </p:cBhvr>
                                      <p:to>
                                        <p:strVal val="visible"/>
                                      </p:to>
                                    </p:set>
                                    <p:animEffect transition="in" filter="wipe(left)">
                                      <p:cBhvr>
                                        <p:cTn id="70" dur="500"/>
                                        <p:tgtEl>
                                          <p:spTgt spid="301068"/>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301071"/>
                                        </p:tgtEl>
                                        <p:attrNameLst>
                                          <p:attrName>style.visibility</p:attrName>
                                        </p:attrNameLst>
                                      </p:cBhvr>
                                      <p:to>
                                        <p:strVal val="visible"/>
                                      </p:to>
                                    </p:set>
                                    <p:animEffect transition="in" filter="wipe(left)">
                                      <p:cBhvr>
                                        <p:cTn id="75" dur="500"/>
                                        <p:tgtEl>
                                          <p:spTgt spid="30107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01070"/>
                                        </p:tgtEl>
                                        <p:attrNameLst>
                                          <p:attrName>style.visibility</p:attrName>
                                        </p:attrNameLst>
                                      </p:cBhvr>
                                      <p:to>
                                        <p:strVal val="visible"/>
                                      </p:to>
                                    </p:set>
                                    <p:animEffect transition="in" filter="wipe(left)">
                                      <p:cBhvr>
                                        <p:cTn id="80" dur="500"/>
                                        <p:tgtEl>
                                          <p:spTgt spid="30107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301059">
                                            <p:txEl>
                                              <p:pRg st="8" end="8"/>
                                            </p:txEl>
                                          </p:spTgt>
                                        </p:tgtEl>
                                        <p:attrNameLst>
                                          <p:attrName>style.visibility</p:attrName>
                                        </p:attrNameLst>
                                      </p:cBhvr>
                                      <p:to>
                                        <p:strVal val="visible"/>
                                      </p:to>
                                    </p:set>
                                    <p:animEffect transition="in" filter="wipe(left)">
                                      <p:cBhvr>
                                        <p:cTn id="85" dur="500"/>
                                        <p:tgtEl>
                                          <p:spTgt spid="301059">
                                            <p:txEl>
                                              <p:pRg st="8" end="8"/>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301069"/>
                                        </p:tgtEl>
                                        <p:attrNameLst>
                                          <p:attrName>style.visibility</p:attrName>
                                        </p:attrNameLst>
                                      </p:cBhvr>
                                      <p:to>
                                        <p:strVal val="visible"/>
                                      </p:to>
                                    </p:set>
                                    <p:animEffect transition="in" filter="wipe(left)">
                                      <p:cBhvr>
                                        <p:cTn id="90" dur="500"/>
                                        <p:tgtEl>
                                          <p:spTgt spid="30106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301059">
                                            <p:txEl>
                                              <p:pRg st="9" end="9"/>
                                            </p:txEl>
                                          </p:spTgt>
                                        </p:tgtEl>
                                        <p:attrNameLst>
                                          <p:attrName>style.visibility</p:attrName>
                                        </p:attrNameLst>
                                      </p:cBhvr>
                                      <p:to>
                                        <p:strVal val="visible"/>
                                      </p:to>
                                    </p:set>
                                    <p:animEffect transition="in" filter="wipe(left)">
                                      <p:cBhvr>
                                        <p:cTn id="95" dur="500"/>
                                        <p:tgtEl>
                                          <p:spTgt spid="301059">
                                            <p:txEl>
                                              <p:pRg st="9" end="9"/>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301059">
                                            <p:txEl>
                                              <p:pRg st="10" end="10"/>
                                            </p:txEl>
                                          </p:spTgt>
                                        </p:tgtEl>
                                        <p:attrNameLst>
                                          <p:attrName>style.visibility</p:attrName>
                                        </p:attrNameLst>
                                      </p:cBhvr>
                                      <p:to>
                                        <p:strVal val="visible"/>
                                      </p:to>
                                    </p:set>
                                    <p:animEffect transition="in" filter="wipe(left)">
                                      <p:cBhvr>
                                        <p:cTn id="100" dur="500"/>
                                        <p:tgtEl>
                                          <p:spTgt spid="301059">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01059">
                                            <p:txEl>
                                              <p:pRg st="11" end="11"/>
                                            </p:txEl>
                                          </p:spTgt>
                                        </p:tgtEl>
                                        <p:attrNameLst>
                                          <p:attrName>style.visibility</p:attrName>
                                        </p:attrNameLst>
                                      </p:cBhvr>
                                      <p:to>
                                        <p:strVal val="visible"/>
                                      </p:to>
                                    </p:set>
                                    <p:animEffect transition="in" filter="wipe(left)">
                                      <p:cBhvr>
                                        <p:cTn id="105" dur="500"/>
                                        <p:tgtEl>
                                          <p:spTgt spid="3010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P spid="301069" grpId="0" animBg="1"/>
      <p:bldP spid="3010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ACAF826D-C510-1F44-AE7E-092A3FCC1E85}" type="slidenum">
              <a:rPr lang="en-US"/>
              <a:pPr/>
              <a:t>13</a:t>
            </a:fld>
            <a:endParaRPr lang="en-US"/>
          </a:p>
        </p:txBody>
      </p:sp>
      <p:pic>
        <p:nvPicPr>
          <p:cNvPr id="302082" name="Picture 2" descr="FG25_015"/>
          <p:cNvPicPr>
            <a:picLocks noChangeAspect="1" noChangeArrowheads="1"/>
          </p:cNvPicPr>
          <p:nvPr/>
        </p:nvPicPr>
        <p:blipFill>
          <a:blip r:embed="rId3"/>
          <a:srcRect/>
          <a:stretch>
            <a:fillRect/>
          </a:stretch>
        </p:blipFill>
        <p:spPr bwMode="auto">
          <a:xfrm>
            <a:off x="5486400" y="247650"/>
            <a:ext cx="3352800" cy="3028950"/>
          </a:xfrm>
          <a:prstGeom prst="rect">
            <a:avLst/>
          </a:prstGeom>
          <a:noFill/>
        </p:spPr>
      </p:pic>
      <p:sp>
        <p:nvSpPr>
          <p:cNvPr id="302083" name="Rectangle 3"/>
          <p:cNvSpPr>
            <a:spLocks noGrp="1" noChangeArrowheads="1"/>
          </p:cNvSpPr>
          <p:nvPr>
            <p:ph type="title"/>
          </p:nvPr>
        </p:nvSpPr>
        <p:spPr>
          <a:xfrm>
            <a:off x="228600" y="0"/>
            <a:ext cx="8686800" cy="762000"/>
          </a:xfrm>
        </p:spPr>
        <p:txBody>
          <a:bodyPr/>
          <a:lstStyle/>
          <a:p>
            <a:r>
              <a:rPr lang="en-US" dirty="0"/>
              <a:t>Example 25 –</a:t>
            </a:r>
            <a:r>
              <a:rPr lang="en-US" dirty="0" smtClean="0"/>
              <a:t> 8 </a:t>
            </a:r>
            <a:endParaRPr lang="en-US" dirty="0"/>
          </a:p>
        </p:txBody>
      </p:sp>
      <p:sp>
        <p:nvSpPr>
          <p:cNvPr id="302084" name="Text Box 4"/>
          <p:cNvSpPr txBox="1">
            <a:spLocks noChangeArrowheads="1"/>
          </p:cNvSpPr>
          <p:nvPr/>
        </p:nvSpPr>
        <p:spPr bwMode="auto">
          <a:xfrm>
            <a:off x="304800" y="654050"/>
            <a:ext cx="5181600" cy="15541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Headlights: </a:t>
            </a:r>
            <a:r>
              <a:rPr lang="en-US" sz="3200" dirty="0">
                <a:solidFill>
                  <a:schemeClr val="accent2"/>
                </a:solidFill>
                <a:latin typeface="Arial Narrow" charset="0"/>
              </a:rPr>
              <a:t>Calculate the resistance of a 40-W automobile headlight designed for 12V. </a:t>
            </a:r>
          </a:p>
        </p:txBody>
      </p:sp>
      <p:sp>
        <p:nvSpPr>
          <p:cNvPr id="302085" name="Text Box 5"/>
          <p:cNvSpPr txBox="1">
            <a:spLocks noChangeArrowheads="1"/>
          </p:cNvSpPr>
          <p:nvPr/>
        </p:nvSpPr>
        <p:spPr bwMode="auto">
          <a:xfrm>
            <a:off x="381000" y="2635250"/>
            <a:ext cx="79248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Since the power is 40W and the voltage is 12V, we use the formula with V and R.  </a:t>
            </a:r>
          </a:p>
        </p:txBody>
      </p:sp>
      <p:sp>
        <p:nvSpPr>
          <p:cNvPr id="302086" name="AutoShape 6"/>
          <p:cNvSpPr>
            <a:spLocks noChangeArrowheads="1"/>
          </p:cNvSpPr>
          <p:nvPr/>
        </p:nvSpPr>
        <p:spPr bwMode="auto">
          <a:xfrm>
            <a:off x="2551113" y="3781425"/>
            <a:ext cx="1630362" cy="850900"/>
          </a:xfrm>
          <a:prstGeom prst="rightArrow">
            <a:avLst>
              <a:gd name="adj1" fmla="val 50000"/>
              <a:gd name="adj2" fmla="val 47901"/>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R</a:t>
            </a:r>
          </a:p>
        </p:txBody>
      </p:sp>
      <p:graphicFrame>
        <p:nvGraphicFramePr>
          <p:cNvPr id="302087" name="Object 7"/>
          <p:cNvGraphicFramePr>
            <a:graphicFrameLocks noChangeAspect="1"/>
          </p:cNvGraphicFramePr>
          <p:nvPr/>
        </p:nvGraphicFramePr>
        <p:xfrm>
          <a:off x="925513" y="3700463"/>
          <a:ext cx="1360487" cy="1211262"/>
        </p:xfrm>
        <a:graphic>
          <a:graphicData uri="http://schemas.openxmlformats.org/presentationml/2006/ole">
            <mc:AlternateContent xmlns:mc="http://schemas.openxmlformats.org/markup-compatibility/2006">
              <mc:Choice xmlns:v="urn:schemas-microsoft-com:vml" Requires="v">
                <p:oleObj spid="_x0000_s127152" name="Equation" r:id="rId4" imgW="469800" imgH="393480" progId="Equation.DSMT4">
                  <p:embed/>
                </p:oleObj>
              </mc:Choice>
              <mc:Fallback>
                <p:oleObj name="Equation" r:id="rId4" imgW="469800" imgH="3934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3700463"/>
                        <a:ext cx="1360487" cy="1211262"/>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2088" name="Object 8"/>
          <p:cNvGraphicFramePr>
            <a:graphicFrameLocks noChangeAspect="1"/>
          </p:cNvGraphicFramePr>
          <p:nvPr/>
        </p:nvGraphicFramePr>
        <p:xfrm>
          <a:off x="3200400" y="5181600"/>
          <a:ext cx="690563" cy="438150"/>
        </p:xfrm>
        <a:graphic>
          <a:graphicData uri="http://schemas.openxmlformats.org/presentationml/2006/ole">
            <mc:AlternateContent xmlns:mc="http://schemas.openxmlformats.org/markup-compatibility/2006">
              <mc:Choice xmlns:v="urn:schemas-microsoft-com:vml" Requires="v">
                <p:oleObj spid="_x0000_s127153"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181600"/>
                        <a:ext cx="690563" cy="4381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89" name="Object 9"/>
          <p:cNvGraphicFramePr>
            <a:graphicFrameLocks noChangeAspect="1"/>
          </p:cNvGraphicFramePr>
          <p:nvPr/>
        </p:nvGraphicFramePr>
        <p:xfrm>
          <a:off x="3810000" y="4800600"/>
          <a:ext cx="931863" cy="1135063"/>
        </p:xfrm>
        <a:graphic>
          <a:graphicData uri="http://schemas.openxmlformats.org/presentationml/2006/ole">
            <mc:AlternateContent xmlns:mc="http://schemas.openxmlformats.org/markup-compatibility/2006">
              <mc:Choice xmlns:v="urn:schemas-microsoft-com:vml" Requires="v">
                <p:oleObj spid="_x0000_s127154" name="Equation" r:id="rId8" imgW="342720" imgH="393480" progId="Equation.DSMT4">
                  <p:embed/>
                </p:oleObj>
              </mc:Choice>
              <mc:Fallback>
                <p:oleObj name="Equation" r:id="rId8" imgW="342720" imgH="393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800600"/>
                        <a:ext cx="931863" cy="11350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2090" name="Object 10"/>
          <p:cNvGraphicFramePr>
            <a:graphicFrameLocks noChangeAspect="1"/>
          </p:cNvGraphicFramePr>
          <p:nvPr/>
        </p:nvGraphicFramePr>
        <p:xfrm>
          <a:off x="4746625" y="4699000"/>
          <a:ext cx="2416175" cy="1244600"/>
        </p:xfrm>
        <a:graphic>
          <a:graphicData uri="http://schemas.openxmlformats.org/presentationml/2006/ole">
            <mc:AlternateContent xmlns:mc="http://schemas.openxmlformats.org/markup-compatibility/2006">
              <mc:Choice xmlns:v="urn:schemas-microsoft-com:vml" Requires="v">
                <p:oleObj spid="_x0000_s127155" name="Equation" r:id="rId10" imgW="888840" imgH="431640" progId="Equation.DSMT4">
                  <p:embed/>
                </p:oleObj>
              </mc:Choice>
              <mc:Fallback>
                <p:oleObj name="Equation" r:id="rId10" imgW="888840" imgH="4316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4699000"/>
                        <a:ext cx="2416175" cy="1244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3071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2084"/>
                                        </p:tgtEl>
                                        <p:attrNameLst>
                                          <p:attrName>style.visibility</p:attrName>
                                        </p:attrNameLst>
                                      </p:cBhvr>
                                      <p:to>
                                        <p:strVal val="visible"/>
                                      </p:to>
                                    </p:set>
                                    <p:animEffect transition="in" filter="wipe(left)">
                                      <p:cBhvr>
                                        <p:cTn id="7" dur="500"/>
                                        <p:tgtEl>
                                          <p:spTgt spid="30208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2082"/>
                                        </p:tgtEl>
                                        <p:attrNameLst>
                                          <p:attrName>style.visibility</p:attrName>
                                        </p:attrNameLst>
                                      </p:cBhvr>
                                      <p:to>
                                        <p:strVal val="visible"/>
                                      </p:to>
                                    </p:set>
                                    <p:anim calcmode="lin" valueType="num">
                                      <p:cBhvr>
                                        <p:cTn id="12" dur="500" fill="hold"/>
                                        <p:tgtEl>
                                          <p:spTgt spid="302082"/>
                                        </p:tgtEl>
                                        <p:attrNameLst>
                                          <p:attrName>ppt_w</p:attrName>
                                        </p:attrNameLst>
                                      </p:cBhvr>
                                      <p:tavLst>
                                        <p:tav tm="0">
                                          <p:val>
                                            <p:fltVal val="0"/>
                                          </p:val>
                                        </p:tav>
                                        <p:tav tm="100000">
                                          <p:val>
                                            <p:strVal val="#ppt_w"/>
                                          </p:val>
                                        </p:tav>
                                      </p:tavLst>
                                    </p:anim>
                                    <p:anim calcmode="lin" valueType="num">
                                      <p:cBhvr>
                                        <p:cTn id="13" dur="500" fill="hold"/>
                                        <p:tgtEl>
                                          <p:spTgt spid="302082"/>
                                        </p:tgtEl>
                                        <p:attrNameLst>
                                          <p:attrName>ppt_h</p:attrName>
                                        </p:attrNameLst>
                                      </p:cBhvr>
                                      <p:tavLst>
                                        <p:tav tm="0">
                                          <p:val>
                                            <p:fltVal val="0"/>
                                          </p:val>
                                        </p:tav>
                                        <p:tav tm="100000">
                                          <p:val>
                                            <p:strVal val="#ppt_h"/>
                                          </p:val>
                                        </p:tav>
                                      </p:tavLst>
                                    </p:anim>
                                    <p:animEffect transition="in" filter="fade">
                                      <p:cBhvr>
                                        <p:cTn id="14" dur="500"/>
                                        <p:tgtEl>
                                          <p:spTgt spid="30208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2085"/>
                                        </p:tgtEl>
                                        <p:attrNameLst>
                                          <p:attrName>style.visibility</p:attrName>
                                        </p:attrNameLst>
                                      </p:cBhvr>
                                      <p:to>
                                        <p:strVal val="visible"/>
                                      </p:to>
                                    </p:set>
                                    <p:animEffect transition="in" filter="wipe(left)">
                                      <p:cBhvr>
                                        <p:cTn id="19" dur="500"/>
                                        <p:tgtEl>
                                          <p:spTgt spid="30208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2087"/>
                                        </p:tgtEl>
                                        <p:attrNameLst>
                                          <p:attrName>style.visibility</p:attrName>
                                        </p:attrNameLst>
                                      </p:cBhvr>
                                      <p:to>
                                        <p:strVal val="visible"/>
                                      </p:to>
                                    </p:set>
                                    <p:animEffect transition="in" filter="wipe(left)">
                                      <p:cBhvr>
                                        <p:cTn id="24" dur="500"/>
                                        <p:tgtEl>
                                          <p:spTgt spid="3020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2086"/>
                                        </p:tgtEl>
                                        <p:attrNameLst>
                                          <p:attrName>style.visibility</p:attrName>
                                        </p:attrNameLst>
                                      </p:cBhvr>
                                      <p:to>
                                        <p:strVal val="visible"/>
                                      </p:to>
                                    </p:set>
                                    <p:animEffect transition="in" filter="wipe(left)">
                                      <p:cBhvr>
                                        <p:cTn id="29" dur="500"/>
                                        <p:tgtEl>
                                          <p:spTgt spid="30208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2088"/>
                                        </p:tgtEl>
                                        <p:attrNameLst>
                                          <p:attrName>style.visibility</p:attrName>
                                        </p:attrNameLst>
                                      </p:cBhvr>
                                      <p:to>
                                        <p:strVal val="visible"/>
                                      </p:to>
                                    </p:set>
                                    <p:animEffect transition="in" filter="wipe(left)">
                                      <p:cBhvr>
                                        <p:cTn id="34" dur="500"/>
                                        <p:tgtEl>
                                          <p:spTgt spid="30208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2089"/>
                                        </p:tgtEl>
                                        <p:attrNameLst>
                                          <p:attrName>style.visibility</p:attrName>
                                        </p:attrNameLst>
                                      </p:cBhvr>
                                      <p:to>
                                        <p:strVal val="visible"/>
                                      </p:to>
                                    </p:set>
                                    <p:animEffect transition="in" filter="wipe(left)">
                                      <p:cBhvr>
                                        <p:cTn id="39" dur="500"/>
                                        <p:tgtEl>
                                          <p:spTgt spid="30208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2090"/>
                                        </p:tgtEl>
                                        <p:attrNameLst>
                                          <p:attrName>style.visibility</p:attrName>
                                        </p:attrNameLst>
                                      </p:cBhvr>
                                      <p:to>
                                        <p:strVal val="visible"/>
                                      </p:to>
                                    </p:set>
                                    <p:animEffect transition="in" filter="wipe(left)">
                                      <p:cBhvr>
                                        <p:cTn id="44" dur="500"/>
                                        <p:tgtEl>
                                          <p:spTgt spid="302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4" grpId="0"/>
      <p:bldP spid="302085" grpId="0"/>
      <p:bldP spid="3020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D9C380A8-9FE9-F24C-B5C6-2584842B6645}" type="slidenum">
              <a:rPr lang="en-US"/>
              <a:pPr/>
              <a:t>14</a:t>
            </a:fld>
            <a:endParaRPr lang="en-US"/>
          </a:p>
        </p:txBody>
      </p:sp>
      <p:pic>
        <p:nvPicPr>
          <p:cNvPr id="303106" name="Picture 2" descr="FG25_018"/>
          <p:cNvPicPr>
            <a:picLocks noChangeAspect="1" noChangeArrowheads="1"/>
          </p:cNvPicPr>
          <p:nvPr/>
        </p:nvPicPr>
        <p:blipFill>
          <a:blip r:embed="rId2"/>
          <a:srcRect/>
          <a:stretch>
            <a:fillRect/>
          </a:stretch>
        </p:blipFill>
        <p:spPr bwMode="auto">
          <a:xfrm>
            <a:off x="5638800" y="1390650"/>
            <a:ext cx="4038600" cy="2343150"/>
          </a:xfrm>
          <a:prstGeom prst="rect">
            <a:avLst/>
          </a:prstGeom>
          <a:noFill/>
        </p:spPr>
      </p:pic>
      <p:pic>
        <p:nvPicPr>
          <p:cNvPr id="303107" name="Picture 3" descr="FG25_017B"/>
          <p:cNvPicPr>
            <a:picLocks noChangeAspect="1" noChangeArrowheads="1"/>
          </p:cNvPicPr>
          <p:nvPr/>
        </p:nvPicPr>
        <p:blipFill>
          <a:blip r:embed="rId3"/>
          <a:srcRect/>
          <a:stretch>
            <a:fillRect/>
          </a:stretch>
        </p:blipFill>
        <p:spPr bwMode="auto">
          <a:xfrm>
            <a:off x="4114800" y="4038600"/>
            <a:ext cx="2438400" cy="2362200"/>
          </a:xfrm>
          <a:prstGeom prst="rect">
            <a:avLst/>
          </a:prstGeom>
          <a:noFill/>
        </p:spPr>
      </p:pic>
      <p:sp>
        <p:nvSpPr>
          <p:cNvPr id="303108" name="Rectangle 4"/>
          <p:cNvSpPr>
            <a:spLocks noGrp="1" noChangeArrowheads="1"/>
          </p:cNvSpPr>
          <p:nvPr>
            <p:ph type="title"/>
          </p:nvPr>
        </p:nvSpPr>
        <p:spPr>
          <a:xfrm>
            <a:off x="685800" y="0"/>
            <a:ext cx="7772400" cy="609600"/>
          </a:xfrm>
        </p:spPr>
        <p:txBody>
          <a:bodyPr/>
          <a:lstStyle/>
          <a:p>
            <a:r>
              <a:rPr lang="en-US" sz="4000"/>
              <a:t>Power in Household Circuits</a:t>
            </a:r>
          </a:p>
        </p:txBody>
      </p:sp>
      <p:sp>
        <p:nvSpPr>
          <p:cNvPr id="303109" name="Rectangle 5"/>
          <p:cNvSpPr>
            <a:spLocks noGrp="1" noChangeArrowheads="1"/>
          </p:cNvSpPr>
          <p:nvPr>
            <p:ph type="body" idx="1"/>
          </p:nvPr>
        </p:nvSpPr>
        <p:spPr>
          <a:xfrm>
            <a:off x="152400" y="457200"/>
            <a:ext cx="8686800" cy="4191000"/>
          </a:xfrm>
        </p:spPr>
        <p:txBody>
          <a:bodyPr/>
          <a:lstStyle/>
          <a:p>
            <a:pPr>
              <a:lnSpc>
                <a:spcPct val="90000"/>
              </a:lnSpc>
            </a:pPr>
            <a:r>
              <a:rPr lang="en-US"/>
              <a:t>Household devices usually have small resistance</a:t>
            </a:r>
          </a:p>
          <a:p>
            <a:pPr lvl="1">
              <a:lnSpc>
                <a:spcPct val="90000"/>
              </a:lnSpc>
            </a:pPr>
            <a:r>
              <a:rPr lang="en-US"/>
              <a:t>But since they draw current, if they become large enough, wires can heat up (overloaded)</a:t>
            </a:r>
          </a:p>
          <a:p>
            <a:pPr lvl="2">
              <a:lnSpc>
                <a:spcPct val="90000"/>
              </a:lnSpc>
            </a:pPr>
            <a:r>
              <a:rPr lang="en-US"/>
              <a:t>Why is using thicker wires safer?</a:t>
            </a:r>
          </a:p>
          <a:p>
            <a:pPr lvl="3">
              <a:lnSpc>
                <a:spcPct val="90000"/>
              </a:lnSpc>
            </a:pPr>
            <a:r>
              <a:rPr lang="en-US"/>
              <a:t>Thicker wires has less resistance, lower heat</a:t>
            </a:r>
          </a:p>
          <a:p>
            <a:pPr lvl="1">
              <a:lnSpc>
                <a:spcPct val="90000"/>
              </a:lnSpc>
            </a:pPr>
            <a:r>
              <a:rPr lang="en-US"/>
              <a:t>Overloaded wire can set off a fire at home</a:t>
            </a:r>
          </a:p>
          <a:p>
            <a:pPr>
              <a:lnSpc>
                <a:spcPct val="90000"/>
              </a:lnSpc>
            </a:pPr>
            <a:r>
              <a:rPr lang="en-US"/>
              <a:t>How do we prevent this?</a:t>
            </a:r>
          </a:p>
          <a:p>
            <a:pPr lvl="1">
              <a:lnSpc>
                <a:spcPct val="90000"/>
              </a:lnSpc>
            </a:pPr>
            <a:r>
              <a:rPr lang="en-US"/>
              <a:t>Put in a switch that would disconnect the circuit when overloaded</a:t>
            </a:r>
          </a:p>
        </p:txBody>
      </p:sp>
      <p:sp>
        <p:nvSpPr>
          <p:cNvPr id="303110" name="Rectangle 6"/>
          <p:cNvSpPr>
            <a:spLocks noChangeArrowheads="1"/>
          </p:cNvSpPr>
          <p:nvPr/>
        </p:nvSpPr>
        <p:spPr bwMode="auto">
          <a:xfrm>
            <a:off x="-304800" y="4495800"/>
            <a:ext cx="4724400" cy="17526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dirty="0">
                <a:solidFill>
                  <a:srgbClr val="003300"/>
                </a:solidFill>
                <a:latin typeface="Arial Narrow" charset="0"/>
                <a:ea typeface="ＭＳ Ｐゴシック" charset="-128"/>
              </a:rPr>
              <a:t>Fuse or circuit breakers</a:t>
            </a:r>
          </a:p>
          <a:p>
            <a:pPr marL="1143000" lvl="2" indent="-228600">
              <a:spcBef>
                <a:spcPct val="20000"/>
              </a:spcBef>
              <a:buFontTx/>
              <a:buChar char="•"/>
            </a:pPr>
            <a:r>
              <a:rPr lang="en-US" dirty="0">
                <a:solidFill>
                  <a:srgbClr val="003300"/>
                </a:solidFill>
                <a:latin typeface="Arial Narrow" charset="0"/>
                <a:ea typeface="ＭＳ Ｐゴシック" charset="-128"/>
              </a:rPr>
              <a:t>They open up the circuit when the current is over certain value</a:t>
            </a:r>
          </a:p>
        </p:txBody>
      </p:sp>
      <p:pic>
        <p:nvPicPr>
          <p:cNvPr id="303111" name="Picture 7" descr="FG25_017C"/>
          <p:cNvPicPr>
            <a:picLocks noChangeAspect="1" noChangeArrowheads="1"/>
          </p:cNvPicPr>
          <p:nvPr/>
        </p:nvPicPr>
        <p:blipFill>
          <a:blip r:embed="rId4"/>
          <a:srcRect/>
          <a:stretch>
            <a:fillRect/>
          </a:stretch>
        </p:blipFill>
        <p:spPr bwMode="auto">
          <a:xfrm>
            <a:off x="7010400" y="4114800"/>
            <a:ext cx="2514600" cy="2343150"/>
          </a:xfrm>
          <a:prstGeom prst="rect">
            <a:avLst/>
          </a:prstGeom>
          <a:noFill/>
        </p:spPr>
      </p:pic>
      <p:sp>
        <p:nvSpPr>
          <p:cNvPr id="303112" name="AutoShape 8"/>
          <p:cNvSpPr>
            <a:spLocks noChangeArrowheads="1"/>
          </p:cNvSpPr>
          <p:nvPr/>
        </p:nvSpPr>
        <p:spPr bwMode="auto">
          <a:xfrm>
            <a:off x="6446838" y="5213350"/>
            <a:ext cx="1181100" cy="730250"/>
          </a:xfrm>
          <a:prstGeom prst="rightArrow">
            <a:avLst>
              <a:gd name="adj1" fmla="val 50000"/>
              <a:gd name="adj2" fmla="val 404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Overload</a:t>
            </a:r>
          </a:p>
        </p:txBody>
      </p:sp>
      <p:sp>
        <p:nvSpPr>
          <p:cNvPr id="303113" name="Oval 9"/>
          <p:cNvSpPr>
            <a:spLocks noChangeArrowheads="1"/>
          </p:cNvSpPr>
          <p:nvPr/>
        </p:nvSpPr>
        <p:spPr bwMode="auto">
          <a:xfrm>
            <a:off x="4953000" y="4343400"/>
            <a:ext cx="533400" cy="6096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
        <p:nvSpPr>
          <p:cNvPr id="303114" name="Oval 10"/>
          <p:cNvSpPr>
            <a:spLocks noChangeArrowheads="1"/>
          </p:cNvSpPr>
          <p:nvPr/>
        </p:nvSpPr>
        <p:spPr bwMode="auto">
          <a:xfrm>
            <a:off x="7696200" y="4267200"/>
            <a:ext cx="609600" cy="60960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6755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3109">
                                            <p:txEl>
                                              <p:pRg st="0" end="0"/>
                                            </p:txEl>
                                          </p:spTgt>
                                        </p:tgtEl>
                                        <p:attrNameLst>
                                          <p:attrName>style.visibility</p:attrName>
                                        </p:attrNameLst>
                                      </p:cBhvr>
                                      <p:to>
                                        <p:strVal val="visible"/>
                                      </p:to>
                                    </p:set>
                                    <p:animEffect transition="in" filter="wipe(left)">
                                      <p:cBhvr>
                                        <p:cTn id="7" dur="500"/>
                                        <p:tgtEl>
                                          <p:spTgt spid="3031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3109">
                                            <p:txEl>
                                              <p:pRg st="1" end="1"/>
                                            </p:txEl>
                                          </p:spTgt>
                                        </p:tgtEl>
                                        <p:attrNameLst>
                                          <p:attrName>style.visibility</p:attrName>
                                        </p:attrNameLst>
                                      </p:cBhvr>
                                      <p:to>
                                        <p:strVal val="visible"/>
                                      </p:to>
                                    </p:set>
                                    <p:animEffect transition="in" filter="wipe(left)">
                                      <p:cBhvr>
                                        <p:cTn id="12" dur="500"/>
                                        <p:tgtEl>
                                          <p:spTgt spid="3031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03106"/>
                                        </p:tgtEl>
                                        <p:attrNameLst>
                                          <p:attrName>style.visibility</p:attrName>
                                        </p:attrNameLst>
                                      </p:cBhvr>
                                      <p:to>
                                        <p:strVal val="visible"/>
                                      </p:to>
                                    </p:set>
                                    <p:anim calcmode="lin" valueType="num">
                                      <p:cBhvr>
                                        <p:cTn id="17" dur="500" fill="hold"/>
                                        <p:tgtEl>
                                          <p:spTgt spid="303106"/>
                                        </p:tgtEl>
                                        <p:attrNameLst>
                                          <p:attrName>ppt_w</p:attrName>
                                        </p:attrNameLst>
                                      </p:cBhvr>
                                      <p:tavLst>
                                        <p:tav tm="0">
                                          <p:val>
                                            <p:fltVal val="0"/>
                                          </p:val>
                                        </p:tav>
                                        <p:tav tm="100000">
                                          <p:val>
                                            <p:strVal val="#ppt_w"/>
                                          </p:val>
                                        </p:tav>
                                      </p:tavLst>
                                    </p:anim>
                                    <p:anim calcmode="lin" valueType="num">
                                      <p:cBhvr>
                                        <p:cTn id="18" dur="500" fill="hold"/>
                                        <p:tgtEl>
                                          <p:spTgt spid="303106"/>
                                        </p:tgtEl>
                                        <p:attrNameLst>
                                          <p:attrName>ppt_h</p:attrName>
                                        </p:attrNameLst>
                                      </p:cBhvr>
                                      <p:tavLst>
                                        <p:tav tm="0">
                                          <p:val>
                                            <p:fltVal val="0"/>
                                          </p:val>
                                        </p:tav>
                                        <p:tav tm="100000">
                                          <p:val>
                                            <p:strVal val="#ppt_h"/>
                                          </p:val>
                                        </p:tav>
                                      </p:tavLst>
                                    </p:anim>
                                    <p:animEffect transition="in" filter="fade">
                                      <p:cBhvr>
                                        <p:cTn id="19" dur="500"/>
                                        <p:tgtEl>
                                          <p:spTgt spid="30310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03109">
                                            <p:txEl>
                                              <p:pRg st="2" end="2"/>
                                            </p:txEl>
                                          </p:spTgt>
                                        </p:tgtEl>
                                        <p:attrNameLst>
                                          <p:attrName>style.visibility</p:attrName>
                                        </p:attrNameLst>
                                      </p:cBhvr>
                                      <p:to>
                                        <p:strVal val="visible"/>
                                      </p:to>
                                    </p:set>
                                    <p:animEffect transition="in" filter="wipe(left)">
                                      <p:cBhvr>
                                        <p:cTn id="24" dur="500"/>
                                        <p:tgtEl>
                                          <p:spTgt spid="30310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3109">
                                            <p:txEl>
                                              <p:pRg st="3" end="3"/>
                                            </p:txEl>
                                          </p:spTgt>
                                        </p:tgtEl>
                                        <p:attrNameLst>
                                          <p:attrName>style.visibility</p:attrName>
                                        </p:attrNameLst>
                                      </p:cBhvr>
                                      <p:to>
                                        <p:strVal val="visible"/>
                                      </p:to>
                                    </p:set>
                                    <p:animEffect transition="in" filter="wipe(left)">
                                      <p:cBhvr>
                                        <p:cTn id="29" dur="500"/>
                                        <p:tgtEl>
                                          <p:spTgt spid="30310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03109">
                                            <p:txEl>
                                              <p:pRg st="4" end="4"/>
                                            </p:txEl>
                                          </p:spTgt>
                                        </p:tgtEl>
                                        <p:attrNameLst>
                                          <p:attrName>style.visibility</p:attrName>
                                        </p:attrNameLst>
                                      </p:cBhvr>
                                      <p:to>
                                        <p:strVal val="visible"/>
                                      </p:to>
                                    </p:set>
                                    <p:animEffect transition="in" filter="wipe(left)">
                                      <p:cBhvr>
                                        <p:cTn id="34" dur="500"/>
                                        <p:tgtEl>
                                          <p:spTgt spid="30310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3109">
                                            <p:txEl>
                                              <p:pRg st="5" end="5"/>
                                            </p:txEl>
                                          </p:spTgt>
                                        </p:tgtEl>
                                        <p:attrNameLst>
                                          <p:attrName>style.visibility</p:attrName>
                                        </p:attrNameLst>
                                      </p:cBhvr>
                                      <p:to>
                                        <p:strVal val="visible"/>
                                      </p:to>
                                    </p:set>
                                    <p:animEffect transition="in" filter="wipe(left)">
                                      <p:cBhvr>
                                        <p:cTn id="39" dur="500"/>
                                        <p:tgtEl>
                                          <p:spTgt spid="30310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3109">
                                            <p:txEl>
                                              <p:pRg st="6" end="6"/>
                                            </p:txEl>
                                          </p:spTgt>
                                        </p:tgtEl>
                                        <p:attrNameLst>
                                          <p:attrName>style.visibility</p:attrName>
                                        </p:attrNameLst>
                                      </p:cBhvr>
                                      <p:to>
                                        <p:strVal val="visible"/>
                                      </p:to>
                                    </p:set>
                                    <p:animEffect transition="in" filter="wipe(left)">
                                      <p:cBhvr>
                                        <p:cTn id="44" dur="500"/>
                                        <p:tgtEl>
                                          <p:spTgt spid="30310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3110">
                                            <p:txEl>
                                              <p:pRg st="0" end="0"/>
                                            </p:txEl>
                                          </p:spTgt>
                                        </p:tgtEl>
                                        <p:attrNameLst>
                                          <p:attrName>style.visibility</p:attrName>
                                        </p:attrNameLst>
                                      </p:cBhvr>
                                      <p:to>
                                        <p:strVal val="visible"/>
                                      </p:to>
                                    </p:set>
                                    <p:animEffect transition="in" filter="wipe(left)">
                                      <p:cBhvr>
                                        <p:cTn id="49" dur="500"/>
                                        <p:tgtEl>
                                          <p:spTgt spid="3031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3110">
                                            <p:txEl>
                                              <p:pRg st="1" end="1"/>
                                            </p:txEl>
                                          </p:spTgt>
                                        </p:tgtEl>
                                        <p:attrNameLst>
                                          <p:attrName>style.visibility</p:attrName>
                                        </p:attrNameLst>
                                      </p:cBhvr>
                                      <p:to>
                                        <p:strVal val="visible"/>
                                      </p:to>
                                    </p:set>
                                    <p:animEffect transition="in" filter="wipe(left)">
                                      <p:cBhvr>
                                        <p:cTn id="54" dur="500"/>
                                        <p:tgtEl>
                                          <p:spTgt spid="3031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03107"/>
                                        </p:tgtEl>
                                        <p:attrNameLst>
                                          <p:attrName>style.visibility</p:attrName>
                                        </p:attrNameLst>
                                      </p:cBhvr>
                                      <p:to>
                                        <p:strVal val="visible"/>
                                      </p:to>
                                    </p:set>
                                    <p:anim calcmode="lin" valueType="num">
                                      <p:cBhvr>
                                        <p:cTn id="59" dur="500" fill="hold"/>
                                        <p:tgtEl>
                                          <p:spTgt spid="303107"/>
                                        </p:tgtEl>
                                        <p:attrNameLst>
                                          <p:attrName>ppt_w</p:attrName>
                                        </p:attrNameLst>
                                      </p:cBhvr>
                                      <p:tavLst>
                                        <p:tav tm="0">
                                          <p:val>
                                            <p:fltVal val="0"/>
                                          </p:val>
                                        </p:tav>
                                        <p:tav tm="100000">
                                          <p:val>
                                            <p:strVal val="#ppt_w"/>
                                          </p:val>
                                        </p:tav>
                                      </p:tavLst>
                                    </p:anim>
                                    <p:anim calcmode="lin" valueType="num">
                                      <p:cBhvr>
                                        <p:cTn id="60" dur="500" fill="hold"/>
                                        <p:tgtEl>
                                          <p:spTgt spid="303107"/>
                                        </p:tgtEl>
                                        <p:attrNameLst>
                                          <p:attrName>ppt_h</p:attrName>
                                        </p:attrNameLst>
                                      </p:cBhvr>
                                      <p:tavLst>
                                        <p:tav tm="0">
                                          <p:val>
                                            <p:fltVal val="0"/>
                                          </p:val>
                                        </p:tav>
                                        <p:tav tm="100000">
                                          <p:val>
                                            <p:strVal val="#ppt_h"/>
                                          </p:val>
                                        </p:tav>
                                      </p:tavLst>
                                    </p:anim>
                                    <p:animEffect transition="in" filter="fade">
                                      <p:cBhvr>
                                        <p:cTn id="61" dur="500"/>
                                        <p:tgtEl>
                                          <p:spTgt spid="303107"/>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303113"/>
                                        </p:tgtEl>
                                        <p:attrNameLst>
                                          <p:attrName>style.visibility</p:attrName>
                                        </p:attrNameLst>
                                      </p:cBhvr>
                                      <p:to>
                                        <p:strVal val="visible"/>
                                      </p:to>
                                    </p:set>
                                    <p:anim calcmode="lin" valueType="num">
                                      <p:cBhvr>
                                        <p:cTn id="66" dur="500" fill="hold"/>
                                        <p:tgtEl>
                                          <p:spTgt spid="303113"/>
                                        </p:tgtEl>
                                        <p:attrNameLst>
                                          <p:attrName>ppt_w</p:attrName>
                                        </p:attrNameLst>
                                      </p:cBhvr>
                                      <p:tavLst>
                                        <p:tav tm="0">
                                          <p:val>
                                            <p:fltVal val="0"/>
                                          </p:val>
                                        </p:tav>
                                        <p:tav tm="100000">
                                          <p:val>
                                            <p:strVal val="#ppt_w"/>
                                          </p:val>
                                        </p:tav>
                                      </p:tavLst>
                                    </p:anim>
                                    <p:anim calcmode="lin" valueType="num">
                                      <p:cBhvr>
                                        <p:cTn id="67" dur="500" fill="hold"/>
                                        <p:tgtEl>
                                          <p:spTgt spid="303113"/>
                                        </p:tgtEl>
                                        <p:attrNameLst>
                                          <p:attrName>ppt_h</p:attrName>
                                        </p:attrNameLst>
                                      </p:cBhvr>
                                      <p:tavLst>
                                        <p:tav tm="0">
                                          <p:val>
                                            <p:fltVal val="0"/>
                                          </p:val>
                                        </p:tav>
                                        <p:tav tm="100000">
                                          <p:val>
                                            <p:strVal val="#ppt_h"/>
                                          </p:val>
                                        </p:tav>
                                      </p:tavLst>
                                    </p:anim>
                                    <p:animEffect transition="in" filter="fade">
                                      <p:cBhvr>
                                        <p:cTn id="68" dur="500"/>
                                        <p:tgtEl>
                                          <p:spTgt spid="3031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03112"/>
                                        </p:tgtEl>
                                        <p:attrNameLst>
                                          <p:attrName>style.visibility</p:attrName>
                                        </p:attrNameLst>
                                      </p:cBhvr>
                                      <p:to>
                                        <p:strVal val="visible"/>
                                      </p:to>
                                    </p:set>
                                    <p:animEffect transition="in" filter="wipe(left)">
                                      <p:cBhvr>
                                        <p:cTn id="73" dur="500"/>
                                        <p:tgtEl>
                                          <p:spTgt spid="303112"/>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303111"/>
                                        </p:tgtEl>
                                        <p:attrNameLst>
                                          <p:attrName>style.visibility</p:attrName>
                                        </p:attrNameLst>
                                      </p:cBhvr>
                                      <p:to>
                                        <p:strVal val="visible"/>
                                      </p:to>
                                    </p:set>
                                    <p:anim calcmode="lin" valueType="num">
                                      <p:cBhvr>
                                        <p:cTn id="78" dur="500" fill="hold"/>
                                        <p:tgtEl>
                                          <p:spTgt spid="303111"/>
                                        </p:tgtEl>
                                        <p:attrNameLst>
                                          <p:attrName>ppt_w</p:attrName>
                                        </p:attrNameLst>
                                      </p:cBhvr>
                                      <p:tavLst>
                                        <p:tav tm="0">
                                          <p:val>
                                            <p:fltVal val="0"/>
                                          </p:val>
                                        </p:tav>
                                        <p:tav tm="100000">
                                          <p:val>
                                            <p:strVal val="#ppt_w"/>
                                          </p:val>
                                        </p:tav>
                                      </p:tavLst>
                                    </p:anim>
                                    <p:anim calcmode="lin" valueType="num">
                                      <p:cBhvr>
                                        <p:cTn id="79" dur="500" fill="hold"/>
                                        <p:tgtEl>
                                          <p:spTgt spid="303111"/>
                                        </p:tgtEl>
                                        <p:attrNameLst>
                                          <p:attrName>ppt_h</p:attrName>
                                        </p:attrNameLst>
                                      </p:cBhvr>
                                      <p:tavLst>
                                        <p:tav tm="0">
                                          <p:val>
                                            <p:fltVal val="0"/>
                                          </p:val>
                                        </p:tav>
                                        <p:tav tm="100000">
                                          <p:val>
                                            <p:strVal val="#ppt_h"/>
                                          </p:val>
                                        </p:tav>
                                      </p:tavLst>
                                    </p:anim>
                                    <p:animEffect transition="in" filter="fade">
                                      <p:cBhvr>
                                        <p:cTn id="80" dur="500"/>
                                        <p:tgtEl>
                                          <p:spTgt spid="30311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303114"/>
                                        </p:tgtEl>
                                        <p:attrNameLst>
                                          <p:attrName>style.visibility</p:attrName>
                                        </p:attrNameLst>
                                      </p:cBhvr>
                                      <p:to>
                                        <p:strVal val="visible"/>
                                      </p:to>
                                    </p:set>
                                    <p:anim calcmode="lin" valueType="num">
                                      <p:cBhvr>
                                        <p:cTn id="85" dur="500" fill="hold"/>
                                        <p:tgtEl>
                                          <p:spTgt spid="303114"/>
                                        </p:tgtEl>
                                        <p:attrNameLst>
                                          <p:attrName>ppt_w</p:attrName>
                                        </p:attrNameLst>
                                      </p:cBhvr>
                                      <p:tavLst>
                                        <p:tav tm="0">
                                          <p:val>
                                            <p:fltVal val="0"/>
                                          </p:val>
                                        </p:tav>
                                        <p:tav tm="100000">
                                          <p:val>
                                            <p:strVal val="#ppt_w"/>
                                          </p:val>
                                        </p:tav>
                                      </p:tavLst>
                                    </p:anim>
                                    <p:anim calcmode="lin" valueType="num">
                                      <p:cBhvr>
                                        <p:cTn id="86" dur="500" fill="hold"/>
                                        <p:tgtEl>
                                          <p:spTgt spid="303114"/>
                                        </p:tgtEl>
                                        <p:attrNameLst>
                                          <p:attrName>ppt_h</p:attrName>
                                        </p:attrNameLst>
                                      </p:cBhvr>
                                      <p:tavLst>
                                        <p:tav tm="0">
                                          <p:val>
                                            <p:fltVal val="0"/>
                                          </p:val>
                                        </p:tav>
                                        <p:tav tm="100000">
                                          <p:val>
                                            <p:strVal val="#ppt_h"/>
                                          </p:val>
                                        </p:tav>
                                      </p:tavLst>
                                    </p:anim>
                                    <p:animEffect transition="in" filter="fade">
                                      <p:cBhvr>
                                        <p:cTn id="87" dur="500"/>
                                        <p:tgtEl>
                                          <p:spTgt spid="303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9" grpId="0" build="p"/>
      <p:bldP spid="303110" grpId="0" build="p"/>
      <p:bldP spid="303112" grpId="0" animBg="1"/>
      <p:bldP spid="303113" grpId="0" animBg="1"/>
      <p:bldP spid="303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smtClean="0"/>
              <a:t>Monday, Oct. 15, 2018</a:t>
            </a:r>
            <a:endParaRPr lang="en-US"/>
          </a:p>
        </p:txBody>
      </p:sp>
      <p:sp>
        <p:nvSpPr>
          <p:cNvPr id="30" name="Footer Placeholder 4"/>
          <p:cNvSpPr>
            <a:spLocks noGrp="1"/>
          </p:cNvSpPr>
          <p:nvPr>
            <p:ph type="ftr" sz="quarter" idx="11"/>
          </p:nvPr>
        </p:nvSpPr>
        <p:spPr/>
        <p:txBody>
          <a:bodyPr/>
          <a:lstStyle/>
          <a:p>
            <a:r>
              <a:rPr lang="mr-IN" smtClean="0"/>
              <a:t>PHYS 1444-002, Fall 2018                     Dr. Jaehoon Yu</a:t>
            </a:r>
            <a:endParaRPr lang="en-US"/>
          </a:p>
        </p:txBody>
      </p:sp>
      <p:sp>
        <p:nvSpPr>
          <p:cNvPr id="31" name="Slide Number Placeholder 5"/>
          <p:cNvSpPr>
            <a:spLocks noGrp="1"/>
          </p:cNvSpPr>
          <p:nvPr>
            <p:ph type="sldNum" sz="quarter" idx="12"/>
          </p:nvPr>
        </p:nvSpPr>
        <p:spPr/>
        <p:txBody>
          <a:bodyPr/>
          <a:lstStyle/>
          <a:p>
            <a:fld id="{9F36B4C6-F311-0847-A377-074D26D5169A}" type="slidenum">
              <a:rPr lang="en-US"/>
              <a:pPr/>
              <a:t>15</a:t>
            </a:fld>
            <a:endParaRPr lang="en-US"/>
          </a:p>
        </p:txBody>
      </p:sp>
      <p:pic>
        <p:nvPicPr>
          <p:cNvPr id="304130" name="Picture 2" descr="FG25_018"/>
          <p:cNvPicPr>
            <a:picLocks noChangeAspect="1" noChangeArrowheads="1"/>
          </p:cNvPicPr>
          <p:nvPr/>
        </p:nvPicPr>
        <p:blipFill>
          <a:blip r:embed="rId3"/>
          <a:srcRect/>
          <a:stretch>
            <a:fillRect/>
          </a:stretch>
        </p:blipFill>
        <p:spPr bwMode="auto">
          <a:xfrm>
            <a:off x="4800600" y="381000"/>
            <a:ext cx="4724400" cy="3810000"/>
          </a:xfrm>
          <a:prstGeom prst="rect">
            <a:avLst/>
          </a:prstGeom>
          <a:noFill/>
        </p:spPr>
      </p:pic>
      <p:sp>
        <p:nvSpPr>
          <p:cNvPr id="304131" name="Rectangle 3"/>
          <p:cNvSpPr>
            <a:spLocks noGrp="1" noChangeArrowheads="1"/>
          </p:cNvSpPr>
          <p:nvPr>
            <p:ph type="title"/>
          </p:nvPr>
        </p:nvSpPr>
        <p:spPr>
          <a:xfrm>
            <a:off x="228600" y="0"/>
            <a:ext cx="8686800" cy="762000"/>
          </a:xfrm>
        </p:spPr>
        <p:txBody>
          <a:bodyPr/>
          <a:lstStyle/>
          <a:p>
            <a:r>
              <a:rPr lang="en-US" dirty="0"/>
              <a:t>Example 25 – </a:t>
            </a:r>
            <a:r>
              <a:rPr lang="en-US" dirty="0" smtClean="0"/>
              <a:t>11 </a:t>
            </a:r>
            <a:endParaRPr lang="en-US" dirty="0"/>
          </a:p>
        </p:txBody>
      </p:sp>
      <p:sp>
        <p:nvSpPr>
          <p:cNvPr id="304132" name="Text Box 4"/>
          <p:cNvSpPr txBox="1">
            <a:spLocks noChangeArrowheads="1"/>
          </p:cNvSpPr>
          <p:nvPr/>
        </p:nvSpPr>
        <p:spPr bwMode="auto">
          <a:xfrm>
            <a:off x="304800" y="654050"/>
            <a:ext cx="51816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3200" b="1" dirty="0">
                <a:solidFill>
                  <a:schemeClr val="accent2"/>
                </a:solidFill>
                <a:latin typeface="Arial Narrow" charset="0"/>
              </a:rPr>
              <a:t>Will a fuse blow?:</a:t>
            </a:r>
            <a:r>
              <a:rPr lang="en-US" sz="3200" b="1" dirty="0" smtClean="0">
                <a:solidFill>
                  <a:schemeClr val="accent2"/>
                </a:solidFill>
                <a:latin typeface="Arial Narrow" charset="0"/>
              </a:rPr>
              <a:t> </a:t>
            </a:r>
            <a:r>
              <a:rPr lang="en-US" sz="3200" dirty="0" smtClean="0">
                <a:solidFill>
                  <a:schemeClr val="accent2"/>
                </a:solidFill>
                <a:latin typeface="Arial Narrow" charset="0"/>
              </a:rPr>
              <a:t>Determine </a:t>
            </a:r>
            <a:r>
              <a:rPr lang="en-US" sz="3200" dirty="0">
                <a:solidFill>
                  <a:schemeClr val="accent2"/>
                </a:solidFill>
                <a:latin typeface="Arial Narrow" charset="0"/>
              </a:rPr>
              <a:t>the total current drawn by all the devices in the circuit in the figure.</a:t>
            </a:r>
          </a:p>
        </p:txBody>
      </p:sp>
      <p:sp>
        <p:nvSpPr>
          <p:cNvPr id="304133" name="Text Box 5"/>
          <p:cNvSpPr txBox="1">
            <a:spLocks noChangeArrowheads="1"/>
          </p:cNvSpPr>
          <p:nvPr/>
        </p:nvSpPr>
        <p:spPr bwMode="auto">
          <a:xfrm>
            <a:off x="381000" y="2711450"/>
            <a:ext cx="55626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current is the sum of current drawn by individual device. </a:t>
            </a:r>
          </a:p>
        </p:txBody>
      </p:sp>
      <p:sp>
        <p:nvSpPr>
          <p:cNvPr id="304134" name="AutoShape 6"/>
          <p:cNvSpPr>
            <a:spLocks noChangeArrowheads="1"/>
          </p:cNvSpPr>
          <p:nvPr/>
        </p:nvSpPr>
        <p:spPr bwMode="auto">
          <a:xfrm>
            <a:off x="1905000" y="3505200"/>
            <a:ext cx="1503363" cy="850900"/>
          </a:xfrm>
          <a:prstGeom prst="rightArrow">
            <a:avLst>
              <a:gd name="adj1" fmla="val 50000"/>
              <a:gd name="adj2" fmla="val 4417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Solve for I</a:t>
            </a:r>
          </a:p>
        </p:txBody>
      </p:sp>
      <p:graphicFrame>
        <p:nvGraphicFramePr>
          <p:cNvPr id="304135" name="Object 7"/>
          <p:cNvGraphicFramePr>
            <a:graphicFrameLocks noChangeAspect="1"/>
          </p:cNvGraphicFramePr>
          <p:nvPr/>
        </p:nvGraphicFramePr>
        <p:xfrm>
          <a:off x="533400" y="3657600"/>
          <a:ext cx="1250950" cy="508000"/>
        </p:xfrm>
        <a:graphic>
          <a:graphicData uri="http://schemas.openxmlformats.org/presentationml/2006/ole">
            <mc:AlternateContent xmlns:mc="http://schemas.openxmlformats.org/markup-compatibility/2006">
              <mc:Choice xmlns:v="urn:schemas-microsoft-com:vml" Requires="v">
                <p:oleObj spid="_x0000_s128692" name="Equation" r:id="rId4" imgW="431640" imgH="164880" progId="Equation.DSMT4">
                  <p:embed/>
                </p:oleObj>
              </mc:Choice>
              <mc:Fallback>
                <p:oleObj name="Equation" r:id="rId4" imgW="43164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657600"/>
                        <a:ext cx="1250950" cy="5080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36" name="Text Box 8"/>
          <p:cNvSpPr txBox="1">
            <a:spLocks noChangeArrowheads="1"/>
          </p:cNvSpPr>
          <p:nvPr/>
        </p:nvSpPr>
        <p:spPr bwMode="auto">
          <a:xfrm>
            <a:off x="457200" y="4267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Bulb  </a:t>
            </a:r>
          </a:p>
        </p:txBody>
      </p:sp>
      <p:graphicFrame>
        <p:nvGraphicFramePr>
          <p:cNvPr id="304137" name="Object 9"/>
          <p:cNvGraphicFramePr>
            <a:graphicFrameLocks noChangeAspect="1"/>
          </p:cNvGraphicFramePr>
          <p:nvPr/>
        </p:nvGraphicFramePr>
        <p:xfrm>
          <a:off x="3517900" y="3657600"/>
          <a:ext cx="1435100" cy="625475"/>
        </p:xfrm>
        <a:graphic>
          <a:graphicData uri="http://schemas.openxmlformats.org/presentationml/2006/ole">
            <mc:AlternateContent xmlns:mc="http://schemas.openxmlformats.org/markup-compatibility/2006">
              <mc:Choice xmlns:v="urn:schemas-microsoft-com:vml" Requires="v">
                <p:oleObj spid="_x0000_s128693" name="Equation" r:id="rId6" imgW="495000" imgH="203040" progId="Equation.DSMT4">
                  <p:embed/>
                </p:oleObj>
              </mc:Choice>
              <mc:Fallback>
                <p:oleObj name="Equation" r:id="rId6" imgW="49500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7900" y="3657600"/>
                        <a:ext cx="1435100" cy="6254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38" name="Object 10"/>
          <p:cNvGraphicFramePr>
            <a:graphicFrameLocks noChangeAspect="1"/>
          </p:cNvGraphicFramePr>
          <p:nvPr/>
        </p:nvGraphicFramePr>
        <p:xfrm>
          <a:off x="1371600" y="4384675"/>
          <a:ext cx="561975" cy="415925"/>
        </p:xfrm>
        <a:graphic>
          <a:graphicData uri="http://schemas.openxmlformats.org/presentationml/2006/ole">
            <mc:AlternateContent xmlns:mc="http://schemas.openxmlformats.org/markup-compatibility/2006">
              <mc:Choice xmlns:v="urn:schemas-microsoft-com:vml" Requires="v">
                <p:oleObj spid="_x0000_s128694" name="Equation" r:id="rId8" imgW="291960" imgH="203040" progId="Equation.DSMT4">
                  <p:embed/>
                </p:oleObj>
              </mc:Choice>
              <mc:Fallback>
                <p:oleObj name="Equation" r:id="rId8" imgW="2919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384675"/>
                        <a:ext cx="561975" cy="415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39" name="Text Box 11"/>
          <p:cNvSpPr txBox="1">
            <a:spLocks noChangeArrowheads="1"/>
          </p:cNvSpPr>
          <p:nvPr/>
        </p:nvSpPr>
        <p:spPr bwMode="auto">
          <a:xfrm>
            <a:off x="4773613" y="42672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Heater  </a:t>
            </a:r>
          </a:p>
        </p:txBody>
      </p:sp>
      <p:graphicFrame>
        <p:nvGraphicFramePr>
          <p:cNvPr id="304140" name="Object 12"/>
          <p:cNvGraphicFramePr>
            <a:graphicFrameLocks noChangeAspect="1"/>
          </p:cNvGraphicFramePr>
          <p:nvPr/>
        </p:nvGraphicFramePr>
        <p:xfrm>
          <a:off x="5638800" y="4297363"/>
          <a:ext cx="628650" cy="427037"/>
        </p:xfrm>
        <a:graphic>
          <a:graphicData uri="http://schemas.openxmlformats.org/presentationml/2006/ole">
            <mc:AlternateContent xmlns:mc="http://schemas.openxmlformats.org/markup-compatibility/2006">
              <mc:Choice xmlns:v="urn:schemas-microsoft-com:vml" Requires="v">
                <p:oleObj spid="_x0000_s128695" name="Equation" r:id="rId10" imgW="317160" imgH="203040" progId="Equation.DSMT4">
                  <p:embed/>
                </p:oleObj>
              </mc:Choice>
              <mc:Fallback>
                <p:oleObj name="Equation" r:id="rId10" imgW="31716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297363"/>
                        <a:ext cx="628650"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1" name="Text Box 13"/>
          <p:cNvSpPr txBox="1">
            <a:spLocks noChangeArrowheads="1"/>
          </p:cNvSpPr>
          <p:nvPr/>
        </p:nvSpPr>
        <p:spPr bwMode="auto">
          <a:xfrm>
            <a:off x="457200" y="4800600"/>
            <a:ext cx="1066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Stereo  </a:t>
            </a:r>
          </a:p>
        </p:txBody>
      </p:sp>
      <p:graphicFrame>
        <p:nvGraphicFramePr>
          <p:cNvPr id="304142" name="Object 14"/>
          <p:cNvGraphicFramePr>
            <a:graphicFrameLocks noChangeAspect="1"/>
          </p:cNvGraphicFramePr>
          <p:nvPr/>
        </p:nvGraphicFramePr>
        <p:xfrm>
          <a:off x="1373188" y="4876800"/>
          <a:ext cx="608012" cy="447675"/>
        </p:xfrm>
        <a:graphic>
          <a:graphicData uri="http://schemas.openxmlformats.org/presentationml/2006/ole">
            <mc:AlternateContent xmlns:mc="http://schemas.openxmlformats.org/markup-compatibility/2006">
              <mc:Choice xmlns:v="urn:schemas-microsoft-com:vml" Requires="v">
                <p:oleObj spid="_x0000_s128696" name="Equation" r:id="rId12" imgW="291960" imgH="203040" progId="Equation.DSMT4">
                  <p:embed/>
                </p:oleObj>
              </mc:Choice>
              <mc:Fallback>
                <p:oleObj name="Equation" r:id="rId12" imgW="29196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3188" y="4876800"/>
                        <a:ext cx="608012"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3" name="Text Box 15"/>
          <p:cNvSpPr txBox="1">
            <a:spLocks noChangeArrowheads="1"/>
          </p:cNvSpPr>
          <p:nvPr/>
        </p:nvSpPr>
        <p:spPr bwMode="auto">
          <a:xfrm>
            <a:off x="4773613" y="4800600"/>
            <a:ext cx="1128712"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Dryer  </a:t>
            </a:r>
          </a:p>
        </p:txBody>
      </p:sp>
      <p:graphicFrame>
        <p:nvGraphicFramePr>
          <p:cNvPr id="304144" name="Object 16"/>
          <p:cNvGraphicFramePr>
            <a:graphicFrameLocks noChangeAspect="1"/>
          </p:cNvGraphicFramePr>
          <p:nvPr/>
        </p:nvGraphicFramePr>
        <p:xfrm>
          <a:off x="5646738" y="4830763"/>
          <a:ext cx="601662" cy="427037"/>
        </p:xfrm>
        <a:graphic>
          <a:graphicData uri="http://schemas.openxmlformats.org/presentationml/2006/ole">
            <mc:AlternateContent xmlns:mc="http://schemas.openxmlformats.org/markup-compatibility/2006">
              <mc:Choice xmlns:v="urn:schemas-microsoft-com:vml" Requires="v">
                <p:oleObj spid="_x0000_s128697" name="Equation" r:id="rId14" imgW="304560" imgH="203040" progId="Equation.DSMT4">
                  <p:embed/>
                </p:oleObj>
              </mc:Choice>
              <mc:Fallback>
                <p:oleObj name="Equation" r:id="rId14" imgW="30456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46738" y="4830763"/>
                        <a:ext cx="601662"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45" name="Text Box 17"/>
          <p:cNvSpPr txBox="1">
            <a:spLocks noChangeArrowheads="1"/>
          </p:cNvSpPr>
          <p:nvPr/>
        </p:nvSpPr>
        <p:spPr bwMode="auto">
          <a:xfrm>
            <a:off x="457200" y="5334000"/>
            <a:ext cx="1752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Total current  </a:t>
            </a:r>
          </a:p>
        </p:txBody>
      </p:sp>
      <p:graphicFrame>
        <p:nvGraphicFramePr>
          <p:cNvPr id="304146" name="Object 18"/>
          <p:cNvGraphicFramePr>
            <a:graphicFrameLocks noChangeAspect="1"/>
          </p:cNvGraphicFramePr>
          <p:nvPr/>
        </p:nvGraphicFramePr>
        <p:xfrm>
          <a:off x="1600200" y="5724525"/>
          <a:ext cx="608013" cy="447675"/>
        </p:xfrm>
        <a:graphic>
          <a:graphicData uri="http://schemas.openxmlformats.org/presentationml/2006/ole">
            <mc:AlternateContent xmlns:mc="http://schemas.openxmlformats.org/markup-compatibility/2006">
              <mc:Choice xmlns:v="urn:schemas-microsoft-com:vml" Requires="v">
                <p:oleObj spid="_x0000_s128698" name="Equation" r:id="rId16" imgW="291960" imgH="203040" progId="Equation.DSMT4">
                  <p:embed/>
                </p:oleObj>
              </mc:Choice>
              <mc:Fallback>
                <p:oleObj name="Equation" r:id="rId16" imgW="2919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5724525"/>
                        <a:ext cx="608013"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7" name="Object 19"/>
          <p:cNvGraphicFramePr>
            <a:graphicFrameLocks noChangeAspect="1"/>
          </p:cNvGraphicFramePr>
          <p:nvPr/>
        </p:nvGraphicFramePr>
        <p:xfrm>
          <a:off x="2170113" y="5715000"/>
          <a:ext cx="2401887" cy="447675"/>
        </p:xfrm>
        <a:graphic>
          <a:graphicData uri="http://schemas.openxmlformats.org/presentationml/2006/ole">
            <mc:AlternateContent xmlns:mc="http://schemas.openxmlformats.org/markup-compatibility/2006">
              <mc:Choice xmlns:v="urn:schemas-microsoft-com:vml" Requires="v">
                <p:oleObj spid="_x0000_s128699" name="Equation" r:id="rId18" imgW="1155600" imgH="203040" progId="Equation.DSMT4">
                  <p:embed/>
                </p:oleObj>
              </mc:Choice>
              <mc:Fallback>
                <p:oleObj name="Equation" r:id="rId18" imgW="11556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70113" y="5715000"/>
                        <a:ext cx="2401887"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8" name="Object 20"/>
          <p:cNvGraphicFramePr>
            <a:graphicFrameLocks noChangeAspect="1"/>
          </p:cNvGraphicFramePr>
          <p:nvPr/>
        </p:nvGraphicFramePr>
        <p:xfrm>
          <a:off x="4556125" y="5732463"/>
          <a:ext cx="4435475" cy="363537"/>
        </p:xfrm>
        <a:graphic>
          <a:graphicData uri="http://schemas.openxmlformats.org/presentationml/2006/ole">
            <mc:AlternateContent xmlns:mc="http://schemas.openxmlformats.org/markup-compatibility/2006">
              <mc:Choice xmlns:v="urn:schemas-microsoft-com:vml" Requires="v">
                <p:oleObj spid="_x0000_s128700" name="Equation" r:id="rId20" imgW="2133360" imgH="164880" progId="Equation.DSMT4">
                  <p:embed/>
                </p:oleObj>
              </mc:Choice>
              <mc:Fallback>
                <p:oleObj name="Equation" r:id="rId20" imgW="2133360" imgH="1648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56125" y="5732463"/>
                        <a:ext cx="4435475" cy="3635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49" name="Object 21"/>
          <p:cNvGraphicFramePr>
            <a:graphicFrameLocks noChangeAspect="1"/>
          </p:cNvGraphicFramePr>
          <p:nvPr/>
        </p:nvGraphicFramePr>
        <p:xfrm>
          <a:off x="6251575" y="4830763"/>
          <a:ext cx="2511425" cy="427037"/>
        </p:xfrm>
        <a:graphic>
          <a:graphicData uri="http://schemas.openxmlformats.org/presentationml/2006/ole">
            <mc:AlternateContent xmlns:mc="http://schemas.openxmlformats.org/markup-compatibility/2006">
              <mc:Choice xmlns:v="urn:schemas-microsoft-com:vml" Requires="v">
                <p:oleObj spid="_x0000_s128701" name="Equation" r:id="rId22" imgW="1269720" imgH="203040" progId="Equation.DSMT4">
                  <p:embed/>
                </p:oleObj>
              </mc:Choice>
              <mc:Fallback>
                <p:oleObj name="Equation" r:id="rId22" imgW="1269720" imgH="2030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51575" y="4830763"/>
                        <a:ext cx="2511425"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0" name="Object 22"/>
          <p:cNvGraphicFramePr>
            <a:graphicFrameLocks noChangeAspect="1"/>
          </p:cNvGraphicFramePr>
          <p:nvPr/>
        </p:nvGraphicFramePr>
        <p:xfrm>
          <a:off x="6248400" y="4297363"/>
          <a:ext cx="2511425" cy="427037"/>
        </p:xfrm>
        <a:graphic>
          <a:graphicData uri="http://schemas.openxmlformats.org/presentationml/2006/ole">
            <mc:AlternateContent xmlns:mc="http://schemas.openxmlformats.org/markup-compatibility/2006">
              <mc:Choice xmlns:v="urn:schemas-microsoft-com:vml" Requires="v">
                <p:oleObj spid="_x0000_s128702" name="Equation" r:id="rId24" imgW="1269720" imgH="203040" progId="Equation.DSMT4">
                  <p:embed/>
                </p:oleObj>
              </mc:Choice>
              <mc:Fallback>
                <p:oleObj name="Equation" r:id="rId24" imgW="1269720" imgH="2030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4297363"/>
                        <a:ext cx="2511425" cy="4270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1" name="Object 23"/>
          <p:cNvGraphicFramePr>
            <a:graphicFrameLocks noChangeAspect="1"/>
          </p:cNvGraphicFramePr>
          <p:nvPr/>
        </p:nvGraphicFramePr>
        <p:xfrm>
          <a:off x="2043113" y="4876800"/>
          <a:ext cx="2376487" cy="447675"/>
        </p:xfrm>
        <a:graphic>
          <a:graphicData uri="http://schemas.openxmlformats.org/presentationml/2006/ole">
            <mc:AlternateContent xmlns:mc="http://schemas.openxmlformats.org/markup-compatibility/2006">
              <mc:Choice xmlns:v="urn:schemas-microsoft-com:vml" Requires="v">
                <p:oleObj spid="_x0000_s128703" name="Equation" r:id="rId26" imgW="1143000" imgH="203040" progId="Equation.DSMT4">
                  <p:embed/>
                </p:oleObj>
              </mc:Choice>
              <mc:Fallback>
                <p:oleObj name="Equation" r:id="rId26" imgW="1143000" imgH="2030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043113" y="4876800"/>
                        <a:ext cx="2376487" cy="447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2" name="Object 24"/>
          <p:cNvGraphicFramePr>
            <a:graphicFrameLocks noChangeAspect="1"/>
          </p:cNvGraphicFramePr>
          <p:nvPr/>
        </p:nvGraphicFramePr>
        <p:xfrm>
          <a:off x="1936750" y="4384675"/>
          <a:ext cx="2178050" cy="415925"/>
        </p:xfrm>
        <a:graphic>
          <a:graphicData uri="http://schemas.openxmlformats.org/presentationml/2006/ole">
            <mc:AlternateContent xmlns:mc="http://schemas.openxmlformats.org/markup-compatibility/2006">
              <mc:Choice xmlns:v="urn:schemas-microsoft-com:vml" Requires="v">
                <p:oleObj spid="_x0000_s128704" name="Equation" r:id="rId28" imgW="1130040" imgH="203040" progId="Equation.DSMT4">
                  <p:embed/>
                </p:oleObj>
              </mc:Choice>
              <mc:Fallback>
                <p:oleObj name="Equation" r:id="rId28" imgW="1130040" imgH="20304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36750" y="4384675"/>
                        <a:ext cx="2178050" cy="415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04153" name="Text Box 25"/>
          <p:cNvSpPr txBox="1">
            <a:spLocks noChangeArrowheads="1"/>
          </p:cNvSpPr>
          <p:nvPr/>
        </p:nvSpPr>
        <p:spPr bwMode="auto">
          <a:xfrm>
            <a:off x="533400" y="6172200"/>
            <a:ext cx="2971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is the total power?  </a:t>
            </a:r>
          </a:p>
        </p:txBody>
      </p:sp>
      <p:graphicFrame>
        <p:nvGraphicFramePr>
          <p:cNvPr id="304154" name="Object 26"/>
          <p:cNvGraphicFramePr>
            <a:graphicFrameLocks noChangeAspect="1"/>
          </p:cNvGraphicFramePr>
          <p:nvPr/>
        </p:nvGraphicFramePr>
        <p:xfrm>
          <a:off x="3276600" y="6261100"/>
          <a:ext cx="414338" cy="292100"/>
        </p:xfrm>
        <a:graphic>
          <a:graphicData uri="http://schemas.openxmlformats.org/presentationml/2006/ole">
            <mc:AlternateContent xmlns:mc="http://schemas.openxmlformats.org/markup-compatibility/2006">
              <mc:Choice xmlns:v="urn:schemas-microsoft-com:vml" Requires="v">
                <p:oleObj spid="_x0000_s128705" name="Equation" r:id="rId30" imgW="304560" imgH="203040" progId="Equation.DSMT4">
                  <p:embed/>
                </p:oleObj>
              </mc:Choice>
              <mc:Fallback>
                <p:oleObj name="Equation" r:id="rId30" imgW="304560" imgH="20304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76600" y="6261100"/>
                        <a:ext cx="414338" cy="292100"/>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5" name="Object 27"/>
          <p:cNvGraphicFramePr>
            <a:graphicFrameLocks noChangeAspect="1"/>
          </p:cNvGraphicFramePr>
          <p:nvPr/>
        </p:nvGraphicFramePr>
        <p:xfrm>
          <a:off x="3878263" y="6261100"/>
          <a:ext cx="1619250" cy="292100"/>
        </p:xfrm>
        <a:graphic>
          <a:graphicData uri="http://schemas.openxmlformats.org/presentationml/2006/ole">
            <mc:AlternateContent xmlns:mc="http://schemas.openxmlformats.org/markup-compatibility/2006">
              <mc:Choice xmlns:v="urn:schemas-microsoft-com:vml" Requires="v">
                <p:oleObj spid="_x0000_s128706" name="Equation" r:id="rId32" imgW="1193760" imgH="203040" progId="Equation.DSMT4">
                  <p:embed/>
                </p:oleObj>
              </mc:Choice>
              <mc:Fallback>
                <p:oleObj name="Equation" r:id="rId32" imgW="1193760" imgH="20304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78263" y="6261100"/>
                        <a:ext cx="1619250" cy="292100"/>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04156" name="Object 28"/>
          <p:cNvGraphicFramePr>
            <a:graphicFrameLocks noChangeAspect="1"/>
          </p:cNvGraphicFramePr>
          <p:nvPr/>
        </p:nvGraphicFramePr>
        <p:xfrm>
          <a:off x="5684838" y="6289675"/>
          <a:ext cx="3306762" cy="236538"/>
        </p:xfrm>
        <a:graphic>
          <a:graphicData uri="http://schemas.openxmlformats.org/presentationml/2006/ole">
            <mc:AlternateContent xmlns:mc="http://schemas.openxmlformats.org/markup-compatibility/2006">
              <mc:Choice xmlns:v="urn:schemas-microsoft-com:vml" Requires="v">
                <p:oleObj spid="_x0000_s128707" name="Equation" r:id="rId34" imgW="2438280" imgH="164880" progId="Equation.DSMT4">
                  <p:embed/>
                </p:oleObj>
              </mc:Choice>
              <mc:Fallback>
                <p:oleObj name="Equation" r:id="rId34" imgW="2438280" imgH="16488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684838" y="6289675"/>
                        <a:ext cx="3306762" cy="236538"/>
                      </a:xfrm>
                      <a:prstGeom prst="rect">
                        <a:avLst/>
                      </a:prstGeom>
                      <a:solidFill>
                        <a:schemeClr val="bg1"/>
                      </a:solidFill>
                      <a:ln>
                        <a:noFill/>
                      </a:ln>
                      <a:extLs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17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4132"/>
                                        </p:tgtEl>
                                        <p:attrNameLst>
                                          <p:attrName>style.visibility</p:attrName>
                                        </p:attrNameLst>
                                      </p:cBhvr>
                                      <p:to>
                                        <p:strVal val="visible"/>
                                      </p:to>
                                    </p:set>
                                    <p:animEffect transition="in" filter="wipe(left)">
                                      <p:cBhvr>
                                        <p:cTn id="7" dur="500"/>
                                        <p:tgtEl>
                                          <p:spTgt spid="3041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4130"/>
                                        </p:tgtEl>
                                        <p:attrNameLst>
                                          <p:attrName>style.visibility</p:attrName>
                                        </p:attrNameLst>
                                      </p:cBhvr>
                                      <p:to>
                                        <p:strVal val="visible"/>
                                      </p:to>
                                    </p:set>
                                    <p:anim calcmode="lin" valueType="num">
                                      <p:cBhvr>
                                        <p:cTn id="12" dur="500" fill="hold"/>
                                        <p:tgtEl>
                                          <p:spTgt spid="304130"/>
                                        </p:tgtEl>
                                        <p:attrNameLst>
                                          <p:attrName>ppt_w</p:attrName>
                                        </p:attrNameLst>
                                      </p:cBhvr>
                                      <p:tavLst>
                                        <p:tav tm="0">
                                          <p:val>
                                            <p:fltVal val="0"/>
                                          </p:val>
                                        </p:tav>
                                        <p:tav tm="100000">
                                          <p:val>
                                            <p:strVal val="#ppt_w"/>
                                          </p:val>
                                        </p:tav>
                                      </p:tavLst>
                                    </p:anim>
                                    <p:anim calcmode="lin" valueType="num">
                                      <p:cBhvr>
                                        <p:cTn id="13" dur="500" fill="hold"/>
                                        <p:tgtEl>
                                          <p:spTgt spid="304130"/>
                                        </p:tgtEl>
                                        <p:attrNameLst>
                                          <p:attrName>ppt_h</p:attrName>
                                        </p:attrNameLst>
                                      </p:cBhvr>
                                      <p:tavLst>
                                        <p:tav tm="0">
                                          <p:val>
                                            <p:fltVal val="0"/>
                                          </p:val>
                                        </p:tav>
                                        <p:tav tm="100000">
                                          <p:val>
                                            <p:strVal val="#ppt_h"/>
                                          </p:val>
                                        </p:tav>
                                      </p:tavLst>
                                    </p:anim>
                                    <p:animEffect transition="in" filter="fade">
                                      <p:cBhvr>
                                        <p:cTn id="14" dur="500"/>
                                        <p:tgtEl>
                                          <p:spTgt spid="3041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04133"/>
                                        </p:tgtEl>
                                        <p:attrNameLst>
                                          <p:attrName>style.visibility</p:attrName>
                                        </p:attrNameLst>
                                      </p:cBhvr>
                                      <p:to>
                                        <p:strVal val="visible"/>
                                      </p:to>
                                    </p:set>
                                    <p:animEffect transition="in" filter="wipe(left)">
                                      <p:cBhvr>
                                        <p:cTn id="19" dur="500"/>
                                        <p:tgtEl>
                                          <p:spTgt spid="3041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04135"/>
                                        </p:tgtEl>
                                        <p:attrNameLst>
                                          <p:attrName>style.visibility</p:attrName>
                                        </p:attrNameLst>
                                      </p:cBhvr>
                                      <p:to>
                                        <p:strVal val="visible"/>
                                      </p:to>
                                    </p:set>
                                    <p:animEffect transition="in" filter="wipe(left)">
                                      <p:cBhvr>
                                        <p:cTn id="24" dur="500"/>
                                        <p:tgtEl>
                                          <p:spTgt spid="3041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4134"/>
                                        </p:tgtEl>
                                        <p:attrNameLst>
                                          <p:attrName>style.visibility</p:attrName>
                                        </p:attrNameLst>
                                      </p:cBhvr>
                                      <p:to>
                                        <p:strVal val="visible"/>
                                      </p:to>
                                    </p:set>
                                    <p:animEffect transition="in" filter="wipe(left)">
                                      <p:cBhvr>
                                        <p:cTn id="29" dur="500"/>
                                        <p:tgtEl>
                                          <p:spTgt spid="30413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4137"/>
                                        </p:tgtEl>
                                        <p:attrNameLst>
                                          <p:attrName>style.visibility</p:attrName>
                                        </p:attrNameLst>
                                      </p:cBhvr>
                                      <p:to>
                                        <p:strVal val="visible"/>
                                      </p:to>
                                    </p:set>
                                    <p:animEffect transition="in" filter="wipe(left)">
                                      <p:cBhvr>
                                        <p:cTn id="34" dur="500"/>
                                        <p:tgtEl>
                                          <p:spTgt spid="3041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4136"/>
                                        </p:tgtEl>
                                        <p:attrNameLst>
                                          <p:attrName>style.visibility</p:attrName>
                                        </p:attrNameLst>
                                      </p:cBhvr>
                                      <p:to>
                                        <p:strVal val="visible"/>
                                      </p:to>
                                    </p:set>
                                    <p:animEffect transition="in" filter="wipe(left)">
                                      <p:cBhvr>
                                        <p:cTn id="39" dur="500"/>
                                        <p:tgtEl>
                                          <p:spTgt spid="3041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4138"/>
                                        </p:tgtEl>
                                        <p:attrNameLst>
                                          <p:attrName>style.visibility</p:attrName>
                                        </p:attrNameLst>
                                      </p:cBhvr>
                                      <p:to>
                                        <p:strVal val="visible"/>
                                      </p:to>
                                    </p:set>
                                    <p:animEffect transition="in" filter="wipe(left)">
                                      <p:cBhvr>
                                        <p:cTn id="44" dur="500"/>
                                        <p:tgtEl>
                                          <p:spTgt spid="3041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4152"/>
                                        </p:tgtEl>
                                        <p:attrNameLst>
                                          <p:attrName>style.visibility</p:attrName>
                                        </p:attrNameLst>
                                      </p:cBhvr>
                                      <p:to>
                                        <p:strVal val="visible"/>
                                      </p:to>
                                    </p:set>
                                    <p:animEffect transition="in" filter="wipe(left)">
                                      <p:cBhvr>
                                        <p:cTn id="49" dur="500"/>
                                        <p:tgtEl>
                                          <p:spTgt spid="3041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4139"/>
                                        </p:tgtEl>
                                        <p:attrNameLst>
                                          <p:attrName>style.visibility</p:attrName>
                                        </p:attrNameLst>
                                      </p:cBhvr>
                                      <p:to>
                                        <p:strVal val="visible"/>
                                      </p:to>
                                    </p:set>
                                    <p:animEffect transition="in" filter="wipe(left)">
                                      <p:cBhvr>
                                        <p:cTn id="54" dur="500"/>
                                        <p:tgtEl>
                                          <p:spTgt spid="3041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04140"/>
                                        </p:tgtEl>
                                        <p:attrNameLst>
                                          <p:attrName>style.visibility</p:attrName>
                                        </p:attrNameLst>
                                      </p:cBhvr>
                                      <p:to>
                                        <p:strVal val="visible"/>
                                      </p:to>
                                    </p:set>
                                    <p:animEffect transition="in" filter="wipe(left)">
                                      <p:cBhvr>
                                        <p:cTn id="59" dur="500"/>
                                        <p:tgtEl>
                                          <p:spTgt spid="3041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4150"/>
                                        </p:tgtEl>
                                        <p:attrNameLst>
                                          <p:attrName>style.visibility</p:attrName>
                                        </p:attrNameLst>
                                      </p:cBhvr>
                                      <p:to>
                                        <p:strVal val="visible"/>
                                      </p:to>
                                    </p:set>
                                    <p:animEffect transition="in" filter="wipe(left)">
                                      <p:cBhvr>
                                        <p:cTn id="64" dur="500"/>
                                        <p:tgtEl>
                                          <p:spTgt spid="30415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4141"/>
                                        </p:tgtEl>
                                        <p:attrNameLst>
                                          <p:attrName>style.visibility</p:attrName>
                                        </p:attrNameLst>
                                      </p:cBhvr>
                                      <p:to>
                                        <p:strVal val="visible"/>
                                      </p:to>
                                    </p:set>
                                    <p:animEffect transition="in" filter="wipe(left)">
                                      <p:cBhvr>
                                        <p:cTn id="69" dur="500"/>
                                        <p:tgtEl>
                                          <p:spTgt spid="30414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04142"/>
                                        </p:tgtEl>
                                        <p:attrNameLst>
                                          <p:attrName>style.visibility</p:attrName>
                                        </p:attrNameLst>
                                      </p:cBhvr>
                                      <p:to>
                                        <p:strVal val="visible"/>
                                      </p:to>
                                    </p:set>
                                    <p:animEffect transition="in" filter="wipe(left)">
                                      <p:cBhvr>
                                        <p:cTn id="74" dur="500"/>
                                        <p:tgtEl>
                                          <p:spTgt spid="30414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04151"/>
                                        </p:tgtEl>
                                        <p:attrNameLst>
                                          <p:attrName>style.visibility</p:attrName>
                                        </p:attrNameLst>
                                      </p:cBhvr>
                                      <p:to>
                                        <p:strVal val="visible"/>
                                      </p:to>
                                    </p:set>
                                    <p:animEffect transition="in" filter="wipe(left)">
                                      <p:cBhvr>
                                        <p:cTn id="79" dur="500"/>
                                        <p:tgtEl>
                                          <p:spTgt spid="3041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04143"/>
                                        </p:tgtEl>
                                        <p:attrNameLst>
                                          <p:attrName>style.visibility</p:attrName>
                                        </p:attrNameLst>
                                      </p:cBhvr>
                                      <p:to>
                                        <p:strVal val="visible"/>
                                      </p:to>
                                    </p:set>
                                    <p:animEffect transition="in" filter="wipe(left)">
                                      <p:cBhvr>
                                        <p:cTn id="84" dur="500"/>
                                        <p:tgtEl>
                                          <p:spTgt spid="3041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04144"/>
                                        </p:tgtEl>
                                        <p:attrNameLst>
                                          <p:attrName>style.visibility</p:attrName>
                                        </p:attrNameLst>
                                      </p:cBhvr>
                                      <p:to>
                                        <p:strVal val="visible"/>
                                      </p:to>
                                    </p:set>
                                    <p:animEffect transition="in" filter="wipe(left)">
                                      <p:cBhvr>
                                        <p:cTn id="89" dur="500"/>
                                        <p:tgtEl>
                                          <p:spTgt spid="30414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04149"/>
                                        </p:tgtEl>
                                        <p:attrNameLst>
                                          <p:attrName>style.visibility</p:attrName>
                                        </p:attrNameLst>
                                      </p:cBhvr>
                                      <p:to>
                                        <p:strVal val="visible"/>
                                      </p:to>
                                    </p:set>
                                    <p:animEffect transition="in" filter="wipe(left)">
                                      <p:cBhvr>
                                        <p:cTn id="94" dur="500"/>
                                        <p:tgtEl>
                                          <p:spTgt spid="30414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304145"/>
                                        </p:tgtEl>
                                        <p:attrNameLst>
                                          <p:attrName>style.visibility</p:attrName>
                                        </p:attrNameLst>
                                      </p:cBhvr>
                                      <p:to>
                                        <p:strVal val="visible"/>
                                      </p:to>
                                    </p:set>
                                    <p:animEffect transition="in" filter="wipe(left)">
                                      <p:cBhvr>
                                        <p:cTn id="99" dur="500"/>
                                        <p:tgtEl>
                                          <p:spTgt spid="30414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04146"/>
                                        </p:tgtEl>
                                        <p:attrNameLst>
                                          <p:attrName>style.visibility</p:attrName>
                                        </p:attrNameLst>
                                      </p:cBhvr>
                                      <p:to>
                                        <p:strVal val="visible"/>
                                      </p:to>
                                    </p:set>
                                    <p:animEffect transition="in" filter="wipe(left)">
                                      <p:cBhvr>
                                        <p:cTn id="104" dur="500"/>
                                        <p:tgtEl>
                                          <p:spTgt spid="30414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304147"/>
                                        </p:tgtEl>
                                        <p:attrNameLst>
                                          <p:attrName>style.visibility</p:attrName>
                                        </p:attrNameLst>
                                      </p:cBhvr>
                                      <p:to>
                                        <p:strVal val="visible"/>
                                      </p:to>
                                    </p:set>
                                    <p:animEffect transition="in" filter="wipe(left)">
                                      <p:cBhvr>
                                        <p:cTn id="109" dur="500"/>
                                        <p:tgtEl>
                                          <p:spTgt spid="30414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04148"/>
                                        </p:tgtEl>
                                        <p:attrNameLst>
                                          <p:attrName>style.visibility</p:attrName>
                                        </p:attrNameLst>
                                      </p:cBhvr>
                                      <p:to>
                                        <p:strVal val="visible"/>
                                      </p:to>
                                    </p:set>
                                    <p:animEffect transition="in" filter="wipe(left)">
                                      <p:cBhvr>
                                        <p:cTn id="114" dur="500"/>
                                        <p:tgtEl>
                                          <p:spTgt spid="30414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04153"/>
                                        </p:tgtEl>
                                        <p:attrNameLst>
                                          <p:attrName>style.visibility</p:attrName>
                                        </p:attrNameLst>
                                      </p:cBhvr>
                                      <p:to>
                                        <p:strVal val="visible"/>
                                      </p:to>
                                    </p:set>
                                    <p:animEffect transition="in" filter="wipe(left)">
                                      <p:cBhvr>
                                        <p:cTn id="119" dur="500"/>
                                        <p:tgtEl>
                                          <p:spTgt spid="30415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04154"/>
                                        </p:tgtEl>
                                        <p:attrNameLst>
                                          <p:attrName>style.visibility</p:attrName>
                                        </p:attrNameLst>
                                      </p:cBhvr>
                                      <p:to>
                                        <p:strVal val="visible"/>
                                      </p:to>
                                    </p:set>
                                    <p:animEffect transition="in" filter="wipe(left)">
                                      <p:cBhvr>
                                        <p:cTn id="124" dur="500"/>
                                        <p:tgtEl>
                                          <p:spTgt spid="30415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04155"/>
                                        </p:tgtEl>
                                        <p:attrNameLst>
                                          <p:attrName>style.visibility</p:attrName>
                                        </p:attrNameLst>
                                      </p:cBhvr>
                                      <p:to>
                                        <p:strVal val="visible"/>
                                      </p:to>
                                    </p:set>
                                    <p:animEffect transition="in" filter="wipe(left)">
                                      <p:cBhvr>
                                        <p:cTn id="129" dur="500"/>
                                        <p:tgtEl>
                                          <p:spTgt spid="30415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04156"/>
                                        </p:tgtEl>
                                        <p:attrNameLst>
                                          <p:attrName>style.visibility</p:attrName>
                                        </p:attrNameLst>
                                      </p:cBhvr>
                                      <p:to>
                                        <p:strVal val="visible"/>
                                      </p:to>
                                    </p:set>
                                    <p:animEffect transition="in" filter="wipe(left)">
                                      <p:cBhvr>
                                        <p:cTn id="134" dur="500"/>
                                        <p:tgtEl>
                                          <p:spTgt spid="304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2" grpId="0"/>
      <p:bldP spid="304133" grpId="0"/>
      <p:bldP spid="304134" grpId="0" animBg="1"/>
      <p:bldP spid="304136" grpId="0"/>
      <p:bldP spid="304139" grpId="0"/>
      <p:bldP spid="304141" grpId="0"/>
      <p:bldP spid="304143" grpId="0"/>
      <p:bldP spid="304145" grpId="0"/>
      <p:bldP spid="3041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15,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CC6E9F13-44D4-F44C-A33F-4E34EA14EF43}" type="slidenum">
              <a:rPr lang="en-US"/>
              <a:pPr/>
              <a:t>16</a:t>
            </a:fld>
            <a:endParaRPr lang="en-US"/>
          </a:p>
        </p:txBody>
      </p:sp>
      <p:pic>
        <p:nvPicPr>
          <p:cNvPr id="306178" name="Picture 2" descr="FG25_019"/>
          <p:cNvPicPr>
            <a:picLocks noChangeAspect="1" noChangeArrowheads="1"/>
          </p:cNvPicPr>
          <p:nvPr/>
        </p:nvPicPr>
        <p:blipFill>
          <a:blip r:embed="rId2"/>
          <a:srcRect/>
          <a:stretch>
            <a:fillRect/>
          </a:stretch>
        </p:blipFill>
        <p:spPr bwMode="auto">
          <a:xfrm>
            <a:off x="5029200" y="4419600"/>
            <a:ext cx="4876800" cy="2343150"/>
          </a:xfrm>
          <a:prstGeom prst="rect">
            <a:avLst/>
          </a:prstGeom>
          <a:noFill/>
        </p:spPr>
      </p:pic>
      <p:sp>
        <p:nvSpPr>
          <p:cNvPr id="306179" name="Rectangle 3"/>
          <p:cNvSpPr>
            <a:spLocks noGrp="1" noChangeArrowheads="1"/>
          </p:cNvSpPr>
          <p:nvPr>
            <p:ph type="title"/>
          </p:nvPr>
        </p:nvSpPr>
        <p:spPr>
          <a:xfrm>
            <a:off x="76200" y="-76200"/>
            <a:ext cx="8915400" cy="685800"/>
          </a:xfrm>
        </p:spPr>
        <p:txBody>
          <a:bodyPr/>
          <a:lstStyle/>
          <a:p>
            <a:r>
              <a:rPr lang="en-US"/>
              <a:t>Alternating Current</a:t>
            </a:r>
          </a:p>
        </p:txBody>
      </p:sp>
      <p:sp>
        <p:nvSpPr>
          <p:cNvPr id="306180" name="Rectangle 4"/>
          <p:cNvSpPr>
            <a:spLocks noChangeArrowheads="1"/>
          </p:cNvSpPr>
          <p:nvPr/>
        </p:nvSpPr>
        <p:spPr bwMode="auto">
          <a:xfrm>
            <a:off x="152400" y="457200"/>
            <a:ext cx="87630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Does the direction of the flow of current change </a:t>
            </a:r>
            <a:r>
              <a:rPr lang="en-US" sz="2800" dirty="0" smtClean="0">
                <a:solidFill>
                  <a:schemeClr val="accent2"/>
                </a:solidFill>
                <a:latin typeface="Arial Narrow" charset="0"/>
              </a:rPr>
              <a:t>while </a:t>
            </a:r>
            <a:r>
              <a:rPr lang="en-US" sz="2800" dirty="0">
                <a:solidFill>
                  <a:schemeClr val="accent2"/>
                </a:solidFill>
                <a:latin typeface="Arial Narrow" charset="0"/>
              </a:rPr>
              <a:t>a battery is connected to a circuit?</a:t>
            </a:r>
          </a:p>
          <a:p>
            <a:pPr marL="742950" lvl="1" indent="-285750">
              <a:spcBef>
                <a:spcPct val="20000"/>
              </a:spcBef>
              <a:buFontTx/>
              <a:buChar char="–"/>
            </a:pPr>
            <a:r>
              <a:rPr lang="en-US" dirty="0">
                <a:solidFill>
                  <a:srgbClr val="660066"/>
                </a:solidFill>
                <a:latin typeface="Arial Narrow" charset="0"/>
                <a:ea typeface="ＭＳ Ｐゴシック" charset="-128"/>
              </a:rPr>
              <a:t>No.  Why?</a:t>
            </a:r>
          </a:p>
          <a:p>
            <a:pPr marL="1143000" lvl="2" indent="-228600">
              <a:spcBef>
                <a:spcPct val="20000"/>
              </a:spcBef>
              <a:buFontTx/>
              <a:buChar char="•"/>
            </a:pPr>
            <a:r>
              <a:rPr lang="en-US" sz="2000" dirty="0">
                <a:solidFill>
                  <a:srgbClr val="003300"/>
                </a:solidFill>
                <a:latin typeface="Arial Narrow" charset="0"/>
                <a:ea typeface="ＭＳ Ｐゴシック" charset="-128"/>
              </a:rPr>
              <a:t>Because its source of potential difference stays put.</a:t>
            </a:r>
          </a:p>
          <a:p>
            <a:pPr marL="742950" lvl="1" indent="-285750">
              <a:spcBef>
                <a:spcPct val="20000"/>
              </a:spcBef>
              <a:buFontTx/>
              <a:buChar char="–"/>
            </a:pPr>
            <a:r>
              <a:rPr lang="en-US" dirty="0">
                <a:solidFill>
                  <a:srgbClr val="660066"/>
                </a:solidFill>
                <a:latin typeface="Arial Narrow" charset="0"/>
                <a:ea typeface="ＭＳ Ｐゴシック" charset="-128"/>
              </a:rPr>
              <a:t>This kind of current is called the Direct Current (DC), and it does not change its direction of </a:t>
            </a:r>
            <a:r>
              <a:rPr lang="en-US" dirty="0" smtClean="0">
                <a:solidFill>
                  <a:srgbClr val="660066"/>
                </a:solidFill>
                <a:latin typeface="Arial Narrow" charset="0"/>
                <a:ea typeface="ＭＳ Ｐゴシック" charset="-128"/>
              </a:rPr>
              <a:t>flow while the battery is connected.</a:t>
            </a:r>
          </a:p>
          <a:p>
            <a:pPr marL="1143000" lvl="2" indent="-228600">
              <a:spcBef>
                <a:spcPct val="20000"/>
              </a:spcBef>
              <a:buFontTx/>
              <a:buChar char="•"/>
            </a:pPr>
            <a:r>
              <a:rPr lang="en-US" sz="2000" dirty="0">
                <a:solidFill>
                  <a:srgbClr val="003300"/>
                </a:solidFill>
                <a:latin typeface="Arial Narrow" charset="0"/>
                <a:ea typeface="ＭＳ Ｐゴシック" charset="-128"/>
              </a:rPr>
              <a:t>How would DC look as a function of time?</a:t>
            </a:r>
          </a:p>
          <a:p>
            <a:pPr marL="1600200" lvl="3" indent="-228600">
              <a:spcBef>
                <a:spcPct val="20000"/>
              </a:spcBef>
              <a:buFontTx/>
              <a:buChar char="–"/>
            </a:pPr>
            <a:r>
              <a:rPr lang="en-US" sz="1800" dirty="0">
                <a:solidFill>
                  <a:srgbClr val="CC00CC"/>
                </a:solidFill>
                <a:latin typeface="Arial Narrow" charset="0"/>
                <a:ea typeface="ＭＳ Ｐゴシック" charset="-128"/>
              </a:rPr>
              <a:t>A straight line</a:t>
            </a:r>
          </a:p>
          <a:p>
            <a:pPr marL="342900" indent="-342900">
              <a:spcBef>
                <a:spcPct val="20000"/>
              </a:spcBef>
              <a:buFontTx/>
              <a:buChar char="•"/>
            </a:pPr>
            <a:r>
              <a:rPr lang="en-US" sz="2800" dirty="0">
                <a:solidFill>
                  <a:schemeClr val="accent2"/>
                </a:solidFill>
                <a:latin typeface="Arial Narrow" charset="0"/>
              </a:rPr>
              <a:t>Electric generators at electric power plant produce alternating current (AC)</a:t>
            </a:r>
          </a:p>
          <a:p>
            <a:pPr marL="742950" lvl="1" indent="-285750">
              <a:spcBef>
                <a:spcPct val="20000"/>
              </a:spcBef>
              <a:buFontTx/>
              <a:buChar char="–"/>
            </a:pPr>
            <a:r>
              <a:rPr lang="en-US" dirty="0">
                <a:solidFill>
                  <a:srgbClr val="660066"/>
                </a:solidFill>
                <a:latin typeface="Arial Narrow" charset="0"/>
                <a:ea typeface="ＭＳ Ｐゴシック" charset="-128"/>
              </a:rPr>
              <a:t>AC reverses direction many times a second</a:t>
            </a:r>
          </a:p>
          <a:p>
            <a:pPr marL="742950" lvl="1" indent="-285750">
              <a:spcBef>
                <a:spcPct val="20000"/>
              </a:spcBef>
              <a:buFontTx/>
              <a:buChar char="–"/>
            </a:pPr>
            <a:r>
              <a:rPr lang="en-US" dirty="0">
                <a:solidFill>
                  <a:srgbClr val="660066"/>
                </a:solidFill>
                <a:latin typeface="Arial Narrow" charset="0"/>
                <a:ea typeface="ＭＳ Ｐゴシック" charset="-128"/>
              </a:rPr>
              <a:t>AC is sinusoidal as a function of time</a:t>
            </a:r>
          </a:p>
        </p:txBody>
      </p:sp>
      <p:sp>
        <p:nvSpPr>
          <p:cNvPr id="306181" name="Rectangle 5"/>
          <p:cNvSpPr>
            <a:spLocks noChangeArrowheads="1"/>
          </p:cNvSpPr>
          <p:nvPr/>
        </p:nvSpPr>
        <p:spPr bwMode="auto">
          <a:xfrm>
            <a:off x="152400" y="5486400"/>
            <a:ext cx="61722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Most the currents supplied to homes and business are AC.</a:t>
            </a:r>
          </a:p>
        </p:txBody>
      </p:sp>
      <p:sp>
        <p:nvSpPr>
          <p:cNvPr id="9" name="Rectangle 8"/>
          <p:cNvSpPr/>
          <p:nvPr/>
        </p:nvSpPr>
        <p:spPr bwMode="auto">
          <a:xfrm>
            <a:off x="5943600" y="4419600"/>
            <a:ext cx="32004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0" name="Rectangle 9"/>
          <p:cNvSpPr/>
          <p:nvPr/>
        </p:nvSpPr>
        <p:spPr bwMode="auto">
          <a:xfrm>
            <a:off x="6019800" y="5562600"/>
            <a:ext cx="3200400" cy="1295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9808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6180">
                                            <p:txEl>
                                              <p:pRg st="0" end="0"/>
                                            </p:txEl>
                                          </p:spTgt>
                                        </p:tgtEl>
                                        <p:attrNameLst>
                                          <p:attrName>style.visibility</p:attrName>
                                        </p:attrNameLst>
                                      </p:cBhvr>
                                      <p:to>
                                        <p:strVal val="visible"/>
                                      </p:to>
                                    </p:set>
                                    <p:animEffect transition="in" filter="wipe(left)">
                                      <p:cBhvr>
                                        <p:cTn id="7" dur="500"/>
                                        <p:tgtEl>
                                          <p:spTgt spid="3061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6180">
                                            <p:txEl>
                                              <p:pRg st="1" end="1"/>
                                            </p:txEl>
                                          </p:spTgt>
                                        </p:tgtEl>
                                        <p:attrNameLst>
                                          <p:attrName>style.visibility</p:attrName>
                                        </p:attrNameLst>
                                      </p:cBhvr>
                                      <p:to>
                                        <p:strVal val="visible"/>
                                      </p:to>
                                    </p:set>
                                    <p:animEffect transition="in" filter="wipe(left)">
                                      <p:cBhvr>
                                        <p:cTn id="12" dur="500"/>
                                        <p:tgtEl>
                                          <p:spTgt spid="3061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6180">
                                            <p:txEl>
                                              <p:pRg st="2" end="2"/>
                                            </p:txEl>
                                          </p:spTgt>
                                        </p:tgtEl>
                                        <p:attrNameLst>
                                          <p:attrName>style.visibility</p:attrName>
                                        </p:attrNameLst>
                                      </p:cBhvr>
                                      <p:to>
                                        <p:strVal val="visible"/>
                                      </p:to>
                                    </p:set>
                                    <p:animEffect transition="in" filter="wipe(left)">
                                      <p:cBhvr>
                                        <p:cTn id="17" dur="500"/>
                                        <p:tgtEl>
                                          <p:spTgt spid="3061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06180">
                                            <p:txEl>
                                              <p:pRg st="3" end="3"/>
                                            </p:txEl>
                                          </p:spTgt>
                                        </p:tgtEl>
                                        <p:attrNameLst>
                                          <p:attrName>style.visibility</p:attrName>
                                        </p:attrNameLst>
                                      </p:cBhvr>
                                      <p:to>
                                        <p:strVal val="visible"/>
                                      </p:to>
                                    </p:set>
                                    <p:animEffect transition="in" filter="wipe(left)">
                                      <p:cBhvr>
                                        <p:cTn id="22" dur="500"/>
                                        <p:tgtEl>
                                          <p:spTgt spid="3061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06180">
                                            <p:txEl>
                                              <p:pRg st="4" end="4"/>
                                            </p:txEl>
                                          </p:spTgt>
                                        </p:tgtEl>
                                        <p:attrNameLst>
                                          <p:attrName>style.visibility</p:attrName>
                                        </p:attrNameLst>
                                      </p:cBhvr>
                                      <p:to>
                                        <p:strVal val="visible"/>
                                      </p:to>
                                    </p:set>
                                    <p:animEffect transition="in" filter="wipe(left)">
                                      <p:cBhvr>
                                        <p:cTn id="27" dur="500"/>
                                        <p:tgtEl>
                                          <p:spTgt spid="3061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06180">
                                            <p:txEl>
                                              <p:pRg st="5" end="5"/>
                                            </p:txEl>
                                          </p:spTgt>
                                        </p:tgtEl>
                                        <p:attrNameLst>
                                          <p:attrName>style.visibility</p:attrName>
                                        </p:attrNameLst>
                                      </p:cBhvr>
                                      <p:to>
                                        <p:strVal val="visible"/>
                                      </p:to>
                                    </p:set>
                                    <p:animEffect transition="in" filter="wipe(left)">
                                      <p:cBhvr>
                                        <p:cTn id="32" dur="500"/>
                                        <p:tgtEl>
                                          <p:spTgt spid="3061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0" fill="hold" grpId="0" nodeType="clickEffect">
                                  <p:stCondLst>
                                    <p:cond delay="0"/>
                                  </p:stCondLst>
                                  <p:childTnLst>
                                    <p:anim calcmode="lin" valueType="num">
                                      <p:cBhvr>
                                        <p:cTn id="36" dur="500"/>
                                        <p:tgtEl>
                                          <p:spTgt spid="9"/>
                                        </p:tgtEl>
                                        <p:attrNameLst>
                                          <p:attrName>ppt_w</p:attrName>
                                        </p:attrNameLst>
                                      </p:cBhvr>
                                      <p:tavLst>
                                        <p:tav tm="0">
                                          <p:val>
                                            <p:strVal val="ppt_w"/>
                                          </p:val>
                                        </p:tav>
                                        <p:tav tm="100000">
                                          <p:val>
                                            <p:fltVal val="0"/>
                                          </p:val>
                                        </p:tav>
                                      </p:tavLst>
                                    </p:anim>
                                    <p:anim calcmode="lin" valueType="num">
                                      <p:cBhvr>
                                        <p:cTn id="37" dur="500"/>
                                        <p:tgtEl>
                                          <p:spTgt spid="9"/>
                                        </p:tgtEl>
                                        <p:attrNameLst>
                                          <p:attrName>ppt_h</p:attrName>
                                        </p:attrNameLst>
                                      </p:cBhvr>
                                      <p:tavLst>
                                        <p:tav tm="0">
                                          <p:val>
                                            <p:strVal val="ppt_h"/>
                                          </p:val>
                                        </p:tav>
                                        <p:tav tm="100000">
                                          <p:val>
                                            <p:fltVal val="0"/>
                                          </p:val>
                                        </p:tav>
                                      </p:tavLst>
                                    </p:anim>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6180">
                                            <p:txEl>
                                              <p:pRg st="6" end="6"/>
                                            </p:txEl>
                                          </p:spTgt>
                                        </p:tgtEl>
                                        <p:attrNameLst>
                                          <p:attrName>style.visibility</p:attrName>
                                        </p:attrNameLst>
                                      </p:cBhvr>
                                      <p:to>
                                        <p:strVal val="visible"/>
                                      </p:to>
                                    </p:set>
                                    <p:animEffect transition="in" filter="wipe(left)">
                                      <p:cBhvr>
                                        <p:cTn id="44" dur="500"/>
                                        <p:tgtEl>
                                          <p:spTgt spid="306180">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6180">
                                            <p:txEl>
                                              <p:pRg st="7" end="7"/>
                                            </p:txEl>
                                          </p:spTgt>
                                        </p:tgtEl>
                                        <p:attrNameLst>
                                          <p:attrName>style.visibility</p:attrName>
                                        </p:attrNameLst>
                                      </p:cBhvr>
                                      <p:to>
                                        <p:strVal val="visible"/>
                                      </p:to>
                                    </p:set>
                                    <p:animEffect transition="in" filter="wipe(left)">
                                      <p:cBhvr>
                                        <p:cTn id="49" dur="500"/>
                                        <p:tgtEl>
                                          <p:spTgt spid="306180">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6180">
                                            <p:txEl>
                                              <p:pRg st="8" end="8"/>
                                            </p:txEl>
                                          </p:spTgt>
                                        </p:tgtEl>
                                        <p:attrNameLst>
                                          <p:attrName>style.visibility</p:attrName>
                                        </p:attrNameLst>
                                      </p:cBhvr>
                                      <p:to>
                                        <p:strVal val="visible"/>
                                      </p:to>
                                    </p:set>
                                    <p:animEffect transition="in" filter="wipe(left)">
                                      <p:cBhvr>
                                        <p:cTn id="54" dur="500"/>
                                        <p:tgtEl>
                                          <p:spTgt spid="306180">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xit" presetSubtype="0" fill="hold" grpId="0" nodeType="clickEffect">
                                  <p:stCondLst>
                                    <p:cond delay="0"/>
                                  </p:stCondLst>
                                  <p:childTnLst>
                                    <p:anim calcmode="lin" valueType="num">
                                      <p:cBhvr>
                                        <p:cTn id="58" dur="500"/>
                                        <p:tgtEl>
                                          <p:spTgt spid="10"/>
                                        </p:tgtEl>
                                        <p:attrNameLst>
                                          <p:attrName>ppt_w</p:attrName>
                                        </p:attrNameLst>
                                      </p:cBhvr>
                                      <p:tavLst>
                                        <p:tav tm="0">
                                          <p:val>
                                            <p:strVal val="ppt_w"/>
                                          </p:val>
                                        </p:tav>
                                        <p:tav tm="100000">
                                          <p:val>
                                            <p:fltVal val="0"/>
                                          </p:val>
                                        </p:tav>
                                      </p:tavLst>
                                    </p:anim>
                                    <p:anim calcmode="lin" valueType="num">
                                      <p:cBhvr>
                                        <p:cTn id="59" dur="500"/>
                                        <p:tgtEl>
                                          <p:spTgt spid="10"/>
                                        </p:tgtEl>
                                        <p:attrNameLst>
                                          <p:attrName>ppt_h</p:attrName>
                                        </p:attrNameLst>
                                      </p:cBhvr>
                                      <p:tavLst>
                                        <p:tav tm="0">
                                          <p:val>
                                            <p:strVal val="ppt_h"/>
                                          </p:val>
                                        </p:tav>
                                        <p:tav tm="100000">
                                          <p:val>
                                            <p:fltVal val="0"/>
                                          </p:val>
                                        </p:tav>
                                      </p:tavLst>
                                    </p:anim>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06181">
                                            <p:txEl>
                                              <p:pRg st="0" end="0"/>
                                            </p:txEl>
                                          </p:spTgt>
                                        </p:tgtEl>
                                        <p:attrNameLst>
                                          <p:attrName>style.visibility</p:attrName>
                                        </p:attrNameLst>
                                      </p:cBhvr>
                                      <p:to>
                                        <p:strVal val="visible"/>
                                      </p:to>
                                    </p:set>
                                    <p:animEffect transition="in" filter="wipe(left)">
                                      <p:cBhvr>
                                        <p:cTn id="66" dur="500"/>
                                        <p:tgtEl>
                                          <p:spTgt spid="3061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build="p"/>
      <p:bldP spid="306181" grpId="0" build="p"/>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Oct. 15, 2018</a:t>
            </a:r>
            <a:endParaRPr lang="en-US"/>
          </a:p>
        </p:txBody>
      </p:sp>
      <p:sp>
        <p:nvSpPr>
          <p:cNvPr id="9" name="Footer Placeholder 4"/>
          <p:cNvSpPr>
            <a:spLocks noGrp="1"/>
          </p:cNvSpPr>
          <p:nvPr>
            <p:ph type="ftr" sz="quarter" idx="11"/>
          </p:nvPr>
        </p:nvSpPr>
        <p:spPr/>
        <p:txBody>
          <a:bodyPr/>
          <a:lstStyle/>
          <a:p>
            <a:r>
              <a:rPr lang="mr-IN" smtClean="0"/>
              <a:t>PHYS 1444-002, Fall 2018                     Dr. Jaehoon Yu</a:t>
            </a:r>
            <a:endParaRPr lang="en-US"/>
          </a:p>
        </p:txBody>
      </p:sp>
      <p:sp>
        <p:nvSpPr>
          <p:cNvPr id="10" name="Slide Number Placeholder 5"/>
          <p:cNvSpPr>
            <a:spLocks noGrp="1"/>
          </p:cNvSpPr>
          <p:nvPr>
            <p:ph type="sldNum" sz="quarter" idx="12"/>
          </p:nvPr>
        </p:nvSpPr>
        <p:spPr/>
        <p:txBody>
          <a:bodyPr/>
          <a:lstStyle/>
          <a:p>
            <a:fld id="{093A3EAA-959D-774D-B966-F3440687EEF1}" type="slidenum">
              <a:rPr lang="en-US"/>
              <a:pPr/>
              <a:t>17</a:t>
            </a:fld>
            <a:endParaRPr lang="en-US"/>
          </a:p>
        </p:txBody>
      </p:sp>
      <p:pic>
        <p:nvPicPr>
          <p:cNvPr id="307202" name="Picture 2" descr="FG25_019"/>
          <p:cNvPicPr>
            <a:picLocks noChangeAspect="1" noChangeArrowheads="1"/>
          </p:cNvPicPr>
          <p:nvPr/>
        </p:nvPicPr>
        <p:blipFill>
          <a:blip r:embed="rId3"/>
          <a:srcRect/>
          <a:stretch>
            <a:fillRect/>
          </a:stretch>
        </p:blipFill>
        <p:spPr bwMode="auto">
          <a:xfrm>
            <a:off x="6096000" y="1066800"/>
            <a:ext cx="3352800" cy="1841500"/>
          </a:xfrm>
          <a:prstGeom prst="rect">
            <a:avLst/>
          </a:prstGeom>
          <a:noFill/>
        </p:spPr>
      </p:pic>
      <p:sp>
        <p:nvSpPr>
          <p:cNvPr id="307203" name="Rectangle 3"/>
          <p:cNvSpPr>
            <a:spLocks noGrp="1" noChangeArrowheads="1"/>
          </p:cNvSpPr>
          <p:nvPr>
            <p:ph type="title"/>
          </p:nvPr>
        </p:nvSpPr>
        <p:spPr>
          <a:xfrm>
            <a:off x="685800" y="0"/>
            <a:ext cx="7772400" cy="609600"/>
          </a:xfrm>
        </p:spPr>
        <p:txBody>
          <a:bodyPr/>
          <a:lstStyle/>
          <a:p>
            <a:r>
              <a:rPr lang="en-US" sz="4000" dirty="0" smtClean="0"/>
              <a:t>The Alternating </a:t>
            </a:r>
            <a:r>
              <a:rPr lang="en-US" sz="4000" dirty="0"/>
              <a:t>Current</a:t>
            </a:r>
          </a:p>
        </p:txBody>
      </p:sp>
      <p:sp>
        <p:nvSpPr>
          <p:cNvPr id="307204" name="Rectangle 4"/>
          <p:cNvSpPr>
            <a:spLocks noGrp="1" noChangeArrowheads="1"/>
          </p:cNvSpPr>
          <p:nvPr>
            <p:ph type="body" idx="1"/>
          </p:nvPr>
        </p:nvSpPr>
        <p:spPr>
          <a:xfrm>
            <a:off x="228600" y="685800"/>
            <a:ext cx="8610600" cy="5715000"/>
          </a:xfrm>
        </p:spPr>
        <p:txBody>
          <a:bodyPr/>
          <a:lstStyle/>
          <a:p>
            <a:pPr>
              <a:lnSpc>
                <a:spcPct val="80000"/>
              </a:lnSpc>
            </a:pPr>
            <a:r>
              <a:rPr lang="en-US" sz="2800" dirty="0"/>
              <a:t>The voltage produced by an AC electric generator is sinusoidal</a:t>
            </a:r>
          </a:p>
          <a:p>
            <a:pPr lvl="1">
              <a:lnSpc>
                <a:spcPct val="80000"/>
              </a:lnSpc>
            </a:pPr>
            <a:r>
              <a:rPr lang="en-US" sz="2400" dirty="0"/>
              <a:t>This is why the current is sinusoidal</a:t>
            </a:r>
          </a:p>
          <a:p>
            <a:pPr>
              <a:lnSpc>
                <a:spcPct val="80000"/>
              </a:lnSpc>
            </a:pPr>
            <a:r>
              <a:rPr lang="en-US" sz="2800" dirty="0"/>
              <a:t>Voltage produced can be written as </a:t>
            </a:r>
          </a:p>
          <a:p>
            <a:pPr>
              <a:lnSpc>
                <a:spcPct val="80000"/>
              </a:lnSpc>
            </a:pPr>
            <a:endParaRPr lang="en-US" sz="2800" dirty="0"/>
          </a:p>
          <a:p>
            <a:pPr>
              <a:lnSpc>
                <a:spcPct val="80000"/>
              </a:lnSpc>
            </a:pPr>
            <a:r>
              <a:rPr lang="en-US" sz="2800" dirty="0"/>
              <a:t>What are the maximum and minimum voltages?</a:t>
            </a:r>
          </a:p>
          <a:p>
            <a:pPr lvl="1">
              <a:lnSpc>
                <a:spcPct val="80000"/>
              </a:lnSpc>
            </a:pPr>
            <a:r>
              <a:rPr lang="en-US" sz="2400" dirty="0"/>
              <a:t>V</a:t>
            </a:r>
            <a:r>
              <a:rPr lang="en-US" sz="2400" baseline="-25000" dirty="0"/>
              <a:t>0</a:t>
            </a:r>
            <a:r>
              <a:rPr lang="en-US" sz="2400" dirty="0" smtClean="0"/>
              <a:t> (–V</a:t>
            </a:r>
            <a:r>
              <a:rPr lang="en-US" sz="2400" baseline="-25000" dirty="0" smtClean="0"/>
              <a:t>0</a:t>
            </a:r>
            <a:r>
              <a:rPr lang="en-US" sz="2400" dirty="0" smtClean="0"/>
              <a:t>) and 0</a:t>
            </a:r>
            <a:endParaRPr lang="en-US" sz="2400" baseline="-25000" dirty="0" smtClean="0"/>
          </a:p>
          <a:p>
            <a:pPr lvl="1">
              <a:lnSpc>
                <a:spcPct val="80000"/>
              </a:lnSpc>
            </a:pPr>
            <a:r>
              <a:rPr lang="en-US" sz="2400" dirty="0"/>
              <a:t>The potential oscillates between +V</a:t>
            </a:r>
            <a:r>
              <a:rPr lang="en-US" sz="2400" baseline="-25000" dirty="0"/>
              <a:t>0</a:t>
            </a:r>
            <a:r>
              <a:rPr lang="en-US" sz="2400" dirty="0"/>
              <a:t> and –V</a:t>
            </a:r>
            <a:r>
              <a:rPr lang="en-US" sz="2400" baseline="-25000" dirty="0"/>
              <a:t>0</a:t>
            </a:r>
            <a:r>
              <a:rPr lang="en-US" sz="2400" dirty="0"/>
              <a:t>, the peak </a:t>
            </a:r>
            <a:r>
              <a:rPr lang="en-US" sz="2400" dirty="0" smtClean="0"/>
              <a:t>voltage </a:t>
            </a:r>
            <a:r>
              <a:rPr lang="en-US" sz="2400" dirty="0"/>
              <a:t>or </a:t>
            </a:r>
            <a:r>
              <a:rPr lang="en-US" sz="2400" dirty="0" smtClean="0"/>
              <a:t>the amplitude</a:t>
            </a:r>
            <a:endParaRPr lang="en-US" sz="2400" dirty="0"/>
          </a:p>
          <a:p>
            <a:pPr lvl="1">
              <a:lnSpc>
                <a:spcPct val="80000"/>
              </a:lnSpc>
            </a:pPr>
            <a:r>
              <a:rPr lang="en-US" sz="2400" dirty="0"/>
              <a:t>What is </a:t>
            </a:r>
            <a:r>
              <a:rPr lang="en-US" sz="2400" dirty="0" err="1">
                <a:latin typeface="Monotype Corsiva" charset="0"/>
              </a:rPr>
              <a:t>f</a:t>
            </a:r>
            <a:r>
              <a:rPr lang="en-US" sz="2400" dirty="0"/>
              <a:t>?</a:t>
            </a:r>
          </a:p>
          <a:p>
            <a:pPr lvl="2">
              <a:lnSpc>
                <a:spcPct val="80000"/>
              </a:lnSpc>
            </a:pPr>
            <a:r>
              <a:rPr lang="en-US" sz="2000" dirty="0"/>
              <a:t>The frequency, the number of complete oscillations made per second.  What is the unit of </a:t>
            </a:r>
            <a:r>
              <a:rPr lang="en-US" sz="2000" dirty="0" err="1">
                <a:latin typeface="Monotype Corsiva" charset="0"/>
              </a:rPr>
              <a:t>f</a:t>
            </a:r>
            <a:r>
              <a:rPr lang="en-US" sz="2000" dirty="0"/>
              <a:t>?  What is the normal size of </a:t>
            </a:r>
            <a:r>
              <a:rPr lang="en-US" sz="2000" dirty="0" err="1">
                <a:latin typeface="Monotype Corsiva" charset="0"/>
              </a:rPr>
              <a:t>f</a:t>
            </a:r>
            <a:r>
              <a:rPr lang="en-US" sz="2000" dirty="0">
                <a:latin typeface="Monotype Corsiva" charset="0"/>
              </a:rPr>
              <a:t> </a:t>
            </a:r>
            <a:r>
              <a:rPr lang="en-US" sz="2000" dirty="0"/>
              <a:t>in the US?</a:t>
            </a:r>
          </a:p>
          <a:p>
            <a:pPr lvl="3">
              <a:lnSpc>
                <a:spcPct val="80000"/>
              </a:lnSpc>
            </a:pPr>
            <a:r>
              <a:rPr lang="en-US" sz="1800" dirty="0" err="1">
                <a:latin typeface="Monotype Corsiva" charset="0"/>
              </a:rPr>
              <a:t>f</a:t>
            </a:r>
            <a:r>
              <a:rPr lang="en-US" sz="1800" dirty="0"/>
              <a:t>=60Hz in the US and Canada. </a:t>
            </a:r>
          </a:p>
          <a:p>
            <a:pPr lvl="3">
              <a:lnSpc>
                <a:spcPct val="80000"/>
              </a:lnSpc>
            </a:pPr>
            <a:r>
              <a:rPr lang="en-US" sz="1800" dirty="0"/>
              <a:t>Many European countries have </a:t>
            </a:r>
            <a:r>
              <a:rPr lang="en-US" sz="1800" dirty="0" err="1">
                <a:latin typeface="Monotype Corsiva" charset="0"/>
              </a:rPr>
              <a:t>f</a:t>
            </a:r>
            <a:r>
              <a:rPr lang="en-US" sz="1800" dirty="0"/>
              <a:t>=50Hz.</a:t>
            </a:r>
          </a:p>
          <a:p>
            <a:pPr lvl="1">
              <a:lnSpc>
                <a:spcPct val="80000"/>
              </a:lnSpc>
            </a:pPr>
            <a:r>
              <a:rPr lang="en-US" sz="2400" dirty="0" smtClean="0"/>
              <a:t> </a:t>
            </a:r>
            <a:r>
              <a:rPr lang="en-US" sz="2400" dirty="0" err="1" smtClean="0">
                <a:latin typeface="Symbol" charset="2"/>
              </a:rPr>
              <a:t>ω</a:t>
            </a:r>
            <a:r>
              <a:rPr lang="en-US" sz="2400" dirty="0" smtClean="0">
                <a:latin typeface="Symbol" charset="2"/>
              </a:rPr>
              <a:t>=2π</a:t>
            </a:r>
            <a:r>
              <a:rPr lang="en-US" sz="2400" dirty="0" smtClean="0">
                <a:latin typeface="Monotype Corsiva" charset="0"/>
              </a:rPr>
              <a:t>f</a:t>
            </a:r>
            <a:endParaRPr lang="en-US" sz="2400" dirty="0">
              <a:latin typeface="Monotype Corsiva" charset="0"/>
            </a:endParaRPr>
          </a:p>
        </p:txBody>
      </p:sp>
      <p:graphicFrame>
        <p:nvGraphicFramePr>
          <p:cNvPr id="307205" name="Object 5"/>
          <p:cNvGraphicFramePr>
            <a:graphicFrameLocks noChangeAspect="1"/>
          </p:cNvGraphicFramePr>
          <p:nvPr/>
        </p:nvGraphicFramePr>
        <p:xfrm>
          <a:off x="1676400" y="2260600"/>
          <a:ext cx="644525" cy="444500"/>
        </p:xfrm>
        <a:graphic>
          <a:graphicData uri="http://schemas.openxmlformats.org/presentationml/2006/ole">
            <mc:AlternateContent xmlns:mc="http://schemas.openxmlformats.org/markup-compatibility/2006">
              <mc:Choice xmlns:v="urn:schemas-microsoft-com:vml" Requires="v">
                <p:oleObj spid="_x0000_s129157"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60600"/>
                        <a:ext cx="644525" cy="4445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7206" name="Object 6"/>
          <p:cNvGraphicFramePr>
            <a:graphicFrameLocks noChangeAspect="1"/>
          </p:cNvGraphicFramePr>
          <p:nvPr/>
        </p:nvGraphicFramePr>
        <p:xfrm>
          <a:off x="2330450" y="2176463"/>
          <a:ext cx="2030413" cy="615950"/>
        </p:xfrm>
        <a:graphic>
          <a:graphicData uri="http://schemas.openxmlformats.org/presentationml/2006/ole">
            <mc:AlternateContent xmlns:mc="http://schemas.openxmlformats.org/markup-compatibility/2006">
              <mc:Choice xmlns:v="urn:schemas-microsoft-com:vml" Requires="v">
                <p:oleObj spid="_x0000_s129158" name="Equation" r:id="rId6" imgW="800100" imgH="228600" progId="Equation.DSMT4">
                  <p:embed/>
                </p:oleObj>
              </mc:Choice>
              <mc:Fallback>
                <p:oleObj name="Equation" r:id="rId6" imgW="8001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176463"/>
                        <a:ext cx="2030413" cy="6159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7207" name="Object 7"/>
          <p:cNvGraphicFramePr>
            <a:graphicFrameLocks noChangeAspect="1"/>
          </p:cNvGraphicFramePr>
          <p:nvPr/>
        </p:nvGraphicFramePr>
        <p:xfrm>
          <a:off x="4284663" y="2209800"/>
          <a:ext cx="1354137" cy="547688"/>
        </p:xfrm>
        <a:graphic>
          <a:graphicData uri="http://schemas.openxmlformats.org/presentationml/2006/ole">
            <mc:AlternateContent xmlns:mc="http://schemas.openxmlformats.org/markup-compatibility/2006">
              <mc:Choice xmlns:v="urn:schemas-microsoft-com:vml" Requires="v">
                <p:oleObj spid="_x0000_s129159" name="Equation" r:id="rId8" imgW="533160" imgH="203040" progId="Equation.DSMT4">
                  <p:embed/>
                </p:oleObj>
              </mc:Choice>
              <mc:Fallback>
                <p:oleObj name="Equation" r:id="rId8" imgW="533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2209800"/>
                        <a:ext cx="1354137" cy="5476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843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7204">
                                            <p:txEl>
                                              <p:pRg st="0" end="0"/>
                                            </p:txEl>
                                          </p:spTgt>
                                        </p:tgtEl>
                                        <p:attrNameLst>
                                          <p:attrName>style.visibility</p:attrName>
                                        </p:attrNameLst>
                                      </p:cBhvr>
                                      <p:to>
                                        <p:strVal val="visible"/>
                                      </p:to>
                                    </p:set>
                                    <p:animEffect transition="in" filter="wipe(left)">
                                      <p:cBhvr>
                                        <p:cTn id="7" dur="500"/>
                                        <p:tgtEl>
                                          <p:spTgt spid="307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7204">
                                            <p:txEl>
                                              <p:pRg st="1" end="1"/>
                                            </p:txEl>
                                          </p:spTgt>
                                        </p:tgtEl>
                                        <p:attrNameLst>
                                          <p:attrName>style.visibility</p:attrName>
                                        </p:attrNameLst>
                                      </p:cBhvr>
                                      <p:to>
                                        <p:strVal val="visible"/>
                                      </p:to>
                                    </p:set>
                                    <p:animEffect transition="in" filter="wipe(left)">
                                      <p:cBhvr>
                                        <p:cTn id="12" dur="500"/>
                                        <p:tgtEl>
                                          <p:spTgt spid="307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7204">
                                            <p:txEl>
                                              <p:pRg st="2" end="2"/>
                                            </p:txEl>
                                          </p:spTgt>
                                        </p:tgtEl>
                                        <p:attrNameLst>
                                          <p:attrName>style.visibility</p:attrName>
                                        </p:attrNameLst>
                                      </p:cBhvr>
                                      <p:to>
                                        <p:strVal val="visible"/>
                                      </p:to>
                                    </p:set>
                                    <p:animEffect transition="in" filter="wipe(left)">
                                      <p:cBhvr>
                                        <p:cTn id="17" dur="500"/>
                                        <p:tgtEl>
                                          <p:spTgt spid="307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7202"/>
                                        </p:tgtEl>
                                        <p:attrNameLst>
                                          <p:attrName>style.visibility</p:attrName>
                                        </p:attrNameLst>
                                      </p:cBhvr>
                                      <p:to>
                                        <p:strVal val="visible"/>
                                      </p:to>
                                    </p:set>
                                    <p:anim calcmode="lin" valueType="num">
                                      <p:cBhvr>
                                        <p:cTn id="22" dur="500" fill="hold"/>
                                        <p:tgtEl>
                                          <p:spTgt spid="307202"/>
                                        </p:tgtEl>
                                        <p:attrNameLst>
                                          <p:attrName>ppt_w</p:attrName>
                                        </p:attrNameLst>
                                      </p:cBhvr>
                                      <p:tavLst>
                                        <p:tav tm="0">
                                          <p:val>
                                            <p:fltVal val="0"/>
                                          </p:val>
                                        </p:tav>
                                        <p:tav tm="100000">
                                          <p:val>
                                            <p:strVal val="#ppt_w"/>
                                          </p:val>
                                        </p:tav>
                                      </p:tavLst>
                                    </p:anim>
                                    <p:anim calcmode="lin" valueType="num">
                                      <p:cBhvr>
                                        <p:cTn id="23" dur="500" fill="hold"/>
                                        <p:tgtEl>
                                          <p:spTgt spid="307202"/>
                                        </p:tgtEl>
                                        <p:attrNameLst>
                                          <p:attrName>ppt_h</p:attrName>
                                        </p:attrNameLst>
                                      </p:cBhvr>
                                      <p:tavLst>
                                        <p:tav tm="0">
                                          <p:val>
                                            <p:fltVal val="0"/>
                                          </p:val>
                                        </p:tav>
                                        <p:tav tm="100000">
                                          <p:val>
                                            <p:strVal val="#ppt_h"/>
                                          </p:val>
                                        </p:tav>
                                      </p:tavLst>
                                    </p:anim>
                                    <p:animEffect transition="in" filter="fade">
                                      <p:cBhvr>
                                        <p:cTn id="24" dur="500"/>
                                        <p:tgtEl>
                                          <p:spTgt spid="30720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7205"/>
                                        </p:tgtEl>
                                        <p:attrNameLst>
                                          <p:attrName>style.visibility</p:attrName>
                                        </p:attrNameLst>
                                      </p:cBhvr>
                                      <p:to>
                                        <p:strVal val="visible"/>
                                      </p:to>
                                    </p:set>
                                    <p:animEffect transition="in" filter="wipe(left)">
                                      <p:cBhvr>
                                        <p:cTn id="29" dur="500"/>
                                        <p:tgtEl>
                                          <p:spTgt spid="30720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7206"/>
                                        </p:tgtEl>
                                        <p:attrNameLst>
                                          <p:attrName>style.visibility</p:attrName>
                                        </p:attrNameLst>
                                      </p:cBhvr>
                                      <p:to>
                                        <p:strVal val="visible"/>
                                      </p:to>
                                    </p:set>
                                    <p:animEffect transition="in" filter="wipe(left)">
                                      <p:cBhvr>
                                        <p:cTn id="34" dur="500"/>
                                        <p:tgtEl>
                                          <p:spTgt spid="30720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07207"/>
                                        </p:tgtEl>
                                        <p:attrNameLst>
                                          <p:attrName>style.visibility</p:attrName>
                                        </p:attrNameLst>
                                      </p:cBhvr>
                                      <p:to>
                                        <p:strVal val="visible"/>
                                      </p:to>
                                    </p:set>
                                    <p:animEffect transition="in" filter="wipe(left)">
                                      <p:cBhvr>
                                        <p:cTn id="39" dur="500"/>
                                        <p:tgtEl>
                                          <p:spTgt spid="30720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7204">
                                            <p:txEl>
                                              <p:pRg st="4" end="4"/>
                                            </p:txEl>
                                          </p:spTgt>
                                        </p:tgtEl>
                                        <p:attrNameLst>
                                          <p:attrName>style.visibility</p:attrName>
                                        </p:attrNameLst>
                                      </p:cBhvr>
                                      <p:to>
                                        <p:strVal val="visible"/>
                                      </p:to>
                                    </p:set>
                                    <p:animEffect transition="in" filter="wipe(left)">
                                      <p:cBhvr>
                                        <p:cTn id="44" dur="500"/>
                                        <p:tgtEl>
                                          <p:spTgt spid="30720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7204">
                                            <p:txEl>
                                              <p:pRg st="5" end="5"/>
                                            </p:txEl>
                                          </p:spTgt>
                                        </p:tgtEl>
                                        <p:attrNameLst>
                                          <p:attrName>style.visibility</p:attrName>
                                        </p:attrNameLst>
                                      </p:cBhvr>
                                      <p:to>
                                        <p:strVal val="visible"/>
                                      </p:to>
                                    </p:set>
                                    <p:animEffect transition="in" filter="wipe(left)">
                                      <p:cBhvr>
                                        <p:cTn id="49" dur="500"/>
                                        <p:tgtEl>
                                          <p:spTgt spid="30720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7204">
                                            <p:txEl>
                                              <p:pRg st="6" end="6"/>
                                            </p:txEl>
                                          </p:spTgt>
                                        </p:tgtEl>
                                        <p:attrNameLst>
                                          <p:attrName>style.visibility</p:attrName>
                                        </p:attrNameLst>
                                      </p:cBhvr>
                                      <p:to>
                                        <p:strVal val="visible"/>
                                      </p:to>
                                    </p:set>
                                    <p:animEffect transition="in" filter="wipe(left)">
                                      <p:cBhvr>
                                        <p:cTn id="54" dur="500"/>
                                        <p:tgtEl>
                                          <p:spTgt spid="307204">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7204">
                                            <p:txEl>
                                              <p:pRg st="7" end="7"/>
                                            </p:txEl>
                                          </p:spTgt>
                                        </p:tgtEl>
                                        <p:attrNameLst>
                                          <p:attrName>style.visibility</p:attrName>
                                        </p:attrNameLst>
                                      </p:cBhvr>
                                      <p:to>
                                        <p:strVal val="visible"/>
                                      </p:to>
                                    </p:set>
                                    <p:animEffect transition="in" filter="wipe(left)">
                                      <p:cBhvr>
                                        <p:cTn id="59" dur="500"/>
                                        <p:tgtEl>
                                          <p:spTgt spid="307204">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7204">
                                            <p:txEl>
                                              <p:pRg st="8" end="8"/>
                                            </p:txEl>
                                          </p:spTgt>
                                        </p:tgtEl>
                                        <p:attrNameLst>
                                          <p:attrName>style.visibility</p:attrName>
                                        </p:attrNameLst>
                                      </p:cBhvr>
                                      <p:to>
                                        <p:strVal val="visible"/>
                                      </p:to>
                                    </p:set>
                                    <p:animEffect transition="in" filter="wipe(left)">
                                      <p:cBhvr>
                                        <p:cTn id="64" dur="500"/>
                                        <p:tgtEl>
                                          <p:spTgt spid="307204">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07204">
                                            <p:txEl>
                                              <p:pRg st="9" end="9"/>
                                            </p:txEl>
                                          </p:spTgt>
                                        </p:tgtEl>
                                        <p:attrNameLst>
                                          <p:attrName>style.visibility</p:attrName>
                                        </p:attrNameLst>
                                      </p:cBhvr>
                                      <p:to>
                                        <p:strVal val="visible"/>
                                      </p:to>
                                    </p:set>
                                    <p:animEffect transition="in" filter="wipe(left)">
                                      <p:cBhvr>
                                        <p:cTn id="69" dur="500"/>
                                        <p:tgtEl>
                                          <p:spTgt spid="307204">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07204">
                                            <p:txEl>
                                              <p:pRg st="10" end="10"/>
                                            </p:txEl>
                                          </p:spTgt>
                                        </p:tgtEl>
                                        <p:attrNameLst>
                                          <p:attrName>style.visibility</p:attrName>
                                        </p:attrNameLst>
                                      </p:cBhvr>
                                      <p:to>
                                        <p:strVal val="visible"/>
                                      </p:to>
                                    </p:set>
                                    <p:animEffect transition="in" filter="wipe(left)">
                                      <p:cBhvr>
                                        <p:cTn id="74" dur="500"/>
                                        <p:tgtEl>
                                          <p:spTgt spid="307204">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07204">
                                            <p:txEl>
                                              <p:pRg st="11" end="11"/>
                                            </p:txEl>
                                          </p:spTgt>
                                        </p:tgtEl>
                                        <p:attrNameLst>
                                          <p:attrName>style.visibility</p:attrName>
                                        </p:attrNameLst>
                                      </p:cBhvr>
                                      <p:to>
                                        <p:strVal val="visible"/>
                                      </p:to>
                                    </p:set>
                                    <p:animEffect transition="in" filter="wipe(left)">
                                      <p:cBhvr>
                                        <p:cTn id="79" dur="500"/>
                                        <p:tgtEl>
                                          <p:spTgt spid="30720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A461131F-1AA1-0348-80DB-C84EFC36598E}" type="slidenum">
              <a:rPr lang="en-US"/>
              <a:pPr/>
              <a:t>18</a:t>
            </a:fld>
            <a:endParaRPr lang="en-US"/>
          </a:p>
        </p:txBody>
      </p:sp>
      <p:sp>
        <p:nvSpPr>
          <p:cNvPr id="308226" name="Rectangle 2"/>
          <p:cNvSpPr>
            <a:spLocks noGrp="1" noChangeArrowheads="1"/>
          </p:cNvSpPr>
          <p:nvPr>
            <p:ph type="title"/>
          </p:nvPr>
        </p:nvSpPr>
        <p:spPr>
          <a:xfrm>
            <a:off x="685800" y="0"/>
            <a:ext cx="7772400" cy="609600"/>
          </a:xfrm>
        </p:spPr>
        <p:txBody>
          <a:bodyPr/>
          <a:lstStyle/>
          <a:p>
            <a:r>
              <a:rPr lang="en-US" sz="4000"/>
              <a:t>Alternating Current</a:t>
            </a:r>
          </a:p>
        </p:txBody>
      </p:sp>
      <p:sp>
        <p:nvSpPr>
          <p:cNvPr id="308227" name="Rectangle 3"/>
          <p:cNvSpPr>
            <a:spLocks noGrp="1" noChangeArrowheads="1"/>
          </p:cNvSpPr>
          <p:nvPr>
            <p:ph type="body" idx="1"/>
          </p:nvPr>
        </p:nvSpPr>
        <p:spPr>
          <a:xfrm>
            <a:off x="228600" y="685800"/>
            <a:ext cx="8610600" cy="5715000"/>
          </a:xfrm>
        </p:spPr>
        <p:txBody>
          <a:bodyPr/>
          <a:lstStyle/>
          <a:p>
            <a:r>
              <a:rPr lang="en-US" sz="2800" dirty="0"/>
              <a:t>Since V=IR, if a voltage V exists across a resistance R, the current I is</a:t>
            </a:r>
          </a:p>
          <a:p>
            <a:endParaRPr lang="en-US" sz="2800" dirty="0"/>
          </a:p>
          <a:p>
            <a:endParaRPr lang="en-US" sz="2800" dirty="0"/>
          </a:p>
          <a:p>
            <a:r>
              <a:rPr lang="en-US" sz="2800" dirty="0"/>
              <a:t>What are the maximum and minimum currents?</a:t>
            </a:r>
          </a:p>
          <a:p>
            <a:pPr lvl="1"/>
            <a:r>
              <a:rPr lang="en-US" sz="2400" dirty="0"/>
              <a:t>I</a:t>
            </a:r>
            <a:r>
              <a:rPr lang="en-US" sz="2400" baseline="-25000" dirty="0"/>
              <a:t>0</a:t>
            </a:r>
            <a:r>
              <a:rPr lang="en-US" sz="2400" dirty="0" smtClean="0"/>
              <a:t> (–I</a:t>
            </a:r>
            <a:r>
              <a:rPr lang="en-US" sz="2400" baseline="-25000" dirty="0" smtClean="0"/>
              <a:t>0</a:t>
            </a:r>
            <a:r>
              <a:rPr lang="en-US" sz="2400" dirty="0" smtClean="0"/>
              <a:t>) and 0</a:t>
            </a:r>
            <a:r>
              <a:rPr lang="en-US" sz="2400" baseline="-25000" dirty="0" smtClean="0"/>
              <a:t>.</a:t>
            </a:r>
          </a:p>
          <a:p>
            <a:pPr lvl="1"/>
            <a:r>
              <a:rPr lang="en-US" sz="2400" dirty="0"/>
              <a:t>The current oscillates between +I</a:t>
            </a:r>
            <a:r>
              <a:rPr lang="en-US" sz="2400" baseline="-25000" dirty="0"/>
              <a:t>0</a:t>
            </a:r>
            <a:r>
              <a:rPr lang="en-US" sz="2400" dirty="0"/>
              <a:t> and –I</a:t>
            </a:r>
            <a:r>
              <a:rPr lang="en-US" sz="2400" baseline="-25000" dirty="0"/>
              <a:t>0</a:t>
            </a:r>
            <a:r>
              <a:rPr lang="en-US" sz="2400" dirty="0"/>
              <a:t>, the peak currents or </a:t>
            </a:r>
            <a:r>
              <a:rPr lang="en-US" sz="2400" dirty="0" smtClean="0"/>
              <a:t>the amplitude</a:t>
            </a:r>
            <a:r>
              <a:rPr lang="en-US" sz="2400" dirty="0"/>
              <a:t>.  The current is positive when electron flows to one direction and negative when they flow </a:t>
            </a:r>
            <a:r>
              <a:rPr lang="en-US" sz="2400" dirty="0" smtClean="0"/>
              <a:t>the opposite</a:t>
            </a:r>
            <a:r>
              <a:rPr lang="en-US" sz="2400" dirty="0"/>
              <a:t>.</a:t>
            </a:r>
          </a:p>
          <a:p>
            <a:pPr lvl="1"/>
            <a:r>
              <a:rPr lang="en-US" sz="2400" dirty="0"/>
              <a:t>AC is as many times positive as negative. What’s the average current?</a:t>
            </a:r>
          </a:p>
          <a:p>
            <a:pPr lvl="2"/>
            <a:r>
              <a:rPr lang="en-US" sz="2000" dirty="0"/>
              <a:t>Zero.  So there is no power and no heat is produced in a heater?</a:t>
            </a:r>
          </a:p>
          <a:p>
            <a:pPr lvl="3"/>
            <a:r>
              <a:rPr lang="en-US" sz="1800" dirty="0"/>
              <a:t>Yes there is! The electrons actually flow back and forth, so power is delivered.</a:t>
            </a:r>
          </a:p>
        </p:txBody>
      </p:sp>
      <p:graphicFrame>
        <p:nvGraphicFramePr>
          <p:cNvPr id="308228" name="Object 4"/>
          <p:cNvGraphicFramePr>
            <a:graphicFrameLocks noChangeAspect="1"/>
          </p:cNvGraphicFramePr>
          <p:nvPr/>
        </p:nvGraphicFramePr>
        <p:xfrm>
          <a:off x="1385888" y="1384300"/>
          <a:ext cx="1447800" cy="1173163"/>
        </p:xfrm>
        <a:graphic>
          <a:graphicData uri="http://schemas.openxmlformats.org/presentationml/2006/ole">
            <mc:AlternateContent xmlns:mc="http://schemas.openxmlformats.org/markup-compatibility/2006">
              <mc:Choice xmlns:v="urn:schemas-microsoft-com:vml" Requires="v">
                <p:oleObj spid="_x0000_s130181" name="Equation" r:id="rId3" imgW="482400" imgH="368280" progId="Equation.DSMT4">
                  <p:embed/>
                </p:oleObj>
              </mc:Choice>
              <mc:Fallback>
                <p:oleObj name="Equation" r:id="rId3" imgW="4824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888" y="1384300"/>
                        <a:ext cx="1447800" cy="11731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8229" name="Object 5"/>
          <p:cNvGraphicFramePr>
            <a:graphicFrameLocks noChangeAspect="1"/>
          </p:cNvGraphicFramePr>
          <p:nvPr/>
        </p:nvGraphicFramePr>
        <p:xfrm>
          <a:off x="2859088" y="1417638"/>
          <a:ext cx="2398712" cy="1173162"/>
        </p:xfrm>
        <a:graphic>
          <a:graphicData uri="http://schemas.openxmlformats.org/presentationml/2006/ole">
            <mc:AlternateContent xmlns:mc="http://schemas.openxmlformats.org/markup-compatibility/2006">
              <mc:Choice xmlns:v="urn:schemas-microsoft-com:vml" Requires="v">
                <p:oleObj spid="_x0000_s130182" name="Equation" r:id="rId5" imgW="799920" imgH="368280" progId="Equation.DSMT4">
                  <p:embed/>
                </p:oleObj>
              </mc:Choice>
              <mc:Fallback>
                <p:oleObj name="Equation" r:id="rId5" imgW="79992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088" y="1417638"/>
                        <a:ext cx="2398712" cy="11731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08230" name="Object 6"/>
          <p:cNvGraphicFramePr>
            <a:graphicFrameLocks noChangeAspect="1"/>
          </p:cNvGraphicFramePr>
          <p:nvPr/>
        </p:nvGraphicFramePr>
        <p:xfrm>
          <a:off x="5257800" y="1716088"/>
          <a:ext cx="1600200" cy="646112"/>
        </p:xfrm>
        <a:graphic>
          <a:graphicData uri="http://schemas.openxmlformats.org/presentationml/2006/ole">
            <mc:AlternateContent xmlns:mc="http://schemas.openxmlformats.org/markup-compatibility/2006">
              <mc:Choice xmlns:v="urn:schemas-microsoft-com:vml" Requires="v">
                <p:oleObj spid="_x0000_s130183" name="Equation" r:id="rId7" imgW="533160" imgH="203040" progId="Equation.DSMT4">
                  <p:embed/>
                </p:oleObj>
              </mc:Choice>
              <mc:Fallback>
                <p:oleObj name="Equation" r:id="rId7" imgW="5331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716088"/>
                        <a:ext cx="1600200" cy="646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08231" name="Oval 7"/>
          <p:cNvSpPr>
            <a:spLocks noChangeArrowheads="1"/>
          </p:cNvSpPr>
          <p:nvPr/>
        </p:nvSpPr>
        <p:spPr bwMode="auto">
          <a:xfrm>
            <a:off x="2743200" y="1441450"/>
            <a:ext cx="685800" cy="1225550"/>
          </a:xfrm>
          <a:prstGeom prst="ellipse">
            <a:avLst/>
          </a:prstGeom>
          <a:noFill/>
          <a:ln w="28575">
            <a:solidFill>
              <a:srgbClr val="CC0000"/>
            </a:solidFill>
            <a:round/>
            <a:headEnd/>
            <a:tailEnd/>
          </a:ln>
          <a:effectLst/>
        </p:spPr>
        <p:txBody>
          <a:bodyPr anchor="ctr">
            <a:prstTxWarp prst="textNoShape">
              <a:avLst/>
            </a:prstTxWarp>
            <a:spAutoFit/>
          </a:bodyPr>
          <a:lstStyle/>
          <a:p>
            <a:endParaRPr lang="en-US"/>
          </a:p>
        </p:txBody>
      </p:sp>
      <p:grpSp>
        <p:nvGrpSpPr>
          <p:cNvPr id="2" name="Group 8"/>
          <p:cNvGrpSpPr>
            <a:grpSpLocks/>
          </p:cNvGrpSpPr>
          <p:nvPr/>
        </p:nvGrpSpPr>
        <p:grpSpPr bwMode="auto">
          <a:xfrm>
            <a:off x="3268663" y="1143000"/>
            <a:ext cx="2903537" cy="425450"/>
            <a:chOff x="1946" y="740"/>
            <a:chExt cx="1542" cy="266"/>
          </a:xfrm>
        </p:grpSpPr>
        <p:sp>
          <p:nvSpPr>
            <p:cNvPr id="308233" name="Text Box 9"/>
            <p:cNvSpPr txBox="1">
              <a:spLocks noChangeArrowheads="1"/>
            </p:cNvSpPr>
            <p:nvPr/>
          </p:nvSpPr>
          <p:spPr bwMode="auto">
            <a:xfrm>
              <a:off x="2688" y="740"/>
              <a:ext cx="800" cy="266"/>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What is this?</a:t>
              </a:r>
            </a:p>
          </p:txBody>
        </p:sp>
        <p:cxnSp>
          <p:nvCxnSpPr>
            <p:cNvPr id="308234" name="AutoShape 10"/>
            <p:cNvCxnSpPr>
              <a:cxnSpLocks noChangeShapeType="1"/>
              <a:stCxn id="308233" idx="1"/>
              <a:endCxn id="308231" idx="7"/>
            </p:cNvCxnSpPr>
            <p:nvPr/>
          </p:nvCxnSpPr>
          <p:spPr bwMode="auto">
            <a:xfrm rot="10800000" flipV="1">
              <a:off x="1946" y="874"/>
              <a:ext cx="733" cy="93"/>
            </a:xfrm>
            <a:prstGeom prst="curvedConnector4">
              <a:avLst>
                <a:gd name="adj1" fmla="val 44611"/>
                <a:gd name="adj2" fmla="val -27958"/>
              </a:avLst>
            </a:prstGeom>
            <a:noFill/>
            <a:ln w="28575">
              <a:solidFill>
                <a:srgbClr val="CC0000"/>
              </a:solidFill>
              <a:round/>
              <a:headEnd/>
              <a:tailEnd type="triangle" w="med" len="med"/>
            </a:ln>
            <a:effectLst/>
          </p:spPr>
        </p:cxnSp>
      </p:grpSp>
    </p:spTree>
    <p:extLst>
      <p:ext uri="{BB962C8B-B14F-4D97-AF65-F5344CB8AC3E}">
        <p14:creationId xmlns:p14="http://schemas.microsoft.com/office/powerpoint/2010/main" val="7880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wipe(left)">
                                      <p:cBhvr>
                                        <p:cTn id="7" dur="5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8228"/>
                                        </p:tgtEl>
                                        <p:attrNameLst>
                                          <p:attrName>style.visibility</p:attrName>
                                        </p:attrNameLst>
                                      </p:cBhvr>
                                      <p:to>
                                        <p:strVal val="visible"/>
                                      </p:to>
                                    </p:set>
                                    <p:animEffect transition="in" filter="wipe(left)">
                                      <p:cBhvr>
                                        <p:cTn id="12" dur="500"/>
                                        <p:tgtEl>
                                          <p:spTgt spid="3082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8229"/>
                                        </p:tgtEl>
                                        <p:attrNameLst>
                                          <p:attrName>style.visibility</p:attrName>
                                        </p:attrNameLst>
                                      </p:cBhvr>
                                      <p:to>
                                        <p:strVal val="visible"/>
                                      </p:to>
                                    </p:set>
                                    <p:animEffect transition="in" filter="wipe(left)">
                                      <p:cBhvr>
                                        <p:cTn id="17" dur="500"/>
                                        <p:tgtEl>
                                          <p:spTgt spid="3082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308231"/>
                                        </p:tgtEl>
                                        <p:attrNameLst>
                                          <p:attrName>style.visibility</p:attrName>
                                        </p:attrNameLst>
                                      </p:cBhvr>
                                      <p:to>
                                        <p:strVal val="visible"/>
                                      </p:to>
                                    </p:set>
                                    <p:anim calcmode="lin" valueType="num">
                                      <p:cBhvr>
                                        <p:cTn id="22" dur="500" fill="hold"/>
                                        <p:tgtEl>
                                          <p:spTgt spid="308231"/>
                                        </p:tgtEl>
                                        <p:attrNameLst>
                                          <p:attrName>ppt_w</p:attrName>
                                        </p:attrNameLst>
                                      </p:cBhvr>
                                      <p:tavLst>
                                        <p:tav tm="0">
                                          <p:val>
                                            <p:fltVal val="0"/>
                                          </p:val>
                                        </p:tav>
                                        <p:tav tm="100000">
                                          <p:val>
                                            <p:strVal val="#ppt_w"/>
                                          </p:val>
                                        </p:tav>
                                      </p:tavLst>
                                    </p:anim>
                                    <p:anim calcmode="lin" valueType="num">
                                      <p:cBhvr>
                                        <p:cTn id="23" dur="500" fill="hold"/>
                                        <p:tgtEl>
                                          <p:spTgt spid="308231"/>
                                        </p:tgtEl>
                                        <p:attrNameLst>
                                          <p:attrName>ppt_h</p:attrName>
                                        </p:attrNameLst>
                                      </p:cBhvr>
                                      <p:tavLst>
                                        <p:tav tm="0">
                                          <p:val>
                                            <p:fltVal val="0"/>
                                          </p:val>
                                        </p:tav>
                                        <p:tav tm="100000">
                                          <p:val>
                                            <p:strVal val="#ppt_h"/>
                                          </p:val>
                                        </p:tav>
                                      </p:tavLst>
                                    </p:anim>
                                    <p:animEffect transition="in" filter="fade">
                                      <p:cBhvr>
                                        <p:cTn id="24" dur="500"/>
                                        <p:tgtEl>
                                          <p:spTgt spid="3082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8230"/>
                                        </p:tgtEl>
                                        <p:attrNameLst>
                                          <p:attrName>style.visibility</p:attrName>
                                        </p:attrNameLst>
                                      </p:cBhvr>
                                      <p:to>
                                        <p:strVal val="visible"/>
                                      </p:to>
                                    </p:set>
                                    <p:animEffect transition="in" filter="wipe(left)">
                                      <p:cBhvr>
                                        <p:cTn id="34" dur="500"/>
                                        <p:tgtEl>
                                          <p:spTgt spid="3082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8227">
                                            <p:txEl>
                                              <p:pRg st="3" end="3"/>
                                            </p:txEl>
                                          </p:spTgt>
                                        </p:tgtEl>
                                        <p:attrNameLst>
                                          <p:attrName>style.visibility</p:attrName>
                                        </p:attrNameLst>
                                      </p:cBhvr>
                                      <p:to>
                                        <p:strVal val="visible"/>
                                      </p:to>
                                    </p:set>
                                    <p:animEffect transition="in" filter="wipe(left)">
                                      <p:cBhvr>
                                        <p:cTn id="39" dur="500"/>
                                        <p:tgtEl>
                                          <p:spTgt spid="30822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08227">
                                            <p:txEl>
                                              <p:pRg st="4" end="4"/>
                                            </p:txEl>
                                          </p:spTgt>
                                        </p:tgtEl>
                                        <p:attrNameLst>
                                          <p:attrName>style.visibility</p:attrName>
                                        </p:attrNameLst>
                                      </p:cBhvr>
                                      <p:to>
                                        <p:strVal val="visible"/>
                                      </p:to>
                                    </p:set>
                                    <p:animEffect transition="in" filter="wipe(left)">
                                      <p:cBhvr>
                                        <p:cTn id="44" dur="500"/>
                                        <p:tgtEl>
                                          <p:spTgt spid="30822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8227">
                                            <p:txEl>
                                              <p:pRg st="5" end="5"/>
                                            </p:txEl>
                                          </p:spTgt>
                                        </p:tgtEl>
                                        <p:attrNameLst>
                                          <p:attrName>style.visibility</p:attrName>
                                        </p:attrNameLst>
                                      </p:cBhvr>
                                      <p:to>
                                        <p:strVal val="visible"/>
                                      </p:to>
                                    </p:set>
                                    <p:animEffect transition="in" filter="wipe(left)">
                                      <p:cBhvr>
                                        <p:cTn id="49" dur="500"/>
                                        <p:tgtEl>
                                          <p:spTgt spid="30822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08227">
                                            <p:txEl>
                                              <p:pRg st="6" end="6"/>
                                            </p:txEl>
                                          </p:spTgt>
                                        </p:tgtEl>
                                        <p:attrNameLst>
                                          <p:attrName>style.visibility</p:attrName>
                                        </p:attrNameLst>
                                      </p:cBhvr>
                                      <p:to>
                                        <p:strVal val="visible"/>
                                      </p:to>
                                    </p:set>
                                    <p:animEffect transition="in" filter="wipe(left)">
                                      <p:cBhvr>
                                        <p:cTn id="54" dur="500"/>
                                        <p:tgtEl>
                                          <p:spTgt spid="3082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8227">
                                            <p:txEl>
                                              <p:pRg st="7" end="7"/>
                                            </p:txEl>
                                          </p:spTgt>
                                        </p:tgtEl>
                                        <p:attrNameLst>
                                          <p:attrName>style.visibility</p:attrName>
                                        </p:attrNameLst>
                                      </p:cBhvr>
                                      <p:to>
                                        <p:strVal val="visible"/>
                                      </p:to>
                                    </p:set>
                                    <p:animEffect transition="in" filter="wipe(left)">
                                      <p:cBhvr>
                                        <p:cTn id="59" dur="500"/>
                                        <p:tgtEl>
                                          <p:spTgt spid="30822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08227">
                                            <p:txEl>
                                              <p:pRg st="8" end="8"/>
                                            </p:txEl>
                                          </p:spTgt>
                                        </p:tgtEl>
                                        <p:attrNameLst>
                                          <p:attrName>style.visibility</p:attrName>
                                        </p:attrNameLst>
                                      </p:cBhvr>
                                      <p:to>
                                        <p:strVal val="visible"/>
                                      </p:to>
                                    </p:set>
                                    <p:animEffect transition="in" filter="wipe(left)">
                                      <p:cBhvr>
                                        <p:cTn id="64" dur="500"/>
                                        <p:tgtEl>
                                          <p:spTgt spid="3082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p:bldP spid="3082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Oct. 15,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F0F7A78C-C381-4B4E-AF64-03259545A7BA}" type="slidenum">
              <a:rPr lang="en-US"/>
              <a:pPr/>
              <a:t>19</a:t>
            </a:fld>
            <a:endParaRPr lang="en-US"/>
          </a:p>
        </p:txBody>
      </p:sp>
      <p:pic>
        <p:nvPicPr>
          <p:cNvPr id="309250" name="Picture 2" descr="FG25_020"/>
          <p:cNvPicPr>
            <a:picLocks noChangeAspect="1" noChangeArrowheads="1"/>
          </p:cNvPicPr>
          <p:nvPr/>
        </p:nvPicPr>
        <p:blipFill>
          <a:blip r:embed="rId3"/>
          <a:srcRect/>
          <a:stretch>
            <a:fillRect/>
          </a:stretch>
        </p:blipFill>
        <p:spPr bwMode="auto">
          <a:xfrm>
            <a:off x="6477000" y="557213"/>
            <a:ext cx="2667000" cy="1500187"/>
          </a:xfrm>
          <a:prstGeom prst="rect">
            <a:avLst/>
          </a:prstGeom>
          <a:noFill/>
        </p:spPr>
      </p:pic>
      <p:sp>
        <p:nvSpPr>
          <p:cNvPr id="309251" name="Rectangle 3"/>
          <p:cNvSpPr>
            <a:spLocks noGrp="1" noChangeArrowheads="1"/>
          </p:cNvSpPr>
          <p:nvPr>
            <p:ph type="title"/>
          </p:nvPr>
        </p:nvSpPr>
        <p:spPr>
          <a:xfrm>
            <a:off x="685800" y="0"/>
            <a:ext cx="7772400" cy="609600"/>
          </a:xfrm>
        </p:spPr>
        <p:txBody>
          <a:bodyPr/>
          <a:lstStyle/>
          <a:p>
            <a:r>
              <a:rPr lang="en-US" sz="4000" dirty="0"/>
              <a:t>Power Delivered by Alternating Current</a:t>
            </a:r>
          </a:p>
        </p:txBody>
      </p:sp>
      <p:sp>
        <p:nvSpPr>
          <p:cNvPr id="309252" name="Rectangle 4"/>
          <p:cNvSpPr>
            <a:spLocks noGrp="1" noChangeArrowheads="1"/>
          </p:cNvSpPr>
          <p:nvPr>
            <p:ph type="body" idx="1"/>
          </p:nvPr>
        </p:nvSpPr>
        <p:spPr>
          <a:xfrm>
            <a:off x="228600" y="685800"/>
            <a:ext cx="8610600" cy="5715000"/>
          </a:xfrm>
        </p:spPr>
        <p:txBody>
          <a:bodyPr/>
          <a:lstStyle/>
          <a:p>
            <a:r>
              <a:rPr lang="en-US" dirty="0"/>
              <a:t>AC power delivered to a resistance is: </a:t>
            </a:r>
          </a:p>
          <a:p>
            <a:endParaRPr lang="en-US" dirty="0"/>
          </a:p>
          <a:p>
            <a:pPr lvl="1"/>
            <a:r>
              <a:rPr lang="en-US" dirty="0"/>
              <a:t>Since the current is squared, the power is always positive</a:t>
            </a:r>
          </a:p>
          <a:p>
            <a:r>
              <a:rPr lang="en-US" dirty="0"/>
              <a:t>The average power delivered is</a:t>
            </a:r>
          </a:p>
          <a:p>
            <a:r>
              <a:rPr lang="en-US" dirty="0"/>
              <a:t>Since the power is also P=V</a:t>
            </a:r>
            <a:r>
              <a:rPr lang="en-US" baseline="30000" dirty="0"/>
              <a:t>2</a:t>
            </a:r>
            <a:r>
              <a:rPr lang="en-US" dirty="0"/>
              <a:t>/R, we can obtain</a:t>
            </a:r>
          </a:p>
          <a:p>
            <a:endParaRPr lang="en-US" dirty="0"/>
          </a:p>
          <a:p>
            <a:endParaRPr lang="en-US" dirty="0"/>
          </a:p>
          <a:p>
            <a:r>
              <a:rPr lang="en-US" dirty="0"/>
              <a:t>The average of the square of current and voltage are important in calculating power:</a:t>
            </a:r>
          </a:p>
          <a:p>
            <a:pPr>
              <a:buFontTx/>
              <a:buNone/>
            </a:pPr>
            <a:r>
              <a:rPr lang="en-US" dirty="0"/>
              <a:t> </a:t>
            </a:r>
          </a:p>
        </p:txBody>
      </p:sp>
      <p:graphicFrame>
        <p:nvGraphicFramePr>
          <p:cNvPr id="309253" name="Object 5"/>
          <p:cNvGraphicFramePr>
            <a:graphicFrameLocks noChangeAspect="1"/>
          </p:cNvGraphicFramePr>
          <p:nvPr/>
        </p:nvGraphicFramePr>
        <p:xfrm>
          <a:off x="2438400" y="1295400"/>
          <a:ext cx="2743200" cy="519113"/>
        </p:xfrm>
        <a:graphic>
          <a:graphicData uri="http://schemas.openxmlformats.org/presentationml/2006/ole">
            <mc:AlternateContent xmlns:mc="http://schemas.openxmlformats.org/markup-compatibility/2006">
              <mc:Choice xmlns:v="urn:schemas-microsoft-com:vml" Requires="v">
                <p:oleObj spid="_x0000_s131334" name="Equation" r:id="rId4" imgW="1282680" imgH="228600" progId="Equation.DSMT4">
                  <p:embed/>
                </p:oleObj>
              </mc:Choice>
              <mc:Fallback>
                <p:oleObj name="Equation" r:id="rId4" imgW="128268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295400"/>
                        <a:ext cx="2743200" cy="51911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4" name="Object 6"/>
          <p:cNvGraphicFramePr>
            <a:graphicFrameLocks noChangeAspect="1"/>
          </p:cNvGraphicFramePr>
          <p:nvPr/>
        </p:nvGraphicFramePr>
        <p:xfrm>
          <a:off x="5486400" y="2336800"/>
          <a:ext cx="1143000" cy="717550"/>
        </p:xfrm>
        <a:graphic>
          <a:graphicData uri="http://schemas.openxmlformats.org/presentationml/2006/ole">
            <mc:AlternateContent xmlns:mc="http://schemas.openxmlformats.org/markup-compatibility/2006">
              <mc:Choice xmlns:v="urn:schemas-microsoft-com:vml" Requires="v">
                <p:oleObj spid="_x0000_s131335" name="Equation" r:id="rId6" imgW="622080" imgH="368280" progId="Equation.DSMT4">
                  <p:embed/>
                </p:oleObj>
              </mc:Choice>
              <mc:Fallback>
                <p:oleObj name="Equation" r:id="rId6" imgW="622080" imgH="368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336800"/>
                        <a:ext cx="1143000"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5" name="Object 7"/>
          <p:cNvGraphicFramePr>
            <a:graphicFrameLocks noChangeAspect="1"/>
          </p:cNvGraphicFramePr>
          <p:nvPr/>
        </p:nvGraphicFramePr>
        <p:xfrm>
          <a:off x="784225" y="3814763"/>
          <a:ext cx="2416175" cy="635000"/>
        </p:xfrm>
        <a:graphic>
          <a:graphicData uri="http://schemas.openxmlformats.org/presentationml/2006/ole">
            <mc:AlternateContent xmlns:mc="http://schemas.openxmlformats.org/markup-compatibility/2006">
              <mc:Choice xmlns:v="urn:schemas-microsoft-com:vml" Requires="v">
                <p:oleObj spid="_x0000_s131336" name="Equation" r:id="rId8" imgW="1130040" imgH="279360" progId="Equation.DSMT4">
                  <p:embed/>
                </p:oleObj>
              </mc:Choice>
              <mc:Fallback>
                <p:oleObj name="Equation" r:id="rId8" imgW="113004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225" y="3814763"/>
                        <a:ext cx="2416175" cy="6350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6" name="Object 8"/>
          <p:cNvGraphicFramePr>
            <a:graphicFrameLocks noChangeAspect="1"/>
          </p:cNvGraphicFramePr>
          <p:nvPr/>
        </p:nvGraphicFramePr>
        <p:xfrm>
          <a:off x="5943600" y="3567113"/>
          <a:ext cx="1676400" cy="1157287"/>
        </p:xfrm>
        <a:graphic>
          <a:graphicData uri="http://schemas.openxmlformats.org/presentationml/2006/ole">
            <mc:AlternateContent xmlns:mc="http://schemas.openxmlformats.org/markup-compatibility/2006">
              <mc:Choice xmlns:v="urn:schemas-microsoft-com:vml" Requires="v">
                <p:oleObj spid="_x0000_s131337" name="Equation" r:id="rId10" imgW="723600" imgH="469800" progId="Equation.DSMT4">
                  <p:embed/>
                </p:oleObj>
              </mc:Choice>
              <mc:Fallback>
                <p:oleObj name="Equation" r:id="rId10" imgW="723600" imgH="469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567113"/>
                        <a:ext cx="1676400" cy="1157287"/>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09257" name="AutoShape 9"/>
          <p:cNvSpPr>
            <a:spLocks noChangeArrowheads="1"/>
          </p:cNvSpPr>
          <p:nvPr/>
        </p:nvSpPr>
        <p:spPr bwMode="auto">
          <a:xfrm>
            <a:off x="3498850" y="3687763"/>
            <a:ext cx="2139950" cy="850900"/>
          </a:xfrm>
          <a:prstGeom prst="rightArrow">
            <a:avLst>
              <a:gd name="adj1" fmla="val 50000"/>
              <a:gd name="adj2" fmla="val 6287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a:solidFill>
                  <a:srgbClr val="CC0000"/>
                </a:solidFill>
                <a:latin typeface="Arial Narrow" charset="0"/>
              </a:rPr>
              <a:t>Average power</a:t>
            </a:r>
          </a:p>
        </p:txBody>
      </p:sp>
      <p:graphicFrame>
        <p:nvGraphicFramePr>
          <p:cNvPr id="309258" name="Object 10"/>
          <p:cNvGraphicFramePr>
            <a:graphicFrameLocks noChangeAspect="1"/>
          </p:cNvGraphicFramePr>
          <p:nvPr/>
        </p:nvGraphicFramePr>
        <p:xfrm>
          <a:off x="5510213" y="5313363"/>
          <a:ext cx="1166812" cy="863600"/>
        </p:xfrm>
        <a:graphic>
          <a:graphicData uri="http://schemas.openxmlformats.org/presentationml/2006/ole">
            <mc:AlternateContent xmlns:mc="http://schemas.openxmlformats.org/markup-compatibility/2006">
              <mc:Choice xmlns:v="urn:schemas-microsoft-com:vml" Requires="v">
                <p:oleObj spid="_x0000_s131338" name="Equation" r:id="rId12" imgW="546100" imgH="381000" progId="Equation.DSMT4">
                  <p:embed/>
                </p:oleObj>
              </mc:Choice>
              <mc:Fallback>
                <p:oleObj name="Equation" r:id="rId12" imgW="546100" imgH="381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0213" y="5313363"/>
                        <a:ext cx="1166812" cy="8636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09259" name="Object 11"/>
          <p:cNvGraphicFramePr>
            <a:graphicFrameLocks noChangeAspect="1"/>
          </p:cNvGraphicFramePr>
          <p:nvPr/>
        </p:nvGraphicFramePr>
        <p:xfrm>
          <a:off x="7216775" y="5327650"/>
          <a:ext cx="1303338" cy="835025"/>
        </p:xfrm>
        <a:graphic>
          <a:graphicData uri="http://schemas.openxmlformats.org/presentationml/2006/ole">
            <mc:AlternateContent xmlns:mc="http://schemas.openxmlformats.org/markup-compatibility/2006">
              <mc:Choice xmlns:v="urn:schemas-microsoft-com:vml" Requires="v">
                <p:oleObj spid="_x0000_s131339" name="Equation" r:id="rId14" imgW="609480" imgH="368280" progId="Equation.DSMT4">
                  <p:embed/>
                </p:oleObj>
              </mc:Choice>
              <mc:Fallback>
                <p:oleObj name="Equation" r:id="rId14" imgW="60948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16775" y="5327650"/>
                        <a:ext cx="1303338" cy="8350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2554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9252">
                                            <p:txEl>
                                              <p:pRg st="0" end="0"/>
                                            </p:txEl>
                                          </p:spTgt>
                                        </p:tgtEl>
                                        <p:attrNameLst>
                                          <p:attrName>style.visibility</p:attrName>
                                        </p:attrNameLst>
                                      </p:cBhvr>
                                      <p:to>
                                        <p:strVal val="visible"/>
                                      </p:to>
                                    </p:set>
                                    <p:animEffect transition="in" filter="wipe(left)">
                                      <p:cBhvr>
                                        <p:cTn id="7" dur="500"/>
                                        <p:tgtEl>
                                          <p:spTgt spid="309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9253"/>
                                        </p:tgtEl>
                                        <p:attrNameLst>
                                          <p:attrName>style.visibility</p:attrName>
                                        </p:attrNameLst>
                                      </p:cBhvr>
                                      <p:to>
                                        <p:strVal val="visible"/>
                                      </p:to>
                                    </p:set>
                                    <p:animEffect transition="in" filter="wipe(left)">
                                      <p:cBhvr>
                                        <p:cTn id="12" dur="500"/>
                                        <p:tgtEl>
                                          <p:spTgt spid="3092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09252">
                                            <p:txEl>
                                              <p:pRg st="2" end="2"/>
                                            </p:txEl>
                                          </p:spTgt>
                                        </p:tgtEl>
                                        <p:attrNameLst>
                                          <p:attrName>style.visibility</p:attrName>
                                        </p:attrNameLst>
                                      </p:cBhvr>
                                      <p:to>
                                        <p:strVal val="visible"/>
                                      </p:to>
                                    </p:set>
                                    <p:animEffect transition="in" filter="wipe(left)">
                                      <p:cBhvr>
                                        <p:cTn id="17" dur="500"/>
                                        <p:tgtEl>
                                          <p:spTgt spid="3092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09250"/>
                                        </p:tgtEl>
                                        <p:attrNameLst>
                                          <p:attrName>style.visibility</p:attrName>
                                        </p:attrNameLst>
                                      </p:cBhvr>
                                      <p:to>
                                        <p:strVal val="visible"/>
                                      </p:to>
                                    </p:set>
                                    <p:anim calcmode="lin" valueType="num">
                                      <p:cBhvr>
                                        <p:cTn id="22" dur="500" fill="hold"/>
                                        <p:tgtEl>
                                          <p:spTgt spid="309250"/>
                                        </p:tgtEl>
                                        <p:attrNameLst>
                                          <p:attrName>ppt_w</p:attrName>
                                        </p:attrNameLst>
                                      </p:cBhvr>
                                      <p:tavLst>
                                        <p:tav tm="0">
                                          <p:val>
                                            <p:fltVal val="0"/>
                                          </p:val>
                                        </p:tav>
                                        <p:tav tm="100000">
                                          <p:val>
                                            <p:strVal val="#ppt_w"/>
                                          </p:val>
                                        </p:tav>
                                      </p:tavLst>
                                    </p:anim>
                                    <p:anim calcmode="lin" valueType="num">
                                      <p:cBhvr>
                                        <p:cTn id="23" dur="500" fill="hold"/>
                                        <p:tgtEl>
                                          <p:spTgt spid="309250"/>
                                        </p:tgtEl>
                                        <p:attrNameLst>
                                          <p:attrName>ppt_h</p:attrName>
                                        </p:attrNameLst>
                                      </p:cBhvr>
                                      <p:tavLst>
                                        <p:tav tm="0">
                                          <p:val>
                                            <p:fltVal val="0"/>
                                          </p:val>
                                        </p:tav>
                                        <p:tav tm="100000">
                                          <p:val>
                                            <p:strVal val="#ppt_h"/>
                                          </p:val>
                                        </p:tav>
                                      </p:tavLst>
                                    </p:anim>
                                    <p:animEffect transition="in" filter="fade">
                                      <p:cBhvr>
                                        <p:cTn id="24" dur="500"/>
                                        <p:tgtEl>
                                          <p:spTgt spid="30925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09252">
                                            <p:txEl>
                                              <p:pRg st="3" end="3"/>
                                            </p:txEl>
                                          </p:spTgt>
                                        </p:tgtEl>
                                        <p:attrNameLst>
                                          <p:attrName>style.visibility</p:attrName>
                                        </p:attrNameLst>
                                      </p:cBhvr>
                                      <p:to>
                                        <p:strVal val="visible"/>
                                      </p:to>
                                    </p:set>
                                    <p:animEffect transition="in" filter="wipe(left)">
                                      <p:cBhvr>
                                        <p:cTn id="29" dur="500"/>
                                        <p:tgtEl>
                                          <p:spTgt spid="30925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09254"/>
                                        </p:tgtEl>
                                        <p:attrNameLst>
                                          <p:attrName>style.visibility</p:attrName>
                                        </p:attrNameLst>
                                      </p:cBhvr>
                                      <p:to>
                                        <p:strVal val="visible"/>
                                      </p:to>
                                    </p:set>
                                    <p:animEffect transition="in" filter="wipe(left)">
                                      <p:cBhvr>
                                        <p:cTn id="34" dur="500"/>
                                        <p:tgtEl>
                                          <p:spTgt spid="30925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09252">
                                            <p:txEl>
                                              <p:pRg st="4" end="4"/>
                                            </p:txEl>
                                          </p:spTgt>
                                        </p:tgtEl>
                                        <p:attrNameLst>
                                          <p:attrName>style.visibility</p:attrName>
                                        </p:attrNameLst>
                                      </p:cBhvr>
                                      <p:to>
                                        <p:strVal val="visible"/>
                                      </p:to>
                                    </p:set>
                                    <p:animEffect transition="in" filter="wipe(left)">
                                      <p:cBhvr>
                                        <p:cTn id="39" dur="500"/>
                                        <p:tgtEl>
                                          <p:spTgt spid="30925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09255"/>
                                        </p:tgtEl>
                                        <p:attrNameLst>
                                          <p:attrName>style.visibility</p:attrName>
                                        </p:attrNameLst>
                                      </p:cBhvr>
                                      <p:to>
                                        <p:strVal val="visible"/>
                                      </p:to>
                                    </p:set>
                                    <p:animEffect transition="in" filter="wipe(left)">
                                      <p:cBhvr>
                                        <p:cTn id="44" dur="500"/>
                                        <p:tgtEl>
                                          <p:spTgt spid="30925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09257"/>
                                        </p:tgtEl>
                                        <p:attrNameLst>
                                          <p:attrName>style.visibility</p:attrName>
                                        </p:attrNameLst>
                                      </p:cBhvr>
                                      <p:to>
                                        <p:strVal val="visible"/>
                                      </p:to>
                                    </p:set>
                                    <p:animEffect transition="in" filter="wipe(left)">
                                      <p:cBhvr>
                                        <p:cTn id="49" dur="500"/>
                                        <p:tgtEl>
                                          <p:spTgt spid="30925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09256"/>
                                        </p:tgtEl>
                                        <p:attrNameLst>
                                          <p:attrName>style.visibility</p:attrName>
                                        </p:attrNameLst>
                                      </p:cBhvr>
                                      <p:to>
                                        <p:strVal val="visible"/>
                                      </p:to>
                                    </p:set>
                                    <p:animEffect transition="in" filter="wipe(left)">
                                      <p:cBhvr>
                                        <p:cTn id="54" dur="500"/>
                                        <p:tgtEl>
                                          <p:spTgt spid="30925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09252">
                                            <p:txEl>
                                              <p:pRg st="7" end="7"/>
                                            </p:txEl>
                                          </p:spTgt>
                                        </p:tgtEl>
                                        <p:attrNameLst>
                                          <p:attrName>style.visibility</p:attrName>
                                        </p:attrNameLst>
                                      </p:cBhvr>
                                      <p:to>
                                        <p:strVal val="visible"/>
                                      </p:to>
                                    </p:set>
                                    <p:animEffect transition="in" filter="wipe(left)">
                                      <p:cBhvr>
                                        <p:cTn id="59" dur="500"/>
                                        <p:tgtEl>
                                          <p:spTgt spid="309252">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9258"/>
                                        </p:tgtEl>
                                        <p:attrNameLst>
                                          <p:attrName>style.visibility</p:attrName>
                                        </p:attrNameLst>
                                      </p:cBhvr>
                                      <p:to>
                                        <p:strVal val="visible"/>
                                      </p:to>
                                    </p:set>
                                    <p:animEffect transition="in" filter="wipe(left)">
                                      <p:cBhvr>
                                        <p:cTn id="64" dur="500"/>
                                        <p:tgtEl>
                                          <p:spTgt spid="3092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09259"/>
                                        </p:tgtEl>
                                        <p:attrNameLst>
                                          <p:attrName>style.visibility</p:attrName>
                                        </p:attrNameLst>
                                      </p:cBhvr>
                                      <p:to>
                                        <p:strVal val="visible"/>
                                      </p:to>
                                    </p:set>
                                    <p:animEffect transition="in" filter="wipe(left)">
                                      <p:cBhvr>
                                        <p:cTn id="69" dur="500"/>
                                        <p:tgtEl>
                                          <p:spTgt spid="30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build="p"/>
      <p:bldP spid="3092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15,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86888" y="685800"/>
            <a:ext cx="8229600" cy="5410200"/>
          </a:xfrm>
        </p:spPr>
        <p:txBody>
          <a:bodyPr/>
          <a:lstStyle/>
          <a:p>
            <a:r>
              <a:rPr lang="en-US" sz="2400" dirty="0" smtClean="0"/>
              <a:t>Reading Assignments: CH25.9 and 25.10</a:t>
            </a:r>
          </a:p>
          <a:p>
            <a:r>
              <a:rPr lang="en-US" sz="2400" dirty="0" smtClean="0"/>
              <a:t>Reminder: Mid </a:t>
            </a:r>
            <a:r>
              <a:rPr lang="en-US" sz="2400" dirty="0"/>
              <a:t>Term Exam</a:t>
            </a:r>
          </a:p>
          <a:p>
            <a:pPr lvl="1"/>
            <a:r>
              <a:rPr lang="en-US" sz="2000" dirty="0"/>
              <a:t>In class </a:t>
            </a:r>
            <a:r>
              <a:rPr lang="en-US" sz="2000" dirty="0" smtClean="0"/>
              <a:t>this Wednesday</a:t>
            </a:r>
            <a:r>
              <a:rPr lang="en-US" sz="2000" dirty="0"/>
              <a:t>, Oct. </a:t>
            </a:r>
            <a:r>
              <a:rPr lang="en-US" sz="2000" dirty="0" smtClean="0"/>
              <a:t>17</a:t>
            </a:r>
            <a:endParaRPr lang="en-US" sz="2000" dirty="0"/>
          </a:p>
          <a:p>
            <a:pPr lvl="1"/>
            <a:r>
              <a:rPr lang="en-US" sz="2000" dirty="0"/>
              <a:t>Covers CH21.1 through </a:t>
            </a:r>
            <a:r>
              <a:rPr lang="en-US" sz="2000" dirty="0" smtClean="0"/>
              <a:t>CH25.10 + </a:t>
            </a:r>
            <a:r>
              <a:rPr lang="en-US" sz="2000" dirty="0"/>
              <a:t>appendix</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provided! </a:t>
            </a:r>
            <a:endParaRPr lang="en-US" sz="2000" dirty="0" smtClean="0"/>
          </a:p>
          <a:p>
            <a:pPr lvl="1" eaLnBrk="1" hangingPunct="1"/>
            <a:r>
              <a:rPr lang="en-US" sz="2000" dirty="0" smtClean="0"/>
              <a:t>Do NOT miss the exam!!  You will get an F!</a:t>
            </a:r>
          </a:p>
          <a:p>
            <a:pPr eaLnBrk="1" hangingPunct="1"/>
            <a:r>
              <a:rPr lang="en-US" sz="2400" dirty="0"/>
              <a:t>Mid-term grade discussions</a:t>
            </a:r>
          </a:p>
          <a:p>
            <a:pPr lvl="1" eaLnBrk="1" hangingPunct="1"/>
            <a:r>
              <a:rPr lang="en-US" sz="2000" dirty="0"/>
              <a:t>From 12:00 </a:t>
            </a:r>
            <a:r>
              <a:rPr lang="mr-IN" sz="2000" dirty="0"/>
              <a:t>–</a:t>
            </a:r>
            <a:r>
              <a:rPr lang="en-US" sz="2000" dirty="0"/>
              <a:t> 2:30pm, Wednesday, Oct. </a:t>
            </a:r>
            <a:r>
              <a:rPr lang="en-US" sz="2000" dirty="0" smtClean="0"/>
              <a:t>24 </a:t>
            </a:r>
            <a:r>
              <a:rPr lang="en-US" sz="2000" dirty="0"/>
              <a:t>in my office (CPB342)</a:t>
            </a:r>
            <a:endParaRPr lang="en-US" sz="2400" dirty="0"/>
          </a:p>
          <a:p>
            <a:pPr lvl="1" eaLnBrk="1" hangingPunct="1"/>
            <a:r>
              <a:rPr lang="en-US" sz="2000" dirty="0"/>
              <a:t>Last name starts with A </a:t>
            </a:r>
            <a:r>
              <a:rPr lang="mr-IN" sz="2000" dirty="0"/>
              <a:t>–</a:t>
            </a:r>
            <a:r>
              <a:rPr lang="en-US" sz="2000" dirty="0"/>
              <a:t> </a:t>
            </a:r>
            <a:r>
              <a:rPr lang="en-US" sz="2000" dirty="0" smtClean="0"/>
              <a:t>C </a:t>
            </a:r>
            <a:r>
              <a:rPr lang="en-US" sz="2000" dirty="0"/>
              <a:t>(12 </a:t>
            </a:r>
            <a:r>
              <a:rPr lang="mr-IN" sz="2000" dirty="0"/>
              <a:t>–</a:t>
            </a:r>
            <a:r>
              <a:rPr lang="en-US" sz="2000" dirty="0"/>
              <a:t> 12:30), </a:t>
            </a:r>
            <a:r>
              <a:rPr lang="en-US" sz="2000" dirty="0" smtClean="0"/>
              <a:t>D</a:t>
            </a:r>
            <a:r>
              <a:rPr lang="mr-IN" sz="2000" dirty="0" smtClean="0"/>
              <a:t>–</a:t>
            </a:r>
            <a:r>
              <a:rPr lang="en-US" sz="2000" dirty="0" smtClean="0"/>
              <a:t> H </a:t>
            </a:r>
            <a:r>
              <a:rPr lang="en-US" sz="2000" dirty="0"/>
              <a:t>(12:30 </a:t>
            </a:r>
            <a:r>
              <a:rPr lang="mr-IN" sz="2000" dirty="0"/>
              <a:t>–</a:t>
            </a:r>
            <a:r>
              <a:rPr lang="en-US" sz="2000" dirty="0"/>
              <a:t> 1),  </a:t>
            </a:r>
            <a:r>
              <a:rPr lang="en-US" sz="2000" dirty="0" smtClean="0"/>
              <a:t>I </a:t>
            </a:r>
            <a:r>
              <a:rPr lang="mr-IN" sz="2000" dirty="0"/>
              <a:t>–</a:t>
            </a:r>
            <a:r>
              <a:rPr lang="en-US" sz="2000" dirty="0"/>
              <a:t> </a:t>
            </a:r>
            <a:r>
              <a:rPr lang="en-US" sz="2000" dirty="0" smtClean="0"/>
              <a:t>O </a:t>
            </a:r>
            <a:r>
              <a:rPr lang="en-US" sz="2000" dirty="0"/>
              <a:t>(1 </a:t>
            </a:r>
            <a:r>
              <a:rPr lang="mr-IN" sz="2000" dirty="0"/>
              <a:t>–</a:t>
            </a:r>
            <a:r>
              <a:rPr lang="en-US" sz="2000" dirty="0"/>
              <a:t> 1:30), P </a:t>
            </a:r>
            <a:r>
              <a:rPr lang="mr-IN" sz="2000" dirty="0"/>
              <a:t>–</a:t>
            </a:r>
            <a:r>
              <a:rPr lang="en-US" sz="2000" dirty="0"/>
              <a:t> S (1:30 </a:t>
            </a:r>
            <a:r>
              <a:rPr lang="mr-IN" sz="2000" dirty="0"/>
              <a:t>–</a:t>
            </a:r>
            <a:r>
              <a:rPr lang="en-US" sz="2000" dirty="0"/>
              <a:t> 2:00), T </a:t>
            </a:r>
            <a:r>
              <a:rPr lang="mr-IN" sz="2000" dirty="0"/>
              <a:t>–</a:t>
            </a:r>
            <a:r>
              <a:rPr lang="en-US" sz="2000" dirty="0"/>
              <a:t> Z (2-2:30) </a:t>
            </a:r>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par>
                          <p:cTn id="13" fill="hold">
                            <p:stCondLst>
                              <p:cond delay="70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1619">
                                            <p:txEl>
                                              <p:pRg st="2" end="2"/>
                                            </p:txEl>
                                          </p:spTgt>
                                        </p:tgtEl>
                                        <p:attrNameLst>
                                          <p:attrName>style.visibility</p:attrName>
                                        </p:attrNameLst>
                                      </p:cBhvr>
                                      <p:to>
                                        <p:strVal val="visible"/>
                                      </p:to>
                                    </p:set>
                                    <p:animEffect transition="in" filter="wipe(left)">
                                      <p:cBhvr>
                                        <p:cTn id="16" dur="500"/>
                                        <p:tgtEl>
                                          <p:spTgt spid="1116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11619">
                                            <p:txEl>
                                              <p:pRg st="3" end="3"/>
                                            </p:txEl>
                                          </p:spTgt>
                                        </p:tgtEl>
                                        <p:attrNameLst>
                                          <p:attrName>style.visibility</p:attrName>
                                        </p:attrNameLst>
                                      </p:cBhvr>
                                      <p:to>
                                        <p:strVal val="visible"/>
                                      </p:to>
                                    </p:set>
                                    <p:animEffect transition="in" filter="wipe(left)">
                                      <p:cBhvr>
                                        <p:cTn id="21" dur="500"/>
                                        <p:tgtEl>
                                          <p:spTgt spid="111619">
                                            <p:txEl>
                                              <p:pRg st="3" end="3"/>
                                            </p:tx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iterate type="wd">
                                    <p:tmPct val="10000"/>
                                  </p:iterate>
                                  <p:childTnLst>
                                    <p:set>
                                      <p:cBhvr>
                                        <p:cTn id="24" dur="1" fill="hold">
                                          <p:stCondLst>
                                            <p:cond delay="0"/>
                                          </p:stCondLst>
                                        </p:cTn>
                                        <p:tgtEl>
                                          <p:spTgt spid="111619">
                                            <p:txEl>
                                              <p:pRg st="4" end="4"/>
                                            </p:txEl>
                                          </p:spTgt>
                                        </p:tgtEl>
                                        <p:attrNameLst>
                                          <p:attrName>style.visibility</p:attrName>
                                        </p:attrNameLst>
                                      </p:cBhvr>
                                      <p:to>
                                        <p:strVal val="visible"/>
                                      </p:to>
                                    </p:set>
                                    <p:animEffect transition="in" filter="wipe(left)">
                                      <p:cBhvr>
                                        <p:cTn id="25" dur="500"/>
                                        <p:tgtEl>
                                          <p:spTgt spid="111619">
                                            <p:txEl>
                                              <p:pRg st="4" end="4"/>
                                            </p:txEl>
                                          </p:spTgt>
                                        </p:tgtEl>
                                      </p:cBhvr>
                                    </p:animEffect>
                                  </p:childTnLst>
                                </p:cTn>
                              </p:par>
                            </p:childTnLst>
                          </p:cTn>
                        </p:par>
                        <p:par>
                          <p:cTn id="26" fill="hold">
                            <p:stCondLst>
                              <p:cond delay="1750"/>
                            </p:stCondLst>
                            <p:childTnLst>
                              <p:par>
                                <p:cTn id="27" presetID="22" presetClass="entr" presetSubtype="8" fill="hold" grpId="0" nodeType="afterEffect">
                                  <p:stCondLst>
                                    <p:cond delay="0"/>
                                  </p:stCondLst>
                                  <p:iterate type="wd">
                                    <p:tmPct val="10000"/>
                                  </p:iterate>
                                  <p:childTnLst>
                                    <p:set>
                                      <p:cBhvr>
                                        <p:cTn id="28" dur="1" fill="hold">
                                          <p:stCondLst>
                                            <p:cond delay="0"/>
                                          </p:stCondLst>
                                        </p:cTn>
                                        <p:tgtEl>
                                          <p:spTgt spid="111619">
                                            <p:txEl>
                                              <p:pRg st="5" end="5"/>
                                            </p:txEl>
                                          </p:spTgt>
                                        </p:tgtEl>
                                        <p:attrNameLst>
                                          <p:attrName>style.visibility</p:attrName>
                                        </p:attrNameLst>
                                      </p:cBhvr>
                                      <p:to>
                                        <p:strVal val="visible"/>
                                      </p:to>
                                    </p:set>
                                    <p:animEffect transition="in" filter="wipe(left)">
                                      <p:cBhvr>
                                        <p:cTn id="29" dur="500"/>
                                        <p:tgtEl>
                                          <p:spTgt spid="111619">
                                            <p:txEl>
                                              <p:pRg st="5" end="5"/>
                                            </p:txEl>
                                          </p:spTgt>
                                        </p:tgtEl>
                                      </p:cBhvr>
                                    </p:animEffect>
                                  </p:childTnLst>
                                </p:cTn>
                              </p:par>
                            </p:childTnLst>
                          </p:cTn>
                        </p:par>
                        <p:par>
                          <p:cTn id="30" fill="hold">
                            <p:stCondLst>
                              <p:cond delay="2800"/>
                            </p:stCondLst>
                            <p:childTnLst>
                              <p:par>
                                <p:cTn id="31" presetID="22" presetClass="entr" presetSubtype="8" fill="hold" grpId="0" nodeType="afterEffect">
                                  <p:stCondLst>
                                    <p:cond delay="0"/>
                                  </p:stCondLst>
                                  <p:iterate type="wd">
                                    <p:tmPct val="10000"/>
                                  </p:iterate>
                                  <p:childTnLst>
                                    <p:set>
                                      <p:cBhvr>
                                        <p:cTn id="32" dur="1" fill="hold">
                                          <p:stCondLst>
                                            <p:cond delay="0"/>
                                          </p:stCondLst>
                                        </p:cTn>
                                        <p:tgtEl>
                                          <p:spTgt spid="111619">
                                            <p:txEl>
                                              <p:pRg st="6" end="6"/>
                                            </p:txEl>
                                          </p:spTgt>
                                        </p:tgtEl>
                                        <p:attrNameLst>
                                          <p:attrName>style.visibility</p:attrName>
                                        </p:attrNameLst>
                                      </p:cBhvr>
                                      <p:to>
                                        <p:strVal val="visible"/>
                                      </p:to>
                                    </p:set>
                                    <p:animEffect transition="in" filter="wipe(left)">
                                      <p:cBhvr>
                                        <p:cTn id="33" dur="500"/>
                                        <p:tgtEl>
                                          <p:spTgt spid="111619">
                                            <p:txEl>
                                              <p:pRg st="6" end="6"/>
                                            </p:txEl>
                                          </p:spTgt>
                                        </p:tgtEl>
                                      </p:cBhvr>
                                    </p:animEffect>
                                  </p:childTnLst>
                                </p:cTn>
                              </p:par>
                            </p:childTnLst>
                          </p:cTn>
                        </p:par>
                        <p:par>
                          <p:cTn id="34" fill="hold">
                            <p:stCondLst>
                              <p:cond delay="4300"/>
                            </p:stCondLst>
                            <p:childTnLst>
                              <p:par>
                                <p:cTn id="35" presetID="22" presetClass="entr" presetSubtype="8" fill="hold" grpId="0" nodeType="afterEffect">
                                  <p:stCondLst>
                                    <p:cond delay="0"/>
                                  </p:stCondLst>
                                  <p:iterate type="wd">
                                    <p:tmPct val="10000"/>
                                  </p:iterate>
                                  <p:childTnLst>
                                    <p:set>
                                      <p:cBhvr>
                                        <p:cTn id="36" dur="1" fill="hold">
                                          <p:stCondLst>
                                            <p:cond delay="0"/>
                                          </p:stCondLst>
                                        </p:cTn>
                                        <p:tgtEl>
                                          <p:spTgt spid="111619">
                                            <p:txEl>
                                              <p:pRg st="7" end="7"/>
                                            </p:txEl>
                                          </p:spTgt>
                                        </p:tgtEl>
                                        <p:attrNameLst>
                                          <p:attrName>style.visibility</p:attrName>
                                        </p:attrNameLst>
                                      </p:cBhvr>
                                      <p:to>
                                        <p:strVal val="visible"/>
                                      </p:to>
                                    </p:set>
                                    <p:animEffect transition="in" filter="wipe(left)">
                                      <p:cBhvr>
                                        <p:cTn id="37" dur="500"/>
                                        <p:tgtEl>
                                          <p:spTgt spid="111619">
                                            <p:txEl>
                                              <p:pRg st="7" end="7"/>
                                            </p:txEl>
                                          </p:spTgt>
                                        </p:tgtEl>
                                      </p:cBhvr>
                                    </p:animEffect>
                                  </p:childTnLst>
                                </p:cTn>
                              </p:par>
                            </p:childTnLst>
                          </p:cTn>
                        </p:par>
                        <p:par>
                          <p:cTn id="38" fill="hold">
                            <p:stCondLst>
                              <p:cond delay="5300"/>
                            </p:stCondLst>
                            <p:childTnLst>
                              <p:par>
                                <p:cTn id="39" presetID="22" presetClass="entr" presetSubtype="8" fill="hold" grpId="0" nodeType="afterEffect">
                                  <p:stCondLst>
                                    <p:cond delay="0"/>
                                  </p:stCondLst>
                                  <p:iterate type="wd">
                                    <p:tmPct val="10000"/>
                                  </p:iterate>
                                  <p:childTnLst>
                                    <p:set>
                                      <p:cBhvr>
                                        <p:cTn id="40" dur="1" fill="hold">
                                          <p:stCondLst>
                                            <p:cond delay="0"/>
                                          </p:stCondLst>
                                        </p:cTn>
                                        <p:tgtEl>
                                          <p:spTgt spid="111619">
                                            <p:txEl>
                                              <p:pRg st="8" end="8"/>
                                            </p:txEl>
                                          </p:spTgt>
                                        </p:tgtEl>
                                        <p:attrNameLst>
                                          <p:attrName>style.visibility</p:attrName>
                                        </p:attrNameLst>
                                      </p:cBhvr>
                                      <p:to>
                                        <p:strVal val="visible"/>
                                      </p:to>
                                    </p:set>
                                    <p:animEffect transition="in" filter="wipe(left)">
                                      <p:cBhvr>
                                        <p:cTn id="41" dur="500"/>
                                        <p:tgtEl>
                                          <p:spTgt spid="111619">
                                            <p:txEl>
                                              <p:pRg st="8" end="8"/>
                                            </p:txEl>
                                          </p:spTgt>
                                        </p:tgtEl>
                                      </p:cBhvr>
                                    </p:animEffect>
                                  </p:childTnLst>
                                </p:cTn>
                              </p:par>
                              <p:par>
                                <p:cTn id="42" presetID="22" presetClass="entr" presetSubtype="8" fill="hold" grpId="0" nodeType="withEffect">
                                  <p:stCondLst>
                                    <p:cond delay="0"/>
                                  </p:stCondLst>
                                  <p:iterate type="wd">
                                    <p:tmPct val="10000"/>
                                  </p:iterate>
                                  <p:childTnLst>
                                    <p:set>
                                      <p:cBhvr>
                                        <p:cTn id="43" dur="1" fill="hold">
                                          <p:stCondLst>
                                            <p:cond delay="0"/>
                                          </p:stCondLst>
                                        </p:cTn>
                                        <p:tgtEl>
                                          <p:spTgt spid="111619">
                                            <p:txEl>
                                              <p:pRg st="9" end="9"/>
                                            </p:txEl>
                                          </p:spTgt>
                                        </p:tgtEl>
                                        <p:attrNameLst>
                                          <p:attrName>style.visibility</p:attrName>
                                        </p:attrNameLst>
                                      </p:cBhvr>
                                      <p:to>
                                        <p:strVal val="visible"/>
                                      </p:to>
                                    </p:set>
                                    <p:animEffect transition="in" filter="wipe(left)">
                                      <p:cBhvr>
                                        <p:cTn id="44" dur="500"/>
                                        <p:tgtEl>
                                          <p:spTgt spid="111619">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11619">
                                            <p:txEl>
                                              <p:pRg st="10" end="10"/>
                                            </p:txEl>
                                          </p:spTgt>
                                        </p:tgtEl>
                                        <p:attrNameLst>
                                          <p:attrName>style.visibility</p:attrName>
                                        </p:attrNameLst>
                                      </p:cBhvr>
                                      <p:to>
                                        <p:strVal val="visible"/>
                                      </p:to>
                                    </p:set>
                                    <p:animEffect transition="in" filter="wipe(left)">
                                      <p:cBhvr>
                                        <p:cTn id="49" dur="500"/>
                                        <p:tgtEl>
                                          <p:spTgt spid="111619">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11619">
                                            <p:txEl>
                                              <p:pRg st="11" end="11"/>
                                            </p:txEl>
                                          </p:spTgt>
                                        </p:tgtEl>
                                        <p:attrNameLst>
                                          <p:attrName>style.visibility</p:attrName>
                                        </p:attrNameLst>
                                      </p:cBhvr>
                                      <p:to>
                                        <p:strVal val="visible"/>
                                      </p:to>
                                    </p:set>
                                    <p:animEffect transition="in" filter="wipe(left)">
                                      <p:cBhvr>
                                        <p:cTn id="54" dur="500"/>
                                        <p:tgtEl>
                                          <p:spTgt spid="111619">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11619">
                                            <p:txEl>
                                              <p:pRg st="12" end="12"/>
                                            </p:txEl>
                                          </p:spTgt>
                                        </p:tgtEl>
                                        <p:attrNameLst>
                                          <p:attrName>style.visibility</p:attrName>
                                        </p:attrNameLst>
                                      </p:cBhvr>
                                      <p:to>
                                        <p:strVal val="visible"/>
                                      </p:to>
                                    </p:set>
                                    <p:animEffect transition="in" filter="wipe(left)">
                                      <p:cBhvr>
                                        <p:cTn id="59" dur="500"/>
                                        <p:tgtEl>
                                          <p:spTgt spid="1116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Oct. 15,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EA567504-4B31-5346-B30A-B95FE668CE98}" type="slidenum">
              <a:rPr lang="en-US"/>
              <a:pPr/>
              <a:t>20</a:t>
            </a:fld>
            <a:endParaRPr lang="en-US"/>
          </a:p>
        </p:txBody>
      </p:sp>
      <p:sp>
        <p:nvSpPr>
          <p:cNvPr id="310274" name="Rectangle 2"/>
          <p:cNvSpPr>
            <a:spLocks noGrp="1" noChangeArrowheads="1"/>
          </p:cNvSpPr>
          <p:nvPr>
            <p:ph type="title"/>
          </p:nvPr>
        </p:nvSpPr>
        <p:spPr>
          <a:xfrm>
            <a:off x="685800" y="0"/>
            <a:ext cx="7772400" cy="609600"/>
          </a:xfrm>
        </p:spPr>
        <p:txBody>
          <a:bodyPr/>
          <a:lstStyle/>
          <a:p>
            <a:r>
              <a:rPr lang="en-US" sz="4000"/>
              <a:t>Power Delivered by Alternating Current</a:t>
            </a:r>
          </a:p>
        </p:txBody>
      </p:sp>
      <p:sp>
        <p:nvSpPr>
          <p:cNvPr id="310275" name="Rectangle 3"/>
          <p:cNvSpPr>
            <a:spLocks noGrp="1" noChangeArrowheads="1"/>
          </p:cNvSpPr>
          <p:nvPr>
            <p:ph type="body" idx="1"/>
          </p:nvPr>
        </p:nvSpPr>
        <p:spPr>
          <a:xfrm>
            <a:off x="228600" y="685800"/>
            <a:ext cx="8610600" cy="5715000"/>
          </a:xfrm>
        </p:spPr>
        <p:txBody>
          <a:bodyPr/>
          <a:lstStyle/>
          <a:p>
            <a:pPr>
              <a:lnSpc>
                <a:spcPct val="80000"/>
              </a:lnSpc>
            </a:pPr>
            <a:r>
              <a:rPr lang="en-US" sz="2800" dirty="0"/>
              <a:t>The square root of each of these are called root-mean-square, or </a:t>
            </a:r>
            <a:r>
              <a:rPr lang="en-US" sz="2800" dirty="0" err="1"/>
              <a:t>rms</a:t>
            </a:r>
            <a:r>
              <a:rPr lang="en-US" sz="2800" dirty="0"/>
              <a:t>:</a:t>
            </a:r>
          </a:p>
          <a:p>
            <a:pPr>
              <a:lnSpc>
                <a:spcPct val="80000"/>
              </a:lnSpc>
            </a:pPr>
            <a:endParaRPr lang="en-US" sz="2800" dirty="0"/>
          </a:p>
          <a:p>
            <a:pPr>
              <a:lnSpc>
                <a:spcPct val="80000"/>
              </a:lnSpc>
            </a:pPr>
            <a:r>
              <a:rPr lang="en-US" sz="2800" dirty="0" err="1"/>
              <a:t>rms</a:t>
            </a:r>
            <a:r>
              <a:rPr lang="en-US" sz="2800" dirty="0"/>
              <a:t> values </a:t>
            </a:r>
            <a:r>
              <a:rPr lang="en-US" sz="2800" dirty="0" smtClean="0"/>
              <a:t>are </a:t>
            </a:r>
            <a:r>
              <a:rPr lang="en-US" sz="2800" dirty="0"/>
              <a:t>called effective values</a:t>
            </a:r>
          </a:p>
          <a:p>
            <a:pPr lvl="1">
              <a:lnSpc>
                <a:spcPct val="80000"/>
              </a:lnSpc>
            </a:pPr>
            <a:r>
              <a:rPr lang="en-US" sz="2400" dirty="0"/>
              <a:t>These are useful quantities since they can substitute current and voltage directly in power, as if they are in DC </a:t>
            </a:r>
          </a:p>
          <a:p>
            <a:pPr lvl="1">
              <a:lnSpc>
                <a:spcPct val="80000"/>
              </a:lnSpc>
            </a:pPr>
            <a:endParaRPr lang="en-US" sz="2400" dirty="0"/>
          </a:p>
          <a:p>
            <a:pPr lvl="1">
              <a:lnSpc>
                <a:spcPct val="80000"/>
              </a:lnSpc>
            </a:pPr>
            <a:endParaRPr lang="en-US" sz="2400" dirty="0"/>
          </a:p>
          <a:p>
            <a:pPr lvl="1">
              <a:lnSpc>
                <a:spcPct val="80000"/>
              </a:lnSpc>
            </a:pPr>
            <a:r>
              <a:rPr lang="en-US" sz="2400" dirty="0"/>
              <a:t>In other words, an AC of peak voltage V</a:t>
            </a:r>
            <a:r>
              <a:rPr lang="en-US" sz="2400" baseline="-25000" dirty="0"/>
              <a:t>0</a:t>
            </a:r>
            <a:r>
              <a:rPr lang="en-US" sz="2400" dirty="0"/>
              <a:t> or peak current I</a:t>
            </a:r>
            <a:r>
              <a:rPr lang="en-US" sz="2400" baseline="-25000" dirty="0"/>
              <a:t>0</a:t>
            </a:r>
            <a:r>
              <a:rPr lang="en-US" sz="2400" dirty="0"/>
              <a:t> produces as much power as DC voltage of </a:t>
            </a:r>
            <a:r>
              <a:rPr lang="en-US" sz="2400" dirty="0" err="1"/>
              <a:t>V</a:t>
            </a:r>
            <a:r>
              <a:rPr lang="en-US" sz="2400" baseline="-25000" dirty="0" err="1"/>
              <a:t>rms</a:t>
            </a:r>
            <a:r>
              <a:rPr lang="en-US" sz="2400" dirty="0"/>
              <a:t> or DC current </a:t>
            </a:r>
            <a:r>
              <a:rPr lang="en-US" sz="2400" dirty="0" err="1"/>
              <a:t>I</a:t>
            </a:r>
            <a:r>
              <a:rPr lang="en-US" sz="2400" baseline="-25000" dirty="0" err="1"/>
              <a:t>rms</a:t>
            </a:r>
            <a:r>
              <a:rPr lang="en-US" sz="2400" dirty="0"/>
              <a:t>.</a:t>
            </a:r>
          </a:p>
          <a:p>
            <a:pPr lvl="1">
              <a:lnSpc>
                <a:spcPct val="80000"/>
              </a:lnSpc>
            </a:pPr>
            <a:r>
              <a:rPr lang="en-US" sz="2400" dirty="0"/>
              <a:t>So normally, </a:t>
            </a:r>
            <a:r>
              <a:rPr lang="en-US" sz="2400" dirty="0" err="1"/>
              <a:t>rms</a:t>
            </a:r>
            <a:r>
              <a:rPr lang="en-US" sz="2400" dirty="0"/>
              <a:t> values in AC are specified or measured.</a:t>
            </a:r>
          </a:p>
          <a:p>
            <a:pPr lvl="2">
              <a:lnSpc>
                <a:spcPct val="80000"/>
              </a:lnSpc>
            </a:pPr>
            <a:r>
              <a:rPr lang="en-US" sz="2000" dirty="0"/>
              <a:t>US uses 115V </a:t>
            </a:r>
            <a:r>
              <a:rPr lang="en-US" sz="2000" dirty="0" err="1"/>
              <a:t>rms</a:t>
            </a:r>
            <a:r>
              <a:rPr lang="en-US" sz="2000" dirty="0"/>
              <a:t> voltage.  What is the peak voltage?</a:t>
            </a:r>
          </a:p>
          <a:p>
            <a:pPr lvl="2">
              <a:lnSpc>
                <a:spcPct val="80000"/>
              </a:lnSpc>
            </a:pPr>
            <a:r>
              <a:rPr lang="en-US" sz="2000" dirty="0"/>
              <a:t> </a:t>
            </a:r>
          </a:p>
          <a:p>
            <a:pPr lvl="2">
              <a:lnSpc>
                <a:spcPct val="80000"/>
              </a:lnSpc>
            </a:pPr>
            <a:r>
              <a:rPr lang="en-US" sz="2000" dirty="0"/>
              <a:t> Europe uses 240V</a:t>
            </a:r>
          </a:p>
          <a:p>
            <a:pPr lvl="2">
              <a:lnSpc>
                <a:spcPct val="80000"/>
              </a:lnSpc>
            </a:pPr>
            <a:r>
              <a:rPr lang="en-US" sz="2000" dirty="0"/>
              <a:t> </a:t>
            </a:r>
          </a:p>
        </p:txBody>
      </p:sp>
      <p:graphicFrame>
        <p:nvGraphicFramePr>
          <p:cNvPr id="310276" name="Object 4"/>
          <p:cNvGraphicFramePr>
            <a:graphicFrameLocks noChangeAspect="1"/>
          </p:cNvGraphicFramePr>
          <p:nvPr/>
        </p:nvGraphicFramePr>
        <p:xfrm>
          <a:off x="2057400" y="1143000"/>
          <a:ext cx="2714625" cy="731838"/>
        </p:xfrm>
        <a:graphic>
          <a:graphicData uri="http://schemas.openxmlformats.org/presentationml/2006/ole">
            <mc:AlternateContent xmlns:mc="http://schemas.openxmlformats.org/markup-compatibility/2006">
              <mc:Choice xmlns:v="urn:schemas-microsoft-com:vml" Requires="v">
                <p:oleObj spid="_x0000_s132573" name="Equation" r:id="rId3" imgW="1549080" imgH="393480" progId="Equation.DSMT4">
                  <p:embed/>
                </p:oleObj>
              </mc:Choice>
              <mc:Fallback>
                <p:oleObj name="Equation" r:id="rId3" imgW="154908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143000"/>
                        <a:ext cx="2714625" cy="7318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7" name="Object 5"/>
          <p:cNvGraphicFramePr>
            <a:graphicFrameLocks noChangeAspect="1"/>
          </p:cNvGraphicFramePr>
          <p:nvPr/>
        </p:nvGraphicFramePr>
        <p:xfrm>
          <a:off x="5038725" y="1143000"/>
          <a:ext cx="2781300" cy="730250"/>
        </p:xfrm>
        <a:graphic>
          <a:graphicData uri="http://schemas.openxmlformats.org/presentationml/2006/ole">
            <mc:AlternateContent xmlns:mc="http://schemas.openxmlformats.org/markup-compatibility/2006">
              <mc:Choice xmlns:v="urn:schemas-microsoft-com:vml" Requires="v">
                <p:oleObj spid="_x0000_s132574" name="Equation" r:id="rId5" imgW="1587240" imgH="393480" progId="Equation.DSMT4">
                  <p:embed/>
                </p:oleObj>
              </mc:Choice>
              <mc:Fallback>
                <p:oleObj name="Equation" r:id="rId5" imgW="15872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8725" y="1143000"/>
                        <a:ext cx="2781300" cy="7302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8" name="Object 6"/>
          <p:cNvGraphicFramePr>
            <a:graphicFrameLocks noChangeAspect="1"/>
          </p:cNvGraphicFramePr>
          <p:nvPr/>
        </p:nvGraphicFramePr>
        <p:xfrm>
          <a:off x="1676400" y="2971800"/>
          <a:ext cx="1935163" cy="717550"/>
        </p:xfrm>
        <a:graphic>
          <a:graphicData uri="http://schemas.openxmlformats.org/presentationml/2006/ole">
            <mc:AlternateContent xmlns:mc="http://schemas.openxmlformats.org/markup-compatibility/2006">
              <mc:Choice xmlns:v="urn:schemas-microsoft-com:vml" Requires="v">
                <p:oleObj spid="_x0000_s132575" name="Equation" r:id="rId7" imgW="1054080" imgH="368280" progId="Equation.DSMT4">
                  <p:embed/>
                </p:oleObj>
              </mc:Choice>
              <mc:Fallback>
                <p:oleObj name="Equation" r:id="rId7" imgW="105408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2971800"/>
                        <a:ext cx="1935163" cy="71755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79" name="Object 7"/>
          <p:cNvGraphicFramePr>
            <a:graphicFrameLocks noChangeAspect="1"/>
          </p:cNvGraphicFramePr>
          <p:nvPr/>
        </p:nvGraphicFramePr>
        <p:xfrm>
          <a:off x="3949700" y="2971800"/>
          <a:ext cx="1795463" cy="766763"/>
        </p:xfrm>
        <a:graphic>
          <a:graphicData uri="http://schemas.openxmlformats.org/presentationml/2006/ole">
            <mc:AlternateContent xmlns:mc="http://schemas.openxmlformats.org/markup-compatibility/2006">
              <mc:Choice xmlns:v="urn:schemas-microsoft-com:vml" Requires="v">
                <p:oleObj spid="_x0000_s132576" name="Equation" r:id="rId9" imgW="977760" imgH="393480" progId="Equation.DSMT4">
                  <p:embed/>
                </p:oleObj>
              </mc:Choice>
              <mc:Fallback>
                <p:oleObj name="Equation" r:id="rId9" imgW="9777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9700" y="2971800"/>
                        <a:ext cx="1795463" cy="766763"/>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10280" name="Object 8"/>
          <p:cNvGraphicFramePr>
            <a:graphicFrameLocks noChangeAspect="1"/>
          </p:cNvGraphicFramePr>
          <p:nvPr>
            <p:extLst>
              <p:ext uri="{D42A27DB-BD31-4B8C-83A1-F6EECF244321}">
                <p14:modId xmlns:p14="http://schemas.microsoft.com/office/powerpoint/2010/main" val="2036499405"/>
              </p:ext>
            </p:extLst>
          </p:nvPr>
        </p:nvGraphicFramePr>
        <p:xfrm>
          <a:off x="1524000" y="4953000"/>
          <a:ext cx="457200" cy="336550"/>
        </p:xfrm>
        <a:graphic>
          <a:graphicData uri="http://schemas.openxmlformats.org/presentationml/2006/ole">
            <mc:AlternateContent xmlns:mc="http://schemas.openxmlformats.org/markup-compatibility/2006">
              <mc:Choice xmlns:v="urn:schemas-microsoft-com:vml" Requires="v">
                <p:oleObj spid="_x0000_s132577"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4953000"/>
                        <a:ext cx="4572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1" name="Object 9"/>
          <p:cNvGraphicFramePr>
            <a:graphicFrameLocks noChangeAspect="1"/>
          </p:cNvGraphicFramePr>
          <p:nvPr>
            <p:extLst>
              <p:ext uri="{D42A27DB-BD31-4B8C-83A1-F6EECF244321}">
                <p14:modId xmlns:p14="http://schemas.microsoft.com/office/powerpoint/2010/main" val="851133949"/>
              </p:ext>
            </p:extLst>
          </p:nvPr>
        </p:nvGraphicFramePr>
        <p:xfrm>
          <a:off x="1973263" y="4953000"/>
          <a:ext cx="854075" cy="379413"/>
        </p:xfrm>
        <a:graphic>
          <a:graphicData uri="http://schemas.openxmlformats.org/presentationml/2006/ole">
            <mc:AlternateContent xmlns:mc="http://schemas.openxmlformats.org/markup-compatibility/2006">
              <mc:Choice xmlns:v="urn:schemas-microsoft-com:vml" Requires="v">
                <p:oleObj spid="_x0000_s132578" name="Equation" r:id="rId13" imgW="545760" imgH="228600" progId="Equation.DSMT4">
                  <p:embed/>
                </p:oleObj>
              </mc:Choice>
              <mc:Fallback>
                <p:oleObj name="Equation" r:id="rId13"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3263" y="4953000"/>
                        <a:ext cx="854075" cy="3794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2" name="Object 10"/>
          <p:cNvGraphicFramePr>
            <a:graphicFrameLocks noChangeAspect="1"/>
          </p:cNvGraphicFramePr>
          <p:nvPr>
            <p:extLst>
              <p:ext uri="{D42A27DB-BD31-4B8C-83A1-F6EECF244321}">
                <p14:modId xmlns:p14="http://schemas.microsoft.com/office/powerpoint/2010/main" val="619708176"/>
              </p:ext>
            </p:extLst>
          </p:nvPr>
        </p:nvGraphicFramePr>
        <p:xfrm>
          <a:off x="2957513" y="4953000"/>
          <a:ext cx="1770062" cy="336550"/>
        </p:xfrm>
        <a:graphic>
          <a:graphicData uri="http://schemas.openxmlformats.org/presentationml/2006/ole">
            <mc:AlternateContent xmlns:mc="http://schemas.openxmlformats.org/markup-compatibility/2006">
              <mc:Choice xmlns:v="urn:schemas-microsoft-com:vml" Requires="v">
                <p:oleObj spid="_x0000_s132579" name="Equation" r:id="rId15" imgW="1130040" imgH="203040" progId="Equation.DSMT4">
                  <p:embed/>
                </p:oleObj>
              </mc:Choice>
              <mc:Fallback>
                <p:oleObj name="Equation" r:id="rId15" imgW="1130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57513" y="4953000"/>
                        <a:ext cx="1770062"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3" name="Object 11"/>
          <p:cNvGraphicFramePr>
            <a:graphicFrameLocks noChangeAspect="1"/>
          </p:cNvGraphicFramePr>
          <p:nvPr/>
        </p:nvGraphicFramePr>
        <p:xfrm>
          <a:off x="1527175" y="5640388"/>
          <a:ext cx="457200" cy="336550"/>
        </p:xfrm>
        <a:graphic>
          <a:graphicData uri="http://schemas.openxmlformats.org/presentationml/2006/ole">
            <mc:AlternateContent xmlns:mc="http://schemas.openxmlformats.org/markup-compatibility/2006">
              <mc:Choice xmlns:v="urn:schemas-microsoft-com:vml" Requires="v">
                <p:oleObj spid="_x0000_s132580" name="Equation" r:id="rId17" imgW="291960" imgH="203040" progId="Equation.DSMT4">
                  <p:embed/>
                </p:oleObj>
              </mc:Choice>
              <mc:Fallback>
                <p:oleObj name="Equation" r:id="rId17"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7175" y="5640388"/>
                        <a:ext cx="4572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4" name="Object 12"/>
          <p:cNvGraphicFramePr>
            <a:graphicFrameLocks noChangeAspect="1"/>
          </p:cNvGraphicFramePr>
          <p:nvPr/>
        </p:nvGraphicFramePr>
        <p:xfrm>
          <a:off x="1976438" y="5640388"/>
          <a:ext cx="854075" cy="379412"/>
        </p:xfrm>
        <a:graphic>
          <a:graphicData uri="http://schemas.openxmlformats.org/presentationml/2006/ole">
            <mc:AlternateContent xmlns:mc="http://schemas.openxmlformats.org/markup-compatibility/2006">
              <mc:Choice xmlns:v="urn:schemas-microsoft-com:vml" Requires="v">
                <p:oleObj spid="_x0000_s132581"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76438" y="5640388"/>
                        <a:ext cx="854075" cy="3794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5" name="Object 13"/>
          <p:cNvGraphicFramePr>
            <a:graphicFrameLocks noChangeAspect="1"/>
          </p:cNvGraphicFramePr>
          <p:nvPr/>
        </p:nvGraphicFramePr>
        <p:xfrm>
          <a:off x="3019425" y="5640388"/>
          <a:ext cx="1651000" cy="336550"/>
        </p:xfrm>
        <a:graphic>
          <a:graphicData uri="http://schemas.openxmlformats.org/presentationml/2006/ole">
            <mc:AlternateContent xmlns:mc="http://schemas.openxmlformats.org/markup-compatibility/2006">
              <mc:Choice xmlns:v="urn:schemas-microsoft-com:vml" Requires="v">
                <p:oleObj spid="_x0000_s132582" name="Equation" r:id="rId19" imgW="1054080" imgH="203040" progId="Equation.DSMT4">
                  <p:embed/>
                </p:oleObj>
              </mc:Choice>
              <mc:Fallback>
                <p:oleObj name="Equation" r:id="rId19" imgW="105408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19425" y="5640388"/>
                        <a:ext cx="1651000" cy="3365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10286" name="Object 14"/>
          <p:cNvGraphicFramePr>
            <a:graphicFrameLocks noChangeAspect="1"/>
          </p:cNvGraphicFramePr>
          <p:nvPr/>
        </p:nvGraphicFramePr>
        <p:xfrm>
          <a:off x="6032500" y="3160713"/>
          <a:ext cx="1282700" cy="420687"/>
        </p:xfrm>
        <a:graphic>
          <a:graphicData uri="http://schemas.openxmlformats.org/presentationml/2006/ole">
            <mc:AlternateContent xmlns:mc="http://schemas.openxmlformats.org/markup-compatibility/2006">
              <mc:Choice xmlns:v="urn:schemas-microsoft-com:vml" Requires="v">
                <p:oleObj spid="_x0000_s132583" name="Equation" r:id="rId21" imgW="698400" imgH="215640" progId="Equation.DSMT4">
                  <p:embed/>
                </p:oleObj>
              </mc:Choice>
              <mc:Fallback>
                <p:oleObj name="Equation" r:id="rId21" imgW="698400" imgH="2156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2500" y="3160713"/>
                        <a:ext cx="1282700" cy="420687"/>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8531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0275">
                                            <p:txEl>
                                              <p:pRg st="0" end="0"/>
                                            </p:txEl>
                                          </p:spTgt>
                                        </p:tgtEl>
                                        <p:attrNameLst>
                                          <p:attrName>style.visibility</p:attrName>
                                        </p:attrNameLst>
                                      </p:cBhvr>
                                      <p:to>
                                        <p:strVal val="visible"/>
                                      </p:to>
                                    </p:set>
                                    <p:animEffect transition="in" filter="wipe(left)">
                                      <p:cBhvr>
                                        <p:cTn id="7" dur="500"/>
                                        <p:tgtEl>
                                          <p:spTgt spid="310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0276"/>
                                        </p:tgtEl>
                                        <p:attrNameLst>
                                          <p:attrName>style.visibility</p:attrName>
                                        </p:attrNameLst>
                                      </p:cBhvr>
                                      <p:to>
                                        <p:strVal val="visible"/>
                                      </p:to>
                                    </p:set>
                                    <p:animEffect transition="in" filter="wipe(left)">
                                      <p:cBhvr>
                                        <p:cTn id="12" dur="500"/>
                                        <p:tgtEl>
                                          <p:spTgt spid="310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10277"/>
                                        </p:tgtEl>
                                        <p:attrNameLst>
                                          <p:attrName>style.visibility</p:attrName>
                                        </p:attrNameLst>
                                      </p:cBhvr>
                                      <p:to>
                                        <p:strVal val="visible"/>
                                      </p:to>
                                    </p:set>
                                    <p:animEffect transition="in" filter="wipe(left)">
                                      <p:cBhvr>
                                        <p:cTn id="17" dur="500"/>
                                        <p:tgtEl>
                                          <p:spTgt spid="310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0275">
                                            <p:txEl>
                                              <p:pRg st="2" end="2"/>
                                            </p:txEl>
                                          </p:spTgt>
                                        </p:tgtEl>
                                        <p:attrNameLst>
                                          <p:attrName>style.visibility</p:attrName>
                                        </p:attrNameLst>
                                      </p:cBhvr>
                                      <p:to>
                                        <p:strVal val="visible"/>
                                      </p:to>
                                    </p:set>
                                    <p:animEffect transition="in" filter="wipe(left)">
                                      <p:cBhvr>
                                        <p:cTn id="22" dur="500"/>
                                        <p:tgtEl>
                                          <p:spTgt spid="3102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0275">
                                            <p:txEl>
                                              <p:pRg st="3" end="3"/>
                                            </p:txEl>
                                          </p:spTgt>
                                        </p:tgtEl>
                                        <p:attrNameLst>
                                          <p:attrName>style.visibility</p:attrName>
                                        </p:attrNameLst>
                                      </p:cBhvr>
                                      <p:to>
                                        <p:strVal val="visible"/>
                                      </p:to>
                                    </p:set>
                                    <p:animEffect transition="in" filter="wipe(left)">
                                      <p:cBhvr>
                                        <p:cTn id="27" dur="500"/>
                                        <p:tgtEl>
                                          <p:spTgt spid="3102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10278"/>
                                        </p:tgtEl>
                                        <p:attrNameLst>
                                          <p:attrName>style.visibility</p:attrName>
                                        </p:attrNameLst>
                                      </p:cBhvr>
                                      <p:to>
                                        <p:strVal val="visible"/>
                                      </p:to>
                                    </p:set>
                                    <p:animEffect transition="in" filter="wipe(left)">
                                      <p:cBhvr>
                                        <p:cTn id="32" dur="500"/>
                                        <p:tgtEl>
                                          <p:spTgt spid="3102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10279"/>
                                        </p:tgtEl>
                                        <p:attrNameLst>
                                          <p:attrName>style.visibility</p:attrName>
                                        </p:attrNameLst>
                                      </p:cBhvr>
                                      <p:to>
                                        <p:strVal val="visible"/>
                                      </p:to>
                                    </p:set>
                                    <p:animEffect transition="in" filter="wipe(left)">
                                      <p:cBhvr>
                                        <p:cTn id="37" dur="500"/>
                                        <p:tgtEl>
                                          <p:spTgt spid="3102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10286"/>
                                        </p:tgtEl>
                                        <p:attrNameLst>
                                          <p:attrName>style.visibility</p:attrName>
                                        </p:attrNameLst>
                                      </p:cBhvr>
                                      <p:to>
                                        <p:strVal val="visible"/>
                                      </p:to>
                                    </p:set>
                                    <p:animEffect transition="in" filter="wipe(left)">
                                      <p:cBhvr>
                                        <p:cTn id="42" dur="500"/>
                                        <p:tgtEl>
                                          <p:spTgt spid="31028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0275">
                                            <p:txEl>
                                              <p:pRg st="6" end="6"/>
                                            </p:txEl>
                                          </p:spTgt>
                                        </p:tgtEl>
                                        <p:attrNameLst>
                                          <p:attrName>style.visibility</p:attrName>
                                        </p:attrNameLst>
                                      </p:cBhvr>
                                      <p:to>
                                        <p:strVal val="visible"/>
                                      </p:to>
                                    </p:set>
                                    <p:animEffect transition="in" filter="wipe(left)">
                                      <p:cBhvr>
                                        <p:cTn id="47" dur="500"/>
                                        <p:tgtEl>
                                          <p:spTgt spid="31027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10275">
                                            <p:txEl>
                                              <p:pRg st="7" end="7"/>
                                            </p:txEl>
                                          </p:spTgt>
                                        </p:tgtEl>
                                        <p:attrNameLst>
                                          <p:attrName>style.visibility</p:attrName>
                                        </p:attrNameLst>
                                      </p:cBhvr>
                                      <p:to>
                                        <p:strVal val="visible"/>
                                      </p:to>
                                    </p:set>
                                    <p:animEffect transition="in" filter="wipe(left)">
                                      <p:cBhvr>
                                        <p:cTn id="52" dur="500"/>
                                        <p:tgtEl>
                                          <p:spTgt spid="310275">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10275">
                                            <p:txEl>
                                              <p:pRg st="8" end="8"/>
                                            </p:txEl>
                                          </p:spTgt>
                                        </p:tgtEl>
                                        <p:attrNameLst>
                                          <p:attrName>style.visibility</p:attrName>
                                        </p:attrNameLst>
                                      </p:cBhvr>
                                      <p:to>
                                        <p:strVal val="visible"/>
                                      </p:to>
                                    </p:set>
                                    <p:animEffect transition="in" filter="wipe(left)">
                                      <p:cBhvr>
                                        <p:cTn id="57" dur="500"/>
                                        <p:tgtEl>
                                          <p:spTgt spid="31027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10280"/>
                                        </p:tgtEl>
                                        <p:attrNameLst>
                                          <p:attrName>style.visibility</p:attrName>
                                        </p:attrNameLst>
                                      </p:cBhvr>
                                      <p:to>
                                        <p:strVal val="visible"/>
                                      </p:to>
                                    </p:set>
                                    <p:animEffect transition="in" filter="wipe(left)">
                                      <p:cBhvr>
                                        <p:cTn id="62" dur="500"/>
                                        <p:tgtEl>
                                          <p:spTgt spid="3102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10281"/>
                                        </p:tgtEl>
                                        <p:attrNameLst>
                                          <p:attrName>style.visibility</p:attrName>
                                        </p:attrNameLst>
                                      </p:cBhvr>
                                      <p:to>
                                        <p:strVal val="visible"/>
                                      </p:to>
                                    </p:set>
                                    <p:animEffect transition="in" filter="wipe(left)">
                                      <p:cBhvr>
                                        <p:cTn id="67" dur="500"/>
                                        <p:tgtEl>
                                          <p:spTgt spid="31028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0282"/>
                                        </p:tgtEl>
                                        <p:attrNameLst>
                                          <p:attrName>style.visibility</p:attrName>
                                        </p:attrNameLst>
                                      </p:cBhvr>
                                      <p:to>
                                        <p:strVal val="visible"/>
                                      </p:to>
                                    </p:set>
                                    <p:animEffect transition="in" filter="wipe(left)">
                                      <p:cBhvr>
                                        <p:cTn id="72" dur="500"/>
                                        <p:tgtEl>
                                          <p:spTgt spid="31028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10275">
                                            <p:txEl>
                                              <p:pRg st="10" end="10"/>
                                            </p:txEl>
                                          </p:spTgt>
                                        </p:tgtEl>
                                        <p:attrNameLst>
                                          <p:attrName>style.visibility</p:attrName>
                                        </p:attrNameLst>
                                      </p:cBhvr>
                                      <p:to>
                                        <p:strVal val="visible"/>
                                      </p:to>
                                    </p:set>
                                    <p:animEffect transition="in" filter="wipe(left)">
                                      <p:cBhvr>
                                        <p:cTn id="77" dur="500"/>
                                        <p:tgtEl>
                                          <p:spTgt spid="310275">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10283"/>
                                        </p:tgtEl>
                                        <p:attrNameLst>
                                          <p:attrName>style.visibility</p:attrName>
                                        </p:attrNameLst>
                                      </p:cBhvr>
                                      <p:to>
                                        <p:strVal val="visible"/>
                                      </p:to>
                                    </p:set>
                                    <p:animEffect transition="in" filter="wipe(left)">
                                      <p:cBhvr>
                                        <p:cTn id="82" dur="500"/>
                                        <p:tgtEl>
                                          <p:spTgt spid="31028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10284"/>
                                        </p:tgtEl>
                                        <p:attrNameLst>
                                          <p:attrName>style.visibility</p:attrName>
                                        </p:attrNameLst>
                                      </p:cBhvr>
                                      <p:to>
                                        <p:strVal val="visible"/>
                                      </p:to>
                                    </p:set>
                                    <p:animEffect transition="in" filter="wipe(left)">
                                      <p:cBhvr>
                                        <p:cTn id="87" dur="500"/>
                                        <p:tgtEl>
                                          <p:spTgt spid="31028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0285"/>
                                        </p:tgtEl>
                                        <p:attrNameLst>
                                          <p:attrName>style.visibility</p:attrName>
                                        </p:attrNameLst>
                                      </p:cBhvr>
                                      <p:to>
                                        <p:strVal val="visible"/>
                                      </p:to>
                                    </p:set>
                                    <p:animEffect transition="in" filter="wipe(left)">
                                      <p:cBhvr>
                                        <p:cTn id="92" dur="500"/>
                                        <p:tgtEl>
                                          <p:spTgt spid="310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Oct. 15, 2018</a:t>
            </a:r>
            <a:endParaRPr lang="en-US"/>
          </a:p>
        </p:txBody>
      </p:sp>
      <p:sp>
        <p:nvSpPr>
          <p:cNvPr id="25" name="Footer Placeholder 4"/>
          <p:cNvSpPr>
            <a:spLocks noGrp="1"/>
          </p:cNvSpPr>
          <p:nvPr>
            <p:ph type="ftr" sz="quarter" idx="11"/>
          </p:nvPr>
        </p:nvSpPr>
        <p:spPr/>
        <p:txBody>
          <a:bodyPr/>
          <a:lstStyle/>
          <a:p>
            <a:r>
              <a:rPr lang="mr-IN" smtClean="0"/>
              <a:t>PHYS 1444-002, Fall 2018                     Dr. Jaehoon Yu</a:t>
            </a:r>
            <a:endParaRPr lang="en-US"/>
          </a:p>
        </p:txBody>
      </p:sp>
      <p:sp>
        <p:nvSpPr>
          <p:cNvPr id="26" name="Slide Number Placeholder 5"/>
          <p:cNvSpPr>
            <a:spLocks noGrp="1"/>
          </p:cNvSpPr>
          <p:nvPr>
            <p:ph type="sldNum" sz="quarter" idx="12"/>
          </p:nvPr>
        </p:nvSpPr>
        <p:spPr/>
        <p:txBody>
          <a:bodyPr/>
          <a:lstStyle/>
          <a:p>
            <a:fld id="{99470644-6EC5-3745-BAD6-7FF00640ACD9}" type="slidenum">
              <a:rPr lang="en-US"/>
              <a:pPr/>
              <a:t>21</a:t>
            </a:fld>
            <a:endParaRPr lang="en-US"/>
          </a:p>
        </p:txBody>
      </p:sp>
      <p:pic>
        <p:nvPicPr>
          <p:cNvPr id="311298" name="Picture 2" descr="FG25_021"/>
          <p:cNvPicPr>
            <a:picLocks noChangeAspect="1" noChangeArrowheads="1"/>
          </p:cNvPicPr>
          <p:nvPr/>
        </p:nvPicPr>
        <p:blipFill>
          <a:blip r:embed="rId3"/>
          <a:srcRect/>
          <a:stretch>
            <a:fillRect/>
          </a:stretch>
        </p:blipFill>
        <p:spPr bwMode="auto">
          <a:xfrm>
            <a:off x="6553200" y="381000"/>
            <a:ext cx="2743200" cy="2057400"/>
          </a:xfrm>
          <a:prstGeom prst="rect">
            <a:avLst/>
          </a:prstGeom>
          <a:noFill/>
        </p:spPr>
      </p:pic>
      <p:sp>
        <p:nvSpPr>
          <p:cNvPr id="311299" name="Rectangle 3"/>
          <p:cNvSpPr>
            <a:spLocks noGrp="1" noChangeArrowheads="1"/>
          </p:cNvSpPr>
          <p:nvPr>
            <p:ph type="title"/>
          </p:nvPr>
        </p:nvSpPr>
        <p:spPr>
          <a:xfrm>
            <a:off x="228600" y="0"/>
            <a:ext cx="8686800" cy="762000"/>
          </a:xfrm>
        </p:spPr>
        <p:txBody>
          <a:bodyPr/>
          <a:lstStyle/>
          <a:p>
            <a:r>
              <a:rPr lang="en-US" dirty="0"/>
              <a:t>Example 25 – </a:t>
            </a:r>
            <a:r>
              <a:rPr lang="en-US" dirty="0" smtClean="0"/>
              <a:t>13 </a:t>
            </a:r>
            <a:endParaRPr lang="en-US" dirty="0"/>
          </a:p>
        </p:txBody>
      </p:sp>
      <p:sp>
        <p:nvSpPr>
          <p:cNvPr id="311300" name="Text Box 4"/>
          <p:cNvSpPr txBox="1">
            <a:spLocks noChangeArrowheads="1"/>
          </p:cNvSpPr>
          <p:nvPr/>
        </p:nvSpPr>
        <p:spPr bwMode="auto">
          <a:xfrm>
            <a:off x="228600" y="869950"/>
            <a:ext cx="7086600" cy="118745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Hair Dryer. </a:t>
            </a:r>
            <a:r>
              <a:rPr lang="en-US">
                <a:solidFill>
                  <a:schemeClr val="accent2"/>
                </a:solidFill>
                <a:latin typeface="Arial Narrow" charset="0"/>
              </a:rPr>
              <a:t>(a) Calculate the resistance and the peak current in a 1000-W hair dryer connected to a 120-V AC line.  (b) What happens if it is connected to a 240-V line in Britain? </a:t>
            </a:r>
          </a:p>
        </p:txBody>
      </p:sp>
      <p:sp>
        <p:nvSpPr>
          <p:cNvPr id="311301" name="Text Box 5"/>
          <p:cNvSpPr txBox="1">
            <a:spLocks noChangeArrowheads="1"/>
          </p:cNvSpPr>
          <p:nvPr/>
        </p:nvSpPr>
        <p:spPr bwMode="auto">
          <a:xfrm>
            <a:off x="381000" y="2057400"/>
            <a:ext cx="266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rms current is:</a:t>
            </a:r>
          </a:p>
        </p:txBody>
      </p:sp>
      <p:sp>
        <p:nvSpPr>
          <p:cNvPr id="311302" name="Text Box 6"/>
          <p:cNvSpPr txBox="1">
            <a:spLocks noChangeArrowheads="1"/>
          </p:cNvSpPr>
          <p:nvPr/>
        </p:nvSpPr>
        <p:spPr bwMode="auto">
          <a:xfrm>
            <a:off x="457200" y="4038600"/>
            <a:ext cx="5105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If connected to 240V in Britain …      </a:t>
            </a:r>
          </a:p>
        </p:txBody>
      </p:sp>
      <p:graphicFrame>
        <p:nvGraphicFramePr>
          <p:cNvPr id="311303" name="Object 7"/>
          <p:cNvGraphicFramePr>
            <a:graphicFrameLocks noChangeAspect="1"/>
          </p:cNvGraphicFramePr>
          <p:nvPr/>
        </p:nvGraphicFramePr>
        <p:xfrm>
          <a:off x="2971800" y="2168525"/>
          <a:ext cx="666750" cy="346075"/>
        </p:xfrm>
        <a:graphic>
          <a:graphicData uri="http://schemas.openxmlformats.org/presentationml/2006/ole">
            <mc:AlternateContent xmlns:mc="http://schemas.openxmlformats.org/markup-compatibility/2006">
              <mc:Choice xmlns:v="urn:schemas-microsoft-com:vml" Requires="v">
                <p:oleObj spid="_x0000_s133640" name="Equation" r:id="rId4" imgW="368280" imgH="203040" progId="Equation.DSMT4">
                  <p:embed/>
                </p:oleObj>
              </mc:Choice>
              <mc:Fallback>
                <p:oleObj name="Equation" r:id="rId4" imgW="368280" imgH="203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168525"/>
                        <a:ext cx="666750"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4" name="Object 8"/>
          <p:cNvGraphicFramePr>
            <a:graphicFrameLocks noChangeAspect="1"/>
          </p:cNvGraphicFramePr>
          <p:nvPr/>
        </p:nvGraphicFramePr>
        <p:xfrm>
          <a:off x="3606800" y="1981200"/>
          <a:ext cx="736600" cy="712788"/>
        </p:xfrm>
        <a:graphic>
          <a:graphicData uri="http://schemas.openxmlformats.org/presentationml/2006/ole">
            <mc:AlternateContent xmlns:mc="http://schemas.openxmlformats.org/markup-compatibility/2006">
              <mc:Choice xmlns:v="urn:schemas-microsoft-com:vml" Requires="v">
                <p:oleObj spid="_x0000_s133641" name="Equation" r:id="rId6" imgW="406080" imgH="419040" progId="Equation.DSMT4">
                  <p:embed/>
                </p:oleObj>
              </mc:Choice>
              <mc:Fallback>
                <p:oleObj name="Equation" r:id="rId6" imgW="40608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6800" y="1981200"/>
                        <a:ext cx="736600" cy="712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5" name="Object 9"/>
          <p:cNvGraphicFramePr>
            <a:graphicFrameLocks noChangeAspect="1"/>
          </p:cNvGraphicFramePr>
          <p:nvPr/>
        </p:nvGraphicFramePr>
        <p:xfrm>
          <a:off x="4340225" y="2039938"/>
          <a:ext cx="1679575" cy="627062"/>
        </p:xfrm>
        <a:graphic>
          <a:graphicData uri="http://schemas.openxmlformats.org/presentationml/2006/ole">
            <mc:AlternateContent xmlns:mc="http://schemas.openxmlformats.org/markup-compatibility/2006">
              <mc:Choice xmlns:v="urn:schemas-microsoft-com:vml" Requires="v">
                <p:oleObj spid="_x0000_s133642" name="Equation" r:id="rId8" imgW="927000" imgH="368280" progId="Equation.DSMT4">
                  <p:embed/>
                </p:oleObj>
              </mc:Choice>
              <mc:Fallback>
                <p:oleObj name="Equation" r:id="rId8" imgW="92700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0225" y="2039938"/>
                        <a:ext cx="1679575" cy="6270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06" name="Text Box 10"/>
          <p:cNvSpPr txBox="1">
            <a:spLocks noChangeArrowheads="1"/>
          </p:cNvSpPr>
          <p:nvPr/>
        </p:nvSpPr>
        <p:spPr bwMode="auto">
          <a:xfrm>
            <a:off x="381000" y="3355975"/>
            <a:ext cx="3200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the resistance is:</a:t>
            </a:r>
          </a:p>
        </p:txBody>
      </p:sp>
      <p:graphicFrame>
        <p:nvGraphicFramePr>
          <p:cNvPr id="311307" name="Object 11"/>
          <p:cNvGraphicFramePr>
            <a:graphicFrameLocks noChangeAspect="1"/>
          </p:cNvGraphicFramePr>
          <p:nvPr/>
        </p:nvGraphicFramePr>
        <p:xfrm>
          <a:off x="3581400" y="3544888"/>
          <a:ext cx="458788" cy="258762"/>
        </p:xfrm>
        <a:graphic>
          <a:graphicData uri="http://schemas.openxmlformats.org/presentationml/2006/ole">
            <mc:AlternateContent xmlns:mc="http://schemas.openxmlformats.org/markup-compatibility/2006">
              <mc:Choice xmlns:v="urn:schemas-microsoft-com:vml" Requires="v">
                <p:oleObj spid="_x0000_s133643"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3544888"/>
                        <a:ext cx="458788" cy="258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8" name="Object 12"/>
          <p:cNvGraphicFramePr>
            <a:graphicFrameLocks noChangeAspect="1"/>
          </p:cNvGraphicFramePr>
          <p:nvPr/>
        </p:nvGraphicFramePr>
        <p:xfrm>
          <a:off x="4124325" y="3303588"/>
          <a:ext cx="712788" cy="735012"/>
        </p:xfrm>
        <a:graphic>
          <a:graphicData uri="http://schemas.openxmlformats.org/presentationml/2006/ole">
            <mc:AlternateContent xmlns:mc="http://schemas.openxmlformats.org/markup-compatibility/2006">
              <mc:Choice xmlns:v="urn:schemas-microsoft-com:vml" Requires="v">
                <p:oleObj spid="_x0000_s133644" name="Equation" r:id="rId12" imgW="393480" imgH="431640" progId="Equation.DSMT4">
                  <p:embed/>
                </p:oleObj>
              </mc:Choice>
              <mc:Fallback>
                <p:oleObj name="Equation" r:id="rId12" imgW="393480" imgH="4316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24325" y="3303588"/>
                        <a:ext cx="712788" cy="735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09" name="Object 13"/>
          <p:cNvGraphicFramePr>
            <a:graphicFrameLocks noChangeAspect="1"/>
          </p:cNvGraphicFramePr>
          <p:nvPr/>
        </p:nvGraphicFramePr>
        <p:xfrm>
          <a:off x="4872038" y="3270250"/>
          <a:ext cx="1909762" cy="757238"/>
        </p:xfrm>
        <a:graphic>
          <a:graphicData uri="http://schemas.openxmlformats.org/presentationml/2006/ole">
            <mc:AlternateContent xmlns:mc="http://schemas.openxmlformats.org/markup-compatibility/2006">
              <mc:Choice xmlns:v="urn:schemas-microsoft-com:vml" Requires="v">
                <p:oleObj spid="_x0000_s133645" name="Equation" r:id="rId14" imgW="1054080" imgH="444240" progId="Equation.DSMT4">
                  <p:embed/>
                </p:oleObj>
              </mc:Choice>
              <mc:Fallback>
                <p:oleObj name="Equation" r:id="rId14" imgW="1054080" imgH="4442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2038" y="3270250"/>
                        <a:ext cx="1909762" cy="7572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0" name="Text Box 14"/>
          <p:cNvSpPr txBox="1">
            <a:spLocks noChangeArrowheads="1"/>
          </p:cNvSpPr>
          <p:nvPr/>
        </p:nvSpPr>
        <p:spPr bwMode="auto">
          <a:xfrm>
            <a:off x="457200" y="2716213"/>
            <a:ext cx="28194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peak current is:</a:t>
            </a:r>
          </a:p>
        </p:txBody>
      </p:sp>
      <p:graphicFrame>
        <p:nvGraphicFramePr>
          <p:cNvPr id="311311" name="Object 15"/>
          <p:cNvGraphicFramePr>
            <a:graphicFrameLocks noChangeAspect="1"/>
          </p:cNvGraphicFramePr>
          <p:nvPr/>
        </p:nvGraphicFramePr>
        <p:xfrm>
          <a:off x="3581400" y="2827338"/>
          <a:ext cx="506413" cy="346075"/>
        </p:xfrm>
        <a:graphic>
          <a:graphicData uri="http://schemas.openxmlformats.org/presentationml/2006/ole">
            <mc:AlternateContent xmlns:mc="http://schemas.openxmlformats.org/markup-compatibility/2006">
              <mc:Choice xmlns:v="urn:schemas-microsoft-com:vml" Requires="v">
                <p:oleObj spid="_x0000_s133646" name="Equation" r:id="rId16" imgW="279360" imgH="203040" progId="Equation.DSMT4">
                  <p:embed/>
                </p:oleObj>
              </mc:Choice>
              <mc:Fallback>
                <p:oleObj name="Equation" r:id="rId16" imgW="27936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2827338"/>
                        <a:ext cx="506413"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2" name="Object 16"/>
          <p:cNvGraphicFramePr>
            <a:graphicFrameLocks noChangeAspect="1"/>
          </p:cNvGraphicFramePr>
          <p:nvPr/>
        </p:nvGraphicFramePr>
        <p:xfrm>
          <a:off x="4038600" y="2801938"/>
          <a:ext cx="989013" cy="388937"/>
        </p:xfrm>
        <a:graphic>
          <a:graphicData uri="http://schemas.openxmlformats.org/presentationml/2006/ole">
            <mc:AlternateContent xmlns:mc="http://schemas.openxmlformats.org/markup-compatibility/2006">
              <mc:Choice xmlns:v="urn:schemas-microsoft-com:vml" Requires="v">
                <p:oleObj spid="_x0000_s133647" name="Equation" r:id="rId18" imgW="545760" imgH="228600" progId="Equation.DSMT4">
                  <p:embed/>
                </p:oleObj>
              </mc:Choice>
              <mc:Fallback>
                <p:oleObj name="Equation" r:id="rId18" imgW="545760" imgH="2286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600" y="2801938"/>
                        <a:ext cx="98901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3" name="Object 17"/>
          <p:cNvGraphicFramePr>
            <a:graphicFrameLocks noChangeAspect="1"/>
          </p:cNvGraphicFramePr>
          <p:nvPr/>
        </p:nvGraphicFramePr>
        <p:xfrm>
          <a:off x="4953000" y="2838450"/>
          <a:ext cx="1978025" cy="346075"/>
        </p:xfrm>
        <a:graphic>
          <a:graphicData uri="http://schemas.openxmlformats.org/presentationml/2006/ole">
            <mc:AlternateContent xmlns:mc="http://schemas.openxmlformats.org/markup-compatibility/2006">
              <mc:Choice xmlns:v="urn:schemas-microsoft-com:vml" Requires="v">
                <p:oleObj spid="_x0000_s133648" name="Equation" r:id="rId20" imgW="1091880" imgH="203040" progId="Equation.DSMT4">
                  <p:embed/>
                </p:oleObj>
              </mc:Choice>
              <mc:Fallback>
                <p:oleObj name="Equation" r:id="rId20" imgW="109188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53000" y="2838450"/>
                        <a:ext cx="1978025" cy="346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4" name="Text Box 18"/>
          <p:cNvSpPr txBox="1">
            <a:spLocks noChangeArrowheads="1"/>
          </p:cNvSpPr>
          <p:nvPr/>
        </p:nvSpPr>
        <p:spPr bwMode="auto">
          <a:xfrm>
            <a:off x="533400" y="45100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average power provide by the AC in UK is </a:t>
            </a:r>
          </a:p>
        </p:txBody>
      </p:sp>
      <p:graphicFrame>
        <p:nvGraphicFramePr>
          <p:cNvPr id="311315" name="Object 19"/>
          <p:cNvGraphicFramePr>
            <a:graphicFrameLocks noChangeAspect="1"/>
          </p:cNvGraphicFramePr>
          <p:nvPr/>
        </p:nvGraphicFramePr>
        <p:xfrm>
          <a:off x="1981200" y="5184775"/>
          <a:ext cx="460375" cy="301625"/>
        </p:xfrm>
        <a:graphic>
          <a:graphicData uri="http://schemas.openxmlformats.org/presentationml/2006/ole">
            <mc:AlternateContent xmlns:mc="http://schemas.openxmlformats.org/markup-compatibility/2006">
              <mc:Choice xmlns:v="urn:schemas-microsoft-com:vml" Requires="v">
                <p:oleObj spid="_x0000_s133649" name="Equation" r:id="rId22" imgW="253800" imgH="177480" progId="Equation.DSMT4">
                  <p:embed/>
                </p:oleObj>
              </mc:Choice>
              <mc:Fallback>
                <p:oleObj name="Equation" r:id="rId22" imgW="253800" imgH="1774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81200" y="5184775"/>
                        <a:ext cx="460375" cy="301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11316" name="Text Box 20"/>
          <p:cNvSpPr txBox="1">
            <a:spLocks noChangeArrowheads="1"/>
          </p:cNvSpPr>
          <p:nvPr/>
        </p:nvSpPr>
        <p:spPr bwMode="auto">
          <a:xfrm>
            <a:off x="533400" y="5729288"/>
            <a:ext cx="76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a:t>
            </a:r>
          </a:p>
        </p:txBody>
      </p:sp>
      <p:sp>
        <p:nvSpPr>
          <p:cNvPr id="311317" name="Text Box 21"/>
          <p:cNvSpPr txBox="1">
            <a:spLocks noChangeArrowheads="1"/>
          </p:cNvSpPr>
          <p:nvPr/>
        </p:nvSpPr>
        <p:spPr bwMode="auto">
          <a:xfrm>
            <a:off x="1371600" y="5715000"/>
            <a:ext cx="5257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heating coils in the dryer will melt! </a:t>
            </a:r>
          </a:p>
        </p:txBody>
      </p:sp>
      <p:graphicFrame>
        <p:nvGraphicFramePr>
          <p:cNvPr id="311318" name="Object 22"/>
          <p:cNvGraphicFramePr>
            <a:graphicFrameLocks noChangeAspect="1"/>
          </p:cNvGraphicFramePr>
          <p:nvPr/>
        </p:nvGraphicFramePr>
        <p:xfrm>
          <a:off x="2389188" y="5029200"/>
          <a:ext cx="735012" cy="669925"/>
        </p:xfrm>
        <a:graphic>
          <a:graphicData uri="http://schemas.openxmlformats.org/presentationml/2006/ole">
            <mc:AlternateContent xmlns:mc="http://schemas.openxmlformats.org/markup-compatibility/2006">
              <mc:Choice xmlns:v="urn:schemas-microsoft-com:vml" Requires="v">
                <p:oleObj spid="_x0000_s133650" name="Equation" r:id="rId24" imgW="406080" imgH="393480" progId="Equation.DSMT4">
                  <p:embed/>
                </p:oleObj>
              </mc:Choice>
              <mc:Fallback>
                <p:oleObj name="Equation" r:id="rId24" imgW="406080" imgH="3934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389188" y="5029200"/>
                        <a:ext cx="735012" cy="669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11319" name="Object 23"/>
          <p:cNvGraphicFramePr>
            <a:graphicFrameLocks noChangeAspect="1"/>
          </p:cNvGraphicFramePr>
          <p:nvPr/>
        </p:nvGraphicFramePr>
        <p:xfrm>
          <a:off x="3106738" y="4953000"/>
          <a:ext cx="1998662" cy="735013"/>
        </p:xfrm>
        <a:graphic>
          <a:graphicData uri="http://schemas.openxmlformats.org/presentationml/2006/ole">
            <mc:AlternateContent xmlns:mc="http://schemas.openxmlformats.org/markup-compatibility/2006">
              <mc:Choice xmlns:v="urn:schemas-microsoft-com:vml" Requires="v">
                <p:oleObj spid="_x0000_s133651" name="Equation" r:id="rId26" imgW="1104840" imgH="431640" progId="Equation.DSMT4">
                  <p:embed/>
                </p:oleObj>
              </mc:Choice>
              <mc:Fallback>
                <p:oleObj name="Equation" r:id="rId26" imgW="1104840" imgH="43164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06738" y="4953000"/>
                        <a:ext cx="1998662" cy="7350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398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1300"/>
                                        </p:tgtEl>
                                        <p:attrNameLst>
                                          <p:attrName>style.visibility</p:attrName>
                                        </p:attrNameLst>
                                      </p:cBhvr>
                                      <p:to>
                                        <p:strVal val="visible"/>
                                      </p:to>
                                    </p:set>
                                    <p:animEffect transition="in" filter="wipe(left)">
                                      <p:cBhvr>
                                        <p:cTn id="7" dur="500"/>
                                        <p:tgtEl>
                                          <p:spTgt spid="31130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11298"/>
                                        </p:tgtEl>
                                        <p:attrNameLst>
                                          <p:attrName>style.visibility</p:attrName>
                                        </p:attrNameLst>
                                      </p:cBhvr>
                                      <p:to>
                                        <p:strVal val="visible"/>
                                      </p:to>
                                    </p:set>
                                    <p:anim calcmode="lin" valueType="num">
                                      <p:cBhvr>
                                        <p:cTn id="12" dur="500" fill="hold"/>
                                        <p:tgtEl>
                                          <p:spTgt spid="311298"/>
                                        </p:tgtEl>
                                        <p:attrNameLst>
                                          <p:attrName>ppt_w</p:attrName>
                                        </p:attrNameLst>
                                      </p:cBhvr>
                                      <p:tavLst>
                                        <p:tav tm="0">
                                          <p:val>
                                            <p:fltVal val="0"/>
                                          </p:val>
                                        </p:tav>
                                        <p:tav tm="100000">
                                          <p:val>
                                            <p:strVal val="#ppt_w"/>
                                          </p:val>
                                        </p:tav>
                                      </p:tavLst>
                                    </p:anim>
                                    <p:anim calcmode="lin" valueType="num">
                                      <p:cBhvr>
                                        <p:cTn id="13" dur="500" fill="hold"/>
                                        <p:tgtEl>
                                          <p:spTgt spid="311298"/>
                                        </p:tgtEl>
                                        <p:attrNameLst>
                                          <p:attrName>ppt_h</p:attrName>
                                        </p:attrNameLst>
                                      </p:cBhvr>
                                      <p:tavLst>
                                        <p:tav tm="0">
                                          <p:val>
                                            <p:fltVal val="0"/>
                                          </p:val>
                                        </p:tav>
                                        <p:tav tm="100000">
                                          <p:val>
                                            <p:strVal val="#ppt_h"/>
                                          </p:val>
                                        </p:tav>
                                      </p:tavLst>
                                    </p:anim>
                                    <p:animEffect transition="in" filter="fade">
                                      <p:cBhvr>
                                        <p:cTn id="14" dur="500"/>
                                        <p:tgtEl>
                                          <p:spTgt spid="3112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11301"/>
                                        </p:tgtEl>
                                        <p:attrNameLst>
                                          <p:attrName>style.visibility</p:attrName>
                                        </p:attrNameLst>
                                      </p:cBhvr>
                                      <p:to>
                                        <p:strVal val="visible"/>
                                      </p:to>
                                    </p:set>
                                    <p:animEffect transition="in" filter="wipe(left)">
                                      <p:cBhvr>
                                        <p:cTn id="19" dur="500"/>
                                        <p:tgtEl>
                                          <p:spTgt spid="3113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11303"/>
                                        </p:tgtEl>
                                        <p:attrNameLst>
                                          <p:attrName>style.visibility</p:attrName>
                                        </p:attrNameLst>
                                      </p:cBhvr>
                                      <p:to>
                                        <p:strVal val="visible"/>
                                      </p:to>
                                    </p:set>
                                    <p:animEffect transition="in" filter="wipe(left)">
                                      <p:cBhvr>
                                        <p:cTn id="24" dur="500"/>
                                        <p:tgtEl>
                                          <p:spTgt spid="31130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11304"/>
                                        </p:tgtEl>
                                        <p:attrNameLst>
                                          <p:attrName>style.visibility</p:attrName>
                                        </p:attrNameLst>
                                      </p:cBhvr>
                                      <p:to>
                                        <p:strVal val="visible"/>
                                      </p:to>
                                    </p:set>
                                    <p:animEffect transition="in" filter="wipe(left)">
                                      <p:cBhvr>
                                        <p:cTn id="29" dur="500"/>
                                        <p:tgtEl>
                                          <p:spTgt spid="31130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1305"/>
                                        </p:tgtEl>
                                        <p:attrNameLst>
                                          <p:attrName>style.visibility</p:attrName>
                                        </p:attrNameLst>
                                      </p:cBhvr>
                                      <p:to>
                                        <p:strVal val="visible"/>
                                      </p:to>
                                    </p:set>
                                    <p:animEffect transition="in" filter="wipe(left)">
                                      <p:cBhvr>
                                        <p:cTn id="34" dur="500"/>
                                        <p:tgtEl>
                                          <p:spTgt spid="3113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11310"/>
                                        </p:tgtEl>
                                        <p:attrNameLst>
                                          <p:attrName>style.visibility</p:attrName>
                                        </p:attrNameLst>
                                      </p:cBhvr>
                                      <p:to>
                                        <p:strVal val="visible"/>
                                      </p:to>
                                    </p:set>
                                    <p:animEffect transition="in" filter="wipe(left)">
                                      <p:cBhvr>
                                        <p:cTn id="39" dur="500"/>
                                        <p:tgtEl>
                                          <p:spTgt spid="3113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1311"/>
                                        </p:tgtEl>
                                        <p:attrNameLst>
                                          <p:attrName>style.visibility</p:attrName>
                                        </p:attrNameLst>
                                      </p:cBhvr>
                                      <p:to>
                                        <p:strVal val="visible"/>
                                      </p:to>
                                    </p:set>
                                    <p:animEffect transition="in" filter="wipe(left)">
                                      <p:cBhvr>
                                        <p:cTn id="44" dur="500"/>
                                        <p:tgtEl>
                                          <p:spTgt spid="3113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11312"/>
                                        </p:tgtEl>
                                        <p:attrNameLst>
                                          <p:attrName>style.visibility</p:attrName>
                                        </p:attrNameLst>
                                      </p:cBhvr>
                                      <p:to>
                                        <p:strVal val="visible"/>
                                      </p:to>
                                    </p:set>
                                    <p:animEffect transition="in" filter="wipe(left)">
                                      <p:cBhvr>
                                        <p:cTn id="49" dur="500"/>
                                        <p:tgtEl>
                                          <p:spTgt spid="3113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11313"/>
                                        </p:tgtEl>
                                        <p:attrNameLst>
                                          <p:attrName>style.visibility</p:attrName>
                                        </p:attrNameLst>
                                      </p:cBhvr>
                                      <p:to>
                                        <p:strVal val="visible"/>
                                      </p:to>
                                    </p:set>
                                    <p:animEffect transition="in" filter="wipe(left)">
                                      <p:cBhvr>
                                        <p:cTn id="54" dur="500"/>
                                        <p:tgtEl>
                                          <p:spTgt spid="3113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11306"/>
                                        </p:tgtEl>
                                        <p:attrNameLst>
                                          <p:attrName>style.visibility</p:attrName>
                                        </p:attrNameLst>
                                      </p:cBhvr>
                                      <p:to>
                                        <p:strVal val="visible"/>
                                      </p:to>
                                    </p:set>
                                    <p:animEffect transition="in" filter="wipe(left)">
                                      <p:cBhvr>
                                        <p:cTn id="59" dur="500"/>
                                        <p:tgtEl>
                                          <p:spTgt spid="31130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11307"/>
                                        </p:tgtEl>
                                        <p:attrNameLst>
                                          <p:attrName>style.visibility</p:attrName>
                                        </p:attrNameLst>
                                      </p:cBhvr>
                                      <p:to>
                                        <p:strVal val="visible"/>
                                      </p:to>
                                    </p:set>
                                    <p:animEffect transition="in" filter="wipe(left)">
                                      <p:cBhvr>
                                        <p:cTn id="64" dur="500"/>
                                        <p:tgtEl>
                                          <p:spTgt spid="31130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11308"/>
                                        </p:tgtEl>
                                        <p:attrNameLst>
                                          <p:attrName>style.visibility</p:attrName>
                                        </p:attrNameLst>
                                      </p:cBhvr>
                                      <p:to>
                                        <p:strVal val="visible"/>
                                      </p:to>
                                    </p:set>
                                    <p:animEffect transition="in" filter="wipe(left)">
                                      <p:cBhvr>
                                        <p:cTn id="69" dur="500"/>
                                        <p:tgtEl>
                                          <p:spTgt spid="31130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11309"/>
                                        </p:tgtEl>
                                        <p:attrNameLst>
                                          <p:attrName>style.visibility</p:attrName>
                                        </p:attrNameLst>
                                      </p:cBhvr>
                                      <p:to>
                                        <p:strVal val="visible"/>
                                      </p:to>
                                    </p:set>
                                    <p:animEffect transition="in" filter="wipe(left)">
                                      <p:cBhvr>
                                        <p:cTn id="74" dur="500"/>
                                        <p:tgtEl>
                                          <p:spTgt spid="31130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11302"/>
                                        </p:tgtEl>
                                        <p:attrNameLst>
                                          <p:attrName>style.visibility</p:attrName>
                                        </p:attrNameLst>
                                      </p:cBhvr>
                                      <p:to>
                                        <p:strVal val="visible"/>
                                      </p:to>
                                    </p:set>
                                    <p:animEffect transition="in" filter="wipe(left)">
                                      <p:cBhvr>
                                        <p:cTn id="79" dur="500"/>
                                        <p:tgtEl>
                                          <p:spTgt spid="31130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311314"/>
                                        </p:tgtEl>
                                        <p:attrNameLst>
                                          <p:attrName>style.visibility</p:attrName>
                                        </p:attrNameLst>
                                      </p:cBhvr>
                                      <p:to>
                                        <p:strVal val="visible"/>
                                      </p:to>
                                    </p:set>
                                    <p:animEffect transition="in" filter="wipe(left)">
                                      <p:cBhvr>
                                        <p:cTn id="84" dur="500"/>
                                        <p:tgtEl>
                                          <p:spTgt spid="31131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11315"/>
                                        </p:tgtEl>
                                        <p:attrNameLst>
                                          <p:attrName>style.visibility</p:attrName>
                                        </p:attrNameLst>
                                      </p:cBhvr>
                                      <p:to>
                                        <p:strVal val="visible"/>
                                      </p:to>
                                    </p:set>
                                    <p:animEffect transition="in" filter="wipe(left)">
                                      <p:cBhvr>
                                        <p:cTn id="89" dur="500"/>
                                        <p:tgtEl>
                                          <p:spTgt spid="311315"/>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11318"/>
                                        </p:tgtEl>
                                        <p:attrNameLst>
                                          <p:attrName>style.visibility</p:attrName>
                                        </p:attrNameLst>
                                      </p:cBhvr>
                                      <p:to>
                                        <p:strVal val="visible"/>
                                      </p:to>
                                    </p:set>
                                    <p:animEffect transition="in" filter="wipe(left)">
                                      <p:cBhvr>
                                        <p:cTn id="94" dur="500"/>
                                        <p:tgtEl>
                                          <p:spTgt spid="3113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11319"/>
                                        </p:tgtEl>
                                        <p:attrNameLst>
                                          <p:attrName>style.visibility</p:attrName>
                                        </p:attrNameLst>
                                      </p:cBhvr>
                                      <p:to>
                                        <p:strVal val="visible"/>
                                      </p:to>
                                    </p:set>
                                    <p:animEffect transition="in" filter="wipe(left)">
                                      <p:cBhvr>
                                        <p:cTn id="99" dur="500"/>
                                        <p:tgtEl>
                                          <p:spTgt spid="31131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311316"/>
                                        </p:tgtEl>
                                        <p:attrNameLst>
                                          <p:attrName>style.visibility</p:attrName>
                                        </p:attrNameLst>
                                      </p:cBhvr>
                                      <p:to>
                                        <p:strVal val="visible"/>
                                      </p:to>
                                    </p:set>
                                    <p:animEffect transition="in" filter="wipe(left)">
                                      <p:cBhvr>
                                        <p:cTn id="104" dur="500"/>
                                        <p:tgtEl>
                                          <p:spTgt spid="31131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11317"/>
                                        </p:tgtEl>
                                        <p:attrNameLst>
                                          <p:attrName>style.visibility</p:attrName>
                                        </p:attrNameLst>
                                      </p:cBhvr>
                                      <p:to>
                                        <p:strVal val="visible"/>
                                      </p:to>
                                    </p:set>
                                    <p:animEffect transition="in" filter="wipe(left)">
                                      <p:cBhvr>
                                        <p:cTn id="109" dur="500"/>
                                        <p:tgtEl>
                                          <p:spTgt spid="31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p:bldP spid="311301" grpId="0"/>
      <p:bldP spid="311302" grpId="0"/>
      <p:bldP spid="311306" grpId="0"/>
      <p:bldP spid="311310" grpId="0"/>
      <p:bldP spid="311314" grpId="0"/>
      <p:bldP spid="311316" grpId="0"/>
      <p:bldP spid="3113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Monday, Oct. 15,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95820914-183D-2C49-A8BF-1977239EBBF3}" type="slidenum">
              <a:rPr lang="en-US"/>
              <a:pPr/>
              <a:t>22</a:t>
            </a:fld>
            <a:endParaRPr lang="en-US"/>
          </a:p>
        </p:txBody>
      </p:sp>
      <p:pic>
        <p:nvPicPr>
          <p:cNvPr id="312322" name="Picture 2" descr="FG25_022"/>
          <p:cNvPicPr>
            <a:picLocks noChangeAspect="1" noChangeArrowheads="1"/>
          </p:cNvPicPr>
          <p:nvPr/>
        </p:nvPicPr>
        <p:blipFill>
          <a:blip r:embed="rId3"/>
          <a:srcRect/>
          <a:stretch>
            <a:fillRect/>
          </a:stretch>
        </p:blipFill>
        <p:spPr bwMode="auto">
          <a:xfrm>
            <a:off x="6172200" y="2819400"/>
            <a:ext cx="2743200" cy="2057400"/>
          </a:xfrm>
          <a:prstGeom prst="rect">
            <a:avLst/>
          </a:prstGeom>
          <a:noFill/>
        </p:spPr>
      </p:pic>
      <p:sp>
        <p:nvSpPr>
          <p:cNvPr id="312323" name="Rectangle 3"/>
          <p:cNvSpPr>
            <a:spLocks noGrp="1" noChangeArrowheads="1"/>
          </p:cNvSpPr>
          <p:nvPr>
            <p:ph type="body" idx="1"/>
          </p:nvPr>
        </p:nvSpPr>
        <p:spPr>
          <a:xfrm>
            <a:off x="228600" y="685800"/>
            <a:ext cx="8610600" cy="5715000"/>
          </a:xfrm>
        </p:spPr>
        <p:txBody>
          <a:bodyPr/>
          <a:lstStyle/>
          <a:p>
            <a:r>
              <a:rPr lang="en-US" sz="2800" dirty="0"/>
              <a:t>When a potential difference is applied to the two ends of a wire </a:t>
            </a:r>
            <a:r>
              <a:rPr lang="en-US" sz="2800" dirty="0" err="1"/>
              <a:t>w</a:t>
            </a:r>
            <a:r>
              <a:rPr lang="en-US" sz="2800" dirty="0"/>
              <a:t>/ uniform cross-section, the direction of electric field is parallel to the walls of the wire, this is possible since the charges are </a:t>
            </a:r>
            <a:r>
              <a:rPr lang="en-US" sz="2800" dirty="0" smtClean="0"/>
              <a:t>moving</a:t>
            </a:r>
          </a:p>
          <a:p>
            <a:r>
              <a:rPr lang="en-US" sz="2800" dirty="0"/>
              <a:t>Let’s define a microscopic vector quantity, the current density,</a:t>
            </a:r>
            <a:r>
              <a:rPr lang="en-US" sz="2800" b="1" dirty="0"/>
              <a:t> </a:t>
            </a:r>
            <a:r>
              <a:rPr lang="en-US" sz="2800" b="1" dirty="0" err="1"/>
              <a:t>j</a:t>
            </a:r>
            <a:r>
              <a:rPr lang="en-US" sz="2800" dirty="0"/>
              <a:t>, the electric current per unit cross-sectional area</a:t>
            </a:r>
          </a:p>
          <a:p>
            <a:pPr lvl="1"/>
            <a:r>
              <a:rPr lang="en-US" sz="2400" dirty="0"/>
              <a:t> </a:t>
            </a:r>
            <a:r>
              <a:rPr lang="en-US" sz="2400" dirty="0" err="1"/>
              <a:t>j</a:t>
            </a:r>
            <a:r>
              <a:rPr lang="en-US" sz="2400" dirty="0"/>
              <a:t>=I/A or </a:t>
            </a:r>
            <a:r>
              <a:rPr lang="en-US" sz="2400" b="1" i="1" dirty="0">
                <a:latin typeface="Monotype Corsiva" charset="0"/>
              </a:rPr>
              <a:t>I</a:t>
            </a:r>
            <a:r>
              <a:rPr lang="en-US" sz="2400" dirty="0"/>
              <a:t> = </a:t>
            </a:r>
            <a:r>
              <a:rPr lang="en-US" sz="2400" dirty="0" err="1"/>
              <a:t>jA</a:t>
            </a:r>
            <a:r>
              <a:rPr lang="en-US" sz="2400" dirty="0"/>
              <a:t> if the current density is uniform</a:t>
            </a:r>
          </a:p>
          <a:p>
            <a:pPr lvl="1"/>
            <a:r>
              <a:rPr lang="en-US" sz="2400" dirty="0"/>
              <a:t>If not uniform </a:t>
            </a:r>
          </a:p>
          <a:p>
            <a:pPr lvl="1"/>
            <a:r>
              <a:rPr lang="en-US" sz="2400" dirty="0"/>
              <a:t>The direction of </a:t>
            </a:r>
            <a:r>
              <a:rPr lang="en-US" sz="2400" b="1" dirty="0" err="1"/>
              <a:t>j</a:t>
            </a:r>
            <a:r>
              <a:rPr lang="en-US" sz="2400" dirty="0"/>
              <a:t> is the direction the positive charge would move when placed at that position, generally the same as </a:t>
            </a:r>
            <a:r>
              <a:rPr lang="en-US" sz="2400" b="1" dirty="0"/>
              <a:t>E</a:t>
            </a:r>
          </a:p>
          <a:p>
            <a:r>
              <a:rPr lang="en-US" sz="2800" dirty="0"/>
              <a:t>The current density exists on any point in space while the current </a:t>
            </a:r>
            <a:r>
              <a:rPr lang="en-US" sz="2800" b="1" i="1" dirty="0">
                <a:latin typeface="Monotype Corsiva" charset="0"/>
              </a:rPr>
              <a:t>I</a:t>
            </a:r>
            <a:r>
              <a:rPr lang="en-US" sz="2800" dirty="0"/>
              <a:t> refers to a conductor as a whole so a macroscopic </a:t>
            </a:r>
          </a:p>
        </p:txBody>
      </p:sp>
      <p:sp>
        <p:nvSpPr>
          <p:cNvPr id="312324"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graphicFrame>
        <p:nvGraphicFramePr>
          <p:cNvPr id="312325" name="Object 5"/>
          <p:cNvGraphicFramePr>
            <a:graphicFrameLocks noChangeAspect="1"/>
          </p:cNvGraphicFramePr>
          <p:nvPr>
            <p:extLst/>
          </p:nvPr>
        </p:nvGraphicFramePr>
        <p:xfrm>
          <a:off x="2832100" y="3798888"/>
          <a:ext cx="1344613" cy="596900"/>
        </p:xfrm>
        <a:graphic>
          <a:graphicData uri="http://schemas.openxmlformats.org/presentationml/2006/ole">
            <mc:AlternateContent xmlns:mc="http://schemas.openxmlformats.org/markup-compatibility/2006">
              <mc:Choice xmlns:v="urn:schemas-microsoft-com:vml" Requires="v">
                <p:oleObj spid="_x0000_s134191" name="Equation" r:id="rId4" imgW="647700" imgH="304800" progId="Equation.DSMT4">
                  <p:embed/>
                </p:oleObj>
              </mc:Choice>
              <mc:Fallback>
                <p:oleObj name="Equation" r:id="rId4" imgW="647700" imgH="304800" progId="Equation.DSMT4">
                  <p:embed/>
                  <p:pic>
                    <p:nvPicPr>
                      <p:cNvPr id="0" name=""/>
                      <p:cNvPicPr>
                        <a:picLocks noChangeAspect="1" noChangeArrowheads="1"/>
                      </p:cNvPicPr>
                      <p:nvPr/>
                    </p:nvPicPr>
                    <p:blipFill>
                      <a:blip r:embed="rId5"/>
                      <a:srcRect/>
                      <a:stretch>
                        <a:fillRect/>
                      </a:stretch>
                    </p:blipFill>
                    <p:spPr bwMode="auto">
                      <a:xfrm>
                        <a:off x="2832100" y="3798888"/>
                        <a:ext cx="1344613" cy="5969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843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wipe(left)">
                                      <p:cBhvr>
                                        <p:cTn id="7" dur="500"/>
                                        <p:tgtEl>
                                          <p:spTgt spid="312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2323">
                                            <p:txEl>
                                              <p:pRg st="1" end="1"/>
                                            </p:txEl>
                                          </p:spTgt>
                                        </p:tgtEl>
                                        <p:attrNameLst>
                                          <p:attrName>style.visibility</p:attrName>
                                        </p:attrNameLst>
                                      </p:cBhvr>
                                      <p:to>
                                        <p:strVal val="visible"/>
                                      </p:to>
                                    </p:set>
                                    <p:animEffect transition="in" filter="wipe(left)">
                                      <p:cBhvr>
                                        <p:cTn id="12" dur="500"/>
                                        <p:tgtEl>
                                          <p:spTgt spid="3123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2323">
                                            <p:txEl>
                                              <p:pRg st="2" end="2"/>
                                            </p:txEl>
                                          </p:spTgt>
                                        </p:tgtEl>
                                        <p:attrNameLst>
                                          <p:attrName>style.visibility</p:attrName>
                                        </p:attrNameLst>
                                      </p:cBhvr>
                                      <p:to>
                                        <p:strVal val="visible"/>
                                      </p:to>
                                    </p:set>
                                    <p:animEffect transition="in" filter="wipe(left)">
                                      <p:cBhvr>
                                        <p:cTn id="17" dur="500"/>
                                        <p:tgtEl>
                                          <p:spTgt spid="312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2323">
                                            <p:txEl>
                                              <p:pRg st="3" end="3"/>
                                            </p:txEl>
                                          </p:spTgt>
                                        </p:tgtEl>
                                        <p:attrNameLst>
                                          <p:attrName>style.visibility</p:attrName>
                                        </p:attrNameLst>
                                      </p:cBhvr>
                                      <p:to>
                                        <p:strVal val="visible"/>
                                      </p:to>
                                    </p:set>
                                    <p:animEffect transition="in" filter="wipe(left)">
                                      <p:cBhvr>
                                        <p:cTn id="22" dur="500"/>
                                        <p:tgtEl>
                                          <p:spTgt spid="3123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2325"/>
                                        </p:tgtEl>
                                        <p:attrNameLst>
                                          <p:attrName>style.visibility</p:attrName>
                                        </p:attrNameLst>
                                      </p:cBhvr>
                                      <p:to>
                                        <p:strVal val="visible"/>
                                      </p:to>
                                    </p:set>
                                    <p:animEffect transition="in" filter="wipe(left)">
                                      <p:cBhvr>
                                        <p:cTn id="27" dur="500"/>
                                        <p:tgtEl>
                                          <p:spTgt spid="3123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2323">
                                            <p:txEl>
                                              <p:pRg st="4" end="4"/>
                                            </p:txEl>
                                          </p:spTgt>
                                        </p:tgtEl>
                                        <p:attrNameLst>
                                          <p:attrName>style.visibility</p:attrName>
                                        </p:attrNameLst>
                                      </p:cBhvr>
                                      <p:to>
                                        <p:strVal val="visible"/>
                                      </p:to>
                                    </p:set>
                                    <p:animEffect transition="in" filter="wipe(left)">
                                      <p:cBhvr>
                                        <p:cTn id="32" dur="500"/>
                                        <p:tgtEl>
                                          <p:spTgt spid="3123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12322"/>
                                        </p:tgtEl>
                                        <p:attrNameLst>
                                          <p:attrName>style.visibility</p:attrName>
                                        </p:attrNameLst>
                                      </p:cBhvr>
                                      <p:to>
                                        <p:strVal val="visible"/>
                                      </p:to>
                                    </p:set>
                                    <p:anim calcmode="lin" valueType="num">
                                      <p:cBhvr>
                                        <p:cTn id="37" dur="500" fill="hold"/>
                                        <p:tgtEl>
                                          <p:spTgt spid="312322"/>
                                        </p:tgtEl>
                                        <p:attrNameLst>
                                          <p:attrName>ppt_w</p:attrName>
                                        </p:attrNameLst>
                                      </p:cBhvr>
                                      <p:tavLst>
                                        <p:tav tm="0">
                                          <p:val>
                                            <p:fltVal val="0"/>
                                          </p:val>
                                        </p:tav>
                                        <p:tav tm="100000">
                                          <p:val>
                                            <p:strVal val="#ppt_w"/>
                                          </p:val>
                                        </p:tav>
                                      </p:tavLst>
                                    </p:anim>
                                    <p:anim calcmode="lin" valueType="num">
                                      <p:cBhvr>
                                        <p:cTn id="38" dur="500" fill="hold"/>
                                        <p:tgtEl>
                                          <p:spTgt spid="312322"/>
                                        </p:tgtEl>
                                        <p:attrNameLst>
                                          <p:attrName>ppt_h</p:attrName>
                                        </p:attrNameLst>
                                      </p:cBhvr>
                                      <p:tavLst>
                                        <p:tav tm="0">
                                          <p:val>
                                            <p:fltVal val="0"/>
                                          </p:val>
                                        </p:tav>
                                        <p:tav tm="100000">
                                          <p:val>
                                            <p:strVal val="#ppt_h"/>
                                          </p:val>
                                        </p:tav>
                                      </p:tavLst>
                                    </p:anim>
                                    <p:animEffect transition="in" filter="fade">
                                      <p:cBhvr>
                                        <p:cTn id="39" dur="500"/>
                                        <p:tgtEl>
                                          <p:spTgt spid="3123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12323">
                                            <p:txEl>
                                              <p:pRg st="5" end="5"/>
                                            </p:txEl>
                                          </p:spTgt>
                                        </p:tgtEl>
                                        <p:attrNameLst>
                                          <p:attrName>style.visibility</p:attrName>
                                        </p:attrNameLst>
                                      </p:cBhvr>
                                      <p:to>
                                        <p:strVal val="visible"/>
                                      </p:to>
                                    </p:set>
                                    <p:animEffect transition="in" filter="wipe(left)">
                                      <p:cBhvr>
                                        <p:cTn id="44" dur="500"/>
                                        <p:tgtEl>
                                          <p:spTgt spid="3123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Monday, Oct. 15,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3C5D92ED-A407-6D4A-99D3-6C6210168C38}" type="slidenum">
              <a:rPr lang="en-US"/>
              <a:pPr/>
              <a:t>23</a:t>
            </a:fld>
            <a:endParaRPr lang="en-US"/>
          </a:p>
        </p:txBody>
      </p:sp>
      <p:pic>
        <p:nvPicPr>
          <p:cNvPr id="313346" name="Picture 2" descr="FG25_023"/>
          <p:cNvPicPr>
            <a:picLocks noChangeAspect="1" noChangeArrowheads="1"/>
          </p:cNvPicPr>
          <p:nvPr/>
        </p:nvPicPr>
        <p:blipFill>
          <a:blip r:embed="rId2"/>
          <a:srcRect/>
          <a:stretch>
            <a:fillRect/>
          </a:stretch>
        </p:blipFill>
        <p:spPr bwMode="auto">
          <a:xfrm>
            <a:off x="5334000" y="5200650"/>
            <a:ext cx="2819400" cy="2114550"/>
          </a:xfrm>
          <a:prstGeom prst="rect">
            <a:avLst/>
          </a:prstGeom>
          <a:noFill/>
        </p:spPr>
      </p:pic>
      <p:sp>
        <p:nvSpPr>
          <p:cNvPr id="313347" name="Rectangle 3"/>
          <p:cNvSpPr>
            <a:spLocks noGrp="1" noChangeArrowheads="1"/>
          </p:cNvSpPr>
          <p:nvPr>
            <p:ph type="body" idx="1"/>
          </p:nvPr>
        </p:nvSpPr>
        <p:spPr>
          <a:xfrm>
            <a:off x="228600" y="685800"/>
            <a:ext cx="8610600" cy="5715000"/>
          </a:xfrm>
        </p:spPr>
        <p:txBody>
          <a:bodyPr/>
          <a:lstStyle/>
          <a:p>
            <a:pPr>
              <a:lnSpc>
                <a:spcPct val="90000"/>
              </a:lnSpc>
            </a:pPr>
            <a:r>
              <a:rPr lang="en-US"/>
              <a:t>The direction of j is the direction of a positive charge.  So in a conductor, since negatively charged electrons move, the direction is –</a:t>
            </a:r>
            <a:r>
              <a:rPr lang="en-US" b="1"/>
              <a:t>j</a:t>
            </a:r>
            <a:r>
              <a:rPr lang="en-US"/>
              <a:t>.</a:t>
            </a:r>
          </a:p>
          <a:p>
            <a:pPr>
              <a:lnSpc>
                <a:spcPct val="90000"/>
              </a:lnSpc>
            </a:pPr>
            <a:r>
              <a:rPr lang="en-US"/>
              <a:t>Let’s think about the current in a microscopic view again:</a:t>
            </a:r>
          </a:p>
          <a:p>
            <a:pPr lvl="1">
              <a:lnSpc>
                <a:spcPct val="90000"/>
              </a:lnSpc>
            </a:pPr>
            <a:r>
              <a:rPr lang="en-US"/>
              <a:t>When voltage is applied to the end of a wire</a:t>
            </a:r>
          </a:p>
          <a:p>
            <a:pPr lvl="1">
              <a:lnSpc>
                <a:spcPct val="90000"/>
              </a:lnSpc>
            </a:pPr>
            <a:r>
              <a:rPr lang="en-US"/>
              <a:t>Electric field is generated by the potential difference</a:t>
            </a:r>
          </a:p>
          <a:p>
            <a:pPr lvl="1">
              <a:lnSpc>
                <a:spcPct val="90000"/>
              </a:lnSpc>
            </a:pPr>
            <a:r>
              <a:rPr lang="en-US"/>
              <a:t>Electrons feel force and get accelerated  </a:t>
            </a:r>
          </a:p>
          <a:p>
            <a:pPr lvl="1">
              <a:lnSpc>
                <a:spcPct val="90000"/>
              </a:lnSpc>
            </a:pPr>
            <a:r>
              <a:rPr lang="en-US"/>
              <a:t>Electrons soon reach to a steady average speed due to collisions with atoms in the wire, called drift velocity, </a:t>
            </a:r>
            <a:r>
              <a:rPr lang="en-US" b="1"/>
              <a:t>v</a:t>
            </a:r>
            <a:r>
              <a:rPr lang="en-US" baseline="-25000"/>
              <a:t>d</a:t>
            </a:r>
          </a:p>
          <a:p>
            <a:pPr lvl="1">
              <a:lnSpc>
                <a:spcPct val="90000"/>
              </a:lnSpc>
            </a:pPr>
            <a:r>
              <a:rPr lang="en-US"/>
              <a:t>The drift velocity is normally much smaller than electrons’ average random speed. </a:t>
            </a:r>
          </a:p>
        </p:txBody>
      </p:sp>
      <p:sp>
        <p:nvSpPr>
          <p:cNvPr id="313348" name="Rectangle 4"/>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9286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wipe(left)">
                                      <p:cBhvr>
                                        <p:cTn id="7" dur="500"/>
                                        <p:tgtEl>
                                          <p:spTgt spid="313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3347">
                                            <p:txEl>
                                              <p:pRg st="1" end="1"/>
                                            </p:txEl>
                                          </p:spTgt>
                                        </p:tgtEl>
                                        <p:attrNameLst>
                                          <p:attrName>style.visibility</p:attrName>
                                        </p:attrNameLst>
                                      </p:cBhvr>
                                      <p:to>
                                        <p:strVal val="visible"/>
                                      </p:to>
                                    </p:set>
                                    <p:animEffect transition="in" filter="wipe(left)">
                                      <p:cBhvr>
                                        <p:cTn id="12" dur="500"/>
                                        <p:tgtEl>
                                          <p:spTgt spid="313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3347">
                                            <p:txEl>
                                              <p:pRg st="2" end="2"/>
                                            </p:txEl>
                                          </p:spTgt>
                                        </p:tgtEl>
                                        <p:attrNameLst>
                                          <p:attrName>style.visibility</p:attrName>
                                        </p:attrNameLst>
                                      </p:cBhvr>
                                      <p:to>
                                        <p:strVal val="visible"/>
                                      </p:to>
                                    </p:set>
                                    <p:animEffect transition="in" filter="wipe(left)">
                                      <p:cBhvr>
                                        <p:cTn id="17" dur="500"/>
                                        <p:tgtEl>
                                          <p:spTgt spid="313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3347">
                                            <p:txEl>
                                              <p:pRg st="3" end="3"/>
                                            </p:txEl>
                                          </p:spTgt>
                                        </p:tgtEl>
                                        <p:attrNameLst>
                                          <p:attrName>style.visibility</p:attrName>
                                        </p:attrNameLst>
                                      </p:cBhvr>
                                      <p:to>
                                        <p:strVal val="visible"/>
                                      </p:to>
                                    </p:set>
                                    <p:animEffect transition="in" filter="wipe(left)">
                                      <p:cBhvr>
                                        <p:cTn id="22" dur="500"/>
                                        <p:tgtEl>
                                          <p:spTgt spid="313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3347">
                                            <p:txEl>
                                              <p:pRg st="4" end="4"/>
                                            </p:txEl>
                                          </p:spTgt>
                                        </p:tgtEl>
                                        <p:attrNameLst>
                                          <p:attrName>style.visibility</p:attrName>
                                        </p:attrNameLst>
                                      </p:cBhvr>
                                      <p:to>
                                        <p:strVal val="visible"/>
                                      </p:to>
                                    </p:set>
                                    <p:animEffect transition="in" filter="wipe(left)">
                                      <p:cBhvr>
                                        <p:cTn id="27" dur="500"/>
                                        <p:tgtEl>
                                          <p:spTgt spid="313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13347">
                                            <p:txEl>
                                              <p:pRg st="5" end="5"/>
                                            </p:txEl>
                                          </p:spTgt>
                                        </p:tgtEl>
                                        <p:attrNameLst>
                                          <p:attrName>style.visibility</p:attrName>
                                        </p:attrNameLst>
                                      </p:cBhvr>
                                      <p:to>
                                        <p:strVal val="visible"/>
                                      </p:to>
                                    </p:set>
                                    <p:animEffect transition="in" filter="wipe(left)">
                                      <p:cBhvr>
                                        <p:cTn id="32" dur="500"/>
                                        <p:tgtEl>
                                          <p:spTgt spid="313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13347">
                                            <p:txEl>
                                              <p:pRg st="6" end="6"/>
                                            </p:txEl>
                                          </p:spTgt>
                                        </p:tgtEl>
                                        <p:attrNameLst>
                                          <p:attrName>style.visibility</p:attrName>
                                        </p:attrNameLst>
                                      </p:cBhvr>
                                      <p:to>
                                        <p:strVal val="visible"/>
                                      </p:to>
                                    </p:set>
                                    <p:animEffect transition="in" filter="wipe(left)">
                                      <p:cBhvr>
                                        <p:cTn id="37" dur="500"/>
                                        <p:tgtEl>
                                          <p:spTgt spid="313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13346"/>
                                        </p:tgtEl>
                                        <p:attrNameLst>
                                          <p:attrName>style.visibility</p:attrName>
                                        </p:attrNameLst>
                                      </p:cBhvr>
                                      <p:to>
                                        <p:strVal val="visible"/>
                                      </p:to>
                                    </p:set>
                                    <p:anim calcmode="lin" valueType="num">
                                      <p:cBhvr>
                                        <p:cTn id="42" dur="500" fill="hold"/>
                                        <p:tgtEl>
                                          <p:spTgt spid="313346"/>
                                        </p:tgtEl>
                                        <p:attrNameLst>
                                          <p:attrName>ppt_w</p:attrName>
                                        </p:attrNameLst>
                                      </p:cBhvr>
                                      <p:tavLst>
                                        <p:tav tm="0">
                                          <p:val>
                                            <p:fltVal val="0"/>
                                          </p:val>
                                        </p:tav>
                                        <p:tav tm="100000">
                                          <p:val>
                                            <p:strVal val="#ppt_w"/>
                                          </p:val>
                                        </p:tav>
                                      </p:tavLst>
                                    </p:anim>
                                    <p:anim calcmode="lin" valueType="num">
                                      <p:cBhvr>
                                        <p:cTn id="43" dur="500" fill="hold"/>
                                        <p:tgtEl>
                                          <p:spTgt spid="313346"/>
                                        </p:tgtEl>
                                        <p:attrNameLst>
                                          <p:attrName>ppt_h</p:attrName>
                                        </p:attrNameLst>
                                      </p:cBhvr>
                                      <p:tavLst>
                                        <p:tav tm="0">
                                          <p:val>
                                            <p:fltVal val="0"/>
                                          </p:val>
                                        </p:tav>
                                        <p:tav tm="100000">
                                          <p:val>
                                            <p:strVal val="#ppt_h"/>
                                          </p:val>
                                        </p:tav>
                                      </p:tavLst>
                                    </p:anim>
                                    <p:animEffect transition="in" filter="fade">
                                      <p:cBhvr>
                                        <p:cTn id="44" dur="500"/>
                                        <p:tgtEl>
                                          <p:spTgt spid="313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Oct. 15,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3672DEB0-7440-2F4E-96C8-55B0546D84C6}" type="slidenum">
              <a:rPr lang="en-US"/>
              <a:pPr/>
              <a:t>24</a:t>
            </a:fld>
            <a:endParaRPr lang="en-US"/>
          </a:p>
        </p:txBody>
      </p:sp>
      <p:sp>
        <p:nvSpPr>
          <p:cNvPr id="315394" name="Rectangle 2"/>
          <p:cNvSpPr>
            <a:spLocks noGrp="1" noChangeArrowheads="1"/>
          </p:cNvSpPr>
          <p:nvPr>
            <p:ph type="body" idx="1"/>
          </p:nvPr>
        </p:nvSpPr>
        <p:spPr>
          <a:xfrm>
            <a:off x="76200" y="685800"/>
            <a:ext cx="8915400" cy="5715000"/>
          </a:xfrm>
        </p:spPr>
        <p:txBody>
          <a:bodyPr/>
          <a:lstStyle/>
          <a:p>
            <a:r>
              <a:rPr lang="en-US" dirty="0"/>
              <a:t>The drift velocity of electrons in a wire is only about 0.05mm/s.  How could we get light turned on immediately then?</a:t>
            </a:r>
          </a:p>
          <a:p>
            <a:pPr lvl="1"/>
            <a:r>
              <a:rPr lang="en-US" dirty="0"/>
              <a:t>While the electrons in a wire travels slow, the electric field travels essentially at the speed of light.  Then what is all the talk about electrons flowing through?</a:t>
            </a:r>
          </a:p>
          <a:p>
            <a:pPr lvl="2"/>
            <a:r>
              <a:rPr lang="en-US" dirty="0"/>
              <a:t>It is just like water.  When you turn on the facet, water flows right off the facet despite the fact that the water travels slow.</a:t>
            </a:r>
          </a:p>
          <a:p>
            <a:pPr lvl="2"/>
            <a:r>
              <a:rPr lang="en-US" dirty="0"/>
              <a:t>Electricity is the same.  Electrons fill the conductor wire and when the switch is flipped on or a potential difference is applied, the electrons </a:t>
            </a:r>
            <a:r>
              <a:rPr lang="en-US" dirty="0" smtClean="0"/>
              <a:t>close </a:t>
            </a:r>
            <a:r>
              <a:rPr lang="en-US" dirty="0"/>
              <a:t>to the positive terminal flows into the bulb.</a:t>
            </a:r>
          </a:p>
          <a:p>
            <a:pPr lvl="2"/>
            <a:r>
              <a:rPr lang="en-US" dirty="0"/>
              <a:t>Interesting, isn’t it?  Why is the field travel at the speed of light then?</a:t>
            </a:r>
          </a:p>
        </p:txBody>
      </p:sp>
      <p:sp>
        <p:nvSpPr>
          <p:cNvPr id="315395" name="Rectangle 3"/>
          <p:cNvSpPr>
            <a:spLocks noGrp="1" noChangeArrowheads="1"/>
          </p:cNvSpPr>
          <p:nvPr>
            <p:ph type="title"/>
          </p:nvPr>
        </p:nvSpPr>
        <p:spPr>
          <a:xfrm>
            <a:off x="685800" y="0"/>
            <a:ext cx="7772400" cy="609600"/>
          </a:xfrm>
        </p:spPr>
        <p:txBody>
          <a:bodyPr/>
          <a:lstStyle/>
          <a:p>
            <a:r>
              <a:rPr lang="en-US" sz="4000"/>
              <a:t>Microscopic View of Electric Current</a:t>
            </a:r>
          </a:p>
        </p:txBody>
      </p:sp>
    </p:spTree>
    <p:extLst>
      <p:ext uri="{BB962C8B-B14F-4D97-AF65-F5344CB8AC3E}">
        <p14:creationId xmlns:p14="http://schemas.microsoft.com/office/powerpoint/2010/main" val="17295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5394">
                                            <p:txEl>
                                              <p:pRg st="0" end="0"/>
                                            </p:txEl>
                                          </p:spTgt>
                                        </p:tgtEl>
                                        <p:attrNameLst>
                                          <p:attrName>style.visibility</p:attrName>
                                        </p:attrNameLst>
                                      </p:cBhvr>
                                      <p:to>
                                        <p:strVal val="visible"/>
                                      </p:to>
                                    </p:set>
                                    <p:animEffect transition="in" filter="wipe(left)">
                                      <p:cBhvr>
                                        <p:cTn id="7" dur="500"/>
                                        <p:tgtEl>
                                          <p:spTgt spid="3153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15394">
                                            <p:txEl>
                                              <p:pRg st="1" end="1"/>
                                            </p:txEl>
                                          </p:spTgt>
                                        </p:tgtEl>
                                        <p:attrNameLst>
                                          <p:attrName>style.visibility</p:attrName>
                                        </p:attrNameLst>
                                      </p:cBhvr>
                                      <p:to>
                                        <p:strVal val="visible"/>
                                      </p:to>
                                    </p:set>
                                    <p:animEffect transition="in" filter="wipe(left)">
                                      <p:cBhvr>
                                        <p:cTn id="12" dur="500"/>
                                        <p:tgtEl>
                                          <p:spTgt spid="3153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15394">
                                            <p:txEl>
                                              <p:pRg st="2" end="2"/>
                                            </p:txEl>
                                          </p:spTgt>
                                        </p:tgtEl>
                                        <p:attrNameLst>
                                          <p:attrName>style.visibility</p:attrName>
                                        </p:attrNameLst>
                                      </p:cBhvr>
                                      <p:to>
                                        <p:strVal val="visible"/>
                                      </p:to>
                                    </p:set>
                                    <p:animEffect transition="in" filter="wipe(left)">
                                      <p:cBhvr>
                                        <p:cTn id="17" dur="500"/>
                                        <p:tgtEl>
                                          <p:spTgt spid="3153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15394">
                                            <p:txEl>
                                              <p:pRg st="3" end="3"/>
                                            </p:txEl>
                                          </p:spTgt>
                                        </p:tgtEl>
                                        <p:attrNameLst>
                                          <p:attrName>style.visibility</p:attrName>
                                        </p:attrNameLst>
                                      </p:cBhvr>
                                      <p:to>
                                        <p:strVal val="visible"/>
                                      </p:to>
                                    </p:set>
                                    <p:animEffect transition="in" filter="wipe(left)">
                                      <p:cBhvr>
                                        <p:cTn id="22" dur="500"/>
                                        <p:tgtEl>
                                          <p:spTgt spid="3153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15394">
                                            <p:txEl>
                                              <p:pRg st="4" end="4"/>
                                            </p:txEl>
                                          </p:spTgt>
                                        </p:tgtEl>
                                        <p:attrNameLst>
                                          <p:attrName>style.visibility</p:attrName>
                                        </p:attrNameLst>
                                      </p:cBhvr>
                                      <p:to>
                                        <p:strVal val="visible"/>
                                      </p:to>
                                    </p:set>
                                    <p:animEffect transition="in" filter="wipe(left)">
                                      <p:cBhvr>
                                        <p:cTn id="27" dur="500"/>
                                        <p:tgtEl>
                                          <p:spTgt spid="3153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Oct. 15,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76200"/>
            <a:ext cx="7772400" cy="838200"/>
          </a:xfrm>
        </p:spPr>
        <p:txBody>
          <a:bodyPr/>
          <a:lstStyle/>
          <a:p>
            <a:r>
              <a:rPr lang="en-US" b="1" dirty="0" smtClean="0">
                <a:latin typeface="Arial Narrow" charset="0"/>
                <a:ea typeface="ＭＳ Ｐゴシック" charset="0"/>
                <a:cs typeface="ＭＳ Ｐゴシック" charset="0"/>
              </a:rPr>
              <a:t>Special Extra Credit #4</a:t>
            </a:r>
            <a:endParaRPr lang="en-US" b="1" dirty="0">
              <a:latin typeface="Arial Narrow" charset="0"/>
              <a:ea typeface="ＭＳ Ｐゴシック" charset="0"/>
              <a:cs typeface="ＭＳ Ｐゴシック" charset="0"/>
            </a:endParaRPr>
          </a:p>
        </p:txBody>
      </p:sp>
      <p:sp>
        <p:nvSpPr>
          <p:cNvPr id="111619" name="Rectangle 3"/>
          <p:cNvSpPr>
            <a:spLocks noGrp="1" noChangeArrowheads="1"/>
          </p:cNvSpPr>
          <p:nvPr>
            <p:ph type="body" idx="1"/>
          </p:nvPr>
        </p:nvSpPr>
        <p:spPr>
          <a:xfrm>
            <a:off x="486888" y="685800"/>
            <a:ext cx="8229600" cy="5410200"/>
          </a:xfrm>
        </p:spPr>
        <p:txBody>
          <a:bodyPr/>
          <a:lstStyle/>
          <a:p>
            <a:r>
              <a:rPr lang="en-US" sz="2400" b="1" dirty="0" smtClean="0"/>
              <a:t>Election Participation Exercise</a:t>
            </a:r>
          </a:p>
          <a:p>
            <a:r>
              <a:rPr lang="en-US" sz="2400" dirty="0" smtClean="0"/>
              <a:t>For those with legal voting right: You can submit up to three “I Voted” sticker for 20 points total </a:t>
            </a:r>
            <a:r>
              <a:rPr lang="mr-IN" sz="2400" dirty="0" smtClean="0"/>
              <a:t>–</a:t>
            </a:r>
            <a:r>
              <a:rPr lang="en-US" sz="2400" dirty="0" smtClean="0"/>
              <a:t> one your own and up to two others who voted</a:t>
            </a:r>
          </a:p>
          <a:p>
            <a:r>
              <a:rPr lang="en-US" sz="2400" dirty="0" smtClean="0"/>
              <a:t>For those without legal voting right: You can submit up to four “I Voted” sticker for 20 points total</a:t>
            </a:r>
          </a:p>
          <a:p>
            <a:r>
              <a:rPr lang="en-US" sz="2400" dirty="0" smtClean="0"/>
              <a:t>Be sure to tape one side of the stickers on a sheet of paper with your name on it.</a:t>
            </a:r>
          </a:p>
          <a:p>
            <a:pPr lvl="1"/>
            <a:r>
              <a:rPr lang="en-US" sz="2000" dirty="0" smtClean="0"/>
              <a:t>Write the precinct number the vote is cast, the full name of the person voted and the signature next to the relevant sticker</a:t>
            </a:r>
          </a:p>
          <a:p>
            <a:r>
              <a:rPr lang="en-US" sz="2400" dirty="0" smtClean="0"/>
              <a:t>None of the stickers can be from the same person on someone else’s extra credit or yours</a:t>
            </a:r>
          </a:p>
          <a:p>
            <a:r>
              <a:rPr lang="en-US" sz="2400" dirty="0" smtClean="0"/>
              <a:t>Deadline: Beginning of the class Wednesday, Nov. 7</a:t>
            </a:r>
            <a:endParaRPr lang="en-US" sz="2000" dirty="0"/>
          </a:p>
        </p:txBody>
      </p:sp>
    </p:spTree>
    <p:extLst>
      <p:ext uri="{BB962C8B-B14F-4D97-AF65-F5344CB8AC3E}">
        <p14:creationId xmlns:p14="http://schemas.microsoft.com/office/powerpoint/2010/main" val="8520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par>
                                <p:cTn id="23" presetID="22" presetClass="entr" presetSubtype="8" fill="hold" grpId="0" nodeType="withEffect">
                                  <p:stCondLst>
                                    <p:cond delay="0"/>
                                  </p:stCondLst>
                                  <p:iterate type="wd">
                                    <p:tmPct val="10000"/>
                                  </p:iterate>
                                  <p:childTnLst>
                                    <p:set>
                                      <p:cBhvr>
                                        <p:cTn id="24" dur="1" fill="hold">
                                          <p:stCondLst>
                                            <p:cond delay="0"/>
                                          </p:stCondLst>
                                        </p:cTn>
                                        <p:tgtEl>
                                          <p:spTgt spid="111619">
                                            <p:txEl>
                                              <p:pRg st="4" end="4"/>
                                            </p:txEl>
                                          </p:spTgt>
                                        </p:tgtEl>
                                        <p:attrNameLst>
                                          <p:attrName>style.visibility</p:attrName>
                                        </p:attrNameLst>
                                      </p:cBhvr>
                                      <p:to>
                                        <p:strVal val="visible"/>
                                      </p:to>
                                    </p:set>
                                    <p:animEffect transition="in" filter="wipe(left)">
                                      <p:cBhvr>
                                        <p:cTn id="25" dur="500"/>
                                        <p:tgtEl>
                                          <p:spTgt spid="1116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wipe(left)">
                                      <p:cBhvr>
                                        <p:cTn id="30" dur="500"/>
                                        <p:tgtEl>
                                          <p:spTgt spid="11161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Monday, Oct. 15,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4</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a:t>
            </a:r>
            <a:r>
              <a:rPr lang="en-US" dirty="0" smtClean="0"/>
              <a:t> 4 </a:t>
            </a:r>
            <a:endParaRPr lang="en-US" dirty="0"/>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20113"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20114"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20115"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20116"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20117"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20118"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20119" name="Equation" r:id="rId16" imgW="1358640" imgH="368280" progId="Equation.DSMT4">
                  <p:embed/>
                </p:oleObj>
              </mc:Choice>
              <mc:Fallback>
                <p:oleObj name="Equation" r:id="rId16" imgW="135864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49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2868"/>
                                        </p:tgtEl>
                                        <p:attrNameLst>
                                          <p:attrName>style.visibility</p:attrName>
                                        </p:attrNameLst>
                                      </p:cBhvr>
                                      <p:to>
                                        <p:strVal val="visible"/>
                                      </p:to>
                                    </p:set>
                                    <p:animEffect transition="in" filter="wipe(left)">
                                      <p:cBhvr>
                                        <p:cTn id="7" dur="500"/>
                                        <p:tgtEl>
                                          <p:spTgt spid="29286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2866"/>
                                        </p:tgtEl>
                                        <p:attrNameLst>
                                          <p:attrName>style.visibility</p:attrName>
                                        </p:attrNameLst>
                                      </p:cBhvr>
                                      <p:to>
                                        <p:strVal val="visible"/>
                                      </p:to>
                                    </p:set>
                                    <p:anim calcmode="lin" valueType="num">
                                      <p:cBhvr>
                                        <p:cTn id="12" dur="500" fill="hold"/>
                                        <p:tgtEl>
                                          <p:spTgt spid="292866"/>
                                        </p:tgtEl>
                                        <p:attrNameLst>
                                          <p:attrName>ppt_w</p:attrName>
                                        </p:attrNameLst>
                                      </p:cBhvr>
                                      <p:tavLst>
                                        <p:tav tm="0">
                                          <p:val>
                                            <p:fltVal val="0"/>
                                          </p:val>
                                        </p:tav>
                                        <p:tav tm="100000">
                                          <p:val>
                                            <p:strVal val="#ppt_w"/>
                                          </p:val>
                                        </p:tav>
                                      </p:tavLst>
                                    </p:anim>
                                    <p:anim calcmode="lin" valueType="num">
                                      <p:cBhvr>
                                        <p:cTn id="13" dur="500" fill="hold"/>
                                        <p:tgtEl>
                                          <p:spTgt spid="292866"/>
                                        </p:tgtEl>
                                        <p:attrNameLst>
                                          <p:attrName>ppt_h</p:attrName>
                                        </p:attrNameLst>
                                      </p:cBhvr>
                                      <p:tavLst>
                                        <p:tav tm="0">
                                          <p:val>
                                            <p:fltVal val="0"/>
                                          </p:val>
                                        </p:tav>
                                        <p:tav tm="100000">
                                          <p:val>
                                            <p:strVal val="#ppt_h"/>
                                          </p:val>
                                        </p:tav>
                                      </p:tavLst>
                                    </p:anim>
                                    <p:animEffect transition="in" filter="fade">
                                      <p:cBhvr>
                                        <p:cTn id="14" dur="500"/>
                                        <p:tgtEl>
                                          <p:spTgt spid="2928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2869"/>
                                        </p:tgtEl>
                                        <p:attrNameLst>
                                          <p:attrName>style.visibility</p:attrName>
                                        </p:attrNameLst>
                                      </p:cBhvr>
                                      <p:to>
                                        <p:strVal val="visible"/>
                                      </p:to>
                                    </p:set>
                                    <p:animEffect transition="in" filter="wipe(left)">
                                      <p:cBhvr>
                                        <p:cTn id="19" dur="500"/>
                                        <p:tgtEl>
                                          <p:spTgt spid="2928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2871"/>
                                        </p:tgtEl>
                                        <p:attrNameLst>
                                          <p:attrName>style.visibility</p:attrName>
                                        </p:attrNameLst>
                                      </p:cBhvr>
                                      <p:to>
                                        <p:strVal val="visible"/>
                                      </p:to>
                                    </p:set>
                                    <p:animEffect transition="in" filter="wipe(left)">
                                      <p:cBhvr>
                                        <p:cTn id="24" dur="500"/>
                                        <p:tgtEl>
                                          <p:spTgt spid="29287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92874"/>
                                        </p:tgtEl>
                                        <p:attrNameLst>
                                          <p:attrName>style.visibility</p:attrName>
                                        </p:attrNameLst>
                                      </p:cBhvr>
                                      <p:to>
                                        <p:strVal val="visible"/>
                                      </p:to>
                                    </p:set>
                                    <p:animEffect transition="in" filter="wipe(left)">
                                      <p:cBhvr>
                                        <p:cTn id="29" dur="500"/>
                                        <p:tgtEl>
                                          <p:spTgt spid="2928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92875"/>
                                        </p:tgtEl>
                                        <p:attrNameLst>
                                          <p:attrName>style.visibility</p:attrName>
                                        </p:attrNameLst>
                                      </p:cBhvr>
                                      <p:to>
                                        <p:strVal val="visible"/>
                                      </p:to>
                                    </p:set>
                                    <p:animEffect transition="in" filter="wipe(left)">
                                      <p:cBhvr>
                                        <p:cTn id="34" dur="500"/>
                                        <p:tgtEl>
                                          <p:spTgt spid="2928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2876"/>
                                        </p:tgtEl>
                                        <p:attrNameLst>
                                          <p:attrName>style.visibility</p:attrName>
                                        </p:attrNameLst>
                                      </p:cBhvr>
                                      <p:to>
                                        <p:strVal val="visible"/>
                                      </p:to>
                                    </p:set>
                                    <p:animEffect transition="in" filter="wipe(left)">
                                      <p:cBhvr>
                                        <p:cTn id="39" dur="500"/>
                                        <p:tgtEl>
                                          <p:spTgt spid="29287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92873"/>
                                        </p:tgtEl>
                                        <p:attrNameLst>
                                          <p:attrName>style.visibility</p:attrName>
                                        </p:attrNameLst>
                                      </p:cBhvr>
                                      <p:to>
                                        <p:strVal val="visible"/>
                                      </p:to>
                                    </p:set>
                                    <p:animEffect transition="in" filter="wipe(left)">
                                      <p:cBhvr>
                                        <p:cTn id="44" dur="500"/>
                                        <p:tgtEl>
                                          <p:spTgt spid="29287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92870"/>
                                        </p:tgtEl>
                                        <p:attrNameLst>
                                          <p:attrName>style.visibility</p:attrName>
                                        </p:attrNameLst>
                                      </p:cBhvr>
                                      <p:to>
                                        <p:strVal val="visible"/>
                                      </p:to>
                                    </p:set>
                                    <p:animEffect transition="in" filter="wipe(left)">
                                      <p:cBhvr>
                                        <p:cTn id="49" dur="500"/>
                                        <p:tgtEl>
                                          <p:spTgt spid="2928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92872"/>
                                        </p:tgtEl>
                                        <p:attrNameLst>
                                          <p:attrName>style.visibility</p:attrName>
                                        </p:attrNameLst>
                                      </p:cBhvr>
                                      <p:to>
                                        <p:strVal val="visible"/>
                                      </p:to>
                                    </p:set>
                                    <p:animEffect transition="in" filter="wipe(left)">
                                      <p:cBhvr>
                                        <p:cTn id="54" dur="500"/>
                                        <p:tgtEl>
                                          <p:spTgt spid="2928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2877"/>
                                        </p:tgtEl>
                                        <p:attrNameLst>
                                          <p:attrName>style.visibility</p:attrName>
                                        </p:attrNameLst>
                                      </p:cBhvr>
                                      <p:to>
                                        <p:strVal val="visible"/>
                                      </p:to>
                                    </p:set>
                                    <p:animEffect transition="in" filter="wipe(left)">
                                      <p:cBhvr>
                                        <p:cTn id="59" dur="500"/>
                                        <p:tgtEl>
                                          <p:spTgt spid="29287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92878"/>
                                        </p:tgtEl>
                                        <p:attrNameLst>
                                          <p:attrName>style.visibility</p:attrName>
                                        </p:attrNameLst>
                                      </p:cBhvr>
                                      <p:to>
                                        <p:strVal val="visible"/>
                                      </p:to>
                                    </p:set>
                                    <p:animEffect transition="in" filter="wipe(left)">
                                      <p:cBhvr>
                                        <p:cTn id="64" dur="500"/>
                                        <p:tgtEl>
                                          <p:spTgt spid="292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p:bldP spid="292869" grpId="0"/>
      <p:bldP spid="292870" grpId="0"/>
      <p:bldP spid="2928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9753133D-B4EB-8946-B779-AE580082AF4B}" type="slidenum">
              <a:rPr lang="en-US"/>
              <a:pPr/>
              <a:t>5</a:t>
            </a:fld>
            <a:endParaRPr lang="en-US"/>
          </a:p>
        </p:txBody>
      </p:sp>
      <p:grpSp>
        <p:nvGrpSpPr>
          <p:cNvPr id="2" name="Group 2"/>
          <p:cNvGrpSpPr>
            <a:grpSpLocks/>
          </p:cNvGrpSpPr>
          <p:nvPr/>
        </p:nvGrpSpPr>
        <p:grpSpPr bwMode="auto">
          <a:xfrm>
            <a:off x="6553200" y="4476750"/>
            <a:ext cx="3124200" cy="2228850"/>
            <a:chOff x="3840" y="3264"/>
            <a:chExt cx="1776" cy="1260"/>
          </a:xfrm>
        </p:grpSpPr>
        <p:pic>
          <p:nvPicPr>
            <p:cNvPr id="293891" name="Picture 3" descr="FG25_008"/>
            <p:cNvPicPr>
              <a:picLocks noChangeAspect="1" noChangeArrowheads="1"/>
            </p:cNvPicPr>
            <p:nvPr/>
          </p:nvPicPr>
          <p:blipFill>
            <a:blip r:embed="rId2"/>
            <a:srcRect/>
            <a:stretch>
              <a:fillRect/>
            </a:stretch>
          </p:blipFill>
          <p:spPr bwMode="auto">
            <a:xfrm>
              <a:off x="3936" y="3264"/>
              <a:ext cx="1680" cy="1260"/>
            </a:xfrm>
            <a:prstGeom prst="rect">
              <a:avLst/>
            </a:prstGeom>
            <a:noFill/>
          </p:spPr>
        </p:pic>
        <p:grpSp>
          <p:nvGrpSpPr>
            <p:cNvPr id="3" name="Group 4"/>
            <p:cNvGrpSpPr>
              <a:grpSpLocks/>
            </p:cNvGrpSpPr>
            <p:nvPr/>
          </p:nvGrpSpPr>
          <p:grpSpPr bwMode="auto">
            <a:xfrm>
              <a:off x="3840" y="3600"/>
              <a:ext cx="1776" cy="624"/>
              <a:chOff x="3840" y="3600"/>
              <a:chExt cx="1776" cy="624"/>
            </a:xfrm>
          </p:grpSpPr>
          <p:sp>
            <p:nvSpPr>
              <p:cNvPr id="293893" name="Rectangle 5"/>
              <p:cNvSpPr>
                <a:spLocks noChangeArrowheads="1"/>
              </p:cNvSpPr>
              <p:nvPr/>
            </p:nvSpPr>
            <p:spPr bwMode="auto">
              <a:xfrm>
                <a:off x="3840" y="3744"/>
                <a:ext cx="672" cy="384"/>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293894" name="Rectangle 6"/>
              <p:cNvSpPr>
                <a:spLocks noChangeArrowheads="1"/>
              </p:cNvSpPr>
              <p:nvPr/>
            </p:nvSpPr>
            <p:spPr bwMode="auto">
              <a:xfrm>
                <a:off x="4512" y="3984"/>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5" name="Rectangle 7"/>
              <p:cNvSpPr>
                <a:spLocks noChangeArrowheads="1"/>
              </p:cNvSpPr>
              <p:nvPr/>
            </p:nvSpPr>
            <p:spPr bwMode="auto">
              <a:xfrm>
                <a:off x="5040" y="3792"/>
                <a:ext cx="576" cy="4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293896" name="Rectangle 8"/>
              <p:cNvSpPr>
                <a:spLocks noChangeArrowheads="1"/>
              </p:cNvSpPr>
              <p:nvPr/>
            </p:nvSpPr>
            <p:spPr bwMode="auto">
              <a:xfrm>
                <a:off x="4560" y="3600"/>
                <a:ext cx="480" cy="19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grpSp>
      <p:sp>
        <p:nvSpPr>
          <p:cNvPr id="293897" name="Rectangle 9"/>
          <p:cNvSpPr>
            <a:spLocks noGrp="1" noChangeArrowheads="1"/>
          </p:cNvSpPr>
          <p:nvPr>
            <p:ph type="title"/>
          </p:nvPr>
        </p:nvSpPr>
        <p:spPr>
          <a:xfrm>
            <a:off x="76200" y="0"/>
            <a:ext cx="8915400" cy="685800"/>
          </a:xfrm>
        </p:spPr>
        <p:txBody>
          <a:bodyPr/>
          <a:lstStyle/>
          <a:p>
            <a:r>
              <a:rPr lang="en-US"/>
              <a:t>Ohm’s Law: Resistors</a:t>
            </a:r>
          </a:p>
        </p:txBody>
      </p:sp>
      <p:sp>
        <p:nvSpPr>
          <p:cNvPr id="293898" name="Rectangle 10"/>
          <p:cNvSpPr>
            <a:spLocks noChangeArrowheads="1"/>
          </p:cNvSpPr>
          <p:nvPr/>
        </p:nvSpPr>
        <p:spPr bwMode="auto">
          <a:xfrm>
            <a:off x="152400" y="6096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All electric devices offer resistance to the flow of current.</a:t>
            </a:r>
          </a:p>
          <a:p>
            <a:pPr marL="742950" lvl="1" indent="-285750">
              <a:spcBef>
                <a:spcPct val="20000"/>
              </a:spcBef>
              <a:buFontTx/>
              <a:buChar char="–"/>
            </a:pPr>
            <a:r>
              <a:rPr lang="en-US" dirty="0">
                <a:solidFill>
                  <a:srgbClr val="660066"/>
                </a:solidFill>
                <a:latin typeface="Arial Narrow" charset="0"/>
                <a:ea typeface="ＭＳ Ｐゴシック" charset="-128"/>
              </a:rPr>
              <a:t>Filaments of light bulbs or heaters are wires with high resistance to cause electrons to lose their energy in the wire</a:t>
            </a:r>
          </a:p>
          <a:p>
            <a:pPr marL="742950" lvl="1" indent="-285750">
              <a:spcBef>
                <a:spcPct val="20000"/>
              </a:spcBef>
              <a:buFontTx/>
              <a:buChar char="–"/>
            </a:pPr>
            <a:r>
              <a:rPr lang="en-US" dirty="0">
                <a:solidFill>
                  <a:srgbClr val="660066"/>
                </a:solidFill>
                <a:latin typeface="Arial Narrow" charset="0"/>
                <a:ea typeface="ＭＳ Ｐゴシック" charset="-128"/>
              </a:rPr>
              <a:t>In general connecting wires have </a:t>
            </a:r>
            <a:r>
              <a:rPr lang="en-US" dirty="0" smtClean="0">
                <a:solidFill>
                  <a:srgbClr val="660066"/>
                </a:solidFill>
                <a:latin typeface="Arial Narrow" charset="0"/>
                <a:ea typeface="ＭＳ Ｐゴシック" charset="-128"/>
              </a:rPr>
              <a:t>lower </a:t>
            </a:r>
            <a:r>
              <a:rPr lang="en-US" dirty="0">
                <a:solidFill>
                  <a:srgbClr val="660066"/>
                </a:solidFill>
                <a:latin typeface="Arial Narrow" charset="0"/>
                <a:ea typeface="ＭＳ Ｐゴシック" charset="-128"/>
              </a:rPr>
              <a:t>resistance compared to other devices on the circuit</a:t>
            </a:r>
          </a:p>
          <a:p>
            <a:pPr marL="342900" indent="-342900">
              <a:spcBef>
                <a:spcPct val="20000"/>
              </a:spcBef>
              <a:buFontTx/>
              <a:buChar char="•"/>
            </a:pPr>
            <a:r>
              <a:rPr lang="en-US" sz="2800" dirty="0">
                <a:solidFill>
                  <a:schemeClr val="accent2"/>
                </a:solidFill>
                <a:latin typeface="Arial Narrow" charset="0"/>
              </a:rPr>
              <a:t>In circuits, resistors are used to control the amount of current</a:t>
            </a:r>
          </a:p>
          <a:p>
            <a:pPr marL="742950" lvl="1" indent="-285750">
              <a:spcBef>
                <a:spcPct val="20000"/>
              </a:spcBef>
              <a:buFontTx/>
              <a:buChar char="–"/>
            </a:pPr>
            <a:r>
              <a:rPr lang="en-US" dirty="0">
                <a:solidFill>
                  <a:srgbClr val="660066"/>
                </a:solidFill>
                <a:latin typeface="Arial Narrow" charset="0"/>
                <a:ea typeface="ＭＳ Ｐゴシック" charset="-128"/>
              </a:rPr>
              <a:t>Resistors offer resistance of less than one ohm to millions of ohms</a:t>
            </a:r>
          </a:p>
          <a:p>
            <a:pPr marL="742950" lvl="1" indent="-285750">
              <a:spcBef>
                <a:spcPct val="20000"/>
              </a:spcBef>
              <a:buFontTx/>
              <a:buChar char="–"/>
            </a:pPr>
            <a:r>
              <a:rPr lang="en-US" dirty="0">
                <a:solidFill>
                  <a:srgbClr val="660066"/>
                </a:solidFill>
                <a:latin typeface="Arial Narrow" charset="0"/>
                <a:ea typeface="ＭＳ Ｐゴシック" charset="-128"/>
              </a:rPr>
              <a:t>Main types are</a:t>
            </a:r>
          </a:p>
          <a:p>
            <a:pPr marL="1143000" lvl="2" indent="-228600">
              <a:spcBef>
                <a:spcPct val="20000"/>
              </a:spcBef>
              <a:buFontTx/>
              <a:buChar char="•"/>
            </a:pPr>
            <a:r>
              <a:rPr lang="en-US" sz="2000" dirty="0">
                <a:solidFill>
                  <a:srgbClr val="003300"/>
                </a:solidFill>
                <a:latin typeface="Arial Narrow" charset="0"/>
                <a:ea typeface="ＭＳ Ｐゴシック" charset="-128"/>
              </a:rPr>
              <a:t>“wire-wound” resistors which consists of a coil of fine wire</a:t>
            </a:r>
          </a:p>
          <a:p>
            <a:pPr marL="1143000" lvl="2" indent="-228600">
              <a:spcBef>
                <a:spcPct val="20000"/>
              </a:spcBef>
              <a:buFontTx/>
              <a:buChar char="•"/>
            </a:pPr>
            <a:r>
              <a:rPr lang="en-US" sz="2000" dirty="0">
                <a:solidFill>
                  <a:srgbClr val="003300"/>
                </a:solidFill>
                <a:latin typeface="Arial Narrow" charset="0"/>
                <a:ea typeface="ＭＳ Ｐゴシック" charset="-128"/>
              </a:rPr>
              <a:t>“composition” resistors which are usually made of semiconductor carbon</a:t>
            </a:r>
          </a:p>
          <a:p>
            <a:pPr marL="1143000" lvl="2" indent="-228600">
              <a:spcBef>
                <a:spcPct val="20000"/>
              </a:spcBef>
              <a:buFontTx/>
              <a:buChar char="•"/>
            </a:pPr>
            <a:r>
              <a:rPr lang="en-US" sz="2000" dirty="0">
                <a:solidFill>
                  <a:srgbClr val="003300"/>
                </a:solidFill>
                <a:latin typeface="Arial Narrow" charset="0"/>
                <a:ea typeface="ＭＳ Ｐゴシック" charset="-128"/>
              </a:rPr>
              <a:t>thin metal films</a:t>
            </a:r>
          </a:p>
          <a:p>
            <a:pPr marL="342900" indent="-342900">
              <a:spcBef>
                <a:spcPct val="20000"/>
              </a:spcBef>
              <a:buFontTx/>
              <a:buChar char="•"/>
            </a:pPr>
            <a:r>
              <a:rPr lang="en-US" sz="2800" dirty="0">
                <a:solidFill>
                  <a:schemeClr val="accent2"/>
                </a:solidFill>
                <a:latin typeface="Arial Narrow" charset="0"/>
              </a:rPr>
              <a:t>When drawn in the circuit, the symbol for a resistor is:</a:t>
            </a:r>
          </a:p>
          <a:p>
            <a:pPr marL="342900" indent="-342900">
              <a:spcBef>
                <a:spcPct val="20000"/>
              </a:spcBef>
              <a:buFontTx/>
              <a:buChar char="•"/>
            </a:pPr>
            <a:r>
              <a:rPr lang="en-US" sz="2800" dirty="0">
                <a:solidFill>
                  <a:schemeClr val="accent2"/>
                </a:solidFill>
                <a:latin typeface="Arial Narrow" charset="0"/>
              </a:rPr>
              <a:t>Wires are drawn simply as straight lines </a:t>
            </a:r>
          </a:p>
        </p:txBody>
      </p:sp>
    </p:spTree>
    <p:extLst>
      <p:ext uri="{BB962C8B-B14F-4D97-AF65-F5344CB8AC3E}">
        <p14:creationId xmlns:p14="http://schemas.microsoft.com/office/powerpoint/2010/main" val="158850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3898">
                                            <p:txEl>
                                              <p:pRg st="0" end="0"/>
                                            </p:txEl>
                                          </p:spTgt>
                                        </p:tgtEl>
                                        <p:attrNameLst>
                                          <p:attrName>style.visibility</p:attrName>
                                        </p:attrNameLst>
                                      </p:cBhvr>
                                      <p:to>
                                        <p:strVal val="visible"/>
                                      </p:to>
                                    </p:set>
                                    <p:animEffect transition="in" filter="wipe(left)">
                                      <p:cBhvr>
                                        <p:cTn id="7" dur="500"/>
                                        <p:tgtEl>
                                          <p:spTgt spid="293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3898">
                                            <p:txEl>
                                              <p:pRg st="1" end="1"/>
                                            </p:txEl>
                                          </p:spTgt>
                                        </p:tgtEl>
                                        <p:attrNameLst>
                                          <p:attrName>style.visibility</p:attrName>
                                        </p:attrNameLst>
                                      </p:cBhvr>
                                      <p:to>
                                        <p:strVal val="visible"/>
                                      </p:to>
                                    </p:set>
                                    <p:animEffect transition="in" filter="wipe(left)">
                                      <p:cBhvr>
                                        <p:cTn id="12" dur="500"/>
                                        <p:tgtEl>
                                          <p:spTgt spid="293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3898">
                                            <p:txEl>
                                              <p:pRg st="2" end="2"/>
                                            </p:txEl>
                                          </p:spTgt>
                                        </p:tgtEl>
                                        <p:attrNameLst>
                                          <p:attrName>style.visibility</p:attrName>
                                        </p:attrNameLst>
                                      </p:cBhvr>
                                      <p:to>
                                        <p:strVal val="visible"/>
                                      </p:to>
                                    </p:set>
                                    <p:animEffect transition="in" filter="wipe(left)">
                                      <p:cBhvr>
                                        <p:cTn id="17" dur="500"/>
                                        <p:tgtEl>
                                          <p:spTgt spid="2938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3898">
                                            <p:txEl>
                                              <p:pRg st="3" end="3"/>
                                            </p:txEl>
                                          </p:spTgt>
                                        </p:tgtEl>
                                        <p:attrNameLst>
                                          <p:attrName>style.visibility</p:attrName>
                                        </p:attrNameLst>
                                      </p:cBhvr>
                                      <p:to>
                                        <p:strVal val="visible"/>
                                      </p:to>
                                    </p:set>
                                    <p:animEffect transition="in" filter="wipe(left)">
                                      <p:cBhvr>
                                        <p:cTn id="22" dur="500"/>
                                        <p:tgtEl>
                                          <p:spTgt spid="2938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93898">
                                            <p:txEl>
                                              <p:pRg st="4" end="4"/>
                                            </p:txEl>
                                          </p:spTgt>
                                        </p:tgtEl>
                                        <p:attrNameLst>
                                          <p:attrName>style.visibility</p:attrName>
                                        </p:attrNameLst>
                                      </p:cBhvr>
                                      <p:to>
                                        <p:strVal val="visible"/>
                                      </p:to>
                                    </p:set>
                                    <p:animEffect transition="in" filter="wipe(left)">
                                      <p:cBhvr>
                                        <p:cTn id="27" dur="500"/>
                                        <p:tgtEl>
                                          <p:spTgt spid="2938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93898">
                                            <p:txEl>
                                              <p:pRg st="5" end="5"/>
                                            </p:txEl>
                                          </p:spTgt>
                                        </p:tgtEl>
                                        <p:attrNameLst>
                                          <p:attrName>style.visibility</p:attrName>
                                        </p:attrNameLst>
                                      </p:cBhvr>
                                      <p:to>
                                        <p:strVal val="visible"/>
                                      </p:to>
                                    </p:set>
                                    <p:animEffect transition="in" filter="wipe(left)">
                                      <p:cBhvr>
                                        <p:cTn id="32" dur="500"/>
                                        <p:tgtEl>
                                          <p:spTgt spid="2938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3898">
                                            <p:txEl>
                                              <p:pRg st="6" end="6"/>
                                            </p:txEl>
                                          </p:spTgt>
                                        </p:tgtEl>
                                        <p:attrNameLst>
                                          <p:attrName>style.visibility</p:attrName>
                                        </p:attrNameLst>
                                      </p:cBhvr>
                                      <p:to>
                                        <p:strVal val="visible"/>
                                      </p:to>
                                    </p:set>
                                    <p:animEffect transition="in" filter="wipe(left)">
                                      <p:cBhvr>
                                        <p:cTn id="37" dur="500"/>
                                        <p:tgtEl>
                                          <p:spTgt spid="2938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3898">
                                            <p:txEl>
                                              <p:pRg st="7" end="7"/>
                                            </p:txEl>
                                          </p:spTgt>
                                        </p:tgtEl>
                                        <p:attrNameLst>
                                          <p:attrName>style.visibility</p:attrName>
                                        </p:attrNameLst>
                                      </p:cBhvr>
                                      <p:to>
                                        <p:strVal val="visible"/>
                                      </p:to>
                                    </p:set>
                                    <p:animEffect transition="in" filter="wipe(left)">
                                      <p:cBhvr>
                                        <p:cTn id="42" dur="500"/>
                                        <p:tgtEl>
                                          <p:spTgt spid="2938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3898">
                                            <p:txEl>
                                              <p:pRg st="8" end="8"/>
                                            </p:txEl>
                                          </p:spTgt>
                                        </p:tgtEl>
                                        <p:attrNameLst>
                                          <p:attrName>style.visibility</p:attrName>
                                        </p:attrNameLst>
                                      </p:cBhvr>
                                      <p:to>
                                        <p:strVal val="visible"/>
                                      </p:to>
                                    </p:set>
                                    <p:animEffect transition="in" filter="wipe(left)">
                                      <p:cBhvr>
                                        <p:cTn id="47" dur="500"/>
                                        <p:tgtEl>
                                          <p:spTgt spid="29389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3898">
                                            <p:txEl>
                                              <p:pRg st="9" end="9"/>
                                            </p:txEl>
                                          </p:spTgt>
                                        </p:tgtEl>
                                        <p:attrNameLst>
                                          <p:attrName>style.visibility</p:attrName>
                                        </p:attrNameLst>
                                      </p:cBhvr>
                                      <p:to>
                                        <p:strVal val="visible"/>
                                      </p:to>
                                    </p:set>
                                    <p:animEffect transition="in" filter="wipe(left)">
                                      <p:cBhvr>
                                        <p:cTn id="52" dur="500"/>
                                        <p:tgtEl>
                                          <p:spTgt spid="29389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500" fill="hold"/>
                                        <p:tgtEl>
                                          <p:spTgt spid="2"/>
                                        </p:tgtEl>
                                        <p:attrNameLst>
                                          <p:attrName>ppt_w</p:attrName>
                                        </p:attrNameLst>
                                      </p:cBhvr>
                                      <p:tavLst>
                                        <p:tav tm="0">
                                          <p:val>
                                            <p:fltVal val="0"/>
                                          </p:val>
                                        </p:tav>
                                        <p:tav tm="100000">
                                          <p:val>
                                            <p:strVal val="#ppt_w"/>
                                          </p:val>
                                        </p:tav>
                                      </p:tavLst>
                                    </p:anim>
                                    <p:anim calcmode="lin" valueType="num">
                                      <p:cBhvr>
                                        <p:cTn id="58" dur="500" fill="hold"/>
                                        <p:tgtEl>
                                          <p:spTgt spid="2"/>
                                        </p:tgtEl>
                                        <p:attrNameLst>
                                          <p:attrName>ppt_h</p:attrName>
                                        </p:attrNameLst>
                                      </p:cBhvr>
                                      <p:tavLst>
                                        <p:tav tm="0">
                                          <p:val>
                                            <p:fltVal val="0"/>
                                          </p:val>
                                        </p:tav>
                                        <p:tav tm="100000">
                                          <p:val>
                                            <p:strVal val="#ppt_h"/>
                                          </p:val>
                                        </p:tav>
                                      </p:tavLst>
                                    </p:anim>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93898">
                                            <p:txEl>
                                              <p:pRg st="10" end="10"/>
                                            </p:txEl>
                                          </p:spTgt>
                                        </p:tgtEl>
                                        <p:attrNameLst>
                                          <p:attrName>style.visibility</p:attrName>
                                        </p:attrNameLst>
                                      </p:cBhvr>
                                      <p:to>
                                        <p:strVal val="visible"/>
                                      </p:to>
                                    </p:set>
                                    <p:animEffect transition="in" filter="wipe(left)">
                                      <p:cBhvr>
                                        <p:cTn id="64" dur="500"/>
                                        <p:tgtEl>
                                          <p:spTgt spid="293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ate Placeholder 3"/>
          <p:cNvSpPr>
            <a:spLocks noGrp="1"/>
          </p:cNvSpPr>
          <p:nvPr>
            <p:ph type="dt" sz="half" idx="10"/>
          </p:nvPr>
        </p:nvSpPr>
        <p:spPr/>
        <p:txBody>
          <a:bodyPr/>
          <a:lstStyle/>
          <a:p>
            <a:r>
              <a:rPr lang="en-US" smtClean="0"/>
              <a:t>Monday, Oct. 15, 2018</a:t>
            </a:r>
            <a:endParaRPr lang="en-US"/>
          </a:p>
        </p:txBody>
      </p:sp>
      <p:sp>
        <p:nvSpPr>
          <p:cNvPr id="88" name="Footer Placeholder 4"/>
          <p:cNvSpPr>
            <a:spLocks noGrp="1"/>
          </p:cNvSpPr>
          <p:nvPr>
            <p:ph type="ftr" sz="quarter" idx="11"/>
          </p:nvPr>
        </p:nvSpPr>
        <p:spPr/>
        <p:txBody>
          <a:bodyPr/>
          <a:lstStyle/>
          <a:p>
            <a:r>
              <a:rPr lang="mr-IN" smtClean="0"/>
              <a:t>PHYS 1444-002, Fall 2018                     Dr. Jaehoon Yu</a:t>
            </a:r>
            <a:endParaRPr lang="en-US"/>
          </a:p>
        </p:txBody>
      </p:sp>
      <p:sp>
        <p:nvSpPr>
          <p:cNvPr id="89" name="Slide Number Placeholder 5"/>
          <p:cNvSpPr>
            <a:spLocks noGrp="1"/>
          </p:cNvSpPr>
          <p:nvPr>
            <p:ph type="sldNum" sz="quarter" idx="12"/>
          </p:nvPr>
        </p:nvSpPr>
        <p:spPr/>
        <p:txBody>
          <a:bodyPr/>
          <a:lstStyle/>
          <a:p>
            <a:fld id="{57E0F93E-AA33-1F41-ACCB-6D51A3C1BCCE}" type="slidenum">
              <a:rPr lang="en-US"/>
              <a:pPr/>
              <a:t>6</a:t>
            </a:fld>
            <a:endParaRPr lang="en-US"/>
          </a:p>
        </p:txBody>
      </p:sp>
      <p:sp>
        <p:nvSpPr>
          <p:cNvPr id="294914" name="Rectangle 2"/>
          <p:cNvSpPr>
            <a:spLocks noGrp="1" noChangeArrowheads="1"/>
          </p:cNvSpPr>
          <p:nvPr>
            <p:ph type="title"/>
          </p:nvPr>
        </p:nvSpPr>
        <p:spPr>
          <a:xfrm>
            <a:off x="76200" y="0"/>
            <a:ext cx="8915400" cy="685800"/>
          </a:xfrm>
        </p:spPr>
        <p:txBody>
          <a:bodyPr/>
          <a:lstStyle/>
          <a:p>
            <a:r>
              <a:rPr lang="en-US"/>
              <a:t>Ohm’s Law: Resistor Values</a:t>
            </a:r>
          </a:p>
        </p:txBody>
      </p:sp>
      <p:sp>
        <p:nvSpPr>
          <p:cNvPr id="294915" name="Rectangle 3"/>
          <p:cNvSpPr>
            <a:spLocks noChangeArrowheads="1"/>
          </p:cNvSpPr>
          <p:nvPr/>
        </p:nvSpPr>
        <p:spPr bwMode="auto">
          <a:xfrm>
            <a:off x="152400" y="685800"/>
            <a:ext cx="8610600" cy="5791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Resistors have its resistance color-coded on its body</a:t>
            </a:r>
          </a:p>
          <a:p>
            <a:pPr marL="342900" indent="-342900">
              <a:spcBef>
                <a:spcPct val="20000"/>
              </a:spcBef>
              <a:buFontTx/>
              <a:buChar char="•"/>
            </a:pPr>
            <a:r>
              <a:rPr lang="en-US" sz="2800">
                <a:solidFill>
                  <a:schemeClr val="accent2"/>
                </a:solidFill>
                <a:latin typeface="Arial Narrow" charset="0"/>
              </a:rPr>
              <a:t>The color-coding follows the convention below: </a:t>
            </a:r>
          </a:p>
        </p:txBody>
      </p:sp>
      <p:pic>
        <p:nvPicPr>
          <p:cNvPr id="294916" name="Picture 4" descr="FG25_011"/>
          <p:cNvPicPr>
            <a:picLocks noChangeAspect="1" noChangeArrowheads="1"/>
          </p:cNvPicPr>
          <p:nvPr/>
        </p:nvPicPr>
        <p:blipFill>
          <a:blip r:embed="rId3"/>
          <a:srcRect/>
          <a:stretch>
            <a:fillRect/>
          </a:stretch>
        </p:blipFill>
        <p:spPr bwMode="auto">
          <a:xfrm>
            <a:off x="2590800" y="1752600"/>
            <a:ext cx="5867400" cy="4400550"/>
          </a:xfrm>
          <a:prstGeom prst="rect">
            <a:avLst/>
          </a:prstGeom>
          <a:noFill/>
        </p:spPr>
      </p:pic>
      <p:graphicFrame>
        <p:nvGraphicFramePr>
          <p:cNvPr id="294917" name="Group 5"/>
          <p:cNvGraphicFramePr>
            <a:graphicFrameLocks noGrp="1"/>
          </p:cNvGraphicFramePr>
          <p:nvPr/>
        </p:nvGraphicFramePr>
        <p:xfrm>
          <a:off x="152400" y="1752600"/>
          <a:ext cx="3581400" cy="4693920"/>
        </p:xfrm>
        <a:graphic>
          <a:graphicData uri="http://schemas.openxmlformats.org/drawingml/2006/table">
            <a:tbl>
              <a:tblPr/>
              <a:tblGrid>
                <a:gridCol w="838200"/>
                <a:gridCol w="838200"/>
                <a:gridCol w="914400"/>
                <a:gridCol w="990600"/>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Color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Number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Multiplier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Tolerance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Black</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1=10</a:t>
                      </a:r>
                      <a:r>
                        <a:rPr kumimoji="0" lang="en-US" sz="1600" b="0" i="0" u="none" strike="noStrike" cap="none" normalizeH="0" baseline="30000">
                          <a:ln>
                            <a:noFill/>
                          </a:ln>
                          <a:solidFill>
                            <a:schemeClr val="accent2"/>
                          </a:solidFill>
                          <a:effectLst/>
                          <a:latin typeface="Arial Narrow" charset="0"/>
                        </a:rPr>
                        <a:t>0</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Brown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Orange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3</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Yellow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4</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Green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5</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Blue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6</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6</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Violet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7</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Gray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8</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8</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White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9</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9</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Gold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1</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Silver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r>
                        <a:rPr kumimoji="0" lang="en-US" sz="1600" b="0" i="0" u="none" strike="noStrike" cap="none" normalizeH="0" baseline="30000">
                          <a:ln>
                            <a:noFill/>
                          </a:ln>
                          <a:solidFill>
                            <a:schemeClr val="accent2"/>
                          </a:solidFill>
                          <a:effectLst/>
                          <a:latin typeface="Arial Narrow" charset="0"/>
                        </a:rPr>
                        <a:t>-2</a:t>
                      </a: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10%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None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accent2"/>
                        </a:solidFill>
                        <a:effectLst/>
                        <a:latin typeface="Arial Narrow"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accent2"/>
                          </a:solidFill>
                          <a:effectLst/>
                          <a:latin typeface="Arial Narrow" charset="0"/>
                        </a:rPr>
                        <a:t>20%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4994" name="Text Box 82"/>
          <p:cNvSpPr txBox="1">
            <a:spLocks noChangeArrowheads="1"/>
          </p:cNvSpPr>
          <p:nvPr/>
        </p:nvSpPr>
        <p:spPr bwMode="auto">
          <a:xfrm>
            <a:off x="5715000" y="4953000"/>
            <a:ext cx="2286000" cy="641350"/>
          </a:xfrm>
          <a:prstGeom prst="rect">
            <a:avLst/>
          </a:prstGeom>
          <a:noFill/>
          <a:ln w="9525">
            <a:noFill/>
            <a:miter lim="800000"/>
            <a:headEnd/>
            <a:tailEnd/>
          </a:ln>
          <a:effectLst/>
        </p:spPr>
        <p:txBody>
          <a:bodyPr>
            <a:prstTxWarp prst="textNoShape">
              <a:avLst/>
            </a:prstTxWarp>
            <a:spAutoFit/>
          </a:bodyPr>
          <a:lstStyle/>
          <a:p>
            <a:r>
              <a:rPr lang="en-US" sz="1800">
                <a:solidFill>
                  <a:srgbClr val="CC0000"/>
                </a:solidFill>
                <a:latin typeface="Arial Narrow" charset="0"/>
              </a:rPr>
              <a:t>What is the resistance of the resistor in this figure?</a:t>
            </a:r>
          </a:p>
        </p:txBody>
      </p:sp>
      <p:graphicFrame>
        <p:nvGraphicFramePr>
          <p:cNvPr id="294995" name="Object 83"/>
          <p:cNvGraphicFramePr>
            <a:graphicFrameLocks noChangeAspect="1"/>
          </p:cNvGraphicFramePr>
          <p:nvPr/>
        </p:nvGraphicFramePr>
        <p:xfrm>
          <a:off x="5621338" y="5703888"/>
          <a:ext cx="322262" cy="455612"/>
        </p:xfrm>
        <a:graphic>
          <a:graphicData uri="http://schemas.openxmlformats.org/presentationml/2006/ole">
            <mc:AlternateContent xmlns:mc="http://schemas.openxmlformats.org/markup-compatibility/2006">
              <mc:Choice xmlns:v="urn:schemas-microsoft-com:vml" Requires="v">
                <p:oleObj spid="_x0000_s121008" name="Equation" r:id="rId4" imgW="114120" imgH="152280" progId="Equation.DSMT4">
                  <p:embed/>
                </p:oleObj>
              </mc:Choice>
              <mc:Fallback>
                <p:oleObj name="Equation" r:id="rId4" imgW="11412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338" y="5703888"/>
                        <a:ext cx="322262" cy="4556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6" name="Object 84"/>
          <p:cNvGraphicFramePr>
            <a:graphicFrameLocks noChangeAspect="1"/>
          </p:cNvGraphicFramePr>
          <p:nvPr/>
        </p:nvGraphicFramePr>
        <p:xfrm>
          <a:off x="5849938" y="5697538"/>
          <a:ext cx="322262" cy="493712"/>
        </p:xfrm>
        <a:graphic>
          <a:graphicData uri="http://schemas.openxmlformats.org/presentationml/2006/ole">
            <mc:AlternateContent xmlns:mc="http://schemas.openxmlformats.org/markup-compatibility/2006">
              <mc:Choice xmlns:v="urn:schemas-microsoft-com:vml" Requires="v">
                <p:oleObj spid="_x0000_s121009"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5697538"/>
                        <a:ext cx="322262"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7" name="Object 85"/>
          <p:cNvGraphicFramePr>
            <a:graphicFrameLocks noChangeAspect="1"/>
          </p:cNvGraphicFramePr>
          <p:nvPr/>
        </p:nvGraphicFramePr>
        <p:xfrm>
          <a:off x="6151563" y="5602288"/>
          <a:ext cx="858837" cy="608012"/>
        </p:xfrm>
        <a:graphic>
          <a:graphicData uri="http://schemas.openxmlformats.org/presentationml/2006/ole">
            <mc:AlternateContent xmlns:mc="http://schemas.openxmlformats.org/markup-compatibility/2006">
              <mc:Choice xmlns:v="urn:schemas-microsoft-com:vml" Requires="v">
                <p:oleObj spid="_x0000_s121010" name="Equation" r:id="rId8" imgW="304560" imgH="203040" progId="Equation.DSMT4">
                  <p:embed/>
                </p:oleObj>
              </mc:Choice>
              <mc:Fallback>
                <p:oleObj name="Equation" r:id="rId8" imgW="3045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1563" y="5602288"/>
                        <a:ext cx="858837" cy="6080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4998" name="Object 86"/>
          <p:cNvGraphicFramePr>
            <a:graphicFrameLocks noChangeAspect="1"/>
          </p:cNvGraphicFramePr>
          <p:nvPr/>
        </p:nvGraphicFramePr>
        <p:xfrm>
          <a:off x="6934200" y="5678488"/>
          <a:ext cx="1073150" cy="493712"/>
        </p:xfrm>
        <a:graphic>
          <a:graphicData uri="http://schemas.openxmlformats.org/presentationml/2006/ole">
            <mc:AlternateContent xmlns:mc="http://schemas.openxmlformats.org/markup-compatibility/2006">
              <mc:Choice xmlns:v="urn:schemas-microsoft-com:vml" Requires="v">
                <p:oleObj spid="_x0000_s121011" name="Equation" r:id="rId10" imgW="380880" imgH="164880" progId="Equation.DSMT4">
                  <p:embed/>
                </p:oleObj>
              </mc:Choice>
              <mc:Fallback>
                <p:oleObj name="Equation" r:id="rId10" imgW="38088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4200" y="5678488"/>
                        <a:ext cx="1073150" cy="4937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878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wipe(left)">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wipe(left)">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94916"/>
                                        </p:tgtEl>
                                        <p:attrNameLst>
                                          <p:attrName>style.visibility</p:attrName>
                                        </p:attrNameLst>
                                      </p:cBhvr>
                                      <p:to>
                                        <p:strVal val="visible"/>
                                      </p:to>
                                    </p:set>
                                    <p:anim calcmode="lin" valueType="num">
                                      <p:cBhvr>
                                        <p:cTn id="17" dur="500" fill="hold"/>
                                        <p:tgtEl>
                                          <p:spTgt spid="294916"/>
                                        </p:tgtEl>
                                        <p:attrNameLst>
                                          <p:attrName>ppt_w</p:attrName>
                                        </p:attrNameLst>
                                      </p:cBhvr>
                                      <p:tavLst>
                                        <p:tav tm="0">
                                          <p:val>
                                            <p:fltVal val="0"/>
                                          </p:val>
                                        </p:tav>
                                        <p:tav tm="100000">
                                          <p:val>
                                            <p:strVal val="#ppt_w"/>
                                          </p:val>
                                        </p:tav>
                                      </p:tavLst>
                                    </p:anim>
                                    <p:anim calcmode="lin" valueType="num">
                                      <p:cBhvr>
                                        <p:cTn id="18" dur="500" fill="hold"/>
                                        <p:tgtEl>
                                          <p:spTgt spid="294916"/>
                                        </p:tgtEl>
                                        <p:attrNameLst>
                                          <p:attrName>ppt_h</p:attrName>
                                        </p:attrNameLst>
                                      </p:cBhvr>
                                      <p:tavLst>
                                        <p:tav tm="0">
                                          <p:val>
                                            <p:fltVal val="0"/>
                                          </p:val>
                                        </p:tav>
                                        <p:tav tm="100000">
                                          <p:val>
                                            <p:strVal val="#ppt_h"/>
                                          </p:val>
                                        </p:tav>
                                      </p:tavLst>
                                    </p:anim>
                                    <p:animEffect transition="in" filter="fade">
                                      <p:cBhvr>
                                        <p:cTn id="19" dur="500"/>
                                        <p:tgtEl>
                                          <p:spTgt spid="2949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94917"/>
                                        </p:tgtEl>
                                        <p:attrNameLst>
                                          <p:attrName>style.visibility</p:attrName>
                                        </p:attrNameLst>
                                      </p:cBhvr>
                                      <p:to>
                                        <p:strVal val="visible"/>
                                      </p:to>
                                    </p:set>
                                    <p:anim calcmode="lin" valueType="num">
                                      <p:cBhvr>
                                        <p:cTn id="24" dur="500" fill="hold"/>
                                        <p:tgtEl>
                                          <p:spTgt spid="294917"/>
                                        </p:tgtEl>
                                        <p:attrNameLst>
                                          <p:attrName>ppt_w</p:attrName>
                                        </p:attrNameLst>
                                      </p:cBhvr>
                                      <p:tavLst>
                                        <p:tav tm="0">
                                          <p:val>
                                            <p:fltVal val="0"/>
                                          </p:val>
                                        </p:tav>
                                        <p:tav tm="100000">
                                          <p:val>
                                            <p:strVal val="#ppt_w"/>
                                          </p:val>
                                        </p:tav>
                                      </p:tavLst>
                                    </p:anim>
                                    <p:anim calcmode="lin" valueType="num">
                                      <p:cBhvr>
                                        <p:cTn id="25" dur="500" fill="hold"/>
                                        <p:tgtEl>
                                          <p:spTgt spid="294917"/>
                                        </p:tgtEl>
                                        <p:attrNameLst>
                                          <p:attrName>ppt_h</p:attrName>
                                        </p:attrNameLst>
                                      </p:cBhvr>
                                      <p:tavLst>
                                        <p:tav tm="0">
                                          <p:val>
                                            <p:fltVal val="0"/>
                                          </p:val>
                                        </p:tav>
                                        <p:tav tm="100000">
                                          <p:val>
                                            <p:strVal val="#ppt_h"/>
                                          </p:val>
                                        </p:tav>
                                      </p:tavLst>
                                    </p:anim>
                                    <p:animEffect transition="in" filter="fade">
                                      <p:cBhvr>
                                        <p:cTn id="26" dur="500"/>
                                        <p:tgtEl>
                                          <p:spTgt spid="2949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94994"/>
                                        </p:tgtEl>
                                        <p:attrNameLst>
                                          <p:attrName>style.visibility</p:attrName>
                                        </p:attrNameLst>
                                      </p:cBhvr>
                                      <p:to>
                                        <p:strVal val="visible"/>
                                      </p:to>
                                    </p:set>
                                    <p:animEffect transition="in" filter="wipe(left)">
                                      <p:cBhvr>
                                        <p:cTn id="31" dur="500"/>
                                        <p:tgtEl>
                                          <p:spTgt spid="29499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4995"/>
                                        </p:tgtEl>
                                        <p:attrNameLst>
                                          <p:attrName>style.visibility</p:attrName>
                                        </p:attrNameLst>
                                      </p:cBhvr>
                                      <p:to>
                                        <p:strVal val="visible"/>
                                      </p:to>
                                    </p:set>
                                    <p:animEffect transition="in" filter="wipe(left)">
                                      <p:cBhvr>
                                        <p:cTn id="36" dur="500"/>
                                        <p:tgtEl>
                                          <p:spTgt spid="29499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94996"/>
                                        </p:tgtEl>
                                        <p:attrNameLst>
                                          <p:attrName>style.visibility</p:attrName>
                                        </p:attrNameLst>
                                      </p:cBhvr>
                                      <p:to>
                                        <p:strVal val="visible"/>
                                      </p:to>
                                    </p:set>
                                    <p:animEffect transition="in" filter="wipe(left)">
                                      <p:cBhvr>
                                        <p:cTn id="41" dur="500"/>
                                        <p:tgtEl>
                                          <p:spTgt spid="29499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94997"/>
                                        </p:tgtEl>
                                        <p:attrNameLst>
                                          <p:attrName>style.visibility</p:attrName>
                                        </p:attrNameLst>
                                      </p:cBhvr>
                                      <p:to>
                                        <p:strVal val="visible"/>
                                      </p:to>
                                    </p:set>
                                    <p:animEffect transition="in" filter="wipe(left)">
                                      <p:cBhvr>
                                        <p:cTn id="46" dur="500"/>
                                        <p:tgtEl>
                                          <p:spTgt spid="29499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4998"/>
                                        </p:tgtEl>
                                        <p:attrNameLst>
                                          <p:attrName>style.visibility</p:attrName>
                                        </p:attrNameLst>
                                      </p:cBhvr>
                                      <p:to>
                                        <p:strVal val="visible"/>
                                      </p:to>
                                    </p:set>
                                    <p:animEffect transition="in" filter="wipe(left)">
                                      <p:cBhvr>
                                        <p:cTn id="51" dur="500"/>
                                        <p:tgtEl>
                                          <p:spTgt spid="29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p:bldP spid="2949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Oct. 15,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B5ED5AD7-8AE6-AF4C-BD37-715FA29C9A99}" type="slidenum">
              <a:rPr lang="en-US"/>
              <a:pPr/>
              <a:t>7</a:t>
            </a:fld>
            <a:endParaRPr lang="en-US"/>
          </a:p>
        </p:txBody>
      </p:sp>
      <p:sp>
        <p:nvSpPr>
          <p:cNvPr id="295938" name="Rectangle 2"/>
          <p:cNvSpPr>
            <a:spLocks noGrp="1" noChangeArrowheads="1"/>
          </p:cNvSpPr>
          <p:nvPr>
            <p:ph type="title"/>
          </p:nvPr>
        </p:nvSpPr>
        <p:spPr>
          <a:xfrm>
            <a:off x="76200" y="0"/>
            <a:ext cx="8915400" cy="685800"/>
          </a:xfrm>
        </p:spPr>
        <p:txBody>
          <a:bodyPr/>
          <a:lstStyle/>
          <a:p>
            <a:r>
              <a:rPr lang="en-US"/>
              <a:t>Resistivity</a:t>
            </a:r>
          </a:p>
        </p:txBody>
      </p:sp>
      <p:sp>
        <p:nvSpPr>
          <p:cNvPr id="295939" name="Rectangle 3"/>
          <p:cNvSpPr>
            <a:spLocks noChangeArrowheads="1"/>
          </p:cNvSpPr>
          <p:nvPr/>
        </p:nvSpPr>
        <p:spPr bwMode="auto">
          <a:xfrm>
            <a:off x="152400" y="6858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It is experimentally found that the resistance R of a metal wire is directly proportional to its length </a:t>
            </a:r>
            <a:r>
              <a:rPr lang="en-US" sz="2800" dirty="0" err="1">
                <a:solidFill>
                  <a:schemeClr val="accent2"/>
                </a:solidFill>
                <a:latin typeface="Monotype Corsiva" charset="0"/>
              </a:rPr>
              <a:t>l</a:t>
            </a:r>
            <a:r>
              <a:rPr lang="en-US" sz="2800" dirty="0">
                <a:solidFill>
                  <a:schemeClr val="accent2"/>
                </a:solidFill>
                <a:latin typeface="Arial Narrow" charset="0"/>
              </a:rPr>
              <a:t> and inversely proportional to its cross-sectional area A</a:t>
            </a:r>
          </a:p>
          <a:p>
            <a:pPr marL="742950" lvl="1" indent="-285750">
              <a:spcBef>
                <a:spcPct val="20000"/>
              </a:spcBef>
              <a:buFontTx/>
              <a:buChar char="–"/>
            </a:pPr>
            <a:r>
              <a:rPr lang="en-US" dirty="0">
                <a:solidFill>
                  <a:srgbClr val="660066"/>
                </a:solidFill>
                <a:latin typeface="Arial Narrow" charset="0"/>
                <a:ea typeface="ＭＳ Ｐゴシック" charset="-128"/>
              </a:rPr>
              <a:t>How would you formularize this?</a:t>
            </a:r>
          </a:p>
          <a:p>
            <a:pPr marL="742950" lvl="1" indent="-285750">
              <a:spcBef>
                <a:spcPct val="20000"/>
              </a:spcBef>
              <a:buFontTx/>
              <a:buChar char="–"/>
            </a:pPr>
            <a:r>
              <a:rPr lang="en-US" dirty="0">
                <a:solidFill>
                  <a:srgbClr val="660066"/>
                </a:solidFill>
                <a:latin typeface="Arial Narrow" charset="0"/>
                <a:ea typeface="ＭＳ Ｐゴシック" charset="-128"/>
              </a:rPr>
              <a:t>The proportionality constant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ρ</a:t>
            </a:r>
            <a:r>
              <a:rPr lang="en-US" dirty="0" smtClean="0">
                <a:solidFill>
                  <a:srgbClr val="660066"/>
                </a:solidFill>
                <a:latin typeface="Arial Narrow" charset="0"/>
                <a:ea typeface="ＭＳ Ｐゴシック" charset="-128"/>
              </a:rPr>
              <a:t> </a:t>
            </a:r>
            <a:r>
              <a:rPr lang="en-US" dirty="0">
                <a:solidFill>
                  <a:srgbClr val="660066"/>
                </a:solidFill>
                <a:latin typeface="Arial Narrow" charset="0"/>
                <a:ea typeface="ＭＳ Ｐゴシック" charset="-128"/>
              </a:rPr>
              <a:t>is called the </a:t>
            </a:r>
            <a:r>
              <a:rPr lang="en-US" b="1" u="sng" dirty="0">
                <a:solidFill>
                  <a:srgbClr val="CC0000"/>
                </a:solidFill>
                <a:latin typeface="Arial Narrow" charset="0"/>
                <a:ea typeface="ＭＳ Ｐゴシック" charset="-128"/>
              </a:rPr>
              <a:t>resistivity</a:t>
            </a:r>
            <a:r>
              <a:rPr lang="en-US" dirty="0">
                <a:solidFill>
                  <a:srgbClr val="660066"/>
                </a:solidFill>
                <a:latin typeface="Arial Narrow" charset="0"/>
                <a:ea typeface="ＭＳ Ｐゴシック" charset="-128"/>
              </a:rPr>
              <a:t> and depends on the material used.  What is the unit of this constant?</a:t>
            </a:r>
          </a:p>
          <a:p>
            <a:pPr marL="1143000" lvl="2" indent="-228600">
              <a:spcBef>
                <a:spcPct val="20000"/>
              </a:spcBef>
              <a:buFontTx/>
              <a:buChar char="•"/>
            </a:pPr>
            <a:r>
              <a:rPr lang="en-US" sz="2000" dirty="0">
                <a:solidFill>
                  <a:srgbClr val="003300"/>
                </a:solidFill>
                <a:latin typeface="Arial Narrow" charset="0"/>
                <a:ea typeface="ＭＳ Ｐゴシック" charset="-128"/>
              </a:rPr>
              <a:t>ohm-</a:t>
            </a:r>
            <a:r>
              <a:rPr lang="en-US" sz="2000" dirty="0" err="1">
                <a:solidFill>
                  <a:srgbClr val="003300"/>
                </a:solidFill>
                <a:latin typeface="Arial Narrow" charset="0"/>
                <a:ea typeface="ＭＳ Ｐゴシック" charset="-128"/>
              </a:rPr>
              <a:t>m</a:t>
            </a:r>
            <a:r>
              <a:rPr lang="en-US" sz="2000" dirty="0">
                <a:solidFill>
                  <a:srgbClr val="003300"/>
                </a:solidFill>
                <a:latin typeface="Arial Narrow" charset="0"/>
                <a:ea typeface="ＭＳ Ｐゴシック" charset="-128"/>
              </a:rPr>
              <a:t> or</a:t>
            </a:r>
            <a:r>
              <a:rPr lang="en-US" sz="2000" dirty="0" smtClean="0">
                <a:solidFill>
                  <a:srgbClr val="003300"/>
                </a:solidFill>
                <a:latin typeface="Arial Narrow" charset="0"/>
                <a:ea typeface="ＭＳ Ｐゴシック" charset="-128"/>
              </a:rPr>
              <a:t> </a:t>
            </a:r>
            <a:r>
              <a:rPr lang="en-US" sz="2000" dirty="0" err="1" smtClean="0">
                <a:solidFill>
                  <a:srgbClr val="003300"/>
                </a:solidFill>
                <a:latin typeface="Symbol" charset="2"/>
                <a:ea typeface="ＭＳ Ｐゴシック" charset="-128"/>
              </a:rPr>
              <a:t>Ω-</a:t>
            </a:r>
            <a:r>
              <a:rPr lang="en-US" sz="2000" dirty="0" err="1">
                <a:solidFill>
                  <a:srgbClr val="003300"/>
                </a:solidFill>
                <a:latin typeface="Arial Narrow" charset="0"/>
                <a:ea typeface="ＭＳ Ｐゴシック" charset="-128"/>
              </a:rPr>
              <a:t>m</a:t>
            </a:r>
            <a:endParaRPr lang="en-US" sz="2000" dirty="0">
              <a:solidFill>
                <a:srgbClr val="003300"/>
              </a:solidFill>
              <a:latin typeface="Arial Narrow" charset="0"/>
              <a:ea typeface="ＭＳ Ｐゴシック" charset="-128"/>
            </a:endParaRPr>
          </a:p>
          <a:p>
            <a:pPr marL="1143000" lvl="2" indent="-228600">
              <a:spcBef>
                <a:spcPct val="20000"/>
              </a:spcBef>
              <a:buFontTx/>
              <a:buChar char="•"/>
            </a:pPr>
            <a:r>
              <a:rPr lang="en-US" sz="2000" dirty="0">
                <a:solidFill>
                  <a:srgbClr val="003300"/>
                </a:solidFill>
                <a:latin typeface="Arial Narrow" charset="0"/>
                <a:ea typeface="ＭＳ Ｐゴシック" charset="-128"/>
              </a:rPr>
              <a:t>The values depends on purity, heat treatment, temperature, etc</a:t>
            </a:r>
          </a:p>
          <a:p>
            <a:pPr marL="742950" lvl="1" indent="-285750">
              <a:spcBef>
                <a:spcPct val="20000"/>
              </a:spcBef>
              <a:buFontTx/>
              <a:buChar char="–"/>
            </a:pPr>
            <a:r>
              <a:rPr lang="en-US" dirty="0">
                <a:solidFill>
                  <a:srgbClr val="660066"/>
                </a:solidFill>
                <a:latin typeface="Arial Narrow" charset="0"/>
                <a:ea typeface="ＭＳ Ｐゴシック" charset="-128"/>
              </a:rPr>
              <a:t>How would you interpret the resistivity?</a:t>
            </a:r>
          </a:p>
          <a:p>
            <a:pPr marL="1143000" lvl="2" indent="-228600">
              <a:spcBef>
                <a:spcPct val="20000"/>
              </a:spcBef>
              <a:buFontTx/>
              <a:buChar char="•"/>
            </a:pPr>
            <a:r>
              <a:rPr lang="en-US" sz="2000" dirty="0">
                <a:solidFill>
                  <a:srgbClr val="003300"/>
                </a:solidFill>
                <a:latin typeface="Arial Narrow" charset="0"/>
                <a:ea typeface="ＭＳ Ｐゴシック" charset="-128"/>
              </a:rPr>
              <a:t>The higher the resistivity the higher the resistance</a:t>
            </a:r>
          </a:p>
          <a:p>
            <a:pPr marL="1143000" lvl="2" indent="-228600">
              <a:spcBef>
                <a:spcPct val="20000"/>
              </a:spcBef>
              <a:buFontTx/>
              <a:buChar char="•"/>
            </a:pPr>
            <a:r>
              <a:rPr lang="en-US" sz="2000" dirty="0">
                <a:solidFill>
                  <a:srgbClr val="003300"/>
                </a:solidFill>
                <a:latin typeface="Arial Narrow" charset="0"/>
                <a:ea typeface="ＭＳ Ｐゴシック" charset="-128"/>
              </a:rPr>
              <a:t>The lower the resistivity the lower the resistance and the higher the conductivity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Silver has the lowest resistivity.</a:t>
            </a:r>
          </a:p>
          <a:p>
            <a:pPr marL="1600200" lvl="3" indent="-228600">
              <a:spcBef>
                <a:spcPct val="20000"/>
              </a:spcBef>
              <a:buFontTx/>
              <a:buChar char="–"/>
            </a:pPr>
            <a:r>
              <a:rPr lang="en-US" sz="1800" dirty="0">
                <a:solidFill>
                  <a:srgbClr val="CC00CC"/>
                </a:solidFill>
                <a:latin typeface="Arial Narrow" charset="0"/>
                <a:ea typeface="ＭＳ Ｐゴシック" charset="-128"/>
              </a:rPr>
              <a:t>So </a:t>
            </a:r>
            <a:r>
              <a:rPr lang="en-US" sz="1800" dirty="0" smtClean="0">
                <a:solidFill>
                  <a:srgbClr val="CC00CC"/>
                </a:solidFill>
                <a:latin typeface="Arial Narrow" charset="0"/>
                <a:ea typeface="ＭＳ Ｐゴシック" charset="-128"/>
              </a:rPr>
              <a:t>silver </a:t>
            </a:r>
            <a:r>
              <a:rPr lang="en-US" sz="1800" dirty="0">
                <a:solidFill>
                  <a:srgbClr val="CC00CC"/>
                </a:solidFill>
                <a:latin typeface="Arial Narrow" charset="0"/>
                <a:ea typeface="ＭＳ Ｐゴシック" charset="-128"/>
              </a:rPr>
              <a:t>is the best conductor</a:t>
            </a:r>
          </a:p>
          <a:p>
            <a:pPr marL="742950" lvl="1" indent="-285750">
              <a:spcBef>
                <a:spcPct val="20000"/>
              </a:spcBef>
              <a:buFontTx/>
              <a:buChar char="–"/>
            </a:pPr>
            <a:r>
              <a:rPr lang="en-US" dirty="0">
                <a:solidFill>
                  <a:srgbClr val="660066"/>
                </a:solidFill>
                <a:latin typeface="Arial Narrow" charset="0"/>
                <a:ea typeface="ＭＳ Ｐゴシック" charset="-128"/>
              </a:rPr>
              <a:t>The reciprocal of the resistivity is called </a:t>
            </a:r>
            <a:r>
              <a:rPr lang="en-US" b="1" u="sng" dirty="0" smtClean="0">
                <a:solidFill>
                  <a:srgbClr val="CC0000"/>
                </a:solidFill>
                <a:latin typeface="Arial Narrow" charset="0"/>
                <a:ea typeface="ＭＳ Ｐゴシック" charset="-128"/>
              </a:rPr>
              <a:t>conductivity</a:t>
            </a:r>
            <a:r>
              <a:rPr lang="en-US" dirty="0">
                <a:solidFill>
                  <a:srgbClr val="660066"/>
                </a:solidFill>
                <a:latin typeface="Arial Narrow" charset="0"/>
                <a:ea typeface="ＭＳ Ｐゴシック" charset="-128"/>
              </a:rPr>
              <a:t>,</a:t>
            </a:r>
            <a:r>
              <a:rPr lang="en-US" dirty="0" smtClean="0">
                <a:solidFill>
                  <a:srgbClr val="660066"/>
                </a:solidFill>
                <a:latin typeface="Arial Narrow" charset="0"/>
                <a:ea typeface="ＭＳ Ｐゴシック" charset="-128"/>
              </a:rPr>
              <a:t> </a:t>
            </a:r>
            <a:r>
              <a:rPr lang="en-US" dirty="0" err="1" smtClean="0">
                <a:solidFill>
                  <a:srgbClr val="660066"/>
                </a:solidFill>
                <a:latin typeface="Symbol" charset="2"/>
                <a:ea typeface="ＭＳ Ｐゴシック" charset="-128"/>
              </a:rPr>
              <a:t>σ</a:t>
            </a:r>
            <a:r>
              <a:rPr lang="en-US" dirty="0" smtClean="0">
                <a:solidFill>
                  <a:srgbClr val="660066"/>
                </a:solidFill>
                <a:latin typeface="Arial Narrow" charset="0"/>
                <a:ea typeface="ＭＳ Ｐゴシック" charset="-128"/>
              </a:rPr>
              <a:t>,</a:t>
            </a:r>
            <a:endParaRPr lang="en-US" dirty="0">
              <a:solidFill>
                <a:srgbClr val="660066"/>
              </a:solidFill>
              <a:latin typeface="Arial Narrow" charset="0"/>
              <a:ea typeface="ＭＳ Ｐゴシック" charset="-128"/>
            </a:endParaRPr>
          </a:p>
        </p:txBody>
      </p:sp>
      <p:graphicFrame>
        <p:nvGraphicFramePr>
          <p:cNvPr id="295940" name="Object 4"/>
          <p:cNvGraphicFramePr>
            <a:graphicFrameLocks noChangeAspect="1"/>
          </p:cNvGraphicFramePr>
          <p:nvPr/>
        </p:nvGraphicFramePr>
        <p:xfrm>
          <a:off x="4730750" y="1698625"/>
          <a:ext cx="1060450" cy="815975"/>
        </p:xfrm>
        <a:graphic>
          <a:graphicData uri="http://schemas.openxmlformats.org/presentationml/2006/ole">
            <mc:AlternateContent xmlns:mc="http://schemas.openxmlformats.org/markup-compatibility/2006">
              <mc:Choice xmlns:v="urn:schemas-microsoft-com:vml" Requires="v">
                <p:oleObj spid="_x0000_s121946" name="Equation" r:id="rId3" imgW="507960" imgH="368280" progId="Equation.DSMT4">
                  <p:embed/>
                </p:oleObj>
              </mc:Choice>
              <mc:Fallback>
                <p:oleObj name="Equation" r:id="rId3" imgW="50796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0" y="1698625"/>
                        <a:ext cx="1060450" cy="815975"/>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5941" name="Object 5"/>
          <p:cNvGraphicFramePr>
            <a:graphicFrameLocks noChangeAspect="1"/>
          </p:cNvGraphicFramePr>
          <p:nvPr/>
        </p:nvGraphicFramePr>
        <p:xfrm>
          <a:off x="7885113" y="5715000"/>
          <a:ext cx="725487" cy="747713"/>
        </p:xfrm>
        <a:graphic>
          <a:graphicData uri="http://schemas.openxmlformats.org/presentationml/2006/ole">
            <mc:AlternateContent xmlns:mc="http://schemas.openxmlformats.org/markup-compatibility/2006">
              <mc:Choice xmlns:v="urn:schemas-microsoft-com:vml" Requires="v">
                <p:oleObj spid="_x0000_s121947" name="Equation" r:id="rId5" imgW="406080" imgH="393480" progId="Equation.DSMT4">
                  <p:embed/>
                </p:oleObj>
              </mc:Choice>
              <mc:Fallback>
                <p:oleObj name="Equation" r:id="rId5" imgW="4060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715000"/>
                        <a:ext cx="725487" cy="7477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5942" name="AutoShape 6"/>
          <p:cNvSpPr>
            <a:spLocks noChangeArrowheads="1"/>
          </p:cNvSpPr>
          <p:nvPr/>
        </p:nvSpPr>
        <p:spPr bwMode="auto">
          <a:xfrm rot="-5400000">
            <a:off x="7391400" y="1066800"/>
            <a:ext cx="609600" cy="1676400"/>
          </a:xfrm>
          <a:prstGeom prst="can">
            <a:avLst>
              <a:gd name="adj" fmla="val 68750"/>
            </a:avLst>
          </a:prstGeom>
          <a:noFill/>
          <a:ln w="28575">
            <a:solidFill>
              <a:schemeClr val="hlink"/>
            </a:solidFill>
            <a:round/>
            <a:headEnd/>
            <a:tailEnd/>
          </a:ln>
          <a:effectLst/>
        </p:spPr>
        <p:txBody>
          <a:bodyPr anchor="ctr">
            <a:prstTxWarp prst="textNoShape">
              <a:avLst/>
            </a:prstTxWarp>
            <a:spAutoFit/>
          </a:bodyPr>
          <a:lstStyle/>
          <a:p>
            <a:endParaRPr lang="en-US"/>
          </a:p>
        </p:txBody>
      </p:sp>
      <p:sp>
        <p:nvSpPr>
          <p:cNvPr id="295943" name="Text Box 7"/>
          <p:cNvSpPr txBox="1">
            <a:spLocks noChangeArrowheads="1"/>
          </p:cNvSpPr>
          <p:nvPr/>
        </p:nvSpPr>
        <p:spPr bwMode="auto">
          <a:xfrm>
            <a:off x="6873875" y="1676400"/>
            <a:ext cx="365125" cy="457200"/>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Arial Narrow" charset="0"/>
              </a:rPr>
              <a:t>A</a:t>
            </a:r>
          </a:p>
        </p:txBody>
      </p:sp>
      <p:grpSp>
        <p:nvGrpSpPr>
          <p:cNvPr id="2" name="Group 8"/>
          <p:cNvGrpSpPr>
            <a:grpSpLocks/>
          </p:cNvGrpSpPr>
          <p:nvPr/>
        </p:nvGrpSpPr>
        <p:grpSpPr bwMode="auto">
          <a:xfrm>
            <a:off x="7010400" y="2286000"/>
            <a:ext cx="1295400" cy="457200"/>
            <a:chOff x="4416" y="1440"/>
            <a:chExt cx="816" cy="288"/>
          </a:xfrm>
        </p:grpSpPr>
        <p:sp>
          <p:nvSpPr>
            <p:cNvPr id="295945" name="Line 9"/>
            <p:cNvSpPr>
              <a:spLocks noChangeShapeType="1"/>
            </p:cNvSpPr>
            <p:nvPr/>
          </p:nvSpPr>
          <p:spPr bwMode="auto">
            <a:xfrm>
              <a:off x="4416" y="1440"/>
              <a:ext cx="816" cy="0"/>
            </a:xfrm>
            <a:prstGeom prst="line">
              <a:avLst/>
            </a:prstGeom>
            <a:noFill/>
            <a:ln w="28575">
              <a:solidFill>
                <a:srgbClr val="CC0000"/>
              </a:solidFill>
              <a:round/>
              <a:headEnd type="triangle" w="med" len="med"/>
              <a:tailEnd type="triangle" w="med" len="med"/>
            </a:ln>
            <a:effectLst/>
          </p:spPr>
          <p:txBody>
            <a:bodyPr wrap="none">
              <a:prstTxWarp prst="textNoShape">
                <a:avLst/>
              </a:prstTxWarp>
              <a:spAutoFit/>
            </a:bodyPr>
            <a:lstStyle/>
            <a:p>
              <a:endParaRPr lang="en-US"/>
            </a:p>
          </p:txBody>
        </p:sp>
        <p:sp>
          <p:nvSpPr>
            <p:cNvPr id="295946" name="Text Box 10"/>
            <p:cNvSpPr txBox="1">
              <a:spLocks noChangeArrowheads="1"/>
            </p:cNvSpPr>
            <p:nvPr/>
          </p:nvSpPr>
          <p:spPr bwMode="auto">
            <a:xfrm>
              <a:off x="4686" y="1440"/>
              <a:ext cx="162" cy="288"/>
            </a:xfrm>
            <a:prstGeom prst="rect">
              <a:avLst/>
            </a:prstGeom>
            <a:noFill/>
            <a:ln w="9525">
              <a:noFill/>
              <a:miter lim="800000"/>
              <a:headEnd/>
              <a:tailEnd/>
            </a:ln>
            <a:effectLst/>
          </p:spPr>
          <p:txBody>
            <a:bodyPr wrap="none">
              <a:prstTxWarp prst="textNoShape">
                <a:avLst/>
              </a:prstTxWarp>
              <a:spAutoFit/>
            </a:bodyPr>
            <a:lstStyle/>
            <a:p>
              <a:r>
                <a:rPr lang="en-US" b="1">
                  <a:solidFill>
                    <a:srgbClr val="CC0000"/>
                  </a:solidFill>
                  <a:latin typeface="Monotype Corsiva" charset="0"/>
                </a:rPr>
                <a:t>l</a:t>
              </a:r>
            </a:p>
          </p:txBody>
        </p:sp>
      </p:grpSp>
    </p:spTree>
    <p:extLst>
      <p:ext uri="{BB962C8B-B14F-4D97-AF65-F5344CB8AC3E}">
        <p14:creationId xmlns:p14="http://schemas.microsoft.com/office/powerpoint/2010/main" val="20244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wipe(left)">
                                      <p:cBhvr>
                                        <p:cTn id="7" dur="500"/>
                                        <p:tgtEl>
                                          <p:spTgt spid="295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95942"/>
                                        </p:tgtEl>
                                        <p:attrNameLst>
                                          <p:attrName>style.visibility</p:attrName>
                                        </p:attrNameLst>
                                      </p:cBhvr>
                                      <p:to>
                                        <p:strVal val="visible"/>
                                      </p:to>
                                    </p:set>
                                    <p:animEffect transition="in" filter="fade">
                                      <p:cBhvr>
                                        <p:cTn id="12" dur="800" decel="100000"/>
                                        <p:tgtEl>
                                          <p:spTgt spid="295942"/>
                                        </p:tgtEl>
                                      </p:cBhvr>
                                    </p:animEffect>
                                    <p:anim calcmode="lin" valueType="num">
                                      <p:cBhvr>
                                        <p:cTn id="13" dur="800" decel="100000" fill="hold"/>
                                        <p:tgtEl>
                                          <p:spTgt spid="295942"/>
                                        </p:tgtEl>
                                        <p:attrNameLst>
                                          <p:attrName>style.rotation</p:attrName>
                                        </p:attrNameLst>
                                      </p:cBhvr>
                                      <p:tavLst>
                                        <p:tav tm="0">
                                          <p:val>
                                            <p:fltVal val="-90"/>
                                          </p:val>
                                        </p:tav>
                                        <p:tav tm="100000">
                                          <p:val>
                                            <p:fltVal val="0"/>
                                          </p:val>
                                        </p:tav>
                                      </p:tavLst>
                                    </p:anim>
                                    <p:anim calcmode="lin" valueType="num">
                                      <p:cBhvr>
                                        <p:cTn id="14" dur="800" decel="100000" fill="hold"/>
                                        <p:tgtEl>
                                          <p:spTgt spid="295942"/>
                                        </p:tgtEl>
                                        <p:attrNameLst>
                                          <p:attrName>ppt_x</p:attrName>
                                        </p:attrNameLst>
                                      </p:cBhvr>
                                      <p:tavLst>
                                        <p:tav tm="0">
                                          <p:val>
                                            <p:strVal val="#ppt_x+0.4"/>
                                          </p:val>
                                        </p:tav>
                                        <p:tav tm="100000">
                                          <p:val>
                                            <p:strVal val="#ppt_x-0.05"/>
                                          </p:val>
                                        </p:tav>
                                      </p:tavLst>
                                    </p:anim>
                                    <p:anim calcmode="lin" valueType="num">
                                      <p:cBhvr>
                                        <p:cTn id="15" dur="800" decel="100000" fill="hold"/>
                                        <p:tgtEl>
                                          <p:spTgt spid="29594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9594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9594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out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95943"/>
                                        </p:tgtEl>
                                        <p:attrNameLst>
                                          <p:attrName>style.visibility</p:attrName>
                                        </p:attrNameLst>
                                      </p:cBhvr>
                                      <p:to>
                                        <p:strVal val="visible"/>
                                      </p:to>
                                    </p:set>
                                    <p:animEffect transition="in" filter="fade">
                                      <p:cBhvr>
                                        <p:cTn id="27" dur="800" decel="100000"/>
                                        <p:tgtEl>
                                          <p:spTgt spid="295943"/>
                                        </p:tgtEl>
                                      </p:cBhvr>
                                    </p:animEffect>
                                    <p:anim calcmode="lin" valueType="num">
                                      <p:cBhvr>
                                        <p:cTn id="28" dur="800" decel="100000" fill="hold"/>
                                        <p:tgtEl>
                                          <p:spTgt spid="295943"/>
                                        </p:tgtEl>
                                        <p:attrNameLst>
                                          <p:attrName>style.rotation</p:attrName>
                                        </p:attrNameLst>
                                      </p:cBhvr>
                                      <p:tavLst>
                                        <p:tav tm="0">
                                          <p:val>
                                            <p:fltVal val="-90"/>
                                          </p:val>
                                        </p:tav>
                                        <p:tav tm="100000">
                                          <p:val>
                                            <p:fltVal val="0"/>
                                          </p:val>
                                        </p:tav>
                                      </p:tavLst>
                                    </p:anim>
                                    <p:anim calcmode="lin" valueType="num">
                                      <p:cBhvr>
                                        <p:cTn id="29" dur="800" decel="100000" fill="hold"/>
                                        <p:tgtEl>
                                          <p:spTgt spid="295943"/>
                                        </p:tgtEl>
                                        <p:attrNameLst>
                                          <p:attrName>ppt_x</p:attrName>
                                        </p:attrNameLst>
                                      </p:cBhvr>
                                      <p:tavLst>
                                        <p:tav tm="0">
                                          <p:val>
                                            <p:strVal val="#ppt_x+0.4"/>
                                          </p:val>
                                        </p:tav>
                                        <p:tav tm="100000">
                                          <p:val>
                                            <p:strVal val="#ppt_x-0.05"/>
                                          </p:val>
                                        </p:tav>
                                      </p:tavLst>
                                    </p:anim>
                                    <p:anim calcmode="lin" valueType="num">
                                      <p:cBhvr>
                                        <p:cTn id="30" dur="800" decel="100000" fill="hold"/>
                                        <p:tgtEl>
                                          <p:spTgt spid="29594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9594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95943"/>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95939">
                                            <p:txEl>
                                              <p:pRg st="1" end="1"/>
                                            </p:txEl>
                                          </p:spTgt>
                                        </p:tgtEl>
                                        <p:attrNameLst>
                                          <p:attrName>style.visibility</p:attrName>
                                        </p:attrNameLst>
                                      </p:cBhvr>
                                      <p:to>
                                        <p:strVal val="visible"/>
                                      </p:to>
                                    </p:set>
                                    <p:animEffect transition="in" filter="wipe(left)">
                                      <p:cBhvr>
                                        <p:cTn id="37" dur="500"/>
                                        <p:tgtEl>
                                          <p:spTgt spid="29593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5940"/>
                                        </p:tgtEl>
                                        <p:attrNameLst>
                                          <p:attrName>style.visibility</p:attrName>
                                        </p:attrNameLst>
                                      </p:cBhvr>
                                      <p:to>
                                        <p:strVal val="visible"/>
                                      </p:to>
                                    </p:set>
                                    <p:animEffect transition="in" filter="wipe(left)">
                                      <p:cBhvr>
                                        <p:cTn id="42" dur="500"/>
                                        <p:tgtEl>
                                          <p:spTgt spid="2959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5939">
                                            <p:txEl>
                                              <p:pRg st="2" end="2"/>
                                            </p:txEl>
                                          </p:spTgt>
                                        </p:tgtEl>
                                        <p:attrNameLst>
                                          <p:attrName>style.visibility</p:attrName>
                                        </p:attrNameLst>
                                      </p:cBhvr>
                                      <p:to>
                                        <p:strVal val="visible"/>
                                      </p:to>
                                    </p:set>
                                    <p:animEffect transition="in" filter="wipe(left)">
                                      <p:cBhvr>
                                        <p:cTn id="47" dur="500"/>
                                        <p:tgtEl>
                                          <p:spTgt spid="295939">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5939">
                                            <p:txEl>
                                              <p:pRg st="3" end="3"/>
                                            </p:txEl>
                                          </p:spTgt>
                                        </p:tgtEl>
                                        <p:attrNameLst>
                                          <p:attrName>style.visibility</p:attrName>
                                        </p:attrNameLst>
                                      </p:cBhvr>
                                      <p:to>
                                        <p:strVal val="visible"/>
                                      </p:to>
                                    </p:set>
                                    <p:animEffect transition="in" filter="wipe(left)">
                                      <p:cBhvr>
                                        <p:cTn id="52" dur="500"/>
                                        <p:tgtEl>
                                          <p:spTgt spid="295939">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95939">
                                            <p:txEl>
                                              <p:pRg st="4" end="4"/>
                                            </p:txEl>
                                          </p:spTgt>
                                        </p:tgtEl>
                                        <p:attrNameLst>
                                          <p:attrName>style.visibility</p:attrName>
                                        </p:attrNameLst>
                                      </p:cBhvr>
                                      <p:to>
                                        <p:strVal val="visible"/>
                                      </p:to>
                                    </p:set>
                                    <p:animEffect transition="in" filter="wipe(left)">
                                      <p:cBhvr>
                                        <p:cTn id="57" dur="500"/>
                                        <p:tgtEl>
                                          <p:spTgt spid="29593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95939">
                                            <p:txEl>
                                              <p:pRg st="5" end="5"/>
                                            </p:txEl>
                                          </p:spTgt>
                                        </p:tgtEl>
                                        <p:attrNameLst>
                                          <p:attrName>style.visibility</p:attrName>
                                        </p:attrNameLst>
                                      </p:cBhvr>
                                      <p:to>
                                        <p:strVal val="visible"/>
                                      </p:to>
                                    </p:set>
                                    <p:animEffect transition="in" filter="wipe(left)">
                                      <p:cBhvr>
                                        <p:cTn id="62" dur="500"/>
                                        <p:tgtEl>
                                          <p:spTgt spid="29593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5939">
                                            <p:txEl>
                                              <p:pRg st="6" end="6"/>
                                            </p:txEl>
                                          </p:spTgt>
                                        </p:tgtEl>
                                        <p:attrNameLst>
                                          <p:attrName>style.visibility</p:attrName>
                                        </p:attrNameLst>
                                      </p:cBhvr>
                                      <p:to>
                                        <p:strVal val="visible"/>
                                      </p:to>
                                    </p:set>
                                    <p:animEffect transition="in" filter="wipe(left)">
                                      <p:cBhvr>
                                        <p:cTn id="67" dur="500"/>
                                        <p:tgtEl>
                                          <p:spTgt spid="295939">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95939">
                                            <p:txEl>
                                              <p:pRg st="7" end="7"/>
                                            </p:txEl>
                                          </p:spTgt>
                                        </p:tgtEl>
                                        <p:attrNameLst>
                                          <p:attrName>style.visibility</p:attrName>
                                        </p:attrNameLst>
                                      </p:cBhvr>
                                      <p:to>
                                        <p:strVal val="visible"/>
                                      </p:to>
                                    </p:set>
                                    <p:animEffect transition="in" filter="wipe(left)">
                                      <p:cBhvr>
                                        <p:cTn id="72" dur="500"/>
                                        <p:tgtEl>
                                          <p:spTgt spid="295939">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295939">
                                            <p:txEl>
                                              <p:pRg st="8" end="8"/>
                                            </p:txEl>
                                          </p:spTgt>
                                        </p:tgtEl>
                                        <p:attrNameLst>
                                          <p:attrName>style.visibility</p:attrName>
                                        </p:attrNameLst>
                                      </p:cBhvr>
                                      <p:to>
                                        <p:strVal val="visible"/>
                                      </p:to>
                                    </p:set>
                                    <p:animEffect transition="in" filter="wipe(left)">
                                      <p:cBhvr>
                                        <p:cTn id="77" dur="500"/>
                                        <p:tgtEl>
                                          <p:spTgt spid="295939">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95939">
                                            <p:txEl>
                                              <p:pRg st="9" end="9"/>
                                            </p:txEl>
                                          </p:spTgt>
                                        </p:tgtEl>
                                        <p:attrNameLst>
                                          <p:attrName>style.visibility</p:attrName>
                                        </p:attrNameLst>
                                      </p:cBhvr>
                                      <p:to>
                                        <p:strVal val="visible"/>
                                      </p:to>
                                    </p:set>
                                    <p:animEffect transition="in" filter="wipe(left)">
                                      <p:cBhvr>
                                        <p:cTn id="82" dur="500"/>
                                        <p:tgtEl>
                                          <p:spTgt spid="295939">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5941"/>
                                        </p:tgtEl>
                                        <p:attrNameLst>
                                          <p:attrName>style.visibility</p:attrName>
                                        </p:attrNameLst>
                                      </p:cBhvr>
                                      <p:to>
                                        <p:strVal val="visible"/>
                                      </p:to>
                                    </p:set>
                                    <p:animEffect transition="in" filter="wipe(left)">
                                      <p:cBhvr>
                                        <p:cTn id="87" dur="500"/>
                                        <p:tgtEl>
                                          <p:spTgt spid="29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P spid="295942" grpId="0" animBg="1"/>
      <p:bldP spid="2959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half" idx="10"/>
          </p:nvPr>
        </p:nvSpPr>
        <p:spPr/>
        <p:txBody>
          <a:bodyPr/>
          <a:lstStyle/>
          <a:p>
            <a:r>
              <a:rPr lang="en-US" smtClean="0"/>
              <a:t>Monday, Oct. 15, 2018</a:t>
            </a:r>
            <a:endParaRPr lang="en-US"/>
          </a:p>
        </p:txBody>
      </p:sp>
      <p:sp>
        <p:nvSpPr>
          <p:cNvPr id="25" name="Footer Placeholder 4"/>
          <p:cNvSpPr>
            <a:spLocks noGrp="1"/>
          </p:cNvSpPr>
          <p:nvPr>
            <p:ph type="ftr" sz="quarter" idx="11"/>
          </p:nvPr>
        </p:nvSpPr>
        <p:spPr/>
        <p:txBody>
          <a:bodyPr/>
          <a:lstStyle/>
          <a:p>
            <a:r>
              <a:rPr lang="mr-IN" smtClean="0"/>
              <a:t>PHYS 1444-002, Fall 2018                     Dr. Jaehoon Yu</a:t>
            </a:r>
            <a:endParaRPr lang="en-US"/>
          </a:p>
        </p:txBody>
      </p:sp>
      <p:sp>
        <p:nvSpPr>
          <p:cNvPr id="26" name="Slide Number Placeholder 5"/>
          <p:cNvSpPr>
            <a:spLocks noGrp="1"/>
          </p:cNvSpPr>
          <p:nvPr>
            <p:ph type="sldNum" sz="quarter" idx="12"/>
          </p:nvPr>
        </p:nvSpPr>
        <p:spPr/>
        <p:txBody>
          <a:bodyPr/>
          <a:lstStyle/>
          <a:p>
            <a:fld id="{C81881F1-673B-D446-A88F-7BF02C4C0067}" type="slidenum">
              <a:rPr lang="en-US"/>
              <a:pPr/>
              <a:t>8</a:t>
            </a:fld>
            <a:endParaRPr lang="en-US"/>
          </a:p>
        </p:txBody>
      </p:sp>
      <p:pic>
        <p:nvPicPr>
          <p:cNvPr id="296962" name="Picture 2" descr="FG25_012"/>
          <p:cNvPicPr>
            <a:picLocks noChangeAspect="1" noChangeArrowheads="1"/>
          </p:cNvPicPr>
          <p:nvPr/>
        </p:nvPicPr>
        <p:blipFill>
          <a:blip r:embed="rId3"/>
          <a:srcRect/>
          <a:stretch>
            <a:fillRect/>
          </a:stretch>
        </p:blipFill>
        <p:spPr bwMode="auto">
          <a:xfrm>
            <a:off x="6629400" y="457200"/>
            <a:ext cx="2743200" cy="2057400"/>
          </a:xfrm>
          <a:prstGeom prst="rect">
            <a:avLst/>
          </a:prstGeom>
          <a:noFill/>
        </p:spPr>
      </p:pic>
      <p:sp>
        <p:nvSpPr>
          <p:cNvPr id="296963" name="Rectangle 3"/>
          <p:cNvSpPr>
            <a:spLocks noGrp="1" noChangeArrowheads="1"/>
          </p:cNvSpPr>
          <p:nvPr>
            <p:ph type="title"/>
          </p:nvPr>
        </p:nvSpPr>
        <p:spPr>
          <a:xfrm>
            <a:off x="228600" y="0"/>
            <a:ext cx="8686800" cy="762000"/>
          </a:xfrm>
        </p:spPr>
        <p:txBody>
          <a:bodyPr/>
          <a:lstStyle/>
          <a:p>
            <a:r>
              <a:rPr lang="en-US" dirty="0"/>
              <a:t>Example 25 –</a:t>
            </a:r>
            <a:r>
              <a:rPr lang="en-US" dirty="0" smtClean="0"/>
              <a:t> 5 </a:t>
            </a:r>
            <a:endParaRPr lang="en-US" dirty="0"/>
          </a:p>
        </p:txBody>
      </p:sp>
      <p:sp>
        <p:nvSpPr>
          <p:cNvPr id="296964" name="Text Box 4"/>
          <p:cNvSpPr txBox="1">
            <a:spLocks noChangeArrowheads="1"/>
          </p:cNvSpPr>
          <p:nvPr/>
        </p:nvSpPr>
        <p:spPr bwMode="auto">
          <a:xfrm>
            <a:off x="304800" y="609600"/>
            <a:ext cx="6934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Speaker wires: </a:t>
            </a:r>
            <a:r>
              <a:rPr lang="en-US" dirty="0">
                <a:solidFill>
                  <a:schemeClr val="accent2"/>
                </a:solidFill>
                <a:latin typeface="Arial Narrow" charset="0"/>
              </a:rPr>
              <a:t>Suppose you want to connect your stereo to remote speakers. (a) If each wire must be 20m long, what diameter copper wire should you use to keep the resistance less than 0.1</a:t>
            </a:r>
            <a:r>
              <a:rPr lang="en-US" dirty="0" smtClean="0">
                <a:solidFill>
                  <a:schemeClr val="accent2"/>
                </a:solidFill>
                <a:latin typeface="Arial Narrow" charset="0"/>
              </a:rPr>
              <a:t>-</a:t>
            </a:r>
            <a:r>
              <a:rPr lang="en-US" dirty="0" smtClean="0">
                <a:solidFill>
                  <a:schemeClr val="accent2"/>
                </a:solidFill>
                <a:latin typeface="Symbol" charset="2"/>
              </a:rPr>
              <a:t>Ω</a:t>
            </a:r>
            <a:r>
              <a:rPr lang="en-US" dirty="0" smtClean="0">
                <a:solidFill>
                  <a:schemeClr val="accent2"/>
                </a:solidFill>
                <a:latin typeface="Arial Narrow" charset="0"/>
              </a:rPr>
              <a:t> </a:t>
            </a:r>
            <a:r>
              <a:rPr lang="en-US" dirty="0">
                <a:solidFill>
                  <a:schemeClr val="accent2"/>
                </a:solidFill>
                <a:latin typeface="Arial Narrow" charset="0"/>
              </a:rPr>
              <a:t>per wire? (</a:t>
            </a:r>
            <a:r>
              <a:rPr lang="en-US" dirty="0" err="1">
                <a:solidFill>
                  <a:schemeClr val="accent2"/>
                </a:solidFill>
                <a:latin typeface="Arial Narrow" charset="0"/>
              </a:rPr>
              <a:t>b</a:t>
            </a:r>
            <a:r>
              <a:rPr lang="en-US" dirty="0">
                <a:solidFill>
                  <a:schemeClr val="accent2"/>
                </a:solidFill>
                <a:latin typeface="Arial Narrow" charset="0"/>
              </a:rPr>
              <a:t>) If the current on each speaker is 4.0A, what is the voltage drop across each wire?</a:t>
            </a:r>
          </a:p>
        </p:txBody>
      </p:sp>
      <p:sp>
        <p:nvSpPr>
          <p:cNvPr id="296965"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resistivity of a copper is  </a:t>
            </a:r>
          </a:p>
        </p:txBody>
      </p:sp>
      <p:sp>
        <p:nvSpPr>
          <p:cNvPr id="296966" name="Text Box 6"/>
          <p:cNvSpPr txBox="1">
            <a:spLocks noChangeArrowheads="1"/>
          </p:cNvSpPr>
          <p:nvPr/>
        </p:nvSpPr>
        <p:spPr bwMode="auto">
          <a:xfrm>
            <a:off x="533400" y="5119688"/>
            <a:ext cx="6400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V=IR, we obtain</a:t>
            </a:r>
          </a:p>
        </p:txBody>
      </p:sp>
      <p:sp>
        <p:nvSpPr>
          <p:cNvPr id="296967" name="Text Box 7"/>
          <p:cNvSpPr txBox="1">
            <a:spLocks noChangeArrowheads="1"/>
          </p:cNvSpPr>
          <p:nvPr/>
        </p:nvSpPr>
        <p:spPr bwMode="auto">
          <a:xfrm>
            <a:off x="609600" y="28956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From the formula for resistance, we can obtain the formula for area </a:t>
            </a:r>
          </a:p>
        </p:txBody>
      </p:sp>
      <p:graphicFrame>
        <p:nvGraphicFramePr>
          <p:cNvPr id="296968" name="Object 8"/>
          <p:cNvGraphicFramePr>
            <a:graphicFrameLocks noChangeAspect="1"/>
          </p:cNvGraphicFramePr>
          <p:nvPr/>
        </p:nvGraphicFramePr>
        <p:xfrm>
          <a:off x="1066800" y="5603875"/>
          <a:ext cx="715963" cy="492125"/>
        </p:xfrm>
        <a:graphic>
          <a:graphicData uri="http://schemas.openxmlformats.org/presentationml/2006/ole">
            <mc:AlternateContent xmlns:mc="http://schemas.openxmlformats.org/markup-compatibility/2006">
              <mc:Choice xmlns:v="urn:schemas-microsoft-com:vml" Requires="v">
                <p:oleObj spid="_x0000_s123443"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603875"/>
                        <a:ext cx="715963"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69" name="Object 9"/>
          <p:cNvGraphicFramePr>
            <a:graphicFrameLocks noChangeAspect="1"/>
          </p:cNvGraphicFramePr>
          <p:nvPr/>
        </p:nvGraphicFramePr>
        <p:xfrm>
          <a:off x="4443413" y="2454275"/>
          <a:ext cx="2338387" cy="441325"/>
        </p:xfrm>
        <a:graphic>
          <a:graphicData uri="http://schemas.openxmlformats.org/presentationml/2006/ole">
            <mc:AlternateContent xmlns:mc="http://schemas.openxmlformats.org/markup-compatibility/2006">
              <mc:Choice xmlns:v="urn:schemas-microsoft-com:vml" Requires="v">
                <p:oleObj spid="_x0000_s123444" name="Equation" r:id="rId6" imgW="1282680" imgH="228600" progId="Equation.DSMT4">
                  <p:embed/>
                </p:oleObj>
              </mc:Choice>
              <mc:Fallback>
                <p:oleObj name="Equation" r:id="rId6" imgW="128268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413" y="2454275"/>
                        <a:ext cx="2338387" cy="4413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0" name="Object 10"/>
          <p:cNvGraphicFramePr>
            <a:graphicFrameLocks noChangeAspect="1"/>
          </p:cNvGraphicFramePr>
          <p:nvPr/>
        </p:nvGraphicFramePr>
        <p:xfrm>
          <a:off x="1066800" y="3460750"/>
          <a:ext cx="530225" cy="338138"/>
        </p:xfrm>
        <a:graphic>
          <a:graphicData uri="http://schemas.openxmlformats.org/presentationml/2006/ole">
            <mc:AlternateContent xmlns:mc="http://schemas.openxmlformats.org/markup-compatibility/2006">
              <mc:Choice xmlns:v="urn:schemas-microsoft-com:vml" Requires="v">
                <p:oleObj spid="_x0000_s123445" name="Equation" r:id="rId8" imgW="253800" imgH="152280" progId="Equation.DSMT4">
                  <p:embed/>
                </p:oleObj>
              </mc:Choice>
              <mc:Fallback>
                <p:oleObj name="Equation" r:id="rId8" imgW="253800" imgH="152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1" name="AutoShape 11"/>
          <p:cNvSpPr>
            <a:spLocks noChangeArrowheads="1"/>
          </p:cNvSpPr>
          <p:nvPr/>
        </p:nvSpPr>
        <p:spPr bwMode="auto">
          <a:xfrm>
            <a:off x="2438400" y="3308350"/>
            <a:ext cx="1377950" cy="730250"/>
          </a:xfrm>
          <a:prstGeom prst="rightArrow">
            <a:avLst>
              <a:gd name="adj1" fmla="val 50000"/>
              <a:gd name="adj2" fmla="val 47174"/>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A</a:t>
            </a:r>
          </a:p>
        </p:txBody>
      </p:sp>
      <p:graphicFrame>
        <p:nvGraphicFramePr>
          <p:cNvPr id="296972" name="Object 12"/>
          <p:cNvGraphicFramePr>
            <a:graphicFrameLocks noChangeAspect="1"/>
          </p:cNvGraphicFramePr>
          <p:nvPr/>
        </p:nvGraphicFramePr>
        <p:xfrm>
          <a:off x="3889375" y="3460750"/>
          <a:ext cx="530225" cy="338138"/>
        </p:xfrm>
        <a:graphic>
          <a:graphicData uri="http://schemas.openxmlformats.org/presentationml/2006/ole">
            <mc:AlternateContent xmlns:mc="http://schemas.openxmlformats.org/markup-compatibility/2006">
              <mc:Choice xmlns:v="urn:schemas-microsoft-com:vml" Requires="v">
                <p:oleObj spid="_x0000_s123446"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9375" y="3460750"/>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3" name="Object 13"/>
          <p:cNvGraphicFramePr>
            <a:graphicFrameLocks noChangeAspect="1"/>
          </p:cNvGraphicFramePr>
          <p:nvPr/>
        </p:nvGraphicFramePr>
        <p:xfrm>
          <a:off x="1752600" y="4379913"/>
          <a:ext cx="454025" cy="330200"/>
        </p:xfrm>
        <a:graphic>
          <a:graphicData uri="http://schemas.openxmlformats.org/presentationml/2006/ole">
            <mc:AlternateContent xmlns:mc="http://schemas.openxmlformats.org/markup-compatibility/2006">
              <mc:Choice xmlns:v="urn:schemas-microsoft-com:vml" Requires="v">
                <p:oleObj spid="_x0000_s123447" name="Equation" r:id="rId12" imgW="241200" imgH="164880" progId="Equation.DSMT4">
                  <p:embed/>
                </p:oleObj>
              </mc:Choice>
              <mc:Fallback>
                <p:oleObj name="Equation" r:id="rId12" imgW="24120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379913"/>
                        <a:ext cx="454025" cy="3302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4" name="Object 14"/>
          <p:cNvGraphicFramePr>
            <a:graphicFrameLocks noChangeAspect="1"/>
          </p:cNvGraphicFramePr>
          <p:nvPr/>
        </p:nvGraphicFramePr>
        <p:xfrm>
          <a:off x="1549400" y="3200400"/>
          <a:ext cx="584200" cy="815975"/>
        </p:xfrm>
        <a:graphic>
          <a:graphicData uri="http://schemas.openxmlformats.org/presentationml/2006/ole">
            <mc:AlternateContent xmlns:mc="http://schemas.openxmlformats.org/markup-compatibility/2006">
              <mc:Choice xmlns:v="urn:schemas-microsoft-com:vml" Requires="v">
                <p:oleObj spid="_x0000_s123448"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9400" y="3200400"/>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5" name="Object 15"/>
          <p:cNvGraphicFramePr>
            <a:graphicFrameLocks noChangeAspect="1"/>
          </p:cNvGraphicFramePr>
          <p:nvPr/>
        </p:nvGraphicFramePr>
        <p:xfrm>
          <a:off x="4435475" y="3222625"/>
          <a:ext cx="822325" cy="815975"/>
        </p:xfrm>
        <a:graphic>
          <a:graphicData uri="http://schemas.openxmlformats.org/presentationml/2006/ole">
            <mc:AlternateContent xmlns:mc="http://schemas.openxmlformats.org/markup-compatibility/2006">
              <mc:Choice xmlns:v="urn:schemas-microsoft-com:vml" Requires="v">
                <p:oleObj spid="_x0000_s123449" name="Equation" r:id="rId16" imgW="393480" imgH="368280" progId="Equation.DSMT4">
                  <p:embed/>
                </p:oleObj>
              </mc:Choice>
              <mc:Fallback>
                <p:oleObj name="Equation" r:id="rId16" imgW="39348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35475" y="3222625"/>
                        <a:ext cx="822325"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6" name="Object 16"/>
          <p:cNvGraphicFramePr>
            <a:graphicFrameLocks noChangeAspect="1"/>
          </p:cNvGraphicFramePr>
          <p:nvPr/>
        </p:nvGraphicFramePr>
        <p:xfrm>
          <a:off x="5184775" y="3359150"/>
          <a:ext cx="530225" cy="450850"/>
        </p:xfrm>
        <a:graphic>
          <a:graphicData uri="http://schemas.openxmlformats.org/presentationml/2006/ole">
            <mc:AlternateContent xmlns:mc="http://schemas.openxmlformats.org/markup-compatibility/2006">
              <mc:Choice xmlns:v="urn:schemas-microsoft-com:vml" Requires="v">
                <p:oleObj spid="_x0000_s123450" name="Equation" r:id="rId18" imgW="253800" imgH="203040" progId="Equation.DSMT4">
                  <p:embed/>
                </p:oleObj>
              </mc:Choice>
              <mc:Fallback>
                <p:oleObj name="Equation" r:id="rId18" imgW="253800" imgH="2030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84775" y="3359150"/>
                        <a:ext cx="530225" cy="4508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7" name="Object 17"/>
          <p:cNvGraphicFramePr>
            <a:graphicFrameLocks noChangeAspect="1"/>
          </p:cNvGraphicFramePr>
          <p:nvPr/>
        </p:nvGraphicFramePr>
        <p:xfrm>
          <a:off x="2286000" y="4395788"/>
          <a:ext cx="549275" cy="303212"/>
        </p:xfrm>
        <a:graphic>
          <a:graphicData uri="http://schemas.openxmlformats.org/presentationml/2006/ole">
            <mc:AlternateContent xmlns:mc="http://schemas.openxmlformats.org/markup-compatibility/2006">
              <mc:Choice xmlns:v="urn:schemas-microsoft-com:vml" Requires="v">
                <p:oleObj spid="_x0000_s123451" name="Equation" r:id="rId20" imgW="291960" imgH="152280" progId="Equation.DSMT4">
                  <p:embed/>
                </p:oleObj>
              </mc:Choice>
              <mc:Fallback>
                <p:oleObj name="Equation" r:id="rId20" imgW="291960" imgH="1522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6000" y="4395788"/>
                        <a:ext cx="549275" cy="303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78" name="Object 18"/>
          <p:cNvGraphicFramePr>
            <a:graphicFrameLocks noChangeAspect="1"/>
          </p:cNvGraphicFramePr>
          <p:nvPr/>
        </p:nvGraphicFramePr>
        <p:xfrm>
          <a:off x="3763963" y="4092575"/>
          <a:ext cx="5151437" cy="860425"/>
        </p:xfrm>
        <a:graphic>
          <a:graphicData uri="http://schemas.openxmlformats.org/presentationml/2006/ole">
            <mc:AlternateContent xmlns:mc="http://schemas.openxmlformats.org/markup-compatibility/2006">
              <mc:Choice xmlns:v="urn:schemas-microsoft-com:vml" Requires="v">
                <p:oleObj spid="_x0000_s123452" name="Equation" r:id="rId22" imgW="2743200" imgH="431640" progId="Equation.DSMT4">
                  <p:embed/>
                </p:oleObj>
              </mc:Choice>
              <mc:Fallback>
                <p:oleObj name="Equation" r:id="rId22" imgW="2743200" imgH="43164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63963" y="4092575"/>
                        <a:ext cx="5151437" cy="860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6979" name="AutoShape 19"/>
          <p:cNvSpPr>
            <a:spLocks noChangeArrowheads="1"/>
          </p:cNvSpPr>
          <p:nvPr/>
        </p:nvSpPr>
        <p:spPr bwMode="auto">
          <a:xfrm>
            <a:off x="381000" y="4146550"/>
            <a:ext cx="1350963" cy="730250"/>
          </a:xfrm>
          <a:prstGeom prst="rightArrow">
            <a:avLst>
              <a:gd name="adj1" fmla="val 50000"/>
              <a:gd name="adj2" fmla="val 46250"/>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a:solidFill>
                  <a:srgbClr val="CC0000"/>
                </a:solidFill>
                <a:latin typeface="Arial Narrow" charset="0"/>
              </a:rPr>
              <a:t>Solve for d</a:t>
            </a:r>
          </a:p>
        </p:txBody>
      </p:sp>
      <p:sp>
        <p:nvSpPr>
          <p:cNvPr id="296980" name="Text Box 20"/>
          <p:cNvSpPr txBox="1">
            <a:spLocks noChangeArrowheads="1"/>
          </p:cNvSpPr>
          <p:nvPr/>
        </p:nvSpPr>
        <p:spPr bwMode="auto">
          <a:xfrm>
            <a:off x="6934200" y="2559050"/>
            <a:ext cx="990600" cy="336550"/>
          </a:xfrm>
          <a:prstGeom prst="rect">
            <a:avLst/>
          </a:prstGeom>
          <a:noFill/>
          <a:ln w="9525">
            <a:noFill/>
            <a:miter lim="800000"/>
            <a:headEnd/>
            <a:tailEnd/>
          </a:ln>
          <a:effectLst/>
        </p:spPr>
        <p:txBody>
          <a:bodyPr>
            <a:prstTxWarp prst="textNoShape">
              <a:avLst/>
            </a:prstTxWarp>
            <a:spAutoFit/>
          </a:bodyPr>
          <a:lstStyle/>
          <a:p>
            <a:r>
              <a:rPr lang="en-US" sz="1600" b="1" dirty="0">
                <a:solidFill>
                  <a:schemeClr val="hlink"/>
                </a:solidFill>
                <a:latin typeface="Arial Narrow" charset="0"/>
              </a:rPr>
              <a:t>Table 25.1  </a:t>
            </a:r>
          </a:p>
        </p:txBody>
      </p:sp>
      <p:graphicFrame>
        <p:nvGraphicFramePr>
          <p:cNvPr id="296981" name="Object 21"/>
          <p:cNvGraphicFramePr>
            <a:graphicFrameLocks noChangeAspect="1"/>
          </p:cNvGraphicFramePr>
          <p:nvPr/>
        </p:nvGraphicFramePr>
        <p:xfrm>
          <a:off x="2743200" y="4143375"/>
          <a:ext cx="1027113" cy="809625"/>
        </p:xfrm>
        <a:graphic>
          <a:graphicData uri="http://schemas.openxmlformats.org/presentationml/2006/ole">
            <mc:AlternateContent xmlns:mc="http://schemas.openxmlformats.org/markup-compatibility/2006">
              <mc:Choice xmlns:v="urn:schemas-microsoft-com:vml" Requires="v">
                <p:oleObj spid="_x0000_s123453" name="Equation" r:id="rId24" imgW="545760" imgH="406080" progId="Equation.DSMT4">
                  <p:embed/>
                </p:oleObj>
              </mc:Choice>
              <mc:Fallback>
                <p:oleObj name="Equation" r:id="rId24" imgW="545760" imgH="4060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43200" y="4143375"/>
                        <a:ext cx="1027113" cy="809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2" name="Object 22"/>
          <p:cNvGraphicFramePr>
            <a:graphicFrameLocks noChangeAspect="1"/>
          </p:cNvGraphicFramePr>
          <p:nvPr/>
        </p:nvGraphicFramePr>
        <p:xfrm>
          <a:off x="1676400" y="5638800"/>
          <a:ext cx="823913" cy="455613"/>
        </p:xfrm>
        <a:graphic>
          <a:graphicData uri="http://schemas.openxmlformats.org/presentationml/2006/ole">
            <mc:AlternateContent xmlns:mc="http://schemas.openxmlformats.org/markup-compatibility/2006">
              <mc:Choice xmlns:v="urn:schemas-microsoft-com:vml" Requires="v">
                <p:oleObj spid="_x0000_s123454" name="Equation" r:id="rId26" imgW="291960" imgH="152280" progId="Equation.DSMT4">
                  <p:embed/>
                </p:oleObj>
              </mc:Choice>
              <mc:Fallback>
                <p:oleObj name="Equation" r:id="rId26" imgW="291960" imgH="152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400" y="5638800"/>
                        <a:ext cx="823913" cy="4556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6983" name="Object 23"/>
          <p:cNvGraphicFramePr>
            <a:graphicFrameLocks noChangeAspect="1"/>
          </p:cNvGraphicFramePr>
          <p:nvPr/>
        </p:nvGraphicFramePr>
        <p:xfrm>
          <a:off x="2443163" y="5638800"/>
          <a:ext cx="3043237" cy="492125"/>
        </p:xfrm>
        <a:graphic>
          <a:graphicData uri="http://schemas.openxmlformats.org/presentationml/2006/ole">
            <mc:AlternateContent xmlns:mc="http://schemas.openxmlformats.org/markup-compatibility/2006">
              <mc:Choice xmlns:v="urn:schemas-microsoft-com:vml" Requires="v">
                <p:oleObj spid="_x0000_s123455" name="Equation" r:id="rId28" imgW="1079280" imgH="164880" progId="Equation.DSMT4">
                  <p:embed/>
                </p:oleObj>
              </mc:Choice>
              <mc:Fallback>
                <p:oleObj name="Equation" r:id="rId28" imgW="1079280" imgH="1648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43163" y="5638800"/>
                        <a:ext cx="3043237" cy="4921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065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6964"/>
                                        </p:tgtEl>
                                        <p:attrNameLst>
                                          <p:attrName>style.visibility</p:attrName>
                                        </p:attrNameLst>
                                      </p:cBhvr>
                                      <p:to>
                                        <p:strVal val="visible"/>
                                      </p:to>
                                    </p:set>
                                    <p:animEffect transition="in" filter="wipe(left)">
                                      <p:cBhvr>
                                        <p:cTn id="7" dur="500"/>
                                        <p:tgtEl>
                                          <p:spTgt spid="29696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96962"/>
                                        </p:tgtEl>
                                        <p:attrNameLst>
                                          <p:attrName>style.visibility</p:attrName>
                                        </p:attrNameLst>
                                      </p:cBhvr>
                                      <p:to>
                                        <p:strVal val="visible"/>
                                      </p:to>
                                    </p:set>
                                    <p:anim calcmode="lin" valueType="num">
                                      <p:cBhvr>
                                        <p:cTn id="12" dur="500" fill="hold"/>
                                        <p:tgtEl>
                                          <p:spTgt spid="296962"/>
                                        </p:tgtEl>
                                        <p:attrNameLst>
                                          <p:attrName>ppt_w</p:attrName>
                                        </p:attrNameLst>
                                      </p:cBhvr>
                                      <p:tavLst>
                                        <p:tav tm="0">
                                          <p:val>
                                            <p:fltVal val="0"/>
                                          </p:val>
                                        </p:tav>
                                        <p:tav tm="100000">
                                          <p:val>
                                            <p:strVal val="#ppt_w"/>
                                          </p:val>
                                        </p:tav>
                                      </p:tavLst>
                                    </p:anim>
                                    <p:anim calcmode="lin" valueType="num">
                                      <p:cBhvr>
                                        <p:cTn id="13" dur="500" fill="hold"/>
                                        <p:tgtEl>
                                          <p:spTgt spid="296962"/>
                                        </p:tgtEl>
                                        <p:attrNameLst>
                                          <p:attrName>ppt_h</p:attrName>
                                        </p:attrNameLst>
                                      </p:cBhvr>
                                      <p:tavLst>
                                        <p:tav tm="0">
                                          <p:val>
                                            <p:fltVal val="0"/>
                                          </p:val>
                                        </p:tav>
                                        <p:tav tm="100000">
                                          <p:val>
                                            <p:strVal val="#ppt_h"/>
                                          </p:val>
                                        </p:tav>
                                      </p:tavLst>
                                    </p:anim>
                                    <p:animEffect transition="in" filter="fade">
                                      <p:cBhvr>
                                        <p:cTn id="14" dur="500"/>
                                        <p:tgtEl>
                                          <p:spTgt spid="2969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96965"/>
                                        </p:tgtEl>
                                        <p:attrNameLst>
                                          <p:attrName>style.visibility</p:attrName>
                                        </p:attrNameLst>
                                      </p:cBhvr>
                                      <p:to>
                                        <p:strVal val="visible"/>
                                      </p:to>
                                    </p:set>
                                    <p:animEffect transition="in" filter="wipe(left)">
                                      <p:cBhvr>
                                        <p:cTn id="19" dur="500"/>
                                        <p:tgtEl>
                                          <p:spTgt spid="2969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96969"/>
                                        </p:tgtEl>
                                        <p:attrNameLst>
                                          <p:attrName>style.visibility</p:attrName>
                                        </p:attrNameLst>
                                      </p:cBhvr>
                                      <p:to>
                                        <p:strVal val="visible"/>
                                      </p:to>
                                    </p:set>
                                    <p:animEffect transition="in" filter="wipe(left)">
                                      <p:cBhvr>
                                        <p:cTn id="24" dur="500"/>
                                        <p:tgtEl>
                                          <p:spTgt spid="296969"/>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wd">
                                    <p:tmPct val="10000"/>
                                  </p:iterate>
                                  <p:childTnLst>
                                    <p:set>
                                      <p:cBhvr>
                                        <p:cTn id="27" dur="1" fill="hold">
                                          <p:stCondLst>
                                            <p:cond delay="0"/>
                                          </p:stCondLst>
                                        </p:cTn>
                                        <p:tgtEl>
                                          <p:spTgt spid="296980"/>
                                        </p:tgtEl>
                                        <p:attrNameLst>
                                          <p:attrName>style.visibility</p:attrName>
                                        </p:attrNameLst>
                                      </p:cBhvr>
                                      <p:to>
                                        <p:strVal val="visible"/>
                                      </p:to>
                                    </p:set>
                                    <p:animEffect transition="in" filter="wipe(left)">
                                      <p:cBhvr>
                                        <p:cTn id="28" dur="500"/>
                                        <p:tgtEl>
                                          <p:spTgt spid="29698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96967"/>
                                        </p:tgtEl>
                                        <p:attrNameLst>
                                          <p:attrName>style.visibility</p:attrName>
                                        </p:attrNameLst>
                                      </p:cBhvr>
                                      <p:to>
                                        <p:strVal val="visible"/>
                                      </p:to>
                                    </p:set>
                                    <p:animEffect transition="in" filter="wipe(left)">
                                      <p:cBhvr>
                                        <p:cTn id="33" dur="500"/>
                                        <p:tgtEl>
                                          <p:spTgt spid="2969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6970"/>
                                        </p:tgtEl>
                                        <p:attrNameLst>
                                          <p:attrName>style.visibility</p:attrName>
                                        </p:attrNameLst>
                                      </p:cBhvr>
                                      <p:to>
                                        <p:strVal val="visible"/>
                                      </p:to>
                                    </p:set>
                                    <p:animEffect transition="in" filter="wipe(left)">
                                      <p:cBhvr>
                                        <p:cTn id="38" dur="500"/>
                                        <p:tgtEl>
                                          <p:spTgt spid="29697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96974"/>
                                        </p:tgtEl>
                                        <p:attrNameLst>
                                          <p:attrName>style.visibility</p:attrName>
                                        </p:attrNameLst>
                                      </p:cBhvr>
                                      <p:to>
                                        <p:strVal val="visible"/>
                                      </p:to>
                                    </p:set>
                                    <p:animEffect transition="in" filter="wipe(left)">
                                      <p:cBhvr>
                                        <p:cTn id="43" dur="500"/>
                                        <p:tgtEl>
                                          <p:spTgt spid="2969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96971"/>
                                        </p:tgtEl>
                                        <p:attrNameLst>
                                          <p:attrName>style.visibility</p:attrName>
                                        </p:attrNameLst>
                                      </p:cBhvr>
                                      <p:to>
                                        <p:strVal val="visible"/>
                                      </p:to>
                                    </p:set>
                                    <p:animEffect transition="in" filter="wipe(left)">
                                      <p:cBhvr>
                                        <p:cTn id="48" dur="500"/>
                                        <p:tgtEl>
                                          <p:spTgt spid="29697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96972"/>
                                        </p:tgtEl>
                                        <p:attrNameLst>
                                          <p:attrName>style.visibility</p:attrName>
                                        </p:attrNameLst>
                                      </p:cBhvr>
                                      <p:to>
                                        <p:strVal val="visible"/>
                                      </p:to>
                                    </p:set>
                                    <p:animEffect transition="in" filter="wipe(left)">
                                      <p:cBhvr>
                                        <p:cTn id="53" dur="500"/>
                                        <p:tgtEl>
                                          <p:spTgt spid="29697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96975"/>
                                        </p:tgtEl>
                                        <p:attrNameLst>
                                          <p:attrName>style.visibility</p:attrName>
                                        </p:attrNameLst>
                                      </p:cBhvr>
                                      <p:to>
                                        <p:strVal val="visible"/>
                                      </p:to>
                                    </p:set>
                                    <p:animEffect transition="in" filter="wipe(left)">
                                      <p:cBhvr>
                                        <p:cTn id="58" dur="500"/>
                                        <p:tgtEl>
                                          <p:spTgt spid="29697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6976"/>
                                        </p:tgtEl>
                                        <p:attrNameLst>
                                          <p:attrName>style.visibility</p:attrName>
                                        </p:attrNameLst>
                                      </p:cBhvr>
                                      <p:to>
                                        <p:strVal val="visible"/>
                                      </p:to>
                                    </p:set>
                                    <p:animEffect transition="in" filter="wipe(left)">
                                      <p:cBhvr>
                                        <p:cTn id="63" dur="500"/>
                                        <p:tgtEl>
                                          <p:spTgt spid="29697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96979"/>
                                        </p:tgtEl>
                                        <p:attrNameLst>
                                          <p:attrName>style.visibility</p:attrName>
                                        </p:attrNameLst>
                                      </p:cBhvr>
                                      <p:to>
                                        <p:strVal val="visible"/>
                                      </p:to>
                                    </p:set>
                                    <p:animEffect transition="in" filter="wipe(left)">
                                      <p:cBhvr>
                                        <p:cTn id="68" dur="500"/>
                                        <p:tgtEl>
                                          <p:spTgt spid="29697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96973"/>
                                        </p:tgtEl>
                                        <p:attrNameLst>
                                          <p:attrName>style.visibility</p:attrName>
                                        </p:attrNameLst>
                                      </p:cBhvr>
                                      <p:to>
                                        <p:strVal val="visible"/>
                                      </p:to>
                                    </p:set>
                                    <p:animEffect transition="in" filter="wipe(left)">
                                      <p:cBhvr>
                                        <p:cTn id="73" dur="500"/>
                                        <p:tgtEl>
                                          <p:spTgt spid="29697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96977"/>
                                        </p:tgtEl>
                                        <p:attrNameLst>
                                          <p:attrName>style.visibility</p:attrName>
                                        </p:attrNameLst>
                                      </p:cBhvr>
                                      <p:to>
                                        <p:strVal val="visible"/>
                                      </p:to>
                                    </p:set>
                                    <p:animEffect transition="in" filter="wipe(left)">
                                      <p:cBhvr>
                                        <p:cTn id="78" dur="500"/>
                                        <p:tgtEl>
                                          <p:spTgt spid="29697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96981"/>
                                        </p:tgtEl>
                                        <p:attrNameLst>
                                          <p:attrName>style.visibility</p:attrName>
                                        </p:attrNameLst>
                                      </p:cBhvr>
                                      <p:to>
                                        <p:strVal val="visible"/>
                                      </p:to>
                                    </p:set>
                                    <p:animEffect transition="in" filter="wipe(left)">
                                      <p:cBhvr>
                                        <p:cTn id="83" dur="500"/>
                                        <p:tgtEl>
                                          <p:spTgt spid="29698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96978"/>
                                        </p:tgtEl>
                                        <p:attrNameLst>
                                          <p:attrName>style.visibility</p:attrName>
                                        </p:attrNameLst>
                                      </p:cBhvr>
                                      <p:to>
                                        <p:strVal val="visible"/>
                                      </p:to>
                                    </p:set>
                                    <p:animEffect transition="in" filter="wipe(left)">
                                      <p:cBhvr>
                                        <p:cTn id="88" dur="500"/>
                                        <p:tgtEl>
                                          <p:spTgt spid="29697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296966"/>
                                        </p:tgtEl>
                                        <p:attrNameLst>
                                          <p:attrName>style.visibility</p:attrName>
                                        </p:attrNameLst>
                                      </p:cBhvr>
                                      <p:to>
                                        <p:strVal val="visible"/>
                                      </p:to>
                                    </p:set>
                                    <p:animEffect transition="in" filter="wipe(left)">
                                      <p:cBhvr>
                                        <p:cTn id="93" dur="500"/>
                                        <p:tgtEl>
                                          <p:spTgt spid="29696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96968"/>
                                        </p:tgtEl>
                                        <p:attrNameLst>
                                          <p:attrName>style.visibility</p:attrName>
                                        </p:attrNameLst>
                                      </p:cBhvr>
                                      <p:to>
                                        <p:strVal val="visible"/>
                                      </p:to>
                                    </p:set>
                                    <p:animEffect transition="in" filter="wipe(left)">
                                      <p:cBhvr>
                                        <p:cTn id="98" dur="500"/>
                                        <p:tgtEl>
                                          <p:spTgt spid="29696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96982"/>
                                        </p:tgtEl>
                                        <p:attrNameLst>
                                          <p:attrName>style.visibility</p:attrName>
                                        </p:attrNameLst>
                                      </p:cBhvr>
                                      <p:to>
                                        <p:strVal val="visible"/>
                                      </p:to>
                                    </p:set>
                                    <p:animEffect transition="in" filter="wipe(left)">
                                      <p:cBhvr>
                                        <p:cTn id="103" dur="500"/>
                                        <p:tgtEl>
                                          <p:spTgt spid="29698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96983"/>
                                        </p:tgtEl>
                                        <p:attrNameLst>
                                          <p:attrName>style.visibility</p:attrName>
                                        </p:attrNameLst>
                                      </p:cBhvr>
                                      <p:to>
                                        <p:strVal val="visible"/>
                                      </p:to>
                                    </p:set>
                                    <p:animEffect transition="in" filter="wipe(left)">
                                      <p:cBhvr>
                                        <p:cTn id="108" dur="500"/>
                                        <p:tgtEl>
                                          <p:spTgt spid="29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p:bldP spid="296965" grpId="0"/>
      <p:bldP spid="296966" grpId="0"/>
      <p:bldP spid="296967" grpId="0"/>
      <p:bldP spid="296971" grpId="0" animBg="1"/>
      <p:bldP spid="296979" grpId="0" animBg="1"/>
      <p:bldP spid="2969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Oct. 15, 2018</a:t>
            </a:r>
            <a:endParaRPr lang="en-US"/>
          </a:p>
        </p:txBody>
      </p:sp>
      <p:sp>
        <p:nvSpPr>
          <p:cNvPr id="23" name="Footer Placeholder 4"/>
          <p:cNvSpPr>
            <a:spLocks noGrp="1"/>
          </p:cNvSpPr>
          <p:nvPr>
            <p:ph type="ftr" sz="quarter" idx="11"/>
          </p:nvPr>
        </p:nvSpPr>
        <p:spPr/>
        <p:txBody>
          <a:bodyPr/>
          <a:lstStyle/>
          <a:p>
            <a:r>
              <a:rPr lang="mr-IN" smtClean="0"/>
              <a:t>PHYS 1444-002, Fall 2018                     Dr. Jaehoon Yu</a:t>
            </a:r>
            <a:endParaRPr lang="en-US"/>
          </a:p>
        </p:txBody>
      </p:sp>
      <p:sp>
        <p:nvSpPr>
          <p:cNvPr id="24" name="Slide Number Placeholder 5"/>
          <p:cNvSpPr>
            <a:spLocks noGrp="1"/>
          </p:cNvSpPr>
          <p:nvPr>
            <p:ph type="sldNum" sz="quarter" idx="12"/>
          </p:nvPr>
        </p:nvSpPr>
        <p:spPr/>
        <p:txBody>
          <a:bodyPr/>
          <a:lstStyle/>
          <a:p>
            <a:fld id="{A7453AAD-99D8-644C-82C0-0591F3E57043}" type="slidenum">
              <a:rPr lang="en-US"/>
              <a:pPr/>
              <a:t>9</a:t>
            </a:fld>
            <a:endParaRPr lang="en-US"/>
          </a:p>
        </p:txBody>
      </p:sp>
      <p:sp>
        <p:nvSpPr>
          <p:cNvPr id="297986" name="Rectangle 2"/>
          <p:cNvSpPr>
            <a:spLocks noGrp="1" noChangeArrowheads="1"/>
          </p:cNvSpPr>
          <p:nvPr>
            <p:ph type="title"/>
          </p:nvPr>
        </p:nvSpPr>
        <p:spPr>
          <a:xfrm>
            <a:off x="228600" y="0"/>
            <a:ext cx="8686800" cy="762000"/>
          </a:xfrm>
        </p:spPr>
        <p:txBody>
          <a:bodyPr/>
          <a:lstStyle/>
          <a:p>
            <a:r>
              <a:rPr lang="en-US" dirty="0"/>
              <a:t>Example 25 –</a:t>
            </a:r>
            <a:r>
              <a:rPr lang="en-US" dirty="0" smtClean="0"/>
              <a:t> 6 </a:t>
            </a:r>
            <a:endParaRPr lang="en-US" dirty="0"/>
          </a:p>
        </p:txBody>
      </p:sp>
      <p:sp>
        <p:nvSpPr>
          <p:cNvPr id="297987" name="Text Box 3"/>
          <p:cNvSpPr txBox="1">
            <a:spLocks noChangeArrowheads="1"/>
          </p:cNvSpPr>
          <p:nvPr/>
        </p:nvSpPr>
        <p:spPr bwMode="auto">
          <a:xfrm>
            <a:off x="685800" y="684213"/>
            <a:ext cx="7848600" cy="137318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Stretching changes resistance: </a:t>
            </a:r>
            <a:r>
              <a:rPr lang="en-US" sz="2800">
                <a:solidFill>
                  <a:schemeClr val="accent2"/>
                </a:solidFill>
                <a:latin typeface="Arial Narrow" charset="0"/>
              </a:rPr>
              <a:t>A wire of resistance R is stretched uniformly until it is twice its original length.  What happens to its resistance?</a:t>
            </a:r>
          </a:p>
        </p:txBody>
      </p:sp>
      <p:sp>
        <p:nvSpPr>
          <p:cNvPr id="297988" name="Text Box 4"/>
          <p:cNvSpPr txBox="1">
            <a:spLocks noChangeArrowheads="1"/>
          </p:cNvSpPr>
          <p:nvPr/>
        </p:nvSpPr>
        <p:spPr bwMode="auto">
          <a:xfrm>
            <a:off x="609600" y="2057400"/>
            <a:ext cx="6172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constant quantity in this problem?  </a:t>
            </a:r>
          </a:p>
        </p:txBody>
      </p:sp>
      <p:sp>
        <p:nvSpPr>
          <p:cNvPr id="297989" name="Text Box 5"/>
          <p:cNvSpPr txBox="1">
            <a:spLocks noChangeArrowheads="1"/>
          </p:cNvSpPr>
          <p:nvPr/>
        </p:nvSpPr>
        <p:spPr bwMode="auto">
          <a:xfrm>
            <a:off x="609600" y="2641600"/>
            <a:ext cx="65532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is the volume of a cylinder of length L and radius r? </a:t>
            </a:r>
          </a:p>
        </p:txBody>
      </p:sp>
      <p:graphicFrame>
        <p:nvGraphicFramePr>
          <p:cNvPr id="297990" name="Object 6"/>
          <p:cNvGraphicFramePr>
            <a:graphicFrameLocks noChangeAspect="1"/>
          </p:cNvGraphicFramePr>
          <p:nvPr/>
        </p:nvGraphicFramePr>
        <p:xfrm>
          <a:off x="4191000" y="4899025"/>
          <a:ext cx="530225" cy="338138"/>
        </p:xfrm>
        <a:graphic>
          <a:graphicData uri="http://schemas.openxmlformats.org/presentationml/2006/ole">
            <mc:AlternateContent xmlns:mc="http://schemas.openxmlformats.org/markup-compatibility/2006">
              <mc:Choice xmlns:v="urn:schemas-microsoft-com:vml" Requires="v">
                <p:oleObj spid="_x0000_s124338" name="Equation" r:id="rId3" imgW="253800" imgH="152280" progId="Equation.DSMT4">
                  <p:embed/>
                </p:oleObj>
              </mc:Choice>
              <mc:Fallback>
                <p:oleObj name="Equation" r:id="rId3" imgW="2538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99025"/>
                        <a:ext cx="530225"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1" name="Object 7"/>
          <p:cNvGraphicFramePr>
            <a:graphicFrameLocks noChangeAspect="1"/>
          </p:cNvGraphicFramePr>
          <p:nvPr/>
        </p:nvGraphicFramePr>
        <p:xfrm>
          <a:off x="4724400" y="4670425"/>
          <a:ext cx="584200" cy="815975"/>
        </p:xfrm>
        <a:graphic>
          <a:graphicData uri="http://schemas.openxmlformats.org/presentationml/2006/ole">
            <mc:AlternateContent xmlns:mc="http://schemas.openxmlformats.org/markup-compatibility/2006">
              <mc:Choice xmlns:v="urn:schemas-microsoft-com:vml" Requires="v">
                <p:oleObj spid="_x0000_s124339" name="Equation" r:id="rId5" imgW="279360" imgH="368280" progId="Equation.DSMT4">
                  <p:embed/>
                </p:oleObj>
              </mc:Choice>
              <mc:Fallback>
                <p:oleObj name="Equation" r:id="rId5" imgW="27936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670425"/>
                        <a:ext cx="584200" cy="8159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2" name="Object 8"/>
          <p:cNvGraphicFramePr>
            <a:graphicFrameLocks noChangeAspect="1"/>
          </p:cNvGraphicFramePr>
          <p:nvPr/>
        </p:nvGraphicFramePr>
        <p:xfrm>
          <a:off x="2514600" y="3159125"/>
          <a:ext cx="609600" cy="422275"/>
        </p:xfrm>
        <a:graphic>
          <a:graphicData uri="http://schemas.openxmlformats.org/presentationml/2006/ole">
            <mc:AlternateContent xmlns:mc="http://schemas.openxmlformats.org/markup-compatibility/2006">
              <mc:Choice xmlns:v="urn:schemas-microsoft-com:vml" Requires="v">
                <p:oleObj spid="_x0000_s124340"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159125"/>
                        <a:ext cx="609600" cy="4222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7993" name="Text Box 9"/>
          <p:cNvSpPr txBox="1">
            <a:spLocks noChangeArrowheads="1"/>
          </p:cNvSpPr>
          <p:nvPr/>
        </p:nvSpPr>
        <p:spPr bwMode="auto">
          <a:xfrm>
            <a:off x="6858000" y="2071688"/>
            <a:ext cx="1828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volume!  </a:t>
            </a:r>
          </a:p>
        </p:txBody>
      </p:sp>
      <p:sp>
        <p:nvSpPr>
          <p:cNvPr id="297994" name="Text Box 10"/>
          <p:cNvSpPr txBox="1">
            <a:spLocks noChangeArrowheads="1"/>
          </p:cNvSpPr>
          <p:nvPr/>
        </p:nvSpPr>
        <p:spPr bwMode="auto">
          <a:xfrm>
            <a:off x="609600" y="3654425"/>
            <a:ext cx="693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happens to A if L increases factor two, L’=2L? </a:t>
            </a:r>
          </a:p>
        </p:txBody>
      </p:sp>
      <p:sp>
        <p:nvSpPr>
          <p:cNvPr id="297995" name="Text Box 11"/>
          <p:cNvSpPr txBox="1">
            <a:spLocks noChangeArrowheads="1"/>
          </p:cNvSpPr>
          <p:nvPr/>
        </p:nvSpPr>
        <p:spPr bwMode="auto">
          <a:xfrm>
            <a:off x="609600" y="4238625"/>
            <a:ext cx="6477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cross-sectional area, A, halves. A’=A/2</a:t>
            </a:r>
          </a:p>
        </p:txBody>
      </p:sp>
      <p:sp>
        <p:nvSpPr>
          <p:cNvPr id="297996" name="Text Box 12"/>
          <p:cNvSpPr txBox="1">
            <a:spLocks noChangeArrowheads="1"/>
          </p:cNvSpPr>
          <p:nvPr/>
        </p:nvSpPr>
        <p:spPr bwMode="auto">
          <a:xfrm>
            <a:off x="609600" y="4824413"/>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original resistance is </a:t>
            </a:r>
          </a:p>
        </p:txBody>
      </p:sp>
      <p:sp>
        <p:nvSpPr>
          <p:cNvPr id="297997" name="Text Box 13"/>
          <p:cNvSpPr txBox="1">
            <a:spLocks noChangeArrowheads="1"/>
          </p:cNvSpPr>
          <p:nvPr/>
        </p:nvSpPr>
        <p:spPr bwMode="auto">
          <a:xfrm>
            <a:off x="685800" y="5562600"/>
            <a:ext cx="31242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new resistance is </a:t>
            </a:r>
          </a:p>
        </p:txBody>
      </p:sp>
      <p:graphicFrame>
        <p:nvGraphicFramePr>
          <p:cNvPr id="297998" name="Object 14"/>
          <p:cNvGraphicFramePr>
            <a:graphicFrameLocks noChangeAspect="1"/>
          </p:cNvGraphicFramePr>
          <p:nvPr/>
        </p:nvGraphicFramePr>
        <p:xfrm>
          <a:off x="4114800" y="5681663"/>
          <a:ext cx="611188" cy="338137"/>
        </p:xfrm>
        <a:graphic>
          <a:graphicData uri="http://schemas.openxmlformats.org/presentationml/2006/ole">
            <mc:AlternateContent xmlns:mc="http://schemas.openxmlformats.org/markup-compatibility/2006">
              <mc:Choice xmlns:v="urn:schemas-microsoft-com:vml" Requires="v">
                <p:oleObj spid="_x0000_s124341" name="Equation" r:id="rId9" imgW="291960" imgH="152280" progId="Equation.DSMT4">
                  <p:embed/>
                </p:oleObj>
              </mc:Choice>
              <mc:Fallback>
                <p:oleObj name="Equation" r:id="rId9" imgW="29196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5681663"/>
                        <a:ext cx="611188" cy="3381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7999" name="Object 15"/>
          <p:cNvGraphicFramePr>
            <a:graphicFrameLocks noChangeAspect="1"/>
          </p:cNvGraphicFramePr>
          <p:nvPr/>
        </p:nvGraphicFramePr>
        <p:xfrm>
          <a:off x="4659313" y="5453063"/>
          <a:ext cx="903287" cy="814387"/>
        </p:xfrm>
        <a:graphic>
          <a:graphicData uri="http://schemas.openxmlformats.org/presentationml/2006/ole">
            <mc:AlternateContent xmlns:mc="http://schemas.openxmlformats.org/markup-compatibility/2006">
              <mc:Choice xmlns:v="urn:schemas-microsoft-com:vml" Requires="v">
                <p:oleObj spid="_x0000_s124342" name="Equation" r:id="rId11" imgW="431640" imgH="368280" progId="Equation.DSMT4">
                  <p:embed/>
                </p:oleObj>
              </mc:Choice>
              <mc:Fallback>
                <p:oleObj name="Equation" r:id="rId11" imgW="431640" imgH="368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313" y="5453063"/>
                        <a:ext cx="903287" cy="81438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0" name="Object 16"/>
          <p:cNvGraphicFramePr>
            <a:graphicFrameLocks noChangeAspect="1"/>
          </p:cNvGraphicFramePr>
          <p:nvPr/>
        </p:nvGraphicFramePr>
        <p:xfrm>
          <a:off x="5567363" y="5410200"/>
          <a:ext cx="1062037" cy="900113"/>
        </p:xfrm>
        <a:graphic>
          <a:graphicData uri="http://schemas.openxmlformats.org/presentationml/2006/ole">
            <mc:AlternateContent xmlns:mc="http://schemas.openxmlformats.org/markup-compatibility/2006">
              <mc:Choice xmlns:v="urn:schemas-microsoft-com:vml" Requires="v">
                <p:oleObj spid="_x0000_s124343" name="Equation" r:id="rId13" imgW="507960" imgH="406080" progId="Equation.DSMT4">
                  <p:embed/>
                </p:oleObj>
              </mc:Choice>
              <mc:Fallback>
                <p:oleObj name="Equation" r:id="rId13" imgW="50796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7363" y="5410200"/>
                        <a:ext cx="1062037" cy="900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1" name="Object 17"/>
          <p:cNvGraphicFramePr>
            <a:graphicFrameLocks noChangeAspect="1"/>
          </p:cNvGraphicFramePr>
          <p:nvPr/>
        </p:nvGraphicFramePr>
        <p:xfrm>
          <a:off x="6629400" y="5410200"/>
          <a:ext cx="955675" cy="814388"/>
        </p:xfrm>
        <a:graphic>
          <a:graphicData uri="http://schemas.openxmlformats.org/presentationml/2006/ole">
            <mc:AlternateContent xmlns:mc="http://schemas.openxmlformats.org/markup-compatibility/2006">
              <mc:Choice xmlns:v="urn:schemas-microsoft-com:vml" Requires="v">
                <p:oleObj spid="_x0000_s124344" name="Equation" r:id="rId15" imgW="457200" imgH="368280" progId="Equation.DSMT4">
                  <p:embed/>
                </p:oleObj>
              </mc:Choice>
              <mc:Fallback>
                <p:oleObj name="Equation" r:id="rId15" imgW="45720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5410200"/>
                        <a:ext cx="955675" cy="814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2" name="Object 18"/>
          <p:cNvGraphicFramePr>
            <a:graphicFrameLocks noChangeAspect="1"/>
          </p:cNvGraphicFramePr>
          <p:nvPr/>
        </p:nvGraphicFramePr>
        <p:xfrm>
          <a:off x="7543800" y="5638800"/>
          <a:ext cx="450850" cy="338138"/>
        </p:xfrm>
        <a:graphic>
          <a:graphicData uri="http://schemas.openxmlformats.org/presentationml/2006/ole">
            <mc:AlternateContent xmlns:mc="http://schemas.openxmlformats.org/markup-compatibility/2006">
              <mc:Choice xmlns:v="urn:schemas-microsoft-com:vml" Requires="v">
                <p:oleObj spid="_x0000_s124345" name="Equation" r:id="rId17" imgW="215640" imgH="152280" progId="Equation.DSMT4">
                  <p:embed/>
                </p:oleObj>
              </mc:Choice>
              <mc:Fallback>
                <p:oleObj name="Equation" r:id="rId17" imgW="215640" imgH="152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43800" y="5638800"/>
                        <a:ext cx="450850" cy="3381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298003" name="Text Box 19"/>
          <p:cNvSpPr txBox="1">
            <a:spLocks noChangeArrowheads="1"/>
          </p:cNvSpPr>
          <p:nvPr/>
        </p:nvSpPr>
        <p:spPr bwMode="auto">
          <a:xfrm>
            <a:off x="381000" y="6280150"/>
            <a:ext cx="8534400" cy="425450"/>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sz="2000" b="1">
                <a:solidFill>
                  <a:srgbClr val="CC0000"/>
                </a:solidFill>
                <a:latin typeface="Arial Narrow" charset="0"/>
              </a:rPr>
              <a:t>The resistance of the wire increases by a factor of four if the length increases twice. </a:t>
            </a:r>
          </a:p>
        </p:txBody>
      </p:sp>
      <p:graphicFrame>
        <p:nvGraphicFramePr>
          <p:cNvPr id="298004" name="Object 20"/>
          <p:cNvGraphicFramePr>
            <a:graphicFrameLocks noChangeAspect="1"/>
          </p:cNvGraphicFramePr>
          <p:nvPr/>
        </p:nvGraphicFramePr>
        <p:xfrm>
          <a:off x="3048000" y="3192463"/>
          <a:ext cx="792163" cy="388937"/>
        </p:xfrm>
        <a:graphic>
          <a:graphicData uri="http://schemas.openxmlformats.org/presentationml/2006/ole">
            <mc:AlternateContent xmlns:mc="http://schemas.openxmlformats.org/markup-compatibility/2006">
              <mc:Choice xmlns:v="urn:schemas-microsoft-com:vml" Requires="v">
                <p:oleObj spid="_x0000_s124346" name="Equation" r:id="rId19" imgW="330120" imgH="152280" progId="Equation.DSMT4">
                  <p:embed/>
                </p:oleObj>
              </mc:Choice>
              <mc:Fallback>
                <p:oleObj name="Equation" r:id="rId19" imgW="330120" imgH="1522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48000" y="3192463"/>
                        <a:ext cx="792163" cy="388937"/>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298005" name="Object 21"/>
          <p:cNvGraphicFramePr>
            <a:graphicFrameLocks noChangeAspect="1"/>
          </p:cNvGraphicFramePr>
          <p:nvPr/>
        </p:nvGraphicFramePr>
        <p:xfrm>
          <a:off x="3825875" y="3048000"/>
          <a:ext cx="822325" cy="519113"/>
        </p:xfrm>
        <a:graphic>
          <a:graphicData uri="http://schemas.openxmlformats.org/presentationml/2006/ole">
            <mc:AlternateContent xmlns:mc="http://schemas.openxmlformats.org/markup-compatibility/2006">
              <mc:Choice xmlns:v="urn:schemas-microsoft-com:vml" Requires="v">
                <p:oleObj spid="_x0000_s124347" name="Equation" r:id="rId21" imgW="342720" imgH="203040" progId="Equation.DSMT4">
                  <p:embed/>
                </p:oleObj>
              </mc:Choice>
              <mc:Fallback>
                <p:oleObj name="Equation" r:id="rId21" imgW="34272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25875" y="3048000"/>
                        <a:ext cx="822325" cy="51911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544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97987"/>
                                        </p:tgtEl>
                                        <p:attrNameLst>
                                          <p:attrName>style.visibility</p:attrName>
                                        </p:attrNameLst>
                                      </p:cBhvr>
                                      <p:to>
                                        <p:strVal val="visible"/>
                                      </p:to>
                                    </p:set>
                                    <p:animEffect transition="in" filter="wipe(left)">
                                      <p:cBhvr>
                                        <p:cTn id="7" dur="500"/>
                                        <p:tgtEl>
                                          <p:spTgt spid="2979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97988"/>
                                        </p:tgtEl>
                                        <p:attrNameLst>
                                          <p:attrName>style.visibility</p:attrName>
                                        </p:attrNameLst>
                                      </p:cBhvr>
                                      <p:to>
                                        <p:strVal val="visible"/>
                                      </p:to>
                                    </p:set>
                                    <p:animEffect transition="in" filter="wipe(left)">
                                      <p:cBhvr>
                                        <p:cTn id="12" dur="500"/>
                                        <p:tgtEl>
                                          <p:spTgt spid="2979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97993"/>
                                        </p:tgtEl>
                                        <p:attrNameLst>
                                          <p:attrName>style.visibility</p:attrName>
                                        </p:attrNameLst>
                                      </p:cBhvr>
                                      <p:to>
                                        <p:strVal val="visible"/>
                                      </p:to>
                                    </p:set>
                                    <p:animEffect transition="in" filter="wipe(left)">
                                      <p:cBhvr>
                                        <p:cTn id="17" dur="500"/>
                                        <p:tgtEl>
                                          <p:spTgt spid="2979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97989"/>
                                        </p:tgtEl>
                                        <p:attrNameLst>
                                          <p:attrName>style.visibility</p:attrName>
                                        </p:attrNameLst>
                                      </p:cBhvr>
                                      <p:to>
                                        <p:strVal val="visible"/>
                                      </p:to>
                                    </p:set>
                                    <p:animEffect transition="in" filter="wipe(left)">
                                      <p:cBhvr>
                                        <p:cTn id="22" dur="500"/>
                                        <p:tgtEl>
                                          <p:spTgt spid="2979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7992"/>
                                        </p:tgtEl>
                                        <p:attrNameLst>
                                          <p:attrName>style.visibility</p:attrName>
                                        </p:attrNameLst>
                                      </p:cBhvr>
                                      <p:to>
                                        <p:strVal val="visible"/>
                                      </p:to>
                                    </p:set>
                                    <p:animEffect transition="in" filter="wipe(left)">
                                      <p:cBhvr>
                                        <p:cTn id="27" dur="500"/>
                                        <p:tgtEl>
                                          <p:spTgt spid="2979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98004"/>
                                        </p:tgtEl>
                                        <p:attrNameLst>
                                          <p:attrName>style.visibility</p:attrName>
                                        </p:attrNameLst>
                                      </p:cBhvr>
                                      <p:to>
                                        <p:strVal val="visible"/>
                                      </p:to>
                                    </p:set>
                                    <p:animEffect transition="in" filter="wipe(left)">
                                      <p:cBhvr>
                                        <p:cTn id="32" dur="500"/>
                                        <p:tgtEl>
                                          <p:spTgt spid="2980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98005"/>
                                        </p:tgtEl>
                                        <p:attrNameLst>
                                          <p:attrName>style.visibility</p:attrName>
                                        </p:attrNameLst>
                                      </p:cBhvr>
                                      <p:to>
                                        <p:strVal val="visible"/>
                                      </p:to>
                                    </p:set>
                                    <p:animEffect transition="in" filter="wipe(left)">
                                      <p:cBhvr>
                                        <p:cTn id="37" dur="500"/>
                                        <p:tgtEl>
                                          <p:spTgt spid="2980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97994"/>
                                        </p:tgtEl>
                                        <p:attrNameLst>
                                          <p:attrName>style.visibility</p:attrName>
                                        </p:attrNameLst>
                                      </p:cBhvr>
                                      <p:to>
                                        <p:strVal val="visible"/>
                                      </p:to>
                                    </p:set>
                                    <p:animEffect transition="in" filter="wipe(left)">
                                      <p:cBhvr>
                                        <p:cTn id="42" dur="500"/>
                                        <p:tgtEl>
                                          <p:spTgt spid="2979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97995"/>
                                        </p:tgtEl>
                                        <p:attrNameLst>
                                          <p:attrName>style.visibility</p:attrName>
                                        </p:attrNameLst>
                                      </p:cBhvr>
                                      <p:to>
                                        <p:strVal val="visible"/>
                                      </p:to>
                                    </p:set>
                                    <p:animEffect transition="in" filter="wipe(left)">
                                      <p:cBhvr>
                                        <p:cTn id="47" dur="500"/>
                                        <p:tgtEl>
                                          <p:spTgt spid="29799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97996"/>
                                        </p:tgtEl>
                                        <p:attrNameLst>
                                          <p:attrName>style.visibility</p:attrName>
                                        </p:attrNameLst>
                                      </p:cBhvr>
                                      <p:to>
                                        <p:strVal val="visible"/>
                                      </p:to>
                                    </p:set>
                                    <p:animEffect transition="in" filter="wipe(left)">
                                      <p:cBhvr>
                                        <p:cTn id="52" dur="500"/>
                                        <p:tgtEl>
                                          <p:spTgt spid="29799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97990"/>
                                        </p:tgtEl>
                                        <p:attrNameLst>
                                          <p:attrName>style.visibility</p:attrName>
                                        </p:attrNameLst>
                                      </p:cBhvr>
                                      <p:to>
                                        <p:strVal val="visible"/>
                                      </p:to>
                                    </p:set>
                                    <p:animEffect transition="in" filter="wipe(left)">
                                      <p:cBhvr>
                                        <p:cTn id="57" dur="500"/>
                                        <p:tgtEl>
                                          <p:spTgt spid="29799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97991"/>
                                        </p:tgtEl>
                                        <p:attrNameLst>
                                          <p:attrName>style.visibility</p:attrName>
                                        </p:attrNameLst>
                                      </p:cBhvr>
                                      <p:to>
                                        <p:strVal val="visible"/>
                                      </p:to>
                                    </p:set>
                                    <p:animEffect transition="in" filter="wipe(left)">
                                      <p:cBhvr>
                                        <p:cTn id="62" dur="500"/>
                                        <p:tgtEl>
                                          <p:spTgt spid="2979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297997"/>
                                        </p:tgtEl>
                                        <p:attrNameLst>
                                          <p:attrName>style.visibility</p:attrName>
                                        </p:attrNameLst>
                                      </p:cBhvr>
                                      <p:to>
                                        <p:strVal val="visible"/>
                                      </p:to>
                                    </p:set>
                                    <p:animEffect transition="in" filter="wipe(left)">
                                      <p:cBhvr>
                                        <p:cTn id="67" dur="500"/>
                                        <p:tgtEl>
                                          <p:spTgt spid="29799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97998"/>
                                        </p:tgtEl>
                                        <p:attrNameLst>
                                          <p:attrName>style.visibility</p:attrName>
                                        </p:attrNameLst>
                                      </p:cBhvr>
                                      <p:to>
                                        <p:strVal val="visible"/>
                                      </p:to>
                                    </p:set>
                                    <p:animEffect transition="in" filter="wipe(left)">
                                      <p:cBhvr>
                                        <p:cTn id="72" dur="500"/>
                                        <p:tgtEl>
                                          <p:spTgt spid="29799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97999"/>
                                        </p:tgtEl>
                                        <p:attrNameLst>
                                          <p:attrName>style.visibility</p:attrName>
                                        </p:attrNameLst>
                                      </p:cBhvr>
                                      <p:to>
                                        <p:strVal val="visible"/>
                                      </p:to>
                                    </p:set>
                                    <p:animEffect transition="in" filter="wipe(left)">
                                      <p:cBhvr>
                                        <p:cTn id="77" dur="500"/>
                                        <p:tgtEl>
                                          <p:spTgt spid="29799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98000"/>
                                        </p:tgtEl>
                                        <p:attrNameLst>
                                          <p:attrName>style.visibility</p:attrName>
                                        </p:attrNameLst>
                                      </p:cBhvr>
                                      <p:to>
                                        <p:strVal val="visible"/>
                                      </p:to>
                                    </p:set>
                                    <p:animEffect transition="in" filter="wipe(left)">
                                      <p:cBhvr>
                                        <p:cTn id="82" dur="500"/>
                                        <p:tgtEl>
                                          <p:spTgt spid="29800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98001"/>
                                        </p:tgtEl>
                                        <p:attrNameLst>
                                          <p:attrName>style.visibility</p:attrName>
                                        </p:attrNameLst>
                                      </p:cBhvr>
                                      <p:to>
                                        <p:strVal val="visible"/>
                                      </p:to>
                                    </p:set>
                                    <p:animEffect transition="in" filter="wipe(left)">
                                      <p:cBhvr>
                                        <p:cTn id="87" dur="500"/>
                                        <p:tgtEl>
                                          <p:spTgt spid="29800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98002"/>
                                        </p:tgtEl>
                                        <p:attrNameLst>
                                          <p:attrName>style.visibility</p:attrName>
                                        </p:attrNameLst>
                                      </p:cBhvr>
                                      <p:to>
                                        <p:strVal val="visible"/>
                                      </p:to>
                                    </p:set>
                                    <p:animEffect transition="in" filter="wipe(left)">
                                      <p:cBhvr>
                                        <p:cTn id="92" dur="500"/>
                                        <p:tgtEl>
                                          <p:spTgt spid="29800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298003"/>
                                        </p:tgtEl>
                                        <p:attrNameLst>
                                          <p:attrName>style.visibility</p:attrName>
                                        </p:attrNameLst>
                                      </p:cBhvr>
                                      <p:to>
                                        <p:strVal val="visible"/>
                                      </p:to>
                                    </p:set>
                                    <p:animEffect transition="in" filter="wipe(left)">
                                      <p:cBhvr>
                                        <p:cTn id="97" dur="500"/>
                                        <p:tgtEl>
                                          <p:spTgt spid="29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p:bldP spid="297988" grpId="0"/>
      <p:bldP spid="297989" grpId="0"/>
      <p:bldP spid="297993" grpId="0"/>
      <p:bldP spid="297994" grpId="0"/>
      <p:bldP spid="297995" grpId="0"/>
      <p:bldP spid="297996" grpId="0"/>
      <p:bldP spid="297997" grpId="0"/>
      <p:bldP spid="298003"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54684</TotalTime>
  <Words>2940</Words>
  <Application>Microsoft Macintosh PowerPoint</Application>
  <PresentationFormat>On-screen Show (4:3)</PresentationFormat>
  <Paragraphs>357</Paragraphs>
  <Slides>24</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 Narrow</vt:lpstr>
      <vt:lpstr>Monotype Corsiva</vt:lpstr>
      <vt:lpstr>ＭＳ Ｐゴシック</vt:lpstr>
      <vt:lpstr>Symbol</vt:lpstr>
      <vt:lpstr>Times New Roman</vt:lpstr>
      <vt:lpstr>Wingdings</vt:lpstr>
      <vt:lpstr>Arial</vt:lpstr>
      <vt:lpstr>phys1443-spring02</vt:lpstr>
      <vt:lpstr>Equation</vt:lpstr>
      <vt:lpstr>PHYS 1441 – Section 002 Lecture #12</vt:lpstr>
      <vt:lpstr>Announcements</vt:lpstr>
      <vt:lpstr>Special Extra Credit #4</vt:lpstr>
      <vt:lpstr>Example 25 – 4 </vt:lpstr>
      <vt:lpstr>Ohm’s Law: Resistors</vt:lpstr>
      <vt:lpstr>Ohm’s Law: Resistor Values</vt:lpstr>
      <vt:lpstr>Resistivity</vt:lpstr>
      <vt:lpstr>Example 25 – 5 </vt:lpstr>
      <vt:lpstr>Example 25 – 6 </vt:lpstr>
      <vt:lpstr>Temperature Dependence of Resistivity</vt:lpstr>
      <vt:lpstr>Electric Power</vt:lpstr>
      <vt:lpstr>Electric Power</vt:lpstr>
      <vt:lpstr>Example 25 – 8 </vt:lpstr>
      <vt:lpstr>Power in Household Circuits</vt:lpstr>
      <vt:lpstr>Example 25 – 11 </vt:lpstr>
      <vt:lpstr>Alternating Current</vt:lpstr>
      <vt:lpstr>The Alternating Current</vt:lpstr>
      <vt:lpstr>Alternating Current</vt:lpstr>
      <vt:lpstr>Power Delivered by Alternating Current</vt:lpstr>
      <vt:lpstr>Power Delivered by Alternating Current</vt:lpstr>
      <vt:lpstr>Example 25 – 13 </vt:lpstr>
      <vt:lpstr>Microscopic View of Electric Current</vt:lpstr>
      <vt:lpstr>Microscopic View of Electric Current</vt:lpstr>
      <vt:lpstr>Microscopic View of Electric Current</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687</cp:revision>
  <dcterms:created xsi:type="dcterms:W3CDTF">2012-01-19T04:21:20Z</dcterms:created>
  <dcterms:modified xsi:type="dcterms:W3CDTF">2018-10-15T19:49:50Z</dcterms:modified>
</cp:coreProperties>
</file>