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391" r:id="rId2"/>
    <p:sldId id="582" r:id="rId3"/>
    <p:sldId id="661" r:id="rId4"/>
    <p:sldId id="657" r:id="rId5"/>
    <p:sldId id="659" r:id="rId6"/>
    <p:sldId id="660" r:id="rId7"/>
    <p:sldId id="662" r:id="rId8"/>
    <p:sldId id="663" r:id="rId9"/>
    <p:sldId id="664" r:id="rId10"/>
    <p:sldId id="665" r:id="rId11"/>
    <p:sldId id="666" r:id="rId12"/>
    <p:sldId id="667" r:id="rId13"/>
    <p:sldId id="668" r:id="rId14"/>
    <p:sldId id="669" r:id="rId1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660066"/>
    <a:srgbClr val="99FFCC"/>
    <a:srgbClr val="FFFFCC"/>
    <a:srgbClr val="CC6600"/>
    <a:srgbClr val="FF0066"/>
    <a:srgbClr val="CC00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39"/>
    <p:restoredTop sz="94660"/>
  </p:normalViewPr>
  <p:slideViewPr>
    <p:cSldViewPr>
      <p:cViewPr varScale="1">
        <p:scale>
          <a:sx n="131" d="100"/>
          <a:sy n="131" d="100"/>
        </p:scale>
        <p:origin x="128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 Id="rId3"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1" Type="http://schemas.openxmlformats.org/officeDocument/2006/relationships/image" Target="../media/image25.wmf"/><Relationship Id="rId12" Type="http://schemas.openxmlformats.org/officeDocument/2006/relationships/image" Target="../media/image26.wmf"/><Relationship Id="rId13" Type="http://schemas.openxmlformats.org/officeDocument/2006/relationships/image" Target="../media/image27.wmf"/><Relationship Id="rId14" Type="http://schemas.openxmlformats.org/officeDocument/2006/relationships/image" Target="../media/image28.wmf"/><Relationship Id="rId15" Type="http://schemas.openxmlformats.org/officeDocument/2006/relationships/image" Target="../media/image29.wmf"/><Relationship Id="rId16" Type="http://schemas.openxmlformats.org/officeDocument/2006/relationships/image" Target="../media/image30.wmf"/><Relationship Id="rId1" Type="http://schemas.openxmlformats.org/officeDocument/2006/relationships/image" Target="../media/image16.wmf"/><Relationship Id="rId2" Type="http://schemas.openxmlformats.org/officeDocument/2006/relationships/image" Target="../media/image11.wmf"/><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9" Type="http://schemas.openxmlformats.org/officeDocument/2006/relationships/image" Target="../media/image23.wmf"/><Relationship Id="rId10"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60634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1928699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482744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5</a:t>
            </a:fld>
            <a:endParaRPr lang="en-US"/>
          </a:p>
        </p:txBody>
      </p:sp>
    </p:spTree>
    <p:extLst>
      <p:ext uri="{BB962C8B-B14F-4D97-AF65-F5344CB8AC3E}">
        <p14:creationId xmlns:p14="http://schemas.microsoft.com/office/powerpoint/2010/main" val="413878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10</a:t>
            </a:fld>
            <a:endParaRPr lang="en-US"/>
          </a:p>
        </p:txBody>
      </p:sp>
    </p:spTree>
    <p:extLst>
      <p:ext uri="{BB962C8B-B14F-4D97-AF65-F5344CB8AC3E}">
        <p14:creationId xmlns:p14="http://schemas.microsoft.com/office/powerpoint/2010/main" val="1513881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Monday, Oct. 22, 2018</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Oct. 22,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Monday, Oct. 22, 2018</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mr-IN" smtClean="0"/>
              <a:t>PHYS 1444-002, Fall 2018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5.bin"/><Relationship Id="rId5" Type="http://schemas.openxmlformats.org/officeDocument/2006/relationships/image" Target="../media/image10.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oleObject" Target="../embeddings/oleObject6.bin"/><Relationship Id="rId5" Type="http://schemas.openxmlformats.org/officeDocument/2006/relationships/image" Target="../media/image10.wmf"/><Relationship Id="rId6" Type="http://schemas.openxmlformats.org/officeDocument/2006/relationships/oleObject" Target="../embeddings/oleObject7.bin"/><Relationship Id="rId7" Type="http://schemas.openxmlformats.org/officeDocument/2006/relationships/image" Target="../media/image11.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oleObject" Target="../embeddings/oleObject8.bin"/><Relationship Id="rId5" Type="http://schemas.openxmlformats.org/officeDocument/2006/relationships/image" Target="../media/image10.wmf"/><Relationship Id="rId6" Type="http://schemas.openxmlformats.org/officeDocument/2006/relationships/image" Target="../media/image15.jpeg"/><Relationship Id="rId7" Type="http://schemas.openxmlformats.org/officeDocument/2006/relationships/oleObject" Target="../embeddings/oleObject9.bin"/><Relationship Id="rId8" Type="http://schemas.openxmlformats.org/officeDocument/2006/relationships/image" Target="../media/image13.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oleObject" Target="../embeddings/oleObject10.bin"/><Relationship Id="rId5" Type="http://schemas.openxmlformats.org/officeDocument/2006/relationships/image" Target="../media/image10.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0" Type="http://schemas.openxmlformats.org/officeDocument/2006/relationships/oleObject" Target="../embeddings/oleObject19.bin"/><Relationship Id="rId21" Type="http://schemas.openxmlformats.org/officeDocument/2006/relationships/image" Target="../media/image23.wmf"/><Relationship Id="rId22" Type="http://schemas.openxmlformats.org/officeDocument/2006/relationships/oleObject" Target="../embeddings/oleObject20.bin"/><Relationship Id="rId23" Type="http://schemas.openxmlformats.org/officeDocument/2006/relationships/image" Target="../media/image24.wmf"/><Relationship Id="rId24" Type="http://schemas.openxmlformats.org/officeDocument/2006/relationships/oleObject" Target="../embeddings/oleObject21.bin"/><Relationship Id="rId25" Type="http://schemas.openxmlformats.org/officeDocument/2006/relationships/image" Target="../media/image25.wmf"/><Relationship Id="rId26" Type="http://schemas.openxmlformats.org/officeDocument/2006/relationships/oleObject" Target="../embeddings/oleObject22.bin"/><Relationship Id="rId27" Type="http://schemas.openxmlformats.org/officeDocument/2006/relationships/image" Target="../media/image26.wmf"/><Relationship Id="rId28" Type="http://schemas.openxmlformats.org/officeDocument/2006/relationships/oleObject" Target="../embeddings/oleObject23.bin"/><Relationship Id="rId29" Type="http://schemas.openxmlformats.org/officeDocument/2006/relationships/image" Target="../media/image27.wmf"/><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11.bin"/><Relationship Id="rId4" Type="http://schemas.openxmlformats.org/officeDocument/2006/relationships/image" Target="../media/image16.wmf"/><Relationship Id="rId5" Type="http://schemas.openxmlformats.org/officeDocument/2006/relationships/image" Target="../media/image31.jpeg"/><Relationship Id="rId30" Type="http://schemas.openxmlformats.org/officeDocument/2006/relationships/oleObject" Target="../embeddings/oleObject24.bin"/><Relationship Id="rId31" Type="http://schemas.openxmlformats.org/officeDocument/2006/relationships/image" Target="../media/image28.wmf"/><Relationship Id="rId32" Type="http://schemas.openxmlformats.org/officeDocument/2006/relationships/oleObject" Target="../embeddings/oleObject25.bin"/><Relationship Id="rId9" Type="http://schemas.openxmlformats.org/officeDocument/2006/relationships/image" Target="../media/image17.wmf"/><Relationship Id="rId6" Type="http://schemas.openxmlformats.org/officeDocument/2006/relationships/oleObject" Target="../embeddings/oleObject12.bin"/><Relationship Id="rId7" Type="http://schemas.openxmlformats.org/officeDocument/2006/relationships/image" Target="../media/image11.wmf"/><Relationship Id="rId8" Type="http://schemas.openxmlformats.org/officeDocument/2006/relationships/oleObject" Target="../embeddings/oleObject13.bin"/><Relationship Id="rId33" Type="http://schemas.openxmlformats.org/officeDocument/2006/relationships/image" Target="../media/image29.wmf"/><Relationship Id="rId34" Type="http://schemas.openxmlformats.org/officeDocument/2006/relationships/oleObject" Target="../embeddings/oleObject26.bin"/><Relationship Id="rId35" Type="http://schemas.openxmlformats.org/officeDocument/2006/relationships/image" Target="../media/image30.wmf"/><Relationship Id="rId10" Type="http://schemas.openxmlformats.org/officeDocument/2006/relationships/oleObject" Target="../embeddings/oleObject14.bin"/><Relationship Id="rId11" Type="http://schemas.openxmlformats.org/officeDocument/2006/relationships/image" Target="../media/image18.wmf"/><Relationship Id="rId12" Type="http://schemas.openxmlformats.org/officeDocument/2006/relationships/oleObject" Target="../embeddings/oleObject15.bin"/><Relationship Id="rId13" Type="http://schemas.openxmlformats.org/officeDocument/2006/relationships/image" Target="../media/image19.wmf"/><Relationship Id="rId14" Type="http://schemas.openxmlformats.org/officeDocument/2006/relationships/oleObject" Target="../embeddings/oleObject16.bin"/><Relationship Id="rId15" Type="http://schemas.openxmlformats.org/officeDocument/2006/relationships/image" Target="../media/image20.wmf"/><Relationship Id="rId16" Type="http://schemas.openxmlformats.org/officeDocument/2006/relationships/oleObject" Target="../embeddings/oleObject17.bin"/><Relationship Id="rId17" Type="http://schemas.openxmlformats.org/officeDocument/2006/relationships/image" Target="../media/image21.wmf"/><Relationship Id="rId18" Type="http://schemas.openxmlformats.org/officeDocument/2006/relationships/oleObject" Target="../embeddings/oleObject18.bin"/><Relationship Id="rId19" Type="http://schemas.openxmlformats.org/officeDocument/2006/relationships/image" Target="../media/image2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oleObject" Target="../embeddings/oleObject1.bin"/><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7.wmf"/><Relationship Id="rId5" Type="http://schemas.openxmlformats.org/officeDocument/2006/relationships/oleObject" Target="../embeddings/oleObject3.bin"/><Relationship Id="rId6" Type="http://schemas.openxmlformats.org/officeDocument/2006/relationships/image" Target="../media/image8.wmf"/><Relationship Id="rId7" Type="http://schemas.openxmlformats.org/officeDocument/2006/relationships/oleObject" Target="../embeddings/oleObject4.bin"/><Relationship Id="rId8" Type="http://schemas.openxmlformats.org/officeDocument/2006/relationships/image" Target="../media/image9.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Monday, Oct. 22, 2018</a:t>
            </a:r>
            <a:endParaRPr lang="en-US"/>
          </a:p>
        </p:txBody>
      </p:sp>
      <p:sp>
        <p:nvSpPr>
          <p:cNvPr id="7" name="Rectangle 5"/>
          <p:cNvSpPr>
            <a:spLocks noGrp="1" noChangeArrowheads="1"/>
          </p:cNvSpPr>
          <p:nvPr>
            <p:ph type="ftr" sz="quarter" idx="11"/>
          </p:nvPr>
        </p:nvSpPr>
        <p:spPr/>
        <p:txBody>
          <a:bodyPr/>
          <a:lstStyle/>
          <a:p>
            <a:pPr>
              <a:defRPr/>
            </a:pPr>
            <a:r>
              <a:rPr lang="mr-IN" smtClean="0"/>
              <a:t>PHYS 1444-002, Fall 2018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a:t>
            </a:r>
            <a:r>
              <a:rPr lang="en-US" dirty="0" smtClean="0">
                <a:ea typeface="ＭＳ Ｐゴシック" pitchFamily="-84" charset="-128"/>
                <a:cs typeface="ＭＳ Ｐゴシック" pitchFamily="-84" charset="-128"/>
              </a:rPr>
              <a:t>1441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06221" y="1531203"/>
            <a:ext cx="3023585"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Oct. 22, 2018	</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Content Placeholder 2"/>
          <p:cNvSpPr txBox="1">
            <a:spLocks/>
          </p:cNvSpPr>
          <p:nvPr/>
        </p:nvSpPr>
        <p:spPr bwMode="auto">
          <a:xfrm>
            <a:off x="1638300" y="2281535"/>
            <a:ext cx="6553200" cy="32048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400" dirty="0">
                <a:latin typeface="Arial Narrow" charset="0"/>
              </a:rPr>
              <a:t>Chapter 25 </a:t>
            </a:r>
          </a:p>
          <a:p>
            <a:pPr marL="969963" lvl="1" indent="-533400">
              <a:buFont typeface="Arial"/>
              <a:buChar char="•"/>
            </a:pPr>
            <a:r>
              <a:rPr lang="en-US" sz="2000" dirty="0">
                <a:latin typeface="Arial Narrow" charset="0"/>
              </a:rPr>
              <a:t>Microscopic View of Electric Current</a:t>
            </a:r>
          </a:p>
          <a:p>
            <a:pPr marL="609600" indent="-609600" algn="l"/>
            <a:r>
              <a:rPr lang="en-US" sz="2400" dirty="0" smtClean="0">
                <a:latin typeface="Arial Narrow" charset="0"/>
              </a:rPr>
              <a:t>Chapter 26 </a:t>
            </a:r>
            <a:r>
              <a:rPr lang="mr-IN" sz="2400" dirty="0" smtClean="0">
                <a:latin typeface="Arial Narrow" charset="0"/>
              </a:rPr>
              <a:t>–</a:t>
            </a:r>
            <a:r>
              <a:rPr lang="en-US" sz="2400" dirty="0" smtClean="0">
                <a:latin typeface="Arial Narrow" charset="0"/>
              </a:rPr>
              <a:t> DC Circuit</a:t>
            </a:r>
            <a:endParaRPr lang="en-US" sz="2400" dirty="0">
              <a:latin typeface="Arial Narrow" charset="0"/>
            </a:endParaRPr>
          </a:p>
          <a:p>
            <a:pPr marL="1352550" lvl="1" indent="-609600">
              <a:buFont typeface="Arial" charset="0"/>
              <a:buChar char="•"/>
            </a:pPr>
            <a:r>
              <a:rPr lang="en-US" sz="2000" dirty="0">
                <a:latin typeface="Arial Narrow" charset="0"/>
              </a:rPr>
              <a:t>EMF and Terminal </a:t>
            </a:r>
            <a:r>
              <a:rPr lang="en-US" sz="2000" dirty="0" smtClean="0">
                <a:latin typeface="Arial Narrow" charset="0"/>
              </a:rPr>
              <a:t>Voltage</a:t>
            </a:r>
          </a:p>
          <a:p>
            <a:pPr marL="1352550" lvl="1" indent="-609600">
              <a:buFont typeface="Arial" charset="0"/>
              <a:buChar char="•"/>
            </a:pPr>
            <a:r>
              <a:rPr lang="en-US" sz="2000" dirty="0" smtClean="0">
                <a:latin typeface="Arial Narrow" charset="0"/>
              </a:rPr>
              <a:t>Resisters in Series and Parallel</a:t>
            </a:r>
            <a:endParaRPr lang="en-US" sz="2000" dirty="0">
              <a:latin typeface="Arial Narrow" charset="0"/>
            </a:endParaRPr>
          </a:p>
          <a:p>
            <a:pPr marL="1352550" lvl="1" indent="-609600">
              <a:buFont typeface="Arial" charset="0"/>
              <a:buChar char="•"/>
            </a:pPr>
            <a:r>
              <a:rPr lang="en-US" sz="2000" dirty="0" smtClean="0">
                <a:latin typeface="Arial Narrow" charset="0"/>
              </a:rPr>
              <a:t>Kirchhoff’s </a:t>
            </a:r>
            <a:r>
              <a:rPr lang="en-US" sz="2000" dirty="0">
                <a:latin typeface="Arial Narrow" charset="0"/>
              </a:rPr>
              <a:t>Rules</a:t>
            </a:r>
          </a:p>
          <a:p>
            <a:pPr marL="1352550" lvl="1" indent="-609600">
              <a:buFont typeface="Arial" charset="0"/>
              <a:buChar char="•"/>
            </a:pPr>
            <a:r>
              <a:rPr lang="en-US" sz="2000" dirty="0">
                <a:latin typeface="Arial Narrow" charset="0"/>
              </a:rPr>
              <a:t>EMFs in Series and Parallel</a:t>
            </a:r>
          </a:p>
          <a:p>
            <a:pPr marL="1352550" lvl="1" indent="-609600">
              <a:buFont typeface="Arial" charset="0"/>
              <a:buChar char="•"/>
            </a:pPr>
            <a:r>
              <a:rPr lang="en-US" sz="2000" dirty="0">
                <a:latin typeface="Arial Narrow" charset="0"/>
              </a:rPr>
              <a:t>RC Circuits</a:t>
            </a:r>
          </a:p>
          <a:p>
            <a:pPr marL="609600" indent="-609600" algn="l"/>
            <a:r>
              <a:rPr lang="en-US" sz="2400" dirty="0">
                <a:latin typeface="Arial Narrow" charset="0"/>
              </a:rPr>
              <a:t>Chapter 27: Magnetism and Magnetic Field</a:t>
            </a:r>
          </a:p>
        </p:txBody>
      </p:sp>
      <p:sp>
        <p:nvSpPr>
          <p:cNvPr id="8" name="Text Box 19"/>
          <p:cNvSpPr txBox="1">
            <a:spLocks noChangeArrowheads="1"/>
          </p:cNvSpPr>
          <p:nvPr/>
        </p:nvSpPr>
        <p:spPr bwMode="auto">
          <a:xfrm>
            <a:off x="1502938" y="5786735"/>
            <a:ext cx="6688562" cy="461665"/>
          </a:xfrm>
          <a:prstGeom prst="rect">
            <a:avLst/>
          </a:prstGeom>
          <a:solidFill>
            <a:srgbClr val="99FFCC"/>
          </a:solidFill>
          <a:ln w="9525">
            <a:noFill/>
            <a:miter lim="800000"/>
            <a:headEnd/>
            <a:tailEnd/>
          </a:ln>
          <a:effectLst/>
        </p:spPr>
        <p:txBody>
          <a:bodyPr wrap="none">
            <a:prstTxWarp prst="textNoShape">
              <a:avLst/>
            </a:prstTxWarp>
            <a:spAutoFit/>
          </a:bodyPr>
          <a:lstStyle/>
          <a:p>
            <a:r>
              <a:rPr lang="en-US" dirty="0">
                <a:solidFill>
                  <a:schemeClr val="accent2"/>
                </a:solidFill>
                <a:latin typeface="Arial Narrow" charset="0"/>
              </a:rPr>
              <a:t>Today’s homework is </a:t>
            </a:r>
            <a:r>
              <a:rPr lang="en-US" dirty="0" smtClean="0">
                <a:solidFill>
                  <a:schemeClr val="accent2"/>
                </a:solidFill>
                <a:latin typeface="Arial Narrow" charset="0"/>
              </a:rPr>
              <a:t>#</a:t>
            </a:r>
            <a:r>
              <a:rPr lang="en-US" dirty="0">
                <a:solidFill>
                  <a:schemeClr val="accent2"/>
                </a:solidFill>
                <a:latin typeface="Arial Narrow" charset="0"/>
              </a:rPr>
              <a:t>9</a:t>
            </a:r>
            <a:r>
              <a:rPr lang="en-US" dirty="0" smtClean="0">
                <a:solidFill>
                  <a:schemeClr val="accent2"/>
                </a:solidFill>
                <a:latin typeface="Arial Narrow" charset="0"/>
              </a:rPr>
              <a:t>, </a:t>
            </a:r>
            <a:r>
              <a:rPr lang="en-US" dirty="0">
                <a:solidFill>
                  <a:schemeClr val="accent2"/>
                </a:solidFill>
                <a:latin typeface="Arial Narrow" charset="0"/>
              </a:rPr>
              <a:t>due</a:t>
            </a:r>
            <a:r>
              <a:rPr lang="en-US" dirty="0" smtClean="0">
                <a:solidFill>
                  <a:schemeClr val="accent2"/>
                </a:solidFill>
                <a:latin typeface="Arial Narrow" charset="0"/>
              </a:rPr>
              <a:t> 11pm</a:t>
            </a:r>
            <a:r>
              <a:rPr lang="en-US" dirty="0">
                <a:solidFill>
                  <a:schemeClr val="accent2"/>
                </a:solidFill>
                <a:latin typeface="Arial Narrow" charset="0"/>
              </a:rPr>
              <a:t>,</a:t>
            </a:r>
            <a:r>
              <a:rPr lang="en-US" dirty="0" smtClean="0">
                <a:solidFill>
                  <a:schemeClr val="accent2"/>
                </a:solidFill>
                <a:latin typeface="Arial Narrow" charset="0"/>
              </a:rPr>
              <a:t> Wednesday</a:t>
            </a:r>
            <a:r>
              <a:rPr lang="en-US" dirty="0">
                <a:solidFill>
                  <a:schemeClr val="accent2"/>
                </a:solidFill>
                <a:latin typeface="Arial Narrow" charset="0"/>
              </a:rPr>
              <a:t>,</a:t>
            </a:r>
            <a:r>
              <a:rPr lang="en-US" dirty="0" smtClean="0">
                <a:solidFill>
                  <a:schemeClr val="accent2"/>
                </a:solidFill>
                <a:latin typeface="Arial Narrow" charset="0"/>
              </a:rPr>
              <a:t> Oct. 31!!</a:t>
            </a:r>
            <a:endParaRPr lang="en-US" dirty="0">
              <a:solidFill>
                <a:schemeClr val="accent2"/>
              </a:solidFill>
              <a:latin typeface="Arial Narrow" charset="0"/>
            </a:endParaRPr>
          </a:p>
        </p:txBody>
      </p:sp>
    </p:spTree>
    <p:extLst>
      <p:ext uri="{BB962C8B-B14F-4D97-AF65-F5344CB8AC3E}">
        <p14:creationId xmlns:p14="http://schemas.microsoft.com/office/powerpoint/2010/main" val="260497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par>
                                <p:cTn id="18" presetID="22" presetClass="entr" presetSubtype="8" fill="hold" grpId="0" nodeType="withEffect">
                                  <p:stCondLst>
                                    <p:cond delay="0"/>
                                  </p:stCondLst>
                                  <p:iterate type="wd">
                                    <p:tmPct val="10000"/>
                                  </p:iterate>
                                  <p:childTnLst>
                                    <p:set>
                                      <p:cBhvr>
                                        <p:cTn id="19" dur="1" fill="hold">
                                          <p:stCondLst>
                                            <p:cond delay="0"/>
                                          </p:stCondLst>
                                        </p:cTn>
                                        <p:tgtEl>
                                          <p:spTgt spid="9">
                                            <p:txEl>
                                              <p:pRg st="3" end="3"/>
                                            </p:txEl>
                                          </p:spTgt>
                                        </p:tgtEl>
                                        <p:attrNameLst>
                                          <p:attrName>style.visibility</p:attrName>
                                        </p:attrNameLst>
                                      </p:cBhvr>
                                      <p:to>
                                        <p:strVal val="visible"/>
                                      </p:to>
                                    </p:set>
                                    <p:animEffect transition="in" filter="wipe(left)">
                                      <p:cBhvr>
                                        <p:cTn id="20" dur="500"/>
                                        <p:tgtEl>
                                          <p:spTgt spid="9">
                                            <p:txEl>
                                              <p:pRg st="3" end="3"/>
                                            </p:txEl>
                                          </p:spTgt>
                                        </p:tgtEl>
                                      </p:cBhvr>
                                    </p:animEffect>
                                  </p:childTnLst>
                                </p:cTn>
                              </p:par>
                              <p:par>
                                <p:cTn id="21" presetID="22" presetClass="entr" presetSubtype="8" fill="hold" grpId="0" nodeType="withEffect">
                                  <p:stCondLst>
                                    <p:cond delay="0"/>
                                  </p:stCondLst>
                                  <p:iterate type="wd">
                                    <p:tmPct val="10000"/>
                                  </p:iterate>
                                  <p:childTnLst>
                                    <p:set>
                                      <p:cBhvr>
                                        <p:cTn id="22" dur="1" fill="hold">
                                          <p:stCondLst>
                                            <p:cond delay="0"/>
                                          </p:stCondLst>
                                        </p:cTn>
                                        <p:tgtEl>
                                          <p:spTgt spid="9">
                                            <p:txEl>
                                              <p:pRg st="4" end="4"/>
                                            </p:txEl>
                                          </p:spTgt>
                                        </p:tgtEl>
                                        <p:attrNameLst>
                                          <p:attrName>style.visibility</p:attrName>
                                        </p:attrNameLst>
                                      </p:cBhvr>
                                      <p:to>
                                        <p:strVal val="visible"/>
                                      </p:to>
                                    </p:set>
                                    <p:animEffect transition="in" filter="wipe(left)">
                                      <p:cBhvr>
                                        <p:cTn id="23" dur="500"/>
                                        <p:tgtEl>
                                          <p:spTgt spid="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9">
                                            <p:txEl>
                                              <p:pRg st="5" end="5"/>
                                            </p:txEl>
                                          </p:spTgt>
                                        </p:tgtEl>
                                        <p:attrNameLst>
                                          <p:attrName>style.visibility</p:attrName>
                                        </p:attrNameLst>
                                      </p:cBhvr>
                                      <p:to>
                                        <p:strVal val="visible"/>
                                      </p:to>
                                    </p:set>
                                    <p:animEffect transition="in" filter="wipe(left)">
                                      <p:cBhvr>
                                        <p:cTn id="28" dur="500"/>
                                        <p:tgtEl>
                                          <p:spTgt spid="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9">
                                            <p:txEl>
                                              <p:pRg st="6" end="6"/>
                                            </p:txEl>
                                          </p:spTgt>
                                        </p:tgtEl>
                                        <p:attrNameLst>
                                          <p:attrName>style.visibility</p:attrName>
                                        </p:attrNameLst>
                                      </p:cBhvr>
                                      <p:to>
                                        <p:strVal val="visible"/>
                                      </p:to>
                                    </p:set>
                                    <p:animEffect transition="in" filter="wipe(left)">
                                      <p:cBhvr>
                                        <p:cTn id="33" dur="500"/>
                                        <p:tgtEl>
                                          <p:spTgt spid="9">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9">
                                            <p:txEl>
                                              <p:pRg st="7" end="7"/>
                                            </p:txEl>
                                          </p:spTgt>
                                        </p:tgtEl>
                                        <p:attrNameLst>
                                          <p:attrName>style.visibility</p:attrName>
                                        </p:attrNameLst>
                                      </p:cBhvr>
                                      <p:to>
                                        <p:strVal val="visible"/>
                                      </p:to>
                                    </p:set>
                                    <p:animEffect transition="in" filter="wipe(left)">
                                      <p:cBhvr>
                                        <p:cTn id="38" dur="500"/>
                                        <p:tgtEl>
                                          <p:spTgt spid="9">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9">
                                            <p:txEl>
                                              <p:pRg st="8" end="8"/>
                                            </p:txEl>
                                          </p:spTgt>
                                        </p:tgtEl>
                                        <p:attrNameLst>
                                          <p:attrName>style.visibility</p:attrName>
                                        </p:attrNameLst>
                                      </p:cBhvr>
                                      <p:to>
                                        <p:strVal val="visible"/>
                                      </p:to>
                                    </p:set>
                                    <p:animEffect transition="in" filter="wipe(left)">
                                      <p:cBhvr>
                                        <p:cTn id="43" dur="500"/>
                                        <p:tgtEl>
                                          <p:spTgt spid="9">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iterate type="lt">
                                    <p:tmPct val="5000"/>
                                  </p:iterate>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style.rotation</p:attrName>
                                        </p:attrNameLst>
                                      </p:cBhvr>
                                      <p:tavLst>
                                        <p:tav tm="0">
                                          <p:val>
                                            <p:fltVal val="90"/>
                                          </p:val>
                                        </p:tav>
                                        <p:tav tm="100000">
                                          <p:val>
                                            <p:fltVal val="0"/>
                                          </p:val>
                                        </p:tav>
                                      </p:tavLst>
                                    </p:anim>
                                    <p:animEffect transition="in" filter="fade">
                                      <p:cBhvr>
                                        <p:cTn id="5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Oct. 22, 2018</a:t>
            </a:r>
            <a:endParaRPr lang="en-US"/>
          </a:p>
        </p:txBody>
      </p:sp>
      <p:sp>
        <p:nvSpPr>
          <p:cNvPr id="6" name="Footer Placeholder 4"/>
          <p:cNvSpPr>
            <a:spLocks noGrp="1"/>
          </p:cNvSpPr>
          <p:nvPr>
            <p:ph type="ftr" sz="quarter" idx="11"/>
          </p:nvPr>
        </p:nvSpPr>
        <p:spPr/>
        <p:txBody>
          <a:bodyPr/>
          <a:lstStyle/>
          <a:p>
            <a:r>
              <a:rPr lang="mr-IN" smtClean="0"/>
              <a:t>PHYS 1444-002, Fall 2018                     Dr. Jaehoon Yu</a:t>
            </a:r>
            <a:endParaRPr lang="en-US"/>
          </a:p>
        </p:txBody>
      </p:sp>
      <p:sp>
        <p:nvSpPr>
          <p:cNvPr id="7" name="Slide Number Placeholder 5"/>
          <p:cNvSpPr>
            <a:spLocks noGrp="1"/>
          </p:cNvSpPr>
          <p:nvPr>
            <p:ph type="sldNum" sz="quarter" idx="12"/>
          </p:nvPr>
        </p:nvSpPr>
        <p:spPr/>
        <p:txBody>
          <a:bodyPr/>
          <a:lstStyle/>
          <a:p>
            <a:fld id="{50759A68-0253-2A4C-8703-C081CD2D692B}" type="slidenum">
              <a:rPr lang="en-US"/>
              <a:pPr/>
              <a:t>10</a:t>
            </a:fld>
            <a:endParaRPr lang="en-US"/>
          </a:p>
        </p:txBody>
      </p:sp>
      <p:sp>
        <p:nvSpPr>
          <p:cNvPr id="319490"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What do we need to have </a:t>
            </a:r>
            <a:r>
              <a:rPr lang="en-US" sz="2800" dirty="0" smtClean="0"/>
              <a:t>a current </a:t>
            </a:r>
            <a:r>
              <a:rPr lang="en-US" sz="2800" dirty="0"/>
              <a:t>in an electric circuit?</a:t>
            </a:r>
          </a:p>
          <a:p>
            <a:pPr lvl="1">
              <a:lnSpc>
                <a:spcPct val="90000"/>
              </a:lnSpc>
            </a:pPr>
            <a:r>
              <a:rPr lang="en-US" sz="2400" dirty="0"/>
              <a:t>A device that provides a potential difference, such as</a:t>
            </a:r>
            <a:r>
              <a:rPr lang="en-US" sz="2400" dirty="0" smtClean="0"/>
              <a:t> a battery </a:t>
            </a:r>
            <a:r>
              <a:rPr lang="en-US" sz="2400" dirty="0"/>
              <a:t>or</a:t>
            </a:r>
            <a:r>
              <a:rPr lang="en-US" sz="2400" dirty="0" smtClean="0"/>
              <a:t> a generator</a:t>
            </a:r>
            <a:endParaRPr lang="en-US" sz="2400" dirty="0"/>
          </a:p>
          <a:p>
            <a:pPr lvl="2">
              <a:lnSpc>
                <a:spcPct val="90000"/>
              </a:lnSpc>
            </a:pPr>
            <a:r>
              <a:rPr lang="en-US" sz="2000" dirty="0"/>
              <a:t>They normally convert some types of energy </a:t>
            </a:r>
            <a:r>
              <a:rPr lang="en-US" sz="2000" dirty="0" smtClean="0"/>
              <a:t>into the </a:t>
            </a:r>
            <a:r>
              <a:rPr lang="en-US" sz="2000" dirty="0"/>
              <a:t>electric energy</a:t>
            </a:r>
          </a:p>
          <a:p>
            <a:pPr lvl="2">
              <a:lnSpc>
                <a:spcPct val="90000"/>
              </a:lnSpc>
            </a:pPr>
            <a:r>
              <a:rPr lang="en-US" sz="2000" dirty="0"/>
              <a:t>These devices are called source of electromotive force (</a:t>
            </a:r>
            <a:r>
              <a:rPr lang="en-US" sz="2000" dirty="0" err="1"/>
              <a:t>emf</a:t>
            </a:r>
            <a:r>
              <a:rPr lang="en-US" sz="2000" dirty="0"/>
              <a:t>)</a:t>
            </a:r>
          </a:p>
          <a:p>
            <a:pPr lvl="3">
              <a:lnSpc>
                <a:spcPct val="90000"/>
              </a:lnSpc>
            </a:pPr>
            <a:r>
              <a:rPr lang="en-US" sz="1800" dirty="0"/>
              <a:t>This is does NOT refer to a real “force”.</a:t>
            </a:r>
          </a:p>
          <a:p>
            <a:pPr>
              <a:lnSpc>
                <a:spcPct val="90000"/>
              </a:lnSpc>
            </a:pPr>
            <a:r>
              <a:rPr lang="en-US" sz="2800" dirty="0"/>
              <a:t>Potential difference between terminals of</a:t>
            </a:r>
            <a:r>
              <a:rPr lang="en-US" sz="2800" dirty="0" smtClean="0"/>
              <a:t> an </a:t>
            </a:r>
            <a:r>
              <a:rPr lang="en-US" sz="2800" dirty="0" err="1" smtClean="0"/>
              <a:t>emf</a:t>
            </a:r>
            <a:r>
              <a:rPr lang="en-US" sz="2800" dirty="0" smtClean="0"/>
              <a:t> </a:t>
            </a:r>
            <a:r>
              <a:rPr lang="en-US" sz="2800" dirty="0"/>
              <a:t>source, when no current flows to an external circuit, is called the </a:t>
            </a:r>
            <a:r>
              <a:rPr lang="en-US" sz="2800" dirty="0" err="1"/>
              <a:t>emf</a:t>
            </a:r>
            <a:r>
              <a:rPr lang="en-US" sz="2800" dirty="0"/>
              <a:t> </a:t>
            </a:r>
            <a:r>
              <a:rPr lang="en-US" sz="2800" dirty="0" smtClean="0"/>
              <a:t>(</a:t>
            </a:r>
            <a:r>
              <a:rPr lang="en-US" dirty="0" smtClean="0">
                <a:latin typeface="Edwardian Script ITC"/>
                <a:ea typeface="Lucida Grande"/>
                <a:cs typeface="Edwardian Script ITC"/>
              </a:rPr>
              <a:t>E</a:t>
            </a:r>
            <a:r>
              <a:rPr lang="en-US" sz="2800" dirty="0" smtClean="0"/>
              <a:t>) </a:t>
            </a:r>
            <a:r>
              <a:rPr lang="en-US" sz="2800" dirty="0"/>
              <a:t>of the source.</a:t>
            </a:r>
            <a:endParaRPr lang="en-US" sz="2800" dirty="0" smtClean="0"/>
          </a:p>
          <a:p>
            <a:pPr>
              <a:lnSpc>
                <a:spcPct val="90000"/>
              </a:lnSpc>
            </a:pPr>
            <a:r>
              <a:rPr lang="en-US" sz="2800" dirty="0" smtClean="0"/>
              <a:t>The battery </a:t>
            </a:r>
            <a:r>
              <a:rPr lang="en-US" sz="2800" dirty="0"/>
              <a:t>itself has some </a:t>
            </a:r>
            <a:r>
              <a:rPr lang="en-US" sz="2800" b="1" dirty="0">
                <a:solidFill>
                  <a:srgbClr val="CC0000"/>
                </a:solidFill>
              </a:rPr>
              <a:t>internal resistance</a:t>
            </a:r>
            <a:r>
              <a:rPr lang="en-US" sz="2800" dirty="0"/>
              <a:t> (</a:t>
            </a:r>
            <a:r>
              <a:rPr lang="en-US" sz="2800" dirty="0" err="1">
                <a:latin typeface="Monotype Corsiva" charset="0"/>
              </a:rPr>
              <a:t>r</a:t>
            </a:r>
            <a:r>
              <a:rPr lang="en-US" sz="2800" dirty="0"/>
              <a:t>) due to the flow of charges in the electrolyte</a:t>
            </a:r>
          </a:p>
          <a:p>
            <a:pPr lvl="1">
              <a:lnSpc>
                <a:spcPct val="90000"/>
              </a:lnSpc>
            </a:pPr>
            <a:r>
              <a:rPr lang="en-US" sz="2400" dirty="0"/>
              <a:t>Why does the headlight dim when you start the car?</a:t>
            </a:r>
          </a:p>
          <a:p>
            <a:pPr lvl="2">
              <a:lnSpc>
                <a:spcPct val="90000"/>
              </a:lnSpc>
            </a:pPr>
            <a:r>
              <a:rPr lang="en-US" sz="2000" dirty="0"/>
              <a:t>The starter needs a large amount of current but the battery cannot provide charge fast enough to supply current to both the starter and the headlight</a:t>
            </a:r>
          </a:p>
        </p:txBody>
      </p:sp>
      <p:sp>
        <p:nvSpPr>
          <p:cNvPr id="319491" name="Rectangle 3"/>
          <p:cNvSpPr>
            <a:spLocks noGrp="1" noChangeArrowheads="1"/>
          </p:cNvSpPr>
          <p:nvPr>
            <p:ph type="title"/>
          </p:nvPr>
        </p:nvSpPr>
        <p:spPr>
          <a:xfrm>
            <a:off x="0" y="76200"/>
            <a:ext cx="9144000" cy="609600"/>
          </a:xfrm>
        </p:spPr>
        <p:txBody>
          <a:bodyPr/>
          <a:lstStyle/>
          <a:p>
            <a:r>
              <a:rPr lang="en-US" sz="4000"/>
              <a:t> EMF and Terminal Voltage</a:t>
            </a:r>
          </a:p>
        </p:txBody>
      </p:sp>
      <p:graphicFrame>
        <p:nvGraphicFramePr>
          <p:cNvPr id="319492" name="Object 4"/>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35224"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3048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9490">
                                            <p:txEl>
                                              <p:pRg st="0" end="0"/>
                                            </p:txEl>
                                          </p:spTgt>
                                        </p:tgtEl>
                                        <p:attrNameLst>
                                          <p:attrName>style.visibility</p:attrName>
                                        </p:attrNameLst>
                                      </p:cBhvr>
                                      <p:to>
                                        <p:strVal val="visible"/>
                                      </p:to>
                                    </p:set>
                                    <p:animEffect transition="in" filter="wipe(left)">
                                      <p:cBhvr>
                                        <p:cTn id="7" dur="500"/>
                                        <p:tgtEl>
                                          <p:spTgt spid="3194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9490">
                                            <p:txEl>
                                              <p:pRg st="1" end="1"/>
                                            </p:txEl>
                                          </p:spTgt>
                                        </p:tgtEl>
                                        <p:attrNameLst>
                                          <p:attrName>style.visibility</p:attrName>
                                        </p:attrNameLst>
                                      </p:cBhvr>
                                      <p:to>
                                        <p:strVal val="visible"/>
                                      </p:to>
                                    </p:set>
                                    <p:animEffect transition="in" filter="wipe(left)">
                                      <p:cBhvr>
                                        <p:cTn id="12" dur="500"/>
                                        <p:tgtEl>
                                          <p:spTgt spid="31949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9490">
                                            <p:txEl>
                                              <p:pRg st="2" end="2"/>
                                            </p:txEl>
                                          </p:spTgt>
                                        </p:tgtEl>
                                        <p:attrNameLst>
                                          <p:attrName>style.visibility</p:attrName>
                                        </p:attrNameLst>
                                      </p:cBhvr>
                                      <p:to>
                                        <p:strVal val="visible"/>
                                      </p:to>
                                    </p:set>
                                    <p:animEffect transition="in" filter="wipe(left)">
                                      <p:cBhvr>
                                        <p:cTn id="17" dur="500"/>
                                        <p:tgtEl>
                                          <p:spTgt spid="31949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9490">
                                            <p:txEl>
                                              <p:pRg st="3" end="3"/>
                                            </p:txEl>
                                          </p:spTgt>
                                        </p:tgtEl>
                                        <p:attrNameLst>
                                          <p:attrName>style.visibility</p:attrName>
                                        </p:attrNameLst>
                                      </p:cBhvr>
                                      <p:to>
                                        <p:strVal val="visible"/>
                                      </p:to>
                                    </p:set>
                                    <p:animEffect transition="in" filter="wipe(left)">
                                      <p:cBhvr>
                                        <p:cTn id="22" dur="500"/>
                                        <p:tgtEl>
                                          <p:spTgt spid="31949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19490">
                                            <p:txEl>
                                              <p:pRg st="4" end="4"/>
                                            </p:txEl>
                                          </p:spTgt>
                                        </p:tgtEl>
                                        <p:attrNameLst>
                                          <p:attrName>style.visibility</p:attrName>
                                        </p:attrNameLst>
                                      </p:cBhvr>
                                      <p:to>
                                        <p:strVal val="visible"/>
                                      </p:to>
                                    </p:set>
                                    <p:animEffect transition="in" filter="wipe(left)">
                                      <p:cBhvr>
                                        <p:cTn id="27" dur="500"/>
                                        <p:tgtEl>
                                          <p:spTgt spid="31949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19490">
                                            <p:txEl>
                                              <p:pRg st="5" end="5"/>
                                            </p:txEl>
                                          </p:spTgt>
                                        </p:tgtEl>
                                        <p:attrNameLst>
                                          <p:attrName>style.visibility</p:attrName>
                                        </p:attrNameLst>
                                      </p:cBhvr>
                                      <p:to>
                                        <p:strVal val="visible"/>
                                      </p:to>
                                    </p:set>
                                    <p:animEffect transition="in" filter="wipe(left)">
                                      <p:cBhvr>
                                        <p:cTn id="32" dur="500"/>
                                        <p:tgtEl>
                                          <p:spTgt spid="31949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19490">
                                            <p:txEl>
                                              <p:pRg st="6" end="6"/>
                                            </p:txEl>
                                          </p:spTgt>
                                        </p:tgtEl>
                                        <p:attrNameLst>
                                          <p:attrName>style.visibility</p:attrName>
                                        </p:attrNameLst>
                                      </p:cBhvr>
                                      <p:to>
                                        <p:strVal val="visible"/>
                                      </p:to>
                                    </p:set>
                                    <p:animEffect transition="in" filter="wipe(left)">
                                      <p:cBhvr>
                                        <p:cTn id="37" dur="500"/>
                                        <p:tgtEl>
                                          <p:spTgt spid="31949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19490">
                                            <p:txEl>
                                              <p:pRg st="7" end="7"/>
                                            </p:txEl>
                                          </p:spTgt>
                                        </p:tgtEl>
                                        <p:attrNameLst>
                                          <p:attrName>style.visibility</p:attrName>
                                        </p:attrNameLst>
                                      </p:cBhvr>
                                      <p:to>
                                        <p:strVal val="visible"/>
                                      </p:to>
                                    </p:set>
                                    <p:animEffect transition="in" filter="wipe(left)">
                                      <p:cBhvr>
                                        <p:cTn id="42" dur="500"/>
                                        <p:tgtEl>
                                          <p:spTgt spid="31949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19490">
                                            <p:txEl>
                                              <p:pRg st="8" end="8"/>
                                            </p:txEl>
                                          </p:spTgt>
                                        </p:tgtEl>
                                        <p:attrNameLst>
                                          <p:attrName>style.visibility</p:attrName>
                                        </p:attrNameLst>
                                      </p:cBhvr>
                                      <p:to>
                                        <p:strVal val="visible"/>
                                      </p:to>
                                    </p:set>
                                    <p:animEffect transition="in" filter="wipe(left)">
                                      <p:cBhvr>
                                        <p:cTn id="47" dur="500"/>
                                        <p:tgtEl>
                                          <p:spTgt spid="31949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Monday, Oct. 22, 2018</a:t>
            </a:r>
            <a:endParaRPr lang="en-US"/>
          </a:p>
        </p:txBody>
      </p:sp>
      <p:sp>
        <p:nvSpPr>
          <p:cNvPr id="9" name="Footer Placeholder 4"/>
          <p:cNvSpPr>
            <a:spLocks noGrp="1"/>
          </p:cNvSpPr>
          <p:nvPr>
            <p:ph type="ftr" sz="quarter" idx="11"/>
          </p:nvPr>
        </p:nvSpPr>
        <p:spPr/>
        <p:txBody>
          <a:bodyPr/>
          <a:lstStyle/>
          <a:p>
            <a:r>
              <a:rPr lang="mr-IN" smtClean="0"/>
              <a:t>PHYS 1444-002, Fall 2018                     Dr. Jaehoon Yu</a:t>
            </a:r>
            <a:endParaRPr lang="en-US"/>
          </a:p>
        </p:txBody>
      </p:sp>
      <p:sp>
        <p:nvSpPr>
          <p:cNvPr id="10" name="Slide Number Placeholder 5"/>
          <p:cNvSpPr>
            <a:spLocks noGrp="1"/>
          </p:cNvSpPr>
          <p:nvPr>
            <p:ph type="sldNum" sz="quarter" idx="12"/>
          </p:nvPr>
        </p:nvSpPr>
        <p:spPr/>
        <p:txBody>
          <a:bodyPr/>
          <a:lstStyle/>
          <a:p>
            <a:fld id="{7AFF2686-31C9-C04C-87A2-405875993AC9}" type="slidenum">
              <a:rPr lang="en-US"/>
              <a:pPr/>
              <a:t>11</a:t>
            </a:fld>
            <a:endParaRPr lang="en-US"/>
          </a:p>
        </p:txBody>
      </p:sp>
      <p:pic>
        <p:nvPicPr>
          <p:cNvPr id="320514" name="Picture 2" descr="FG26_001"/>
          <p:cNvPicPr>
            <a:picLocks noChangeAspect="1" noChangeArrowheads="1"/>
          </p:cNvPicPr>
          <p:nvPr/>
        </p:nvPicPr>
        <p:blipFill>
          <a:blip r:embed="rId3"/>
          <a:srcRect/>
          <a:stretch>
            <a:fillRect/>
          </a:stretch>
        </p:blipFill>
        <p:spPr bwMode="auto">
          <a:xfrm>
            <a:off x="7010400" y="533400"/>
            <a:ext cx="1905000" cy="1428750"/>
          </a:xfrm>
          <a:prstGeom prst="rect">
            <a:avLst/>
          </a:prstGeom>
          <a:noFill/>
        </p:spPr>
      </p:pic>
      <p:sp>
        <p:nvSpPr>
          <p:cNvPr id="320515" name="Rectangle 3"/>
          <p:cNvSpPr>
            <a:spLocks noGrp="1" noChangeArrowheads="1"/>
          </p:cNvSpPr>
          <p:nvPr>
            <p:ph type="body" idx="1"/>
          </p:nvPr>
        </p:nvSpPr>
        <p:spPr>
          <a:xfrm>
            <a:off x="304800" y="914400"/>
            <a:ext cx="6705600" cy="1219200"/>
          </a:xfrm>
        </p:spPr>
        <p:txBody>
          <a:bodyPr/>
          <a:lstStyle/>
          <a:p>
            <a:r>
              <a:rPr lang="en-US"/>
              <a:t>Since the internal resistance is inside the battery, we can never separate them out.</a:t>
            </a:r>
          </a:p>
        </p:txBody>
      </p:sp>
      <p:sp>
        <p:nvSpPr>
          <p:cNvPr id="320516" name="Rectangle 4"/>
          <p:cNvSpPr>
            <a:spLocks noGrp="1" noChangeArrowheads="1"/>
          </p:cNvSpPr>
          <p:nvPr>
            <p:ph type="title"/>
          </p:nvPr>
        </p:nvSpPr>
        <p:spPr>
          <a:xfrm>
            <a:off x="-76200" y="152400"/>
            <a:ext cx="7239000" cy="609600"/>
          </a:xfrm>
        </p:spPr>
        <p:txBody>
          <a:bodyPr/>
          <a:lstStyle/>
          <a:p>
            <a:r>
              <a:rPr lang="en-US"/>
              <a:t> EMF and Terminal Voltage</a:t>
            </a:r>
          </a:p>
        </p:txBody>
      </p:sp>
      <p:graphicFrame>
        <p:nvGraphicFramePr>
          <p:cNvPr id="32051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36301"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20518" name="Rectangle 6"/>
          <p:cNvSpPr>
            <a:spLocks noChangeArrowheads="1"/>
          </p:cNvSpPr>
          <p:nvPr/>
        </p:nvSpPr>
        <p:spPr bwMode="auto">
          <a:xfrm>
            <a:off x="304800" y="1981200"/>
            <a:ext cx="85344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So the terminal voltage difference is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err="1">
                <a:solidFill>
                  <a:schemeClr val="accent2"/>
                </a:solidFill>
                <a:latin typeface="Arial Narrow" charset="0"/>
              </a:rPr>
              <a:t>V</a:t>
            </a:r>
            <a:r>
              <a:rPr lang="en-US" sz="3200" baseline="-25000" dirty="0" err="1">
                <a:solidFill>
                  <a:schemeClr val="accent2"/>
                </a:solidFill>
                <a:latin typeface="Arial Narrow" charset="0"/>
              </a:rPr>
              <a:t>a</a:t>
            </a:r>
            <a:r>
              <a:rPr lang="en-US" sz="3200" dirty="0" err="1">
                <a:solidFill>
                  <a:schemeClr val="accent2"/>
                </a:solidFill>
                <a:latin typeface="Arial Narrow" charset="0"/>
              </a:rPr>
              <a:t>-V</a:t>
            </a:r>
            <a:r>
              <a:rPr lang="en-US" sz="3200" baseline="-25000" dirty="0" err="1">
                <a:solidFill>
                  <a:schemeClr val="accent2"/>
                </a:solidFill>
                <a:latin typeface="Arial Narrow" charset="0"/>
              </a:rPr>
              <a:t>b</a:t>
            </a:r>
            <a:r>
              <a:rPr lang="en-US" sz="3200" dirty="0">
                <a:solidFill>
                  <a:schemeClr val="accent2"/>
                </a:solidFill>
                <a:latin typeface="Arial Narrow" charset="0"/>
              </a:rPr>
              <a:t>.</a:t>
            </a:r>
          </a:p>
          <a:p>
            <a:pPr marL="342900" indent="-342900">
              <a:spcBef>
                <a:spcPct val="20000"/>
              </a:spcBef>
              <a:buFontTx/>
              <a:buChar char="•"/>
            </a:pPr>
            <a:r>
              <a:rPr lang="en-US" sz="3200" dirty="0">
                <a:solidFill>
                  <a:schemeClr val="accent2"/>
                </a:solidFill>
                <a:latin typeface="Arial Narrow" charset="0"/>
              </a:rPr>
              <a:t>When no current is drawn from the battery, the terminal voltage equals the </a:t>
            </a:r>
            <a:r>
              <a:rPr lang="en-US" sz="3200" dirty="0" err="1">
                <a:solidFill>
                  <a:schemeClr val="accent2"/>
                </a:solidFill>
                <a:latin typeface="Arial Narrow" charset="0"/>
              </a:rPr>
              <a:t>emf</a:t>
            </a:r>
            <a:r>
              <a:rPr lang="en-US" sz="3200" dirty="0">
                <a:solidFill>
                  <a:schemeClr val="accent2"/>
                </a:solidFill>
                <a:latin typeface="Arial Narrow" charset="0"/>
              </a:rPr>
              <a:t> which is determined by the chemical reaction;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smtClean="0">
                <a:solidFill>
                  <a:schemeClr val="accent2"/>
                </a:solidFill>
                <a:latin typeface="Arial Narrow" charset="0"/>
              </a:rPr>
              <a:t> </a:t>
            </a:r>
            <a:r>
              <a:rPr lang="en-US" sz="3600" dirty="0" smtClean="0">
                <a:solidFill>
                  <a:schemeClr val="accent2"/>
                </a:solidFill>
                <a:latin typeface="Edwardian Script ITC"/>
                <a:ea typeface="Lucida Grande"/>
                <a:cs typeface="Edwardian Script ITC"/>
              </a:rPr>
              <a:t>E</a:t>
            </a:r>
            <a:r>
              <a:rPr lang="en-US" sz="3200" dirty="0" smtClean="0">
                <a:solidFill>
                  <a:schemeClr val="accent2"/>
                </a:solidFill>
                <a:latin typeface="Arial Narrow" charset="0"/>
              </a:rPr>
              <a:t>.</a:t>
            </a: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However when the current </a:t>
            </a:r>
            <a:r>
              <a:rPr lang="en-US" sz="3200" dirty="0">
                <a:solidFill>
                  <a:schemeClr val="accent2"/>
                </a:solidFill>
                <a:latin typeface="Monotype Corsiva" charset="0"/>
              </a:rPr>
              <a:t>I</a:t>
            </a:r>
            <a:r>
              <a:rPr lang="en-US" sz="3200" dirty="0">
                <a:solidFill>
                  <a:schemeClr val="accent2"/>
                </a:solidFill>
                <a:latin typeface="Arial Narrow" charset="0"/>
              </a:rPr>
              <a:t> flows naturally from the battery, there is an internal drop in voltage which is equal to </a:t>
            </a:r>
            <a:r>
              <a:rPr lang="en-US" sz="3200" dirty="0">
                <a:solidFill>
                  <a:schemeClr val="accent2"/>
                </a:solidFill>
                <a:latin typeface="Monotype Corsiva" charset="0"/>
              </a:rPr>
              <a:t>Ir</a:t>
            </a:r>
            <a:r>
              <a:rPr lang="en-US" sz="3200" dirty="0">
                <a:solidFill>
                  <a:schemeClr val="accent2"/>
                </a:solidFill>
                <a:latin typeface="Arial Narrow" charset="0"/>
              </a:rPr>
              <a:t>.  Thus the actual </a:t>
            </a:r>
            <a:r>
              <a:rPr lang="en-US" sz="3200" b="1" dirty="0">
                <a:solidFill>
                  <a:srgbClr val="A50021"/>
                </a:solidFill>
                <a:latin typeface="Arial Narrow" charset="0"/>
              </a:rPr>
              <a:t>delivered</a:t>
            </a:r>
            <a:r>
              <a:rPr lang="en-US" sz="3200" dirty="0">
                <a:solidFill>
                  <a:schemeClr val="accent2"/>
                </a:solidFill>
                <a:latin typeface="Arial Narrow" charset="0"/>
              </a:rPr>
              <a:t> terminal voltage is </a:t>
            </a:r>
          </a:p>
        </p:txBody>
      </p:sp>
      <p:graphicFrame>
        <p:nvGraphicFramePr>
          <p:cNvPr id="320519" name="Object 7"/>
          <p:cNvGraphicFramePr>
            <a:graphicFrameLocks noChangeAspect="1"/>
          </p:cNvGraphicFramePr>
          <p:nvPr/>
        </p:nvGraphicFramePr>
        <p:xfrm>
          <a:off x="2286000" y="5702300"/>
          <a:ext cx="1754188" cy="622300"/>
        </p:xfrm>
        <a:graphic>
          <a:graphicData uri="http://schemas.openxmlformats.org/presentationml/2006/ole">
            <mc:AlternateContent xmlns:mc="http://schemas.openxmlformats.org/markup-compatibility/2006">
              <mc:Choice xmlns:v="urn:schemas-microsoft-com:vml" Requires="v">
                <p:oleObj spid="_x0000_s136302" name="Equation" r:id="rId6" imgW="685800" imgH="203040" progId="Equation.DSMT4">
                  <p:embed/>
                </p:oleObj>
              </mc:Choice>
              <mc:Fallback>
                <p:oleObj name="Equation" r:id="rId6" imgW="6858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5702300"/>
                        <a:ext cx="1754188" cy="622300"/>
                      </a:xfrm>
                      <a:prstGeom prst="rect">
                        <a:avLst/>
                      </a:prstGeom>
                      <a:solidFill>
                        <a:srgbClr val="99FFCC"/>
                      </a:solidFill>
                      <a:ln w="28575">
                        <a:solidFill>
                          <a:srgbClr val="CC0000"/>
                        </a:solidFill>
                        <a:miter lim="800000"/>
                        <a:headEnd/>
                        <a:tailEnd/>
                      </a:ln>
                    </p:spPr>
                  </p:pic>
                </p:oleObj>
              </mc:Fallback>
            </mc:AlternateContent>
          </a:graphicData>
        </a:graphic>
      </p:graphicFrame>
    </p:spTree>
    <p:extLst>
      <p:ext uri="{BB962C8B-B14F-4D97-AF65-F5344CB8AC3E}">
        <p14:creationId xmlns:p14="http://schemas.microsoft.com/office/powerpoint/2010/main" val="121961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0515">
                                            <p:txEl>
                                              <p:pRg st="0" end="0"/>
                                            </p:txEl>
                                          </p:spTgt>
                                        </p:tgtEl>
                                        <p:attrNameLst>
                                          <p:attrName>style.visibility</p:attrName>
                                        </p:attrNameLst>
                                      </p:cBhvr>
                                      <p:to>
                                        <p:strVal val="visible"/>
                                      </p:to>
                                    </p:set>
                                    <p:animEffect transition="in" filter="wipe(left)">
                                      <p:cBhvr>
                                        <p:cTn id="7" dur="500"/>
                                        <p:tgtEl>
                                          <p:spTgt spid="320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0514"/>
                                        </p:tgtEl>
                                        <p:attrNameLst>
                                          <p:attrName>style.visibility</p:attrName>
                                        </p:attrNameLst>
                                      </p:cBhvr>
                                      <p:to>
                                        <p:strVal val="visible"/>
                                      </p:to>
                                    </p:set>
                                    <p:anim calcmode="lin" valueType="num">
                                      <p:cBhvr>
                                        <p:cTn id="12" dur="500" fill="hold"/>
                                        <p:tgtEl>
                                          <p:spTgt spid="320514"/>
                                        </p:tgtEl>
                                        <p:attrNameLst>
                                          <p:attrName>ppt_w</p:attrName>
                                        </p:attrNameLst>
                                      </p:cBhvr>
                                      <p:tavLst>
                                        <p:tav tm="0">
                                          <p:val>
                                            <p:fltVal val="0"/>
                                          </p:val>
                                        </p:tav>
                                        <p:tav tm="100000">
                                          <p:val>
                                            <p:strVal val="#ppt_w"/>
                                          </p:val>
                                        </p:tav>
                                      </p:tavLst>
                                    </p:anim>
                                    <p:anim calcmode="lin" valueType="num">
                                      <p:cBhvr>
                                        <p:cTn id="13" dur="500" fill="hold"/>
                                        <p:tgtEl>
                                          <p:spTgt spid="320514"/>
                                        </p:tgtEl>
                                        <p:attrNameLst>
                                          <p:attrName>ppt_h</p:attrName>
                                        </p:attrNameLst>
                                      </p:cBhvr>
                                      <p:tavLst>
                                        <p:tav tm="0">
                                          <p:val>
                                            <p:fltVal val="0"/>
                                          </p:val>
                                        </p:tav>
                                        <p:tav tm="100000">
                                          <p:val>
                                            <p:strVal val="#ppt_h"/>
                                          </p:val>
                                        </p:tav>
                                      </p:tavLst>
                                    </p:anim>
                                    <p:animEffect transition="in" filter="fade">
                                      <p:cBhvr>
                                        <p:cTn id="14" dur="500"/>
                                        <p:tgtEl>
                                          <p:spTgt spid="32051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0518">
                                            <p:txEl>
                                              <p:pRg st="0" end="0"/>
                                            </p:txEl>
                                          </p:spTgt>
                                        </p:tgtEl>
                                        <p:attrNameLst>
                                          <p:attrName>style.visibility</p:attrName>
                                        </p:attrNameLst>
                                      </p:cBhvr>
                                      <p:to>
                                        <p:strVal val="visible"/>
                                      </p:to>
                                    </p:set>
                                    <p:animEffect transition="in" filter="wipe(left)">
                                      <p:cBhvr>
                                        <p:cTn id="19" dur="500"/>
                                        <p:tgtEl>
                                          <p:spTgt spid="32051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20518">
                                            <p:txEl>
                                              <p:pRg st="1" end="1"/>
                                            </p:txEl>
                                          </p:spTgt>
                                        </p:tgtEl>
                                        <p:attrNameLst>
                                          <p:attrName>style.visibility</p:attrName>
                                        </p:attrNameLst>
                                      </p:cBhvr>
                                      <p:to>
                                        <p:strVal val="visible"/>
                                      </p:to>
                                    </p:set>
                                    <p:animEffect transition="in" filter="wipe(left)">
                                      <p:cBhvr>
                                        <p:cTn id="24" dur="500"/>
                                        <p:tgtEl>
                                          <p:spTgt spid="32051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20518">
                                            <p:txEl>
                                              <p:pRg st="2" end="2"/>
                                            </p:txEl>
                                          </p:spTgt>
                                        </p:tgtEl>
                                        <p:attrNameLst>
                                          <p:attrName>style.visibility</p:attrName>
                                        </p:attrNameLst>
                                      </p:cBhvr>
                                      <p:to>
                                        <p:strVal val="visible"/>
                                      </p:to>
                                    </p:set>
                                    <p:animEffect transition="in" filter="wipe(left)">
                                      <p:cBhvr>
                                        <p:cTn id="29" dur="500"/>
                                        <p:tgtEl>
                                          <p:spTgt spid="320518">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20519"/>
                                        </p:tgtEl>
                                        <p:attrNameLst>
                                          <p:attrName>style.visibility</p:attrName>
                                        </p:attrNameLst>
                                      </p:cBhvr>
                                      <p:to>
                                        <p:strVal val="visible"/>
                                      </p:to>
                                    </p:set>
                                    <p:animEffect transition="in" filter="wipe(left)">
                                      <p:cBhvr>
                                        <p:cTn id="34" dur="500"/>
                                        <p:tgtEl>
                                          <p:spTgt spid="320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p:bldP spid="32051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Oct. 22, 2018</a:t>
            </a:r>
            <a:endParaRPr lang="en-US"/>
          </a:p>
        </p:txBody>
      </p:sp>
      <p:sp>
        <p:nvSpPr>
          <p:cNvPr id="12" name="Footer Placeholder 4"/>
          <p:cNvSpPr>
            <a:spLocks noGrp="1"/>
          </p:cNvSpPr>
          <p:nvPr>
            <p:ph type="ftr" sz="quarter" idx="11"/>
          </p:nvPr>
        </p:nvSpPr>
        <p:spPr/>
        <p:txBody>
          <a:bodyPr/>
          <a:lstStyle/>
          <a:p>
            <a:r>
              <a:rPr lang="mr-IN" smtClean="0"/>
              <a:t>PHYS 1444-002, Fall 2018                     Dr. Jaehoon Yu</a:t>
            </a:r>
            <a:endParaRPr lang="en-US"/>
          </a:p>
        </p:txBody>
      </p:sp>
      <p:sp>
        <p:nvSpPr>
          <p:cNvPr id="13" name="Slide Number Placeholder 5"/>
          <p:cNvSpPr>
            <a:spLocks noGrp="1"/>
          </p:cNvSpPr>
          <p:nvPr>
            <p:ph type="sldNum" sz="quarter" idx="12"/>
          </p:nvPr>
        </p:nvSpPr>
        <p:spPr/>
        <p:txBody>
          <a:bodyPr/>
          <a:lstStyle/>
          <a:p>
            <a:fld id="{CD3A34D5-956F-8644-AA73-AAB531D7771B}" type="slidenum">
              <a:rPr lang="en-US"/>
              <a:pPr/>
              <a:t>12</a:t>
            </a:fld>
            <a:endParaRPr lang="en-US"/>
          </a:p>
        </p:txBody>
      </p:sp>
      <p:pic>
        <p:nvPicPr>
          <p:cNvPr id="322562" name="Picture 2" descr="FG26_003A"/>
          <p:cNvPicPr>
            <a:picLocks noChangeAspect="1" noChangeArrowheads="1"/>
          </p:cNvPicPr>
          <p:nvPr/>
        </p:nvPicPr>
        <p:blipFill>
          <a:blip r:embed="rId3"/>
          <a:srcRect/>
          <a:stretch>
            <a:fillRect/>
          </a:stretch>
        </p:blipFill>
        <p:spPr bwMode="auto">
          <a:xfrm>
            <a:off x="5461819" y="381000"/>
            <a:ext cx="3581400" cy="1752600"/>
          </a:xfrm>
          <a:prstGeom prst="rect">
            <a:avLst/>
          </a:prstGeom>
          <a:noFill/>
        </p:spPr>
      </p:pic>
      <p:sp>
        <p:nvSpPr>
          <p:cNvPr id="322563" name="Rectangle 3"/>
          <p:cNvSpPr>
            <a:spLocks noGrp="1" noChangeArrowheads="1"/>
          </p:cNvSpPr>
          <p:nvPr>
            <p:ph type="body" idx="1"/>
          </p:nvPr>
        </p:nvSpPr>
        <p:spPr>
          <a:xfrm>
            <a:off x="228600" y="838200"/>
            <a:ext cx="5486400" cy="2286000"/>
          </a:xfrm>
        </p:spPr>
        <p:txBody>
          <a:bodyPr/>
          <a:lstStyle/>
          <a:p>
            <a:pPr>
              <a:lnSpc>
                <a:spcPct val="80000"/>
              </a:lnSpc>
            </a:pPr>
            <a:r>
              <a:rPr lang="en-US" sz="2800" dirty="0"/>
              <a:t>Resisters are in series when two or more resisters are connected end to end</a:t>
            </a:r>
          </a:p>
          <a:p>
            <a:pPr lvl="1">
              <a:lnSpc>
                <a:spcPct val="80000"/>
              </a:lnSpc>
            </a:pPr>
            <a:r>
              <a:rPr lang="en-US" sz="2400" dirty="0"/>
              <a:t>These resisters represent simple resisters in circuit or electrical devices, such as light bulbs, heaters, dryers, etc</a:t>
            </a:r>
          </a:p>
        </p:txBody>
      </p:sp>
      <p:sp>
        <p:nvSpPr>
          <p:cNvPr id="322564" name="Rectangle 4"/>
          <p:cNvSpPr>
            <a:spLocks noGrp="1" noChangeArrowheads="1"/>
          </p:cNvSpPr>
          <p:nvPr>
            <p:ph type="title"/>
          </p:nvPr>
        </p:nvSpPr>
        <p:spPr>
          <a:xfrm>
            <a:off x="838200" y="76200"/>
            <a:ext cx="7239000" cy="609600"/>
          </a:xfrm>
        </p:spPr>
        <p:txBody>
          <a:bodyPr/>
          <a:lstStyle/>
          <a:p>
            <a:r>
              <a:rPr lang="en-US"/>
              <a:t> Resisters in Series</a:t>
            </a:r>
          </a:p>
        </p:txBody>
      </p:sp>
      <p:graphicFrame>
        <p:nvGraphicFramePr>
          <p:cNvPr id="322565" name="Object 5"/>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137325"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22566" name="Rectangle 6"/>
          <p:cNvSpPr>
            <a:spLocks noChangeArrowheads="1"/>
          </p:cNvSpPr>
          <p:nvPr/>
        </p:nvSpPr>
        <p:spPr bwMode="auto">
          <a:xfrm>
            <a:off x="304800" y="2895600"/>
            <a:ext cx="84582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common </a:t>
            </a:r>
            <a:r>
              <a:rPr lang="en-US" sz="2800" dirty="0" smtClean="0">
                <a:solidFill>
                  <a:schemeClr val="accent2"/>
                </a:solidFill>
                <a:latin typeface="Arial Narrow" charset="0"/>
              </a:rPr>
              <a:t>for devices in </a:t>
            </a:r>
            <a:r>
              <a:rPr lang="en-US" sz="2800" dirty="0">
                <a:solidFill>
                  <a:schemeClr val="accent2"/>
                </a:solidFill>
                <a:latin typeface="Arial Narrow" charset="0"/>
              </a:rPr>
              <a:t>a </a:t>
            </a:r>
            <a:r>
              <a:rPr lang="en-US" sz="2800" dirty="0" smtClean="0">
                <a:solidFill>
                  <a:schemeClr val="accent2"/>
                </a:solidFill>
                <a:latin typeface="Arial Narrow" charset="0"/>
              </a:rPr>
              <a:t>series circuit?</a:t>
            </a: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Current is the same through all the elements in series</a:t>
            </a:r>
          </a:p>
          <a:p>
            <a:pPr marL="342900" indent="-342900">
              <a:spcBef>
                <a:spcPct val="20000"/>
              </a:spcBef>
              <a:buFontTx/>
              <a:buChar char="•"/>
            </a:pPr>
            <a:r>
              <a:rPr lang="en-US" sz="2800" dirty="0">
                <a:solidFill>
                  <a:schemeClr val="accent2"/>
                </a:solidFill>
                <a:latin typeface="Arial Narrow" charset="0"/>
              </a:rPr>
              <a:t>Potential difference across every element in the circuit is</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and 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r>
              <a:rPr lang="en-US" sz="2800" dirty="0">
                <a:solidFill>
                  <a:schemeClr val="accent2"/>
                </a:solidFill>
                <a:latin typeface="Arial Narrow" charset="0"/>
              </a:rPr>
              <a:t> Since the total potential difference is V, we obtain</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dirty="0" err="1">
                <a:solidFill>
                  <a:srgbClr val="660066"/>
                </a:solidFill>
                <a:latin typeface="Arial Narrow" charset="0"/>
                <a:ea typeface="ＭＳ Ｐゴシック" charset="-128"/>
              </a:rPr>
              <a:t>IR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a:t>
            </a:r>
            <a:r>
              <a:rPr lang="en-US" dirty="0" err="1">
                <a:solidFill>
                  <a:srgbClr val="660066"/>
                </a:solidFill>
                <a:latin typeface="Arial Narrow" charset="0"/>
                <a:ea typeface="ＭＳ Ｐゴシック" charset="-128"/>
              </a:rPr>
              <a:t>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p>
        </p:txBody>
      </p:sp>
      <p:pic>
        <p:nvPicPr>
          <p:cNvPr id="322567" name="Picture 7" descr="FG26_003B"/>
          <p:cNvPicPr>
            <a:picLocks noChangeAspect="1" noChangeArrowheads="1"/>
          </p:cNvPicPr>
          <p:nvPr/>
        </p:nvPicPr>
        <p:blipFill>
          <a:blip r:embed="rId6"/>
          <a:srcRect/>
          <a:stretch>
            <a:fillRect/>
          </a:stretch>
        </p:blipFill>
        <p:spPr bwMode="auto">
          <a:xfrm>
            <a:off x="5676900" y="1828800"/>
            <a:ext cx="3429000" cy="1143000"/>
          </a:xfrm>
          <a:prstGeom prst="rect">
            <a:avLst/>
          </a:prstGeom>
          <a:noFill/>
        </p:spPr>
      </p:pic>
      <p:graphicFrame>
        <p:nvGraphicFramePr>
          <p:cNvPr id="322568" name="Object 8"/>
          <p:cNvGraphicFramePr>
            <a:graphicFrameLocks noChangeAspect="1"/>
          </p:cNvGraphicFramePr>
          <p:nvPr/>
        </p:nvGraphicFramePr>
        <p:xfrm>
          <a:off x="5562600" y="5334000"/>
          <a:ext cx="1828800" cy="869950"/>
        </p:xfrm>
        <a:graphic>
          <a:graphicData uri="http://schemas.openxmlformats.org/presentationml/2006/ole">
            <mc:AlternateContent xmlns:mc="http://schemas.openxmlformats.org/markup-compatibility/2006">
              <mc:Choice xmlns:v="urn:schemas-microsoft-com:vml" Requires="v">
                <p:oleObj spid="_x0000_s137326" name="Equation" r:id="rId7" imgW="685800" imgH="342720" progId="Equation.DSMT4">
                  <p:embed/>
                </p:oleObj>
              </mc:Choice>
              <mc:Fallback>
                <p:oleObj name="Equation" r:id="rId7" imgW="685800" imgH="3427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62600" y="5334000"/>
                        <a:ext cx="1828800" cy="8699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22569" name="Text Box 9"/>
          <p:cNvSpPr txBox="1">
            <a:spLocks noChangeArrowheads="1"/>
          </p:cNvSpPr>
          <p:nvPr/>
        </p:nvSpPr>
        <p:spPr bwMode="auto">
          <a:xfrm>
            <a:off x="7696200" y="5410200"/>
            <a:ext cx="1066800" cy="66992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Resisters in series</a:t>
            </a:r>
          </a:p>
        </p:txBody>
      </p:sp>
      <p:sp>
        <p:nvSpPr>
          <p:cNvPr id="322570" name="Text Box 10"/>
          <p:cNvSpPr txBox="1">
            <a:spLocks noChangeArrowheads="1"/>
          </p:cNvSpPr>
          <p:nvPr/>
        </p:nvSpPr>
        <p:spPr bwMode="auto">
          <a:xfrm>
            <a:off x="76200" y="6310313"/>
            <a:ext cx="8967019" cy="369332"/>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pPr algn="ctr"/>
            <a:r>
              <a:rPr lang="en-US" sz="1800" b="1">
                <a:solidFill>
                  <a:srgbClr val="CC0000"/>
                </a:solidFill>
                <a:latin typeface="Arial Narrow" charset="0"/>
              </a:rPr>
              <a:t>When resisters are connected in series, the total resistance increases and the current decreases.</a:t>
            </a:r>
          </a:p>
        </p:txBody>
      </p:sp>
    </p:spTree>
    <p:extLst>
      <p:ext uri="{BB962C8B-B14F-4D97-AF65-F5344CB8AC3E}">
        <p14:creationId xmlns:p14="http://schemas.microsoft.com/office/powerpoint/2010/main" val="6325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2563">
                                            <p:txEl>
                                              <p:pRg st="0" end="0"/>
                                            </p:txEl>
                                          </p:spTgt>
                                        </p:tgtEl>
                                        <p:attrNameLst>
                                          <p:attrName>style.visibility</p:attrName>
                                        </p:attrNameLst>
                                      </p:cBhvr>
                                      <p:to>
                                        <p:strVal val="visible"/>
                                      </p:to>
                                    </p:set>
                                    <p:animEffect transition="in" filter="wipe(left)">
                                      <p:cBhvr>
                                        <p:cTn id="7" dur="500"/>
                                        <p:tgtEl>
                                          <p:spTgt spid="322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2562"/>
                                        </p:tgtEl>
                                        <p:attrNameLst>
                                          <p:attrName>style.visibility</p:attrName>
                                        </p:attrNameLst>
                                      </p:cBhvr>
                                      <p:to>
                                        <p:strVal val="visible"/>
                                      </p:to>
                                    </p:set>
                                    <p:anim calcmode="lin" valueType="num">
                                      <p:cBhvr>
                                        <p:cTn id="12" dur="500" fill="hold"/>
                                        <p:tgtEl>
                                          <p:spTgt spid="322562"/>
                                        </p:tgtEl>
                                        <p:attrNameLst>
                                          <p:attrName>ppt_w</p:attrName>
                                        </p:attrNameLst>
                                      </p:cBhvr>
                                      <p:tavLst>
                                        <p:tav tm="0">
                                          <p:val>
                                            <p:fltVal val="0"/>
                                          </p:val>
                                        </p:tav>
                                        <p:tav tm="100000">
                                          <p:val>
                                            <p:strVal val="#ppt_w"/>
                                          </p:val>
                                        </p:tav>
                                      </p:tavLst>
                                    </p:anim>
                                    <p:anim calcmode="lin" valueType="num">
                                      <p:cBhvr>
                                        <p:cTn id="13" dur="500" fill="hold"/>
                                        <p:tgtEl>
                                          <p:spTgt spid="322562"/>
                                        </p:tgtEl>
                                        <p:attrNameLst>
                                          <p:attrName>ppt_h</p:attrName>
                                        </p:attrNameLst>
                                      </p:cBhvr>
                                      <p:tavLst>
                                        <p:tav tm="0">
                                          <p:val>
                                            <p:fltVal val="0"/>
                                          </p:val>
                                        </p:tav>
                                        <p:tav tm="100000">
                                          <p:val>
                                            <p:strVal val="#ppt_h"/>
                                          </p:val>
                                        </p:tav>
                                      </p:tavLst>
                                    </p:anim>
                                    <p:animEffect transition="in" filter="fade">
                                      <p:cBhvr>
                                        <p:cTn id="14" dur="500"/>
                                        <p:tgtEl>
                                          <p:spTgt spid="32256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2563">
                                            <p:txEl>
                                              <p:pRg st="1" end="1"/>
                                            </p:txEl>
                                          </p:spTgt>
                                        </p:tgtEl>
                                        <p:attrNameLst>
                                          <p:attrName>style.visibility</p:attrName>
                                        </p:attrNameLst>
                                      </p:cBhvr>
                                      <p:to>
                                        <p:strVal val="visible"/>
                                      </p:to>
                                    </p:set>
                                    <p:animEffect transition="in" filter="wipe(left)">
                                      <p:cBhvr>
                                        <p:cTn id="19" dur="500"/>
                                        <p:tgtEl>
                                          <p:spTgt spid="32256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322567"/>
                                        </p:tgtEl>
                                        <p:attrNameLst>
                                          <p:attrName>style.visibility</p:attrName>
                                        </p:attrNameLst>
                                      </p:cBhvr>
                                      <p:to>
                                        <p:strVal val="visible"/>
                                      </p:to>
                                    </p:set>
                                    <p:anim calcmode="lin" valueType="num">
                                      <p:cBhvr>
                                        <p:cTn id="24" dur="500" fill="hold"/>
                                        <p:tgtEl>
                                          <p:spTgt spid="322567"/>
                                        </p:tgtEl>
                                        <p:attrNameLst>
                                          <p:attrName>ppt_w</p:attrName>
                                        </p:attrNameLst>
                                      </p:cBhvr>
                                      <p:tavLst>
                                        <p:tav tm="0">
                                          <p:val>
                                            <p:fltVal val="0"/>
                                          </p:val>
                                        </p:tav>
                                        <p:tav tm="100000">
                                          <p:val>
                                            <p:strVal val="#ppt_w"/>
                                          </p:val>
                                        </p:tav>
                                      </p:tavLst>
                                    </p:anim>
                                    <p:anim calcmode="lin" valueType="num">
                                      <p:cBhvr>
                                        <p:cTn id="25" dur="500" fill="hold"/>
                                        <p:tgtEl>
                                          <p:spTgt spid="322567"/>
                                        </p:tgtEl>
                                        <p:attrNameLst>
                                          <p:attrName>ppt_h</p:attrName>
                                        </p:attrNameLst>
                                      </p:cBhvr>
                                      <p:tavLst>
                                        <p:tav tm="0">
                                          <p:val>
                                            <p:fltVal val="0"/>
                                          </p:val>
                                        </p:tav>
                                        <p:tav tm="100000">
                                          <p:val>
                                            <p:strVal val="#ppt_h"/>
                                          </p:val>
                                        </p:tav>
                                      </p:tavLst>
                                    </p:anim>
                                    <p:animEffect transition="in" filter="fade">
                                      <p:cBhvr>
                                        <p:cTn id="26" dur="500"/>
                                        <p:tgtEl>
                                          <p:spTgt spid="32256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22566">
                                            <p:txEl>
                                              <p:pRg st="0" end="0"/>
                                            </p:txEl>
                                          </p:spTgt>
                                        </p:tgtEl>
                                        <p:attrNameLst>
                                          <p:attrName>style.visibility</p:attrName>
                                        </p:attrNameLst>
                                      </p:cBhvr>
                                      <p:to>
                                        <p:strVal val="visible"/>
                                      </p:to>
                                    </p:set>
                                    <p:animEffect transition="in" filter="wipe(left)">
                                      <p:cBhvr>
                                        <p:cTn id="31" dur="500"/>
                                        <p:tgtEl>
                                          <p:spTgt spid="322566">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322566">
                                            <p:txEl>
                                              <p:pRg st="1" end="1"/>
                                            </p:txEl>
                                          </p:spTgt>
                                        </p:tgtEl>
                                        <p:attrNameLst>
                                          <p:attrName>style.visibility</p:attrName>
                                        </p:attrNameLst>
                                      </p:cBhvr>
                                      <p:to>
                                        <p:strVal val="visible"/>
                                      </p:to>
                                    </p:set>
                                    <p:animEffect transition="in" filter="wipe(left)">
                                      <p:cBhvr>
                                        <p:cTn id="36" dur="500"/>
                                        <p:tgtEl>
                                          <p:spTgt spid="322566">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322566">
                                            <p:txEl>
                                              <p:pRg st="2" end="2"/>
                                            </p:txEl>
                                          </p:spTgt>
                                        </p:tgtEl>
                                        <p:attrNameLst>
                                          <p:attrName>style.visibility</p:attrName>
                                        </p:attrNameLst>
                                      </p:cBhvr>
                                      <p:to>
                                        <p:strVal val="visible"/>
                                      </p:to>
                                    </p:set>
                                    <p:animEffect transition="in" filter="wipe(left)">
                                      <p:cBhvr>
                                        <p:cTn id="41" dur="500"/>
                                        <p:tgtEl>
                                          <p:spTgt spid="322566">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322566">
                                            <p:txEl>
                                              <p:pRg st="3" end="3"/>
                                            </p:txEl>
                                          </p:spTgt>
                                        </p:tgtEl>
                                        <p:attrNameLst>
                                          <p:attrName>style.visibility</p:attrName>
                                        </p:attrNameLst>
                                      </p:cBhvr>
                                      <p:to>
                                        <p:strVal val="visible"/>
                                      </p:to>
                                    </p:set>
                                    <p:animEffect transition="in" filter="wipe(left)">
                                      <p:cBhvr>
                                        <p:cTn id="46" dur="500"/>
                                        <p:tgtEl>
                                          <p:spTgt spid="322566">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322566">
                                            <p:txEl>
                                              <p:pRg st="4" end="4"/>
                                            </p:txEl>
                                          </p:spTgt>
                                        </p:tgtEl>
                                        <p:attrNameLst>
                                          <p:attrName>style.visibility</p:attrName>
                                        </p:attrNameLst>
                                      </p:cBhvr>
                                      <p:to>
                                        <p:strVal val="visible"/>
                                      </p:to>
                                    </p:set>
                                    <p:animEffect transition="in" filter="wipe(left)">
                                      <p:cBhvr>
                                        <p:cTn id="51" dur="500"/>
                                        <p:tgtEl>
                                          <p:spTgt spid="322566">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322566">
                                            <p:txEl>
                                              <p:pRg st="5" end="5"/>
                                            </p:txEl>
                                          </p:spTgt>
                                        </p:tgtEl>
                                        <p:attrNameLst>
                                          <p:attrName>style.visibility</p:attrName>
                                        </p:attrNameLst>
                                      </p:cBhvr>
                                      <p:to>
                                        <p:strVal val="visible"/>
                                      </p:to>
                                    </p:set>
                                    <p:animEffect transition="in" filter="wipe(left)">
                                      <p:cBhvr>
                                        <p:cTn id="56" dur="500"/>
                                        <p:tgtEl>
                                          <p:spTgt spid="322566">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322566">
                                            <p:txEl>
                                              <p:pRg st="6" end="6"/>
                                            </p:txEl>
                                          </p:spTgt>
                                        </p:tgtEl>
                                        <p:attrNameLst>
                                          <p:attrName>style.visibility</p:attrName>
                                        </p:attrNameLst>
                                      </p:cBhvr>
                                      <p:to>
                                        <p:strVal val="visible"/>
                                      </p:to>
                                    </p:set>
                                    <p:animEffect transition="in" filter="wipe(left)">
                                      <p:cBhvr>
                                        <p:cTn id="61" dur="500"/>
                                        <p:tgtEl>
                                          <p:spTgt spid="322566">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322568"/>
                                        </p:tgtEl>
                                        <p:attrNameLst>
                                          <p:attrName>style.visibility</p:attrName>
                                        </p:attrNameLst>
                                      </p:cBhvr>
                                      <p:to>
                                        <p:strVal val="visible"/>
                                      </p:to>
                                    </p:set>
                                    <p:animEffect transition="in" filter="wipe(left)">
                                      <p:cBhvr>
                                        <p:cTn id="66" dur="500"/>
                                        <p:tgtEl>
                                          <p:spTgt spid="322568"/>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iterate type="wd">
                                    <p:tmPct val="10000"/>
                                  </p:iterate>
                                  <p:childTnLst>
                                    <p:set>
                                      <p:cBhvr>
                                        <p:cTn id="70" dur="1" fill="hold">
                                          <p:stCondLst>
                                            <p:cond delay="0"/>
                                          </p:stCondLst>
                                        </p:cTn>
                                        <p:tgtEl>
                                          <p:spTgt spid="322569"/>
                                        </p:tgtEl>
                                        <p:attrNameLst>
                                          <p:attrName>style.visibility</p:attrName>
                                        </p:attrNameLst>
                                      </p:cBhvr>
                                      <p:to>
                                        <p:strVal val="visible"/>
                                      </p:to>
                                    </p:set>
                                    <p:animEffect transition="in" filter="wipe(left)">
                                      <p:cBhvr>
                                        <p:cTn id="71" dur="500"/>
                                        <p:tgtEl>
                                          <p:spTgt spid="322569"/>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322570"/>
                                        </p:tgtEl>
                                        <p:attrNameLst>
                                          <p:attrName>style.visibility</p:attrName>
                                        </p:attrNameLst>
                                      </p:cBhvr>
                                      <p:to>
                                        <p:strVal val="visible"/>
                                      </p:to>
                                    </p:set>
                                    <p:animEffect transition="in" filter="wipe(left)">
                                      <p:cBhvr>
                                        <p:cTn id="76" dur="500"/>
                                        <p:tgtEl>
                                          <p:spTgt spid="322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3" grpId="0" build="p"/>
      <p:bldP spid="322566" grpId="0" build="p"/>
      <p:bldP spid="322569" grpId="0" animBg="1"/>
      <p:bldP spid="32257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Oct. 22, 2018</a:t>
            </a:r>
            <a:endParaRPr lang="en-US"/>
          </a:p>
        </p:txBody>
      </p:sp>
      <p:sp>
        <p:nvSpPr>
          <p:cNvPr id="8" name="Footer Placeholder 4"/>
          <p:cNvSpPr>
            <a:spLocks noGrp="1"/>
          </p:cNvSpPr>
          <p:nvPr>
            <p:ph type="ftr" sz="quarter" idx="11"/>
          </p:nvPr>
        </p:nvSpPr>
        <p:spPr/>
        <p:txBody>
          <a:bodyPr/>
          <a:lstStyle/>
          <a:p>
            <a:r>
              <a:rPr lang="mr-IN" smtClean="0"/>
              <a:t>PHYS 1444-002, Fall 2018                     Dr. Jaehoon Yu</a:t>
            </a:r>
            <a:endParaRPr lang="en-US"/>
          </a:p>
        </p:txBody>
      </p:sp>
      <p:sp>
        <p:nvSpPr>
          <p:cNvPr id="9" name="Slide Number Placeholder 5"/>
          <p:cNvSpPr>
            <a:spLocks noGrp="1"/>
          </p:cNvSpPr>
          <p:nvPr>
            <p:ph type="sldNum" sz="quarter" idx="12"/>
          </p:nvPr>
        </p:nvSpPr>
        <p:spPr/>
        <p:txBody>
          <a:bodyPr/>
          <a:lstStyle/>
          <a:p>
            <a:fld id="{6C83DE57-E9FB-F943-917D-D94610166AF5}" type="slidenum">
              <a:rPr lang="en-US"/>
              <a:pPr/>
              <a:t>13</a:t>
            </a:fld>
            <a:endParaRPr lang="en-US"/>
          </a:p>
        </p:txBody>
      </p:sp>
      <p:pic>
        <p:nvPicPr>
          <p:cNvPr id="323586" name="Picture 2" descr="FG26_003A"/>
          <p:cNvPicPr>
            <a:picLocks noChangeAspect="1" noChangeArrowheads="1"/>
          </p:cNvPicPr>
          <p:nvPr/>
        </p:nvPicPr>
        <p:blipFill>
          <a:blip r:embed="rId3"/>
          <a:srcRect/>
          <a:stretch>
            <a:fillRect/>
          </a:stretch>
        </p:blipFill>
        <p:spPr bwMode="auto">
          <a:xfrm>
            <a:off x="1295400" y="990600"/>
            <a:ext cx="6400800" cy="2514600"/>
          </a:xfrm>
          <a:prstGeom prst="rect">
            <a:avLst/>
          </a:prstGeom>
          <a:noFill/>
        </p:spPr>
      </p:pic>
      <p:sp>
        <p:nvSpPr>
          <p:cNvPr id="323587" name="Rectangle 3"/>
          <p:cNvSpPr>
            <a:spLocks noGrp="1" noChangeArrowheads="1"/>
          </p:cNvSpPr>
          <p:nvPr>
            <p:ph type="body" idx="1"/>
          </p:nvPr>
        </p:nvSpPr>
        <p:spPr>
          <a:xfrm>
            <a:off x="533400" y="762000"/>
            <a:ext cx="5486400" cy="685800"/>
          </a:xfrm>
        </p:spPr>
        <p:txBody>
          <a:bodyPr/>
          <a:lstStyle/>
          <a:p>
            <a:r>
              <a:rPr lang="en-US"/>
              <a:t>Why is it true that </a:t>
            </a:r>
            <a:r>
              <a:rPr lang="en-US" sz="2800"/>
              <a:t>V=V</a:t>
            </a:r>
            <a:r>
              <a:rPr lang="en-US" sz="2800" baseline="-25000"/>
              <a:t>1</a:t>
            </a:r>
            <a:r>
              <a:rPr lang="en-US" sz="2800"/>
              <a:t>+V</a:t>
            </a:r>
            <a:r>
              <a:rPr lang="en-US" sz="2800" baseline="-25000"/>
              <a:t>2</a:t>
            </a:r>
            <a:r>
              <a:rPr lang="en-US" sz="2800"/>
              <a:t>+V</a:t>
            </a:r>
            <a:r>
              <a:rPr lang="en-US" sz="2800" baseline="-25000"/>
              <a:t>3</a:t>
            </a:r>
            <a:r>
              <a:rPr lang="en-US"/>
              <a:t>?</a:t>
            </a:r>
          </a:p>
        </p:txBody>
      </p:sp>
      <p:sp>
        <p:nvSpPr>
          <p:cNvPr id="323588" name="Rectangle 4"/>
          <p:cNvSpPr>
            <a:spLocks noGrp="1" noChangeArrowheads="1"/>
          </p:cNvSpPr>
          <p:nvPr>
            <p:ph type="title"/>
          </p:nvPr>
        </p:nvSpPr>
        <p:spPr>
          <a:xfrm>
            <a:off x="914400" y="152400"/>
            <a:ext cx="7239000" cy="609600"/>
          </a:xfrm>
        </p:spPr>
        <p:txBody>
          <a:bodyPr/>
          <a:lstStyle/>
          <a:p>
            <a:r>
              <a:rPr lang="en-US"/>
              <a:t> Energy Losses in Resisters</a:t>
            </a:r>
          </a:p>
        </p:txBody>
      </p:sp>
      <p:graphicFrame>
        <p:nvGraphicFramePr>
          <p:cNvPr id="32358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38296"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23590" name="Rectangle 6"/>
          <p:cNvSpPr>
            <a:spLocks noChangeArrowheads="1"/>
          </p:cNvSpPr>
          <p:nvPr/>
        </p:nvSpPr>
        <p:spPr bwMode="auto">
          <a:xfrm>
            <a:off x="609600" y="3048000"/>
            <a:ext cx="82296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the potential energy loss when</a:t>
            </a:r>
            <a:r>
              <a:rPr lang="en-US" sz="2800" dirty="0" smtClean="0">
                <a:solidFill>
                  <a:schemeClr val="accent2"/>
                </a:solidFill>
                <a:latin typeface="Arial Narrow" charset="0"/>
              </a:rPr>
              <a:t> charge </a:t>
            </a:r>
            <a:r>
              <a:rPr lang="en-US" sz="2800" dirty="0" err="1">
                <a:solidFill>
                  <a:schemeClr val="accent2"/>
                </a:solidFill>
                <a:latin typeface="Arial Narrow" charset="0"/>
              </a:rPr>
              <a:t>q</a:t>
            </a:r>
            <a:r>
              <a:rPr lang="en-US" sz="2800" dirty="0">
                <a:solidFill>
                  <a:schemeClr val="accent2"/>
                </a:solidFill>
                <a:latin typeface="Arial Narrow" charset="0"/>
              </a:rPr>
              <a:t> passes </a:t>
            </a:r>
            <a:r>
              <a:rPr lang="en-US" sz="2800" dirty="0" smtClean="0">
                <a:solidFill>
                  <a:schemeClr val="accent2"/>
                </a:solidFill>
                <a:latin typeface="Arial Narrow" charset="0"/>
              </a:rPr>
              <a:t>through resisters </a:t>
            </a:r>
            <a:r>
              <a:rPr lang="en-US" sz="2800" dirty="0">
                <a:solidFill>
                  <a:schemeClr val="accent2"/>
                </a:solidFill>
                <a:latin typeface="Arial Narrow" charset="0"/>
              </a:rPr>
              <a:t>R</a:t>
            </a:r>
            <a:r>
              <a:rPr lang="en-US" sz="2800" baseline="-25000" dirty="0">
                <a:solidFill>
                  <a:schemeClr val="accent2"/>
                </a:solidFill>
                <a:latin typeface="Arial Narrow" charset="0"/>
              </a:rPr>
              <a:t>1</a:t>
            </a:r>
            <a:r>
              <a:rPr lang="en-US" sz="2800" dirty="0">
                <a:solidFill>
                  <a:schemeClr val="accent2"/>
                </a:solidFill>
                <a:latin typeface="Arial Narrow" charset="0"/>
              </a:rPr>
              <a:t>, R</a:t>
            </a:r>
            <a:r>
              <a:rPr lang="en-US" sz="2800" baseline="-25000" dirty="0">
                <a:solidFill>
                  <a:schemeClr val="accent2"/>
                </a:solidFill>
                <a:latin typeface="Arial Narrow" charset="0"/>
              </a:rPr>
              <a:t>2</a:t>
            </a:r>
            <a:r>
              <a:rPr lang="en-US" sz="2800" dirty="0">
                <a:solidFill>
                  <a:schemeClr val="accent2"/>
                </a:solidFill>
                <a:latin typeface="Arial Narrow" charset="0"/>
              </a:rPr>
              <a:t> and R</a:t>
            </a:r>
            <a:r>
              <a:rPr lang="en-US" sz="2800" baseline="-25000" dirty="0">
                <a:solidFill>
                  <a:schemeClr val="accent2"/>
                </a:solidFill>
                <a:latin typeface="Arial Narrow" charset="0"/>
              </a:rPr>
              <a:t>3</a:t>
            </a:r>
            <a:endParaRPr lang="en-US" sz="2800" dirty="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 </a:t>
            </a:r>
          </a:p>
          <a:p>
            <a:pPr marL="342900" indent="-342900">
              <a:spcBef>
                <a:spcPct val="20000"/>
              </a:spcBef>
              <a:buFontTx/>
              <a:buChar char="•"/>
            </a:pPr>
            <a:r>
              <a:rPr lang="en-US" sz="2800" dirty="0">
                <a:solidFill>
                  <a:schemeClr val="accent2"/>
                </a:solidFill>
                <a:latin typeface="Arial Narrow" charset="0"/>
              </a:rPr>
              <a:t>Since the total energy loss should be the same as the</a:t>
            </a:r>
            <a:r>
              <a:rPr lang="en-US" sz="2800" dirty="0" smtClean="0">
                <a:solidFill>
                  <a:schemeClr val="accent2"/>
                </a:solidFill>
                <a:latin typeface="Arial Narrow" charset="0"/>
              </a:rPr>
              <a:t> total energy </a:t>
            </a:r>
            <a:r>
              <a:rPr lang="en-US" sz="2800" dirty="0">
                <a:solidFill>
                  <a:schemeClr val="accent2"/>
                </a:solidFill>
                <a:latin typeface="Arial Narrow" charset="0"/>
              </a:rPr>
              <a:t>provided to the system, we obtain</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dirty="0">
                <a:solidFill>
                  <a:srgbClr val="660066"/>
                </a:solidFill>
                <a:latin typeface="Arial Narrow" charset="0"/>
                <a:ea typeface="ＭＳ Ｐゴシック" charset="-128"/>
              </a:rPr>
              <a:t>=</a:t>
            </a:r>
            <a:r>
              <a:rPr lang="en-US" dirty="0" err="1">
                <a:solidFill>
                  <a:srgbClr val="660066"/>
                </a:solidFill>
                <a:latin typeface="Arial Narrow" charset="0"/>
                <a:ea typeface="ＭＳ Ｐゴシック" charset="-128"/>
              </a:rPr>
              <a:t>qV</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V=V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endParaRPr lang="en-US" sz="2800" baseline="-25000" dirty="0">
              <a:solidFill>
                <a:schemeClr val="accent2"/>
              </a:solidFill>
              <a:latin typeface="Arial Narrow" charset="0"/>
            </a:endParaRPr>
          </a:p>
        </p:txBody>
      </p:sp>
    </p:spTree>
    <p:extLst>
      <p:ext uri="{BB962C8B-B14F-4D97-AF65-F5344CB8AC3E}">
        <p14:creationId xmlns:p14="http://schemas.microsoft.com/office/powerpoint/2010/main" val="10885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3587">
                                            <p:txEl>
                                              <p:pRg st="0" end="0"/>
                                            </p:txEl>
                                          </p:spTgt>
                                        </p:tgtEl>
                                        <p:attrNameLst>
                                          <p:attrName>style.visibility</p:attrName>
                                        </p:attrNameLst>
                                      </p:cBhvr>
                                      <p:to>
                                        <p:strVal val="visible"/>
                                      </p:to>
                                    </p:set>
                                    <p:animEffect transition="in" filter="wipe(left)">
                                      <p:cBhvr>
                                        <p:cTn id="7" dur="500"/>
                                        <p:tgtEl>
                                          <p:spTgt spid="3235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3586"/>
                                        </p:tgtEl>
                                        <p:attrNameLst>
                                          <p:attrName>style.visibility</p:attrName>
                                        </p:attrNameLst>
                                      </p:cBhvr>
                                      <p:to>
                                        <p:strVal val="visible"/>
                                      </p:to>
                                    </p:set>
                                    <p:anim calcmode="lin" valueType="num">
                                      <p:cBhvr>
                                        <p:cTn id="12" dur="500" fill="hold"/>
                                        <p:tgtEl>
                                          <p:spTgt spid="323586"/>
                                        </p:tgtEl>
                                        <p:attrNameLst>
                                          <p:attrName>ppt_w</p:attrName>
                                        </p:attrNameLst>
                                      </p:cBhvr>
                                      <p:tavLst>
                                        <p:tav tm="0">
                                          <p:val>
                                            <p:fltVal val="0"/>
                                          </p:val>
                                        </p:tav>
                                        <p:tav tm="100000">
                                          <p:val>
                                            <p:strVal val="#ppt_w"/>
                                          </p:val>
                                        </p:tav>
                                      </p:tavLst>
                                    </p:anim>
                                    <p:anim calcmode="lin" valueType="num">
                                      <p:cBhvr>
                                        <p:cTn id="13" dur="500" fill="hold"/>
                                        <p:tgtEl>
                                          <p:spTgt spid="323586"/>
                                        </p:tgtEl>
                                        <p:attrNameLst>
                                          <p:attrName>ppt_h</p:attrName>
                                        </p:attrNameLst>
                                      </p:cBhvr>
                                      <p:tavLst>
                                        <p:tav tm="0">
                                          <p:val>
                                            <p:fltVal val="0"/>
                                          </p:val>
                                        </p:tav>
                                        <p:tav tm="100000">
                                          <p:val>
                                            <p:strVal val="#ppt_h"/>
                                          </p:val>
                                        </p:tav>
                                      </p:tavLst>
                                    </p:anim>
                                    <p:animEffect transition="in" filter="fade">
                                      <p:cBhvr>
                                        <p:cTn id="14" dur="500"/>
                                        <p:tgtEl>
                                          <p:spTgt spid="32358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3590">
                                            <p:txEl>
                                              <p:pRg st="0" end="0"/>
                                            </p:txEl>
                                          </p:spTgt>
                                        </p:tgtEl>
                                        <p:attrNameLst>
                                          <p:attrName>style.visibility</p:attrName>
                                        </p:attrNameLst>
                                      </p:cBhvr>
                                      <p:to>
                                        <p:strVal val="visible"/>
                                      </p:to>
                                    </p:set>
                                    <p:animEffect transition="in" filter="wipe(left)">
                                      <p:cBhvr>
                                        <p:cTn id="19" dur="500"/>
                                        <p:tgtEl>
                                          <p:spTgt spid="32359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lt">
                                    <p:tmPct val="10000"/>
                                  </p:iterate>
                                  <p:childTnLst>
                                    <p:set>
                                      <p:cBhvr>
                                        <p:cTn id="23" dur="1" fill="hold">
                                          <p:stCondLst>
                                            <p:cond delay="0"/>
                                          </p:stCondLst>
                                        </p:cTn>
                                        <p:tgtEl>
                                          <p:spTgt spid="323590">
                                            <p:txEl>
                                              <p:pRg st="1" end="1"/>
                                            </p:txEl>
                                          </p:spTgt>
                                        </p:tgtEl>
                                        <p:attrNameLst>
                                          <p:attrName>style.visibility</p:attrName>
                                        </p:attrNameLst>
                                      </p:cBhvr>
                                      <p:to>
                                        <p:strVal val="visible"/>
                                      </p:to>
                                    </p:set>
                                    <p:animEffect transition="in" filter="wipe(left)">
                                      <p:cBhvr>
                                        <p:cTn id="24" dur="1000"/>
                                        <p:tgtEl>
                                          <p:spTgt spid="323590">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23590">
                                            <p:txEl>
                                              <p:pRg st="2" end="2"/>
                                            </p:txEl>
                                          </p:spTgt>
                                        </p:tgtEl>
                                        <p:attrNameLst>
                                          <p:attrName>style.visibility</p:attrName>
                                        </p:attrNameLst>
                                      </p:cBhvr>
                                      <p:to>
                                        <p:strVal val="visible"/>
                                      </p:to>
                                    </p:set>
                                    <p:animEffect transition="in" filter="wipe(left)">
                                      <p:cBhvr>
                                        <p:cTn id="29" dur="500"/>
                                        <p:tgtEl>
                                          <p:spTgt spid="323590">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lt">
                                    <p:tmPct val="10000"/>
                                  </p:iterate>
                                  <p:childTnLst>
                                    <p:set>
                                      <p:cBhvr>
                                        <p:cTn id="33" dur="1" fill="hold">
                                          <p:stCondLst>
                                            <p:cond delay="0"/>
                                          </p:stCondLst>
                                        </p:cTn>
                                        <p:tgtEl>
                                          <p:spTgt spid="323590">
                                            <p:txEl>
                                              <p:pRg st="3" end="3"/>
                                            </p:txEl>
                                          </p:spTgt>
                                        </p:tgtEl>
                                        <p:attrNameLst>
                                          <p:attrName>style.visibility</p:attrName>
                                        </p:attrNameLst>
                                      </p:cBhvr>
                                      <p:to>
                                        <p:strVal val="visible"/>
                                      </p:to>
                                    </p:set>
                                    <p:animEffect transition="in" filter="wipe(left)">
                                      <p:cBhvr>
                                        <p:cTn id="34" dur="1000"/>
                                        <p:tgtEl>
                                          <p:spTgt spid="323590">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23590">
                                            <p:txEl>
                                              <p:pRg st="4" end="4"/>
                                            </p:txEl>
                                          </p:spTgt>
                                        </p:tgtEl>
                                        <p:attrNameLst>
                                          <p:attrName>style.visibility</p:attrName>
                                        </p:attrNameLst>
                                      </p:cBhvr>
                                      <p:to>
                                        <p:strVal val="visible"/>
                                      </p:to>
                                    </p:set>
                                    <p:animEffect transition="in" filter="wipe(left)">
                                      <p:cBhvr>
                                        <p:cTn id="39" dur="500"/>
                                        <p:tgtEl>
                                          <p:spTgt spid="3235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build="p"/>
      <p:bldP spid="32359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Monday, Oct. 22, 2018</a:t>
            </a:r>
            <a:endParaRPr lang="en-US"/>
          </a:p>
        </p:txBody>
      </p:sp>
      <p:sp>
        <p:nvSpPr>
          <p:cNvPr id="32" name="Footer Placeholder 4"/>
          <p:cNvSpPr>
            <a:spLocks noGrp="1"/>
          </p:cNvSpPr>
          <p:nvPr>
            <p:ph type="ftr" sz="quarter" idx="11"/>
          </p:nvPr>
        </p:nvSpPr>
        <p:spPr/>
        <p:txBody>
          <a:bodyPr/>
          <a:lstStyle/>
          <a:p>
            <a:r>
              <a:rPr lang="mr-IN" smtClean="0"/>
              <a:t>PHYS 1444-002, Fall 2018                     Dr. Jaehoon Yu</a:t>
            </a:r>
            <a:endParaRPr lang="en-US"/>
          </a:p>
        </p:txBody>
      </p:sp>
      <p:sp>
        <p:nvSpPr>
          <p:cNvPr id="33" name="Slide Number Placeholder 5"/>
          <p:cNvSpPr>
            <a:spLocks noGrp="1"/>
          </p:cNvSpPr>
          <p:nvPr>
            <p:ph type="sldNum" sz="quarter" idx="12"/>
          </p:nvPr>
        </p:nvSpPr>
        <p:spPr/>
        <p:txBody>
          <a:bodyPr/>
          <a:lstStyle/>
          <a:p>
            <a:fld id="{FE0763A7-4BC8-D64D-9D39-A68EA0A25289}" type="slidenum">
              <a:rPr lang="en-US"/>
              <a:pPr/>
              <a:t>14</a:t>
            </a:fld>
            <a:endParaRPr lang="en-US"/>
          </a:p>
        </p:txBody>
      </p:sp>
      <p:sp>
        <p:nvSpPr>
          <p:cNvPr id="321538" name="Rectangle 2"/>
          <p:cNvSpPr>
            <a:spLocks noGrp="1" noChangeArrowheads="1"/>
          </p:cNvSpPr>
          <p:nvPr>
            <p:ph type="title"/>
          </p:nvPr>
        </p:nvSpPr>
        <p:spPr>
          <a:xfrm>
            <a:off x="228600" y="-76200"/>
            <a:ext cx="8686800" cy="762000"/>
          </a:xfrm>
        </p:spPr>
        <p:txBody>
          <a:bodyPr/>
          <a:lstStyle/>
          <a:p>
            <a:r>
              <a:rPr lang="en-US"/>
              <a:t>Example 26 – 1 </a:t>
            </a:r>
          </a:p>
        </p:txBody>
      </p:sp>
      <p:sp>
        <p:nvSpPr>
          <p:cNvPr id="321539" name="Text Box 3"/>
          <p:cNvSpPr txBox="1">
            <a:spLocks noChangeArrowheads="1"/>
          </p:cNvSpPr>
          <p:nvPr/>
        </p:nvSpPr>
        <p:spPr bwMode="auto">
          <a:xfrm>
            <a:off x="228600" y="536575"/>
            <a:ext cx="6553200" cy="2308324"/>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Battery with internal resistance. </a:t>
            </a:r>
            <a:r>
              <a:rPr lang="en-US" dirty="0">
                <a:solidFill>
                  <a:schemeClr val="accent2"/>
                </a:solidFill>
                <a:latin typeface="Arial Narrow" charset="0"/>
              </a:rPr>
              <a:t>A 65.0</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resistor is connected to the terminals of a battery whose </a:t>
            </a:r>
            <a:r>
              <a:rPr lang="en-US" dirty="0" err="1">
                <a:solidFill>
                  <a:schemeClr val="accent2"/>
                </a:solidFill>
                <a:latin typeface="Arial Narrow" charset="0"/>
              </a:rPr>
              <a:t>emf</a:t>
            </a:r>
            <a:r>
              <a:rPr lang="en-US" dirty="0">
                <a:solidFill>
                  <a:schemeClr val="accent2"/>
                </a:solidFill>
                <a:latin typeface="Arial Narrow" charset="0"/>
              </a:rPr>
              <a:t> is 12.0V and whose internal resistance is 0.5</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Calculate (a) the current in the circuit, (</a:t>
            </a:r>
            <a:r>
              <a:rPr lang="en-US" dirty="0" err="1">
                <a:solidFill>
                  <a:schemeClr val="accent2"/>
                </a:solidFill>
                <a:latin typeface="Arial Narrow" charset="0"/>
              </a:rPr>
              <a:t>b</a:t>
            </a:r>
            <a:r>
              <a:rPr lang="en-US" dirty="0">
                <a:solidFill>
                  <a:schemeClr val="accent2"/>
                </a:solidFill>
                <a:latin typeface="Arial Narrow" charset="0"/>
              </a:rPr>
              <a:t>) the terminal voltage of the battery, </a:t>
            </a:r>
            <a:r>
              <a:rPr lang="en-US" dirty="0" err="1">
                <a:solidFill>
                  <a:schemeClr val="accent2"/>
                </a:solidFill>
                <a:latin typeface="Arial Narrow" charset="0"/>
              </a:rPr>
              <a:t>V</a:t>
            </a:r>
            <a:r>
              <a:rPr lang="en-US" baseline="-25000" dirty="0" err="1">
                <a:solidFill>
                  <a:schemeClr val="accent2"/>
                </a:solidFill>
                <a:latin typeface="Arial Narrow" charset="0"/>
              </a:rPr>
              <a:t>ab</a:t>
            </a:r>
            <a:r>
              <a:rPr lang="en-US" dirty="0">
                <a:solidFill>
                  <a:schemeClr val="accent2"/>
                </a:solidFill>
                <a:latin typeface="Arial Narrow" charset="0"/>
              </a:rPr>
              <a:t>, and (</a:t>
            </a:r>
            <a:r>
              <a:rPr lang="en-US" dirty="0" err="1">
                <a:solidFill>
                  <a:schemeClr val="accent2"/>
                </a:solidFill>
                <a:latin typeface="Arial Narrow" charset="0"/>
              </a:rPr>
              <a:t>c</a:t>
            </a:r>
            <a:r>
              <a:rPr lang="en-US" dirty="0">
                <a:solidFill>
                  <a:schemeClr val="accent2"/>
                </a:solidFill>
                <a:latin typeface="Arial Narrow" charset="0"/>
              </a:rPr>
              <a:t>) the power dissipated in the resistor R and in the battery’s internal resistor. </a:t>
            </a:r>
          </a:p>
        </p:txBody>
      </p:sp>
      <p:sp>
        <p:nvSpPr>
          <p:cNvPr id="321540" name="Text Box 4"/>
          <p:cNvSpPr txBox="1">
            <a:spLocks noChangeArrowheads="1"/>
          </p:cNvSpPr>
          <p:nvPr/>
        </p:nvSpPr>
        <p:spPr bwMode="auto">
          <a:xfrm>
            <a:off x="304800" y="2833688"/>
            <a:ext cx="1371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Since </a:t>
            </a:r>
          </a:p>
        </p:txBody>
      </p:sp>
      <p:graphicFrame>
        <p:nvGraphicFramePr>
          <p:cNvPr id="321541" name="Object 5"/>
          <p:cNvGraphicFramePr>
            <a:graphicFrameLocks noChangeAspect="1"/>
          </p:cNvGraphicFramePr>
          <p:nvPr/>
        </p:nvGraphicFramePr>
        <p:xfrm>
          <a:off x="4495800" y="2930525"/>
          <a:ext cx="730250" cy="422275"/>
        </p:xfrm>
        <a:graphic>
          <a:graphicData uri="http://schemas.openxmlformats.org/presentationml/2006/ole">
            <mc:AlternateContent xmlns:mc="http://schemas.openxmlformats.org/markup-compatibility/2006">
              <mc:Choice xmlns:v="urn:schemas-microsoft-com:vml" Requires="v">
                <p:oleObj spid="_x0000_s140115" name="Equation" r:id="rId3" imgW="330120" imgH="203040" progId="Equation.DSMT4">
                  <p:embed/>
                </p:oleObj>
              </mc:Choice>
              <mc:Fallback>
                <p:oleObj name="Equation" r:id="rId3" imgW="33012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2930525"/>
                        <a:ext cx="730250" cy="4222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pic>
        <p:nvPicPr>
          <p:cNvPr id="321542" name="Picture 6" descr="FG26_002"/>
          <p:cNvPicPr>
            <a:picLocks noChangeAspect="1" noChangeArrowheads="1"/>
          </p:cNvPicPr>
          <p:nvPr/>
        </p:nvPicPr>
        <p:blipFill>
          <a:blip r:embed="rId5"/>
          <a:srcRect/>
          <a:stretch>
            <a:fillRect/>
          </a:stretch>
        </p:blipFill>
        <p:spPr bwMode="auto">
          <a:xfrm>
            <a:off x="6629400" y="381000"/>
            <a:ext cx="2514600" cy="2362200"/>
          </a:xfrm>
          <a:prstGeom prst="rect">
            <a:avLst/>
          </a:prstGeom>
          <a:noFill/>
        </p:spPr>
      </p:pic>
      <p:graphicFrame>
        <p:nvGraphicFramePr>
          <p:cNvPr id="321543" name="Object 7"/>
          <p:cNvGraphicFramePr>
            <a:graphicFrameLocks noChangeAspect="1"/>
          </p:cNvGraphicFramePr>
          <p:nvPr/>
        </p:nvGraphicFramePr>
        <p:xfrm>
          <a:off x="1446213" y="2892425"/>
          <a:ext cx="1296987" cy="460375"/>
        </p:xfrm>
        <a:graphic>
          <a:graphicData uri="http://schemas.openxmlformats.org/presentationml/2006/ole">
            <mc:AlternateContent xmlns:mc="http://schemas.openxmlformats.org/markup-compatibility/2006">
              <mc:Choice xmlns:v="urn:schemas-microsoft-com:vml" Requires="v">
                <p:oleObj spid="_x0000_s140116" name="Equation" r:id="rId6" imgW="685800" imgH="203040" progId="Equation.DSMT4">
                  <p:embed/>
                </p:oleObj>
              </mc:Choice>
              <mc:Fallback>
                <p:oleObj name="Equation" r:id="rId6" imgW="6858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6213" y="2892425"/>
                        <a:ext cx="1296987" cy="4603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21544" name="Text Box 8"/>
          <p:cNvSpPr txBox="1">
            <a:spLocks noChangeArrowheads="1"/>
          </p:cNvSpPr>
          <p:nvPr/>
        </p:nvSpPr>
        <p:spPr bwMode="auto">
          <a:xfrm>
            <a:off x="3048000" y="2895600"/>
            <a:ext cx="1447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obtain </a:t>
            </a:r>
          </a:p>
        </p:txBody>
      </p:sp>
      <p:graphicFrame>
        <p:nvGraphicFramePr>
          <p:cNvPr id="321545" name="Object 9"/>
          <p:cNvGraphicFramePr>
            <a:graphicFrameLocks noChangeAspect="1"/>
          </p:cNvGraphicFramePr>
          <p:nvPr/>
        </p:nvGraphicFramePr>
        <p:xfrm>
          <a:off x="2209800" y="3581400"/>
          <a:ext cx="554038" cy="347663"/>
        </p:xfrm>
        <a:graphic>
          <a:graphicData uri="http://schemas.openxmlformats.org/presentationml/2006/ole">
            <mc:AlternateContent xmlns:mc="http://schemas.openxmlformats.org/markup-compatibility/2006">
              <mc:Choice xmlns:v="urn:schemas-microsoft-com:vml" Requires="v">
                <p:oleObj spid="_x0000_s140117" name="Equation" r:id="rId8" imgW="228600" imgH="152280" progId="Equation.DSMT4">
                  <p:embed/>
                </p:oleObj>
              </mc:Choice>
              <mc:Fallback>
                <p:oleObj name="Equation" r:id="rId8" imgW="22860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3581400"/>
                        <a:ext cx="554038" cy="3476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321546" name="AutoShape 10"/>
          <p:cNvSpPr>
            <a:spLocks noChangeArrowheads="1"/>
          </p:cNvSpPr>
          <p:nvPr/>
        </p:nvSpPr>
        <p:spPr bwMode="auto">
          <a:xfrm>
            <a:off x="593725" y="3505200"/>
            <a:ext cx="1168400" cy="609600"/>
          </a:xfrm>
          <a:prstGeom prst="rightArrow">
            <a:avLst>
              <a:gd name="adj1" fmla="val 50000"/>
              <a:gd name="adj2" fmla="val 47917"/>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Solve for </a:t>
            </a:r>
            <a:r>
              <a:rPr lang="en-US" sz="1600" b="1">
                <a:solidFill>
                  <a:srgbClr val="CC0000"/>
                </a:solidFill>
                <a:latin typeface="Monotype Corsiva" charset="0"/>
              </a:rPr>
              <a:t>I</a:t>
            </a:r>
          </a:p>
        </p:txBody>
      </p:sp>
      <p:sp>
        <p:nvSpPr>
          <p:cNvPr id="321547" name="Text Box 11"/>
          <p:cNvSpPr txBox="1">
            <a:spLocks noChangeArrowheads="1"/>
          </p:cNvSpPr>
          <p:nvPr/>
        </p:nvSpPr>
        <p:spPr bwMode="auto">
          <a:xfrm>
            <a:off x="381000" y="4495800"/>
            <a:ext cx="3886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The terminal voltage V</a:t>
            </a:r>
            <a:r>
              <a:rPr lang="en-US" baseline="-25000">
                <a:solidFill>
                  <a:srgbClr val="CC00CC"/>
                </a:solidFill>
                <a:latin typeface="Arial Narrow" charset="0"/>
              </a:rPr>
              <a:t>ab</a:t>
            </a:r>
            <a:r>
              <a:rPr lang="en-US">
                <a:solidFill>
                  <a:srgbClr val="CC00CC"/>
                </a:solidFill>
                <a:latin typeface="Arial Narrow" charset="0"/>
              </a:rPr>
              <a:t> is</a:t>
            </a:r>
          </a:p>
        </p:txBody>
      </p:sp>
      <p:graphicFrame>
        <p:nvGraphicFramePr>
          <p:cNvPr id="321548" name="Object 12"/>
          <p:cNvGraphicFramePr>
            <a:graphicFrameLocks noChangeAspect="1"/>
          </p:cNvGraphicFramePr>
          <p:nvPr/>
        </p:nvGraphicFramePr>
        <p:xfrm>
          <a:off x="3962400" y="4495800"/>
          <a:ext cx="623888" cy="460375"/>
        </p:xfrm>
        <a:graphic>
          <a:graphicData uri="http://schemas.openxmlformats.org/presentationml/2006/ole">
            <mc:AlternateContent xmlns:mc="http://schemas.openxmlformats.org/markup-compatibility/2006">
              <mc:Choice xmlns:v="urn:schemas-microsoft-com:vml" Requires="v">
                <p:oleObj spid="_x0000_s140118" name="Equation" r:id="rId10" imgW="330120" imgH="203040" progId="Equation.DSMT4">
                  <p:embed/>
                </p:oleObj>
              </mc:Choice>
              <mc:Fallback>
                <p:oleObj name="Equation" r:id="rId10" imgW="33012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62400" y="4495800"/>
                        <a:ext cx="623888" cy="4603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21549" name="Text Box 13"/>
          <p:cNvSpPr txBox="1">
            <a:spLocks noChangeArrowheads="1"/>
          </p:cNvSpPr>
          <p:nvPr/>
        </p:nvSpPr>
        <p:spPr bwMode="auto">
          <a:xfrm>
            <a:off x="381000" y="5121275"/>
            <a:ext cx="29718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(c) The power dissipated in R and r are</a:t>
            </a:r>
          </a:p>
        </p:txBody>
      </p:sp>
      <p:graphicFrame>
        <p:nvGraphicFramePr>
          <p:cNvPr id="321550" name="Object 14"/>
          <p:cNvGraphicFramePr>
            <a:graphicFrameLocks noChangeAspect="1"/>
          </p:cNvGraphicFramePr>
          <p:nvPr/>
        </p:nvGraphicFramePr>
        <p:xfrm>
          <a:off x="3709988" y="5176838"/>
          <a:ext cx="481012" cy="346075"/>
        </p:xfrm>
        <a:graphic>
          <a:graphicData uri="http://schemas.openxmlformats.org/presentationml/2006/ole">
            <mc:AlternateContent xmlns:mc="http://schemas.openxmlformats.org/markup-compatibility/2006">
              <mc:Choice xmlns:v="urn:schemas-microsoft-com:vml" Requires="v">
                <p:oleObj spid="_x0000_s140119" name="Equation" r:id="rId12" imgW="253800" imgH="152280" progId="Equation.DSMT4">
                  <p:embed/>
                </p:oleObj>
              </mc:Choice>
              <mc:Fallback>
                <p:oleObj name="Equation" r:id="rId12" imgW="253800" imgH="1522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09988" y="5176838"/>
                        <a:ext cx="481012" cy="3460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1" name="Object 15"/>
          <p:cNvGraphicFramePr>
            <a:graphicFrameLocks noChangeAspect="1"/>
          </p:cNvGraphicFramePr>
          <p:nvPr/>
        </p:nvGraphicFramePr>
        <p:xfrm>
          <a:off x="3786188" y="5711825"/>
          <a:ext cx="481012" cy="344488"/>
        </p:xfrm>
        <a:graphic>
          <a:graphicData uri="http://schemas.openxmlformats.org/presentationml/2006/ole">
            <mc:AlternateContent xmlns:mc="http://schemas.openxmlformats.org/markup-compatibility/2006">
              <mc:Choice xmlns:v="urn:schemas-microsoft-com:vml" Requires="v">
                <p:oleObj spid="_x0000_s140120" name="Equation" r:id="rId14" imgW="253800" imgH="152280" progId="Equation.DSMT4">
                  <p:embed/>
                </p:oleObj>
              </mc:Choice>
              <mc:Fallback>
                <p:oleObj name="Equation" r:id="rId14" imgW="253800" imgH="152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86188" y="5711825"/>
                        <a:ext cx="481012" cy="34448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2" name="Object 16"/>
          <p:cNvGraphicFramePr>
            <a:graphicFrameLocks noChangeAspect="1"/>
          </p:cNvGraphicFramePr>
          <p:nvPr/>
        </p:nvGraphicFramePr>
        <p:xfrm>
          <a:off x="5221288" y="2959100"/>
          <a:ext cx="646112" cy="317500"/>
        </p:xfrm>
        <a:graphic>
          <a:graphicData uri="http://schemas.openxmlformats.org/presentationml/2006/ole">
            <mc:AlternateContent xmlns:mc="http://schemas.openxmlformats.org/markup-compatibility/2006">
              <mc:Choice xmlns:v="urn:schemas-microsoft-com:vml" Requires="v">
                <p:oleObj spid="_x0000_s140121" name="Equation" r:id="rId16" imgW="291960" imgH="152280" progId="Equation.DSMT4">
                  <p:embed/>
                </p:oleObj>
              </mc:Choice>
              <mc:Fallback>
                <p:oleObj name="Equation" r:id="rId16" imgW="291960" imgH="1522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21288" y="2959100"/>
                        <a:ext cx="646112" cy="317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3" name="Object 17"/>
          <p:cNvGraphicFramePr>
            <a:graphicFrameLocks noChangeAspect="1"/>
          </p:cNvGraphicFramePr>
          <p:nvPr/>
        </p:nvGraphicFramePr>
        <p:xfrm>
          <a:off x="5791200" y="2933700"/>
          <a:ext cx="814388" cy="342900"/>
        </p:xfrm>
        <a:graphic>
          <a:graphicData uri="http://schemas.openxmlformats.org/presentationml/2006/ole">
            <mc:AlternateContent xmlns:mc="http://schemas.openxmlformats.org/markup-compatibility/2006">
              <mc:Choice xmlns:v="urn:schemas-microsoft-com:vml" Requires="v">
                <p:oleObj spid="_x0000_s140122" name="Equation" r:id="rId18" imgW="368280" imgH="164880" progId="Equation.DSMT4">
                  <p:embed/>
                </p:oleObj>
              </mc:Choice>
              <mc:Fallback>
                <p:oleObj name="Equation" r:id="rId18" imgW="368280" imgH="16488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791200" y="2933700"/>
                        <a:ext cx="814388" cy="3429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4" name="Object 18"/>
          <p:cNvGraphicFramePr>
            <a:graphicFrameLocks noChangeAspect="1"/>
          </p:cNvGraphicFramePr>
          <p:nvPr/>
        </p:nvGraphicFramePr>
        <p:xfrm>
          <a:off x="2641600" y="3352800"/>
          <a:ext cx="1168400" cy="838200"/>
        </p:xfrm>
        <a:graphic>
          <a:graphicData uri="http://schemas.openxmlformats.org/presentationml/2006/ole">
            <mc:AlternateContent xmlns:mc="http://schemas.openxmlformats.org/markup-compatibility/2006">
              <mc:Choice xmlns:v="urn:schemas-microsoft-com:vml" Requires="v">
                <p:oleObj spid="_x0000_s140123" name="Equation" r:id="rId20" imgW="482400" imgH="368280" progId="Equation.DSMT4">
                  <p:embed/>
                </p:oleObj>
              </mc:Choice>
              <mc:Fallback>
                <p:oleObj name="Equation" r:id="rId20" imgW="482400" imgH="3682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641600" y="3352800"/>
                        <a:ext cx="1168400" cy="8382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5" name="Object 19"/>
          <p:cNvGraphicFramePr>
            <a:graphicFrameLocks noChangeAspect="1"/>
          </p:cNvGraphicFramePr>
          <p:nvPr/>
        </p:nvGraphicFramePr>
        <p:xfrm>
          <a:off x="3733800" y="3352800"/>
          <a:ext cx="3352800" cy="838200"/>
        </p:xfrm>
        <a:graphic>
          <a:graphicData uri="http://schemas.openxmlformats.org/presentationml/2006/ole">
            <mc:AlternateContent xmlns:mc="http://schemas.openxmlformats.org/markup-compatibility/2006">
              <mc:Choice xmlns:v="urn:schemas-microsoft-com:vml" Requires="v">
                <p:oleObj spid="_x0000_s140124" name="Equation" r:id="rId22" imgW="1384200" imgH="368280" progId="Equation.DSMT4">
                  <p:embed/>
                </p:oleObj>
              </mc:Choice>
              <mc:Fallback>
                <p:oleObj name="Equation" r:id="rId22" imgW="1384200" imgH="36828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33800" y="3352800"/>
                        <a:ext cx="3352800" cy="8382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21556" name="Object 20"/>
          <p:cNvGraphicFramePr>
            <a:graphicFrameLocks noChangeAspect="1"/>
          </p:cNvGraphicFramePr>
          <p:nvPr/>
        </p:nvGraphicFramePr>
        <p:xfrm>
          <a:off x="4648200" y="4495800"/>
          <a:ext cx="912813" cy="374650"/>
        </p:xfrm>
        <a:graphic>
          <a:graphicData uri="http://schemas.openxmlformats.org/presentationml/2006/ole">
            <mc:AlternateContent xmlns:mc="http://schemas.openxmlformats.org/markup-compatibility/2006">
              <mc:Choice xmlns:v="urn:schemas-microsoft-com:vml" Requires="v">
                <p:oleObj spid="_x0000_s140125" name="Equation" r:id="rId24" imgW="482400" imgH="164880" progId="Equation.DSMT4">
                  <p:embed/>
                </p:oleObj>
              </mc:Choice>
              <mc:Fallback>
                <p:oleObj name="Equation" r:id="rId24" imgW="482400" imgH="16488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648200" y="4495800"/>
                        <a:ext cx="912813" cy="3746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7" name="Object 21"/>
          <p:cNvGraphicFramePr>
            <a:graphicFrameLocks noChangeAspect="1"/>
          </p:cNvGraphicFramePr>
          <p:nvPr/>
        </p:nvGraphicFramePr>
        <p:xfrm>
          <a:off x="5486400" y="4495800"/>
          <a:ext cx="3290888" cy="374650"/>
        </p:xfrm>
        <a:graphic>
          <a:graphicData uri="http://schemas.openxmlformats.org/presentationml/2006/ole">
            <mc:AlternateContent xmlns:mc="http://schemas.openxmlformats.org/markup-compatibility/2006">
              <mc:Choice xmlns:v="urn:schemas-microsoft-com:vml" Requires="v">
                <p:oleObj spid="_x0000_s140126" name="Equation" r:id="rId26" imgW="1739880" imgH="164880" progId="Equation.DSMT4">
                  <p:embed/>
                </p:oleObj>
              </mc:Choice>
              <mc:Fallback>
                <p:oleObj name="Equation" r:id="rId26" imgW="1739880" imgH="16488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486400" y="4495800"/>
                        <a:ext cx="3290888" cy="3746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8" name="Object 22"/>
          <p:cNvGraphicFramePr>
            <a:graphicFrameLocks noChangeAspect="1"/>
          </p:cNvGraphicFramePr>
          <p:nvPr/>
        </p:nvGraphicFramePr>
        <p:xfrm>
          <a:off x="4191000" y="5105400"/>
          <a:ext cx="719138" cy="431800"/>
        </p:xfrm>
        <a:graphic>
          <a:graphicData uri="http://schemas.openxmlformats.org/presentationml/2006/ole">
            <mc:AlternateContent xmlns:mc="http://schemas.openxmlformats.org/markup-compatibility/2006">
              <mc:Choice xmlns:v="urn:schemas-microsoft-com:vml" Requires="v">
                <p:oleObj spid="_x0000_s140127" name="Equation" r:id="rId28" imgW="380880" imgH="190440" progId="Equation.DSMT4">
                  <p:embed/>
                </p:oleObj>
              </mc:Choice>
              <mc:Fallback>
                <p:oleObj name="Equation" r:id="rId28" imgW="380880" imgH="19044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191000" y="5105400"/>
                        <a:ext cx="719138" cy="4318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59" name="Object 23"/>
          <p:cNvGraphicFramePr>
            <a:graphicFrameLocks noChangeAspect="1"/>
          </p:cNvGraphicFramePr>
          <p:nvPr/>
        </p:nvGraphicFramePr>
        <p:xfrm>
          <a:off x="4876800" y="5029200"/>
          <a:ext cx="2954338" cy="576263"/>
        </p:xfrm>
        <a:graphic>
          <a:graphicData uri="http://schemas.openxmlformats.org/presentationml/2006/ole">
            <mc:AlternateContent xmlns:mc="http://schemas.openxmlformats.org/markup-compatibility/2006">
              <mc:Choice xmlns:v="urn:schemas-microsoft-com:vml" Requires="v">
                <p:oleObj spid="_x0000_s140128" name="Equation" r:id="rId30" imgW="1562040" imgH="253800" progId="Equation.DSMT4">
                  <p:embed/>
                </p:oleObj>
              </mc:Choice>
              <mc:Fallback>
                <p:oleObj name="Equation" r:id="rId30" imgW="1562040" imgH="253800" progId="Equation.DSMT4">
                  <p:embed/>
                  <p:pic>
                    <p:nvPicPr>
                      <p:cNvPr id="0" name=""/>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876800" y="5029200"/>
                        <a:ext cx="2954338" cy="5762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60" name="Object 24"/>
          <p:cNvGraphicFramePr>
            <a:graphicFrameLocks noChangeAspect="1"/>
          </p:cNvGraphicFramePr>
          <p:nvPr/>
        </p:nvGraphicFramePr>
        <p:xfrm>
          <a:off x="4227513" y="5638800"/>
          <a:ext cx="649287" cy="430213"/>
        </p:xfrm>
        <a:graphic>
          <a:graphicData uri="http://schemas.openxmlformats.org/presentationml/2006/ole">
            <mc:AlternateContent xmlns:mc="http://schemas.openxmlformats.org/markup-compatibility/2006">
              <mc:Choice xmlns:v="urn:schemas-microsoft-com:vml" Requires="v">
                <p:oleObj spid="_x0000_s140129" name="Equation" r:id="rId32" imgW="342720" imgH="190440" progId="Equation.DSMT4">
                  <p:embed/>
                </p:oleObj>
              </mc:Choice>
              <mc:Fallback>
                <p:oleObj name="Equation" r:id="rId32" imgW="342720" imgH="190440" progId="Equation.DSMT4">
                  <p:embed/>
                  <p:pic>
                    <p:nvPicPr>
                      <p:cNvPr id="0" name=""/>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227513" y="5638800"/>
                        <a:ext cx="649287" cy="4302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21561" name="Object 25"/>
          <p:cNvGraphicFramePr>
            <a:graphicFrameLocks noChangeAspect="1"/>
          </p:cNvGraphicFramePr>
          <p:nvPr/>
        </p:nvGraphicFramePr>
        <p:xfrm>
          <a:off x="4876800" y="5597525"/>
          <a:ext cx="2833688" cy="574675"/>
        </p:xfrm>
        <a:graphic>
          <a:graphicData uri="http://schemas.openxmlformats.org/presentationml/2006/ole">
            <mc:AlternateContent xmlns:mc="http://schemas.openxmlformats.org/markup-compatibility/2006">
              <mc:Choice xmlns:v="urn:schemas-microsoft-com:vml" Requires="v">
                <p:oleObj spid="_x0000_s140130" name="Equation" r:id="rId34" imgW="1498320" imgH="253800" progId="Equation.DSMT4">
                  <p:embed/>
                </p:oleObj>
              </mc:Choice>
              <mc:Fallback>
                <p:oleObj name="Equation" r:id="rId34" imgW="1498320" imgH="253800" progId="Equation.DSMT4">
                  <p:embed/>
                  <p:pic>
                    <p:nvPicPr>
                      <p:cNvPr id="0" name=""/>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876800" y="5597525"/>
                        <a:ext cx="2833688" cy="5746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pSp>
        <p:nvGrpSpPr>
          <p:cNvPr id="2" name="Group 26"/>
          <p:cNvGrpSpPr>
            <a:grpSpLocks/>
          </p:cNvGrpSpPr>
          <p:nvPr/>
        </p:nvGrpSpPr>
        <p:grpSpPr bwMode="auto">
          <a:xfrm>
            <a:off x="7086600" y="1524000"/>
            <a:ext cx="1936750" cy="2085975"/>
            <a:chOff x="4464" y="960"/>
            <a:chExt cx="1220" cy="1314"/>
          </a:xfrm>
        </p:grpSpPr>
        <p:sp>
          <p:nvSpPr>
            <p:cNvPr id="321563" name="Rectangle 27"/>
            <p:cNvSpPr>
              <a:spLocks noChangeArrowheads="1"/>
            </p:cNvSpPr>
            <p:nvPr/>
          </p:nvSpPr>
          <p:spPr bwMode="auto">
            <a:xfrm>
              <a:off x="4464" y="960"/>
              <a:ext cx="1008" cy="864"/>
            </a:xfrm>
            <a:prstGeom prst="rect">
              <a:avLst/>
            </a:prstGeom>
            <a:noFill/>
            <a:ln w="12700">
              <a:solidFill>
                <a:srgbClr val="CC0000"/>
              </a:solidFill>
              <a:prstDash val="dash"/>
              <a:miter lim="800000"/>
              <a:headEnd/>
              <a:tailEnd/>
            </a:ln>
            <a:effectLst/>
          </p:spPr>
          <p:txBody>
            <a:bodyPr anchor="ctr">
              <a:prstTxWarp prst="textNoShape">
                <a:avLst/>
              </a:prstTxWarp>
              <a:spAutoFit/>
            </a:bodyPr>
            <a:lstStyle/>
            <a:p>
              <a:endParaRPr lang="en-US"/>
            </a:p>
          </p:txBody>
        </p:sp>
        <p:sp>
          <p:nvSpPr>
            <p:cNvPr id="321564" name="Text Box 28"/>
            <p:cNvSpPr txBox="1">
              <a:spLocks noChangeArrowheads="1"/>
            </p:cNvSpPr>
            <p:nvPr/>
          </p:nvSpPr>
          <p:spPr bwMode="auto">
            <a:xfrm>
              <a:off x="4800" y="2006"/>
              <a:ext cx="884"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a:solidFill>
                    <a:srgbClr val="CC0000"/>
                  </a:solidFill>
                  <a:latin typeface="Arial Narrow" charset="0"/>
                </a:rPr>
                <a:t>What is this?</a:t>
              </a:r>
            </a:p>
          </p:txBody>
        </p:sp>
        <p:cxnSp>
          <p:nvCxnSpPr>
            <p:cNvPr id="321565" name="AutoShape 29"/>
            <p:cNvCxnSpPr>
              <a:cxnSpLocks noChangeShapeType="1"/>
              <a:stCxn id="321564" idx="0"/>
              <a:endCxn id="321563" idx="2"/>
            </p:cNvCxnSpPr>
            <p:nvPr/>
          </p:nvCxnSpPr>
          <p:spPr bwMode="auto">
            <a:xfrm flipH="1" flipV="1">
              <a:off x="4968" y="1824"/>
              <a:ext cx="274" cy="173"/>
            </a:xfrm>
            <a:prstGeom prst="straightConnector1">
              <a:avLst/>
            </a:prstGeom>
            <a:noFill/>
            <a:ln w="28575">
              <a:solidFill>
                <a:srgbClr val="CC0000"/>
              </a:solidFill>
              <a:round/>
              <a:headEnd/>
              <a:tailEnd type="triangle" w="med" len="med"/>
            </a:ln>
            <a:effectLst/>
          </p:spPr>
        </p:cxnSp>
      </p:grpSp>
      <p:sp>
        <p:nvSpPr>
          <p:cNvPr id="321566" name="Text Box 30"/>
          <p:cNvSpPr txBox="1">
            <a:spLocks noChangeArrowheads="1"/>
          </p:cNvSpPr>
          <p:nvPr/>
        </p:nvSpPr>
        <p:spPr bwMode="auto">
          <a:xfrm>
            <a:off x="7620000" y="3676650"/>
            <a:ext cx="1371600" cy="584776"/>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600" dirty="0">
                <a:solidFill>
                  <a:srgbClr val="CC0000"/>
                </a:solidFill>
                <a:latin typeface="Arial Narrow" charset="0"/>
              </a:rPr>
              <a:t>A battery or a source of</a:t>
            </a:r>
            <a:r>
              <a:rPr lang="en-US" sz="1600" dirty="0" smtClean="0">
                <a:solidFill>
                  <a:srgbClr val="CC0000"/>
                </a:solidFill>
                <a:latin typeface="Arial Narrow" charset="0"/>
              </a:rPr>
              <a:t> </a:t>
            </a:r>
            <a:r>
              <a:rPr lang="en-US" sz="1600" dirty="0" err="1" smtClean="0">
                <a:solidFill>
                  <a:srgbClr val="CC0000"/>
                </a:solidFill>
                <a:latin typeface="Arial Narrow" charset="0"/>
              </a:rPr>
              <a:t>emf</a:t>
            </a:r>
            <a:r>
              <a:rPr lang="en-US" sz="1600" dirty="0">
                <a:solidFill>
                  <a:srgbClr val="CC0000"/>
                </a:solidFill>
                <a:latin typeface="Arial Narrow" charset="0"/>
              </a:rPr>
              <a:t>.</a:t>
            </a:r>
          </a:p>
        </p:txBody>
      </p:sp>
    </p:spTree>
    <p:extLst>
      <p:ext uri="{BB962C8B-B14F-4D97-AF65-F5344CB8AC3E}">
        <p14:creationId xmlns:p14="http://schemas.microsoft.com/office/powerpoint/2010/main" val="193504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1539"/>
                                        </p:tgtEl>
                                        <p:attrNameLst>
                                          <p:attrName>style.visibility</p:attrName>
                                        </p:attrNameLst>
                                      </p:cBhvr>
                                      <p:to>
                                        <p:strVal val="visible"/>
                                      </p:to>
                                    </p:set>
                                    <p:animEffect transition="in" filter="wipe(left)">
                                      <p:cBhvr>
                                        <p:cTn id="7" dur="500"/>
                                        <p:tgtEl>
                                          <p:spTgt spid="32153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1542"/>
                                        </p:tgtEl>
                                        <p:attrNameLst>
                                          <p:attrName>style.visibility</p:attrName>
                                        </p:attrNameLst>
                                      </p:cBhvr>
                                      <p:to>
                                        <p:strVal val="visible"/>
                                      </p:to>
                                    </p:set>
                                    <p:anim calcmode="lin" valueType="num">
                                      <p:cBhvr>
                                        <p:cTn id="12" dur="500" fill="hold"/>
                                        <p:tgtEl>
                                          <p:spTgt spid="321542"/>
                                        </p:tgtEl>
                                        <p:attrNameLst>
                                          <p:attrName>ppt_w</p:attrName>
                                        </p:attrNameLst>
                                      </p:cBhvr>
                                      <p:tavLst>
                                        <p:tav tm="0">
                                          <p:val>
                                            <p:fltVal val="0"/>
                                          </p:val>
                                        </p:tav>
                                        <p:tav tm="100000">
                                          <p:val>
                                            <p:strVal val="#ppt_w"/>
                                          </p:val>
                                        </p:tav>
                                      </p:tavLst>
                                    </p:anim>
                                    <p:anim calcmode="lin" valueType="num">
                                      <p:cBhvr>
                                        <p:cTn id="13" dur="500" fill="hold"/>
                                        <p:tgtEl>
                                          <p:spTgt spid="321542"/>
                                        </p:tgtEl>
                                        <p:attrNameLst>
                                          <p:attrName>ppt_h</p:attrName>
                                        </p:attrNameLst>
                                      </p:cBhvr>
                                      <p:tavLst>
                                        <p:tav tm="0">
                                          <p:val>
                                            <p:fltVal val="0"/>
                                          </p:val>
                                        </p:tav>
                                        <p:tav tm="100000">
                                          <p:val>
                                            <p:strVal val="#ppt_h"/>
                                          </p:val>
                                        </p:tav>
                                      </p:tavLst>
                                    </p:anim>
                                    <p:animEffect transition="in" filter="fade">
                                      <p:cBhvr>
                                        <p:cTn id="14" dur="500"/>
                                        <p:tgtEl>
                                          <p:spTgt spid="32154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321566"/>
                                        </p:tgtEl>
                                        <p:attrNameLst>
                                          <p:attrName>style.visibility</p:attrName>
                                        </p:attrNameLst>
                                      </p:cBhvr>
                                      <p:to>
                                        <p:strVal val="visible"/>
                                      </p:to>
                                    </p:set>
                                    <p:anim calcmode="lin" valueType="num">
                                      <p:cBhvr>
                                        <p:cTn id="24" dur="500" fill="hold"/>
                                        <p:tgtEl>
                                          <p:spTgt spid="321566"/>
                                        </p:tgtEl>
                                        <p:attrNameLst>
                                          <p:attrName>ppt_w</p:attrName>
                                        </p:attrNameLst>
                                      </p:cBhvr>
                                      <p:tavLst>
                                        <p:tav tm="0">
                                          <p:val>
                                            <p:fltVal val="0"/>
                                          </p:val>
                                        </p:tav>
                                        <p:tav tm="100000">
                                          <p:val>
                                            <p:strVal val="#ppt_w"/>
                                          </p:val>
                                        </p:tav>
                                      </p:tavLst>
                                    </p:anim>
                                    <p:anim calcmode="lin" valueType="num">
                                      <p:cBhvr>
                                        <p:cTn id="25" dur="500" fill="hold"/>
                                        <p:tgtEl>
                                          <p:spTgt spid="321566"/>
                                        </p:tgtEl>
                                        <p:attrNameLst>
                                          <p:attrName>ppt_h</p:attrName>
                                        </p:attrNameLst>
                                      </p:cBhvr>
                                      <p:tavLst>
                                        <p:tav tm="0">
                                          <p:val>
                                            <p:fltVal val="0"/>
                                          </p:val>
                                        </p:tav>
                                        <p:tav tm="100000">
                                          <p:val>
                                            <p:strVal val="#ppt_h"/>
                                          </p:val>
                                        </p:tav>
                                      </p:tavLst>
                                    </p:anim>
                                    <p:animEffect transition="in" filter="fade">
                                      <p:cBhvr>
                                        <p:cTn id="26" dur="500"/>
                                        <p:tgtEl>
                                          <p:spTgt spid="32156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21540"/>
                                        </p:tgtEl>
                                        <p:attrNameLst>
                                          <p:attrName>style.visibility</p:attrName>
                                        </p:attrNameLst>
                                      </p:cBhvr>
                                      <p:to>
                                        <p:strVal val="visible"/>
                                      </p:to>
                                    </p:set>
                                    <p:animEffect transition="in" filter="wipe(left)">
                                      <p:cBhvr>
                                        <p:cTn id="31" dur="500"/>
                                        <p:tgtEl>
                                          <p:spTgt spid="32154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21543"/>
                                        </p:tgtEl>
                                        <p:attrNameLst>
                                          <p:attrName>style.visibility</p:attrName>
                                        </p:attrNameLst>
                                      </p:cBhvr>
                                      <p:to>
                                        <p:strVal val="visible"/>
                                      </p:to>
                                    </p:set>
                                    <p:animEffect transition="in" filter="wipe(left)">
                                      <p:cBhvr>
                                        <p:cTn id="36" dur="500"/>
                                        <p:tgtEl>
                                          <p:spTgt spid="32154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321544"/>
                                        </p:tgtEl>
                                        <p:attrNameLst>
                                          <p:attrName>style.visibility</p:attrName>
                                        </p:attrNameLst>
                                      </p:cBhvr>
                                      <p:to>
                                        <p:strVal val="visible"/>
                                      </p:to>
                                    </p:set>
                                    <p:animEffect transition="in" filter="wipe(left)">
                                      <p:cBhvr>
                                        <p:cTn id="41" dur="500"/>
                                        <p:tgtEl>
                                          <p:spTgt spid="32154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21541"/>
                                        </p:tgtEl>
                                        <p:attrNameLst>
                                          <p:attrName>style.visibility</p:attrName>
                                        </p:attrNameLst>
                                      </p:cBhvr>
                                      <p:to>
                                        <p:strVal val="visible"/>
                                      </p:to>
                                    </p:set>
                                    <p:animEffect transition="in" filter="wipe(left)">
                                      <p:cBhvr>
                                        <p:cTn id="46" dur="500"/>
                                        <p:tgtEl>
                                          <p:spTgt spid="32154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21552"/>
                                        </p:tgtEl>
                                        <p:attrNameLst>
                                          <p:attrName>style.visibility</p:attrName>
                                        </p:attrNameLst>
                                      </p:cBhvr>
                                      <p:to>
                                        <p:strVal val="visible"/>
                                      </p:to>
                                    </p:set>
                                    <p:animEffect transition="in" filter="wipe(left)">
                                      <p:cBhvr>
                                        <p:cTn id="51" dur="500"/>
                                        <p:tgtEl>
                                          <p:spTgt spid="32155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21553"/>
                                        </p:tgtEl>
                                        <p:attrNameLst>
                                          <p:attrName>style.visibility</p:attrName>
                                        </p:attrNameLst>
                                      </p:cBhvr>
                                      <p:to>
                                        <p:strVal val="visible"/>
                                      </p:to>
                                    </p:set>
                                    <p:animEffect transition="in" filter="wipe(left)">
                                      <p:cBhvr>
                                        <p:cTn id="56" dur="500"/>
                                        <p:tgtEl>
                                          <p:spTgt spid="321553"/>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321546"/>
                                        </p:tgtEl>
                                        <p:attrNameLst>
                                          <p:attrName>style.visibility</p:attrName>
                                        </p:attrNameLst>
                                      </p:cBhvr>
                                      <p:to>
                                        <p:strVal val="visible"/>
                                      </p:to>
                                    </p:set>
                                    <p:animEffect transition="in" filter="wipe(left)">
                                      <p:cBhvr>
                                        <p:cTn id="61" dur="500"/>
                                        <p:tgtEl>
                                          <p:spTgt spid="32154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321545"/>
                                        </p:tgtEl>
                                        <p:attrNameLst>
                                          <p:attrName>style.visibility</p:attrName>
                                        </p:attrNameLst>
                                      </p:cBhvr>
                                      <p:to>
                                        <p:strVal val="visible"/>
                                      </p:to>
                                    </p:set>
                                    <p:animEffect transition="in" filter="wipe(left)">
                                      <p:cBhvr>
                                        <p:cTn id="66" dur="500"/>
                                        <p:tgtEl>
                                          <p:spTgt spid="321545"/>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321554"/>
                                        </p:tgtEl>
                                        <p:attrNameLst>
                                          <p:attrName>style.visibility</p:attrName>
                                        </p:attrNameLst>
                                      </p:cBhvr>
                                      <p:to>
                                        <p:strVal val="visible"/>
                                      </p:to>
                                    </p:set>
                                    <p:animEffect transition="in" filter="wipe(left)">
                                      <p:cBhvr>
                                        <p:cTn id="71" dur="500"/>
                                        <p:tgtEl>
                                          <p:spTgt spid="321554"/>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321555"/>
                                        </p:tgtEl>
                                        <p:attrNameLst>
                                          <p:attrName>style.visibility</p:attrName>
                                        </p:attrNameLst>
                                      </p:cBhvr>
                                      <p:to>
                                        <p:strVal val="visible"/>
                                      </p:to>
                                    </p:set>
                                    <p:animEffect transition="in" filter="wipe(left)">
                                      <p:cBhvr>
                                        <p:cTn id="76" dur="500"/>
                                        <p:tgtEl>
                                          <p:spTgt spid="321555"/>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iterate type="wd">
                                    <p:tmPct val="10000"/>
                                  </p:iterate>
                                  <p:childTnLst>
                                    <p:set>
                                      <p:cBhvr>
                                        <p:cTn id="80" dur="1" fill="hold">
                                          <p:stCondLst>
                                            <p:cond delay="0"/>
                                          </p:stCondLst>
                                        </p:cTn>
                                        <p:tgtEl>
                                          <p:spTgt spid="321547"/>
                                        </p:tgtEl>
                                        <p:attrNameLst>
                                          <p:attrName>style.visibility</p:attrName>
                                        </p:attrNameLst>
                                      </p:cBhvr>
                                      <p:to>
                                        <p:strVal val="visible"/>
                                      </p:to>
                                    </p:set>
                                    <p:animEffect transition="in" filter="wipe(left)">
                                      <p:cBhvr>
                                        <p:cTn id="81" dur="500"/>
                                        <p:tgtEl>
                                          <p:spTgt spid="321547"/>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321548"/>
                                        </p:tgtEl>
                                        <p:attrNameLst>
                                          <p:attrName>style.visibility</p:attrName>
                                        </p:attrNameLst>
                                      </p:cBhvr>
                                      <p:to>
                                        <p:strVal val="visible"/>
                                      </p:to>
                                    </p:set>
                                    <p:animEffect transition="in" filter="wipe(left)">
                                      <p:cBhvr>
                                        <p:cTn id="86" dur="500"/>
                                        <p:tgtEl>
                                          <p:spTgt spid="321548"/>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321556"/>
                                        </p:tgtEl>
                                        <p:attrNameLst>
                                          <p:attrName>style.visibility</p:attrName>
                                        </p:attrNameLst>
                                      </p:cBhvr>
                                      <p:to>
                                        <p:strVal val="visible"/>
                                      </p:to>
                                    </p:set>
                                    <p:animEffect transition="in" filter="wipe(left)">
                                      <p:cBhvr>
                                        <p:cTn id="91" dur="500"/>
                                        <p:tgtEl>
                                          <p:spTgt spid="321556"/>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321557"/>
                                        </p:tgtEl>
                                        <p:attrNameLst>
                                          <p:attrName>style.visibility</p:attrName>
                                        </p:attrNameLst>
                                      </p:cBhvr>
                                      <p:to>
                                        <p:strVal val="visible"/>
                                      </p:to>
                                    </p:set>
                                    <p:animEffect transition="in" filter="wipe(left)">
                                      <p:cBhvr>
                                        <p:cTn id="96" dur="500"/>
                                        <p:tgtEl>
                                          <p:spTgt spid="321557"/>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iterate type="wd">
                                    <p:tmPct val="10000"/>
                                  </p:iterate>
                                  <p:childTnLst>
                                    <p:set>
                                      <p:cBhvr>
                                        <p:cTn id="100" dur="1" fill="hold">
                                          <p:stCondLst>
                                            <p:cond delay="0"/>
                                          </p:stCondLst>
                                        </p:cTn>
                                        <p:tgtEl>
                                          <p:spTgt spid="321549"/>
                                        </p:tgtEl>
                                        <p:attrNameLst>
                                          <p:attrName>style.visibility</p:attrName>
                                        </p:attrNameLst>
                                      </p:cBhvr>
                                      <p:to>
                                        <p:strVal val="visible"/>
                                      </p:to>
                                    </p:set>
                                    <p:animEffect transition="in" filter="wipe(left)">
                                      <p:cBhvr>
                                        <p:cTn id="101" dur="500"/>
                                        <p:tgtEl>
                                          <p:spTgt spid="321549"/>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childTnLst>
                                    <p:set>
                                      <p:cBhvr>
                                        <p:cTn id="105" dur="1" fill="hold">
                                          <p:stCondLst>
                                            <p:cond delay="0"/>
                                          </p:stCondLst>
                                        </p:cTn>
                                        <p:tgtEl>
                                          <p:spTgt spid="321550"/>
                                        </p:tgtEl>
                                        <p:attrNameLst>
                                          <p:attrName>style.visibility</p:attrName>
                                        </p:attrNameLst>
                                      </p:cBhvr>
                                      <p:to>
                                        <p:strVal val="visible"/>
                                      </p:to>
                                    </p:set>
                                    <p:animEffect transition="in" filter="wipe(left)">
                                      <p:cBhvr>
                                        <p:cTn id="106" dur="500"/>
                                        <p:tgtEl>
                                          <p:spTgt spid="321550"/>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childTnLst>
                                    <p:set>
                                      <p:cBhvr>
                                        <p:cTn id="110" dur="1" fill="hold">
                                          <p:stCondLst>
                                            <p:cond delay="0"/>
                                          </p:stCondLst>
                                        </p:cTn>
                                        <p:tgtEl>
                                          <p:spTgt spid="321558"/>
                                        </p:tgtEl>
                                        <p:attrNameLst>
                                          <p:attrName>style.visibility</p:attrName>
                                        </p:attrNameLst>
                                      </p:cBhvr>
                                      <p:to>
                                        <p:strVal val="visible"/>
                                      </p:to>
                                    </p:set>
                                    <p:animEffect transition="in" filter="wipe(left)">
                                      <p:cBhvr>
                                        <p:cTn id="111" dur="500"/>
                                        <p:tgtEl>
                                          <p:spTgt spid="321558"/>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321559"/>
                                        </p:tgtEl>
                                        <p:attrNameLst>
                                          <p:attrName>style.visibility</p:attrName>
                                        </p:attrNameLst>
                                      </p:cBhvr>
                                      <p:to>
                                        <p:strVal val="visible"/>
                                      </p:to>
                                    </p:set>
                                    <p:animEffect transition="in" filter="wipe(left)">
                                      <p:cBhvr>
                                        <p:cTn id="116" dur="500"/>
                                        <p:tgtEl>
                                          <p:spTgt spid="321559"/>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nodeType="clickEffect">
                                  <p:stCondLst>
                                    <p:cond delay="0"/>
                                  </p:stCondLst>
                                  <p:childTnLst>
                                    <p:set>
                                      <p:cBhvr>
                                        <p:cTn id="120" dur="1" fill="hold">
                                          <p:stCondLst>
                                            <p:cond delay="0"/>
                                          </p:stCondLst>
                                        </p:cTn>
                                        <p:tgtEl>
                                          <p:spTgt spid="321551"/>
                                        </p:tgtEl>
                                        <p:attrNameLst>
                                          <p:attrName>style.visibility</p:attrName>
                                        </p:attrNameLst>
                                      </p:cBhvr>
                                      <p:to>
                                        <p:strVal val="visible"/>
                                      </p:to>
                                    </p:set>
                                    <p:animEffect transition="in" filter="wipe(left)">
                                      <p:cBhvr>
                                        <p:cTn id="121" dur="500"/>
                                        <p:tgtEl>
                                          <p:spTgt spid="321551"/>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childTnLst>
                                    <p:set>
                                      <p:cBhvr>
                                        <p:cTn id="125" dur="1" fill="hold">
                                          <p:stCondLst>
                                            <p:cond delay="0"/>
                                          </p:stCondLst>
                                        </p:cTn>
                                        <p:tgtEl>
                                          <p:spTgt spid="321560"/>
                                        </p:tgtEl>
                                        <p:attrNameLst>
                                          <p:attrName>style.visibility</p:attrName>
                                        </p:attrNameLst>
                                      </p:cBhvr>
                                      <p:to>
                                        <p:strVal val="visible"/>
                                      </p:to>
                                    </p:set>
                                    <p:animEffect transition="in" filter="wipe(left)">
                                      <p:cBhvr>
                                        <p:cTn id="126" dur="500"/>
                                        <p:tgtEl>
                                          <p:spTgt spid="321560"/>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childTnLst>
                                    <p:set>
                                      <p:cBhvr>
                                        <p:cTn id="130" dur="1" fill="hold">
                                          <p:stCondLst>
                                            <p:cond delay="0"/>
                                          </p:stCondLst>
                                        </p:cTn>
                                        <p:tgtEl>
                                          <p:spTgt spid="321561"/>
                                        </p:tgtEl>
                                        <p:attrNameLst>
                                          <p:attrName>style.visibility</p:attrName>
                                        </p:attrNameLst>
                                      </p:cBhvr>
                                      <p:to>
                                        <p:strVal val="visible"/>
                                      </p:to>
                                    </p:set>
                                    <p:animEffect transition="in" filter="wipe(left)">
                                      <p:cBhvr>
                                        <p:cTn id="131" dur="500"/>
                                        <p:tgtEl>
                                          <p:spTgt spid="321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p:bldP spid="321540" grpId="0"/>
      <p:bldP spid="321544" grpId="0"/>
      <p:bldP spid="321546" grpId="0" animBg="1"/>
      <p:bldP spid="321547" grpId="0"/>
      <p:bldP spid="321549" grpId="0"/>
      <p:bldP spid="3215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Monday, Oct. 22,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mr-IN" sz="1400" smtClean="0">
                <a:solidFill>
                  <a:srgbClr val="003300"/>
                </a:solidFill>
                <a:latin typeface="Arial Narrow" charset="0"/>
              </a:rPr>
              <a:t>PHYS 1444-002, Fall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15488" y="-76200"/>
            <a:ext cx="7772400" cy="838200"/>
          </a:xfrm>
        </p:spPr>
        <p:txBody>
          <a:bodyPr/>
          <a:lstStyle/>
          <a:p>
            <a:r>
              <a:rPr lang="en-US" b="1"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486888" y="533400"/>
            <a:ext cx="8229600" cy="5638800"/>
          </a:xfrm>
        </p:spPr>
        <p:txBody>
          <a:bodyPr/>
          <a:lstStyle/>
          <a:p>
            <a:r>
              <a:rPr lang="en-US" sz="2000" dirty="0" smtClean="0"/>
              <a:t>Reading Assignments: CH25.9 and 25.10</a:t>
            </a:r>
          </a:p>
          <a:p>
            <a:pPr eaLnBrk="1" hangingPunct="1"/>
            <a:r>
              <a:rPr lang="en-US" sz="2000" dirty="0" smtClean="0"/>
              <a:t>Mid-term </a:t>
            </a:r>
            <a:r>
              <a:rPr lang="en-US" sz="2000" dirty="0"/>
              <a:t>grade discussions</a:t>
            </a:r>
          </a:p>
          <a:p>
            <a:pPr lvl="1" eaLnBrk="1" hangingPunct="1"/>
            <a:r>
              <a:rPr lang="en-US" sz="1800" dirty="0"/>
              <a:t>From 12:00 </a:t>
            </a:r>
            <a:r>
              <a:rPr lang="mr-IN" sz="1800" dirty="0"/>
              <a:t>–</a:t>
            </a:r>
            <a:r>
              <a:rPr lang="en-US" sz="1800" dirty="0"/>
              <a:t> 2:30pm, </a:t>
            </a:r>
            <a:r>
              <a:rPr lang="en-US" sz="1800" dirty="0" smtClean="0"/>
              <a:t>this Wednesday</a:t>
            </a:r>
            <a:r>
              <a:rPr lang="en-US" sz="1800" dirty="0"/>
              <a:t>, Oct. </a:t>
            </a:r>
            <a:r>
              <a:rPr lang="en-US" sz="1800" dirty="0" smtClean="0"/>
              <a:t>24 </a:t>
            </a:r>
            <a:r>
              <a:rPr lang="en-US" sz="1800" dirty="0"/>
              <a:t>in my office (CPB342)</a:t>
            </a:r>
            <a:endParaRPr lang="en-US" sz="2000" dirty="0"/>
          </a:p>
          <a:p>
            <a:pPr lvl="1" eaLnBrk="1" hangingPunct="1"/>
            <a:r>
              <a:rPr lang="en-US" sz="1800" dirty="0"/>
              <a:t>Last name starts with A </a:t>
            </a:r>
            <a:r>
              <a:rPr lang="mr-IN" sz="1800" dirty="0"/>
              <a:t>–</a:t>
            </a:r>
            <a:r>
              <a:rPr lang="en-US" sz="1800" dirty="0"/>
              <a:t> </a:t>
            </a:r>
            <a:r>
              <a:rPr lang="en-US" sz="1800" dirty="0" smtClean="0"/>
              <a:t>C </a:t>
            </a:r>
            <a:r>
              <a:rPr lang="en-US" sz="1800" dirty="0"/>
              <a:t>(12 </a:t>
            </a:r>
            <a:r>
              <a:rPr lang="mr-IN" sz="1800" dirty="0"/>
              <a:t>–</a:t>
            </a:r>
            <a:r>
              <a:rPr lang="en-US" sz="1800" dirty="0"/>
              <a:t> 12:30), </a:t>
            </a:r>
            <a:r>
              <a:rPr lang="en-US" sz="1800" dirty="0" smtClean="0"/>
              <a:t>D</a:t>
            </a:r>
            <a:r>
              <a:rPr lang="mr-IN" sz="1800" dirty="0" smtClean="0"/>
              <a:t>–</a:t>
            </a:r>
            <a:r>
              <a:rPr lang="en-US" sz="1800" dirty="0" smtClean="0"/>
              <a:t> H </a:t>
            </a:r>
            <a:r>
              <a:rPr lang="en-US" sz="1800" dirty="0"/>
              <a:t>(12:30 </a:t>
            </a:r>
            <a:r>
              <a:rPr lang="mr-IN" sz="1800" dirty="0"/>
              <a:t>–</a:t>
            </a:r>
            <a:r>
              <a:rPr lang="en-US" sz="1800" dirty="0"/>
              <a:t> 1),  </a:t>
            </a:r>
            <a:r>
              <a:rPr lang="en-US" sz="1800" dirty="0" smtClean="0"/>
              <a:t>I </a:t>
            </a:r>
            <a:r>
              <a:rPr lang="mr-IN" sz="1800" dirty="0"/>
              <a:t>–</a:t>
            </a:r>
            <a:r>
              <a:rPr lang="en-US" sz="1800" dirty="0"/>
              <a:t> </a:t>
            </a:r>
            <a:r>
              <a:rPr lang="en-US" sz="1800" dirty="0" smtClean="0"/>
              <a:t>O </a:t>
            </a:r>
            <a:r>
              <a:rPr lang="en-US" sz="1800" dirty="0"/>
              <a:t>(1 </a:t>
            </a:r>
            <a:r>
              <a:rPr lang="mr-IN" sz="1800" dirty="0"/>
              <a:t>–</a:t>
            </a:r>
            <a:r>
              <a:rPr lang="en-US" sz="1800" dirty="0"/>
              <a:t> 1:30), P </a:t>
            </a:r>
            <a:r>
              <a:rPr lang="mr-IN" sz="1800" dirty="0"/>
              <a:t>–</a:t>
            </a:r>
            <a:r>
              <a:rPr lang="en-US" sz="1800" dirty="0"/>
              <a:t> S (1:30 </a:t>
            </a:r>
            <a:r>
              <a:rPr lang="mr-IN" sz="1800" dirty="0"/>
              <a:t>–</a:t>
            </a:r>
            <a:r>
              <a:rPr lang="en-US" sz="1800" dirty="0"/>
              <a:t> 2:00), T </a:t>
            </a:r>
            <a:r>
              <a:rPr lang="mr-IN" sz="1800" dirty="0"/>
              <a:t>–</a:t>
            </a:r>
            <a:r>
              <a:rPr lang="en-US" sz="1800" dirty="0"/>
              <a:t> Z (2-2:30) </a:t>
            </a:r>
          </a:p>
          <a:p>
            <a:r>
              <a:rPr lang="en-US" sz="2000" dirty="0" smtClean="0"/>
              <a:t>Mid-term results</a:t>
            </a:r>
          </a:p>
          <a:p>
            <a:pPr lvl="1" eaLnBrk="1" hangingPunct="1"/>
            <a:r>
              <a:rPr lang="en-US" sz="1800" dirty="0"/>
              <a:t>Class average: </a:t>
            </a:r>
            <a:r>
              <a:rPr lang="en-US" sz="1800" dirty="0" smtClean="0"/>
              <a:t>71/100</a:t>
            </a:r>
            <a:endParaRPr lang="en-US" sz="1800" dirty="0"/>
          </a:p>
          <a:p>
            <a:pPr lvl="2" eaLnBrk="1" hangingPunct="1"/>
            <a:r>
              <a:rPr lang="en-US" sz="1600" dirty="0" smtClean="0"/>
              <a:t>Previous </a:t>
            </a:r>
            <a:r>
              <a:rPr lang="en-US" sz="1600" dirty="0"/>
              <a:t>exam: </a:t>
            </a:r>
            <a:r>
              <a:rPr lang="en-US" sz="1600" dirty="0" smtClean="0"/>
              <a:t>60.6/100</a:t>
            </a:r>
            <a:endParaRPr lang="en-US" sz="1600" dirty="0"/>
          </a:p>
          <a:p>
            <a:pPr lvl="1" eaLnBrk="1" hangingPunct="1"/>
            <a:r>
              <a:rPr lang="en-US" sz="1800" dirty="0"/>
              <a:t>Top score: </a:t>
            </a:r>
            <a:r>
              <a:rPr lang="en-US" sz="1800" dirty="0" smtClean="0"/>
              <a:t>97/100</a:t>
            </a:r>
            <a:endParaRPr lang="en-US" sz="1400" dirty="0" smtClean="0"/>
          </a:p>
          <a:p>
            <a:r>
              <a:rPr lang="en-US" sz="2000" dirty="0" smtClean="0"/>
              <a:t>Grade </a:t>
            </a:r>
            <a:r>
              <a:rPr lang="en-US" sz="2000" dirty="0"/>
              <a:t>scheme reminder</a:t>
            </a:r>
          </a:p>
          <a:p>
            <a:pPr lvl="1"/>
            <a:r>
              <a:rPr lang="en-US" sz="1800" dirty="0"/>
              <a:t>Homework: 25%</a:t>
            </a:r>
          </a:p>
          <a:p>
            <a:pPr lvl="1"/>
            <a:r>
              <a:rPr lang="en-US" sz="1800" dirty="0"/>
              <a:t>Final exam: 23%</a:t>
            </a:r>
          </a:p>
          <a:p>
            <a:pPr lvl="1"/>
            <a:r>
              <a:rPr lang="en-US" sz="1800" dirty="0"/>
              <a:t>Midterm exam: 20%</a:t>
            </a:r>
          </a:p>
          <a:p>
            <a:pPr lvl="1"/>
            <a:r>
              <a:rPr lang="en-US" sz="1800" dirty="0"/>
              <a:t>Better of the two term exams: 12%</a:t>
            </a:r>
          </a:p>
          <a:p>
            <a:pPr lvl="1"/>
            <a:r>
              <a:rPr lang="en-US" sz="1800" dirty="0"/>
              <a:t>Lab: 10%</a:t>
            </a:r>
          </a:p>
          <a:p>
            <a:pPr lvl="1"/>
            <a:r>
              <a:rPr lang="en-US" sz="1800" dirty="0"/>
              <a:t>Quizzes: 10%</a:t>
            </a:r>
          </a:p>
          <a:p>
            <a:pPr lvl="1"/>
            <a:r>
              <a:rPr lang="en-US" sz="1800" dirty="0"/>
              <a:t>Extra Credit: 10%</a:t>
            </a:r>
          </a:p>
        </p:txBody>
      </p:sp>
    </p:spTree>
    <p:extLst>
      <p:ext uri="{BB962C8B-B14F-4D97-AF65-F5344CB8AC3E}">
        <p14:creationId xmlns:p14="http://schemas.microsoft.com/office/powerpoint/2010/main" val="173131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1619">
                                            <p:txEl>
                                              <p:pRg st="9" end="9"/>
                                            </p:txEl>
                                          </p:spTgt>
                                        </p:tgtEl>
                                        <p:attrNameLst>
                                          <p:attrName>style.visibility</p:attrName>
                                        </p:attrNameLst>
                                      </p:cBhvr>
                                      <p:to>
                                        <p:strVal val="visible"/>
                                      </p:to>
                                    </p:set>
                                    <p:animEffect transition="in" filter="wipe(left)">
                                      <p:cBhvr>
                                        <p:cTn id="52" dur="500"/>
                                        <p:tgtEl>
                                          <p:spTgt spid="11161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1619">
                                            <p:txEl>
                                              <p:pRg st="10" end="10"/>
                                            </p:txEl>
                                          </p:spTgt>
                                        </p:tgtEl>
                                        <p:attrNameLst>
                                          <p:attrName>style.visibility</p:attrName>
                                        </p:attrNameLst>
                                      </p:cBhvr>
                                      <p:to>
                                        <p:strVal val="visible"/>
                                      </p:to>
                                    </p:set>
                                    <p:animEffect transition="in" filter="wipe(left)">
                                      <p:cBhvr>
                                        <p:cTn id="57" dur="500"/>
                                        <p:tgtEl>
                                          <p:spTgt spid="11161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1619">
                                            <p:txEl>
                                              <p:pRg st="11" end="11"/>
                                            </p:txEl>
                                          </p:spTgt>
                                        </p:tgtEl>
                                        <p:attrNameLst>
                                          <p:attrName>style.visibility</p:attrName>
                                        </p:attrNameLst>
                                      </p:cBhvr>
                                      <p:to>
                                        <p:strVal val="visible"/>
                                      </p:to>
                                    </p:set>
                                    <p:animEffect transition="in" filter="wipe(left)">
                                      <p:cBhvr>
                                        <p:cTn id="62" dur="500"/>
                                        <p:tgtEl>
                                          <p:spTgt spid="111619">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1619">
                                            <p:txEl>
                                              <p:pRg st="12" end="12"/>
                                            </p:txEl>
                                          </p:spTgt>
                                        </p:tgtEl>
                                        <p:attrNameLst>
                                          <p:attrName>style.visibility</p:attrName>
                                        </p:attrNameLst>
                                      </p:cBhvr>
                                      <p:to>
                                        <p:strVal val="visible"/>
                                      </p:to>
                                    </p:set>
                                    <p:animEffect transition="in" filter="wipe(left)">
                                      <p:cBhvr>
                                        <p:cTn id="67" dur="500"/>
                                        <p:tgtEl>
                                          <p:spTgt spid="111619">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11619">
                                            <p:txEl>
                                              <p:pRg st="13" end="13"/>
                                            </p:txEl>
                                          </p:spTgt>
                                        </p:tgtEl>
                                        <p:attrNameLst>
                                          <p:attrName>style.visibility</p:attrName>
                                        </p:attrNameLst>
                                      </p:cBhvr>
                                      <p:to>
                                        <p:strVal val="visible"/>
                                      </p:to>
                                    </p:set>
                                    <p:animEffect transition="in" filter="wipe(left)">
                                      <p:cBhvr>
                                        <p:cTn id="72" dur="500"/>
                                        <p:tgtEl>
                                          <p:spTgt spid="111619">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11619">
                                            <p:txEl>
                                              <p:pRg st="14" end="14"/>
                                            </p:txEl>
                                          </p:spTgt>
                                        </p:tgtEl>
                                        <p:attrNameLst>
                                          <p:attrName>style.visibility</p:attrName>
                                        </p:attrNameLst>
                                      </p:cBhvr>
                                      <p:to>
                                        <p:strVal val="visible"/>
                                      </p:to>
                                    </p:set>
                                    <p:animEffect transition="in" filter="wipe(left)">
                                      <p:cBhvr>
                                        <p:cTn id="77" dur="500"/>
                                        <p:tgtEl>
                                          <p:spTgt spid="111619">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111619">
                                            <p:txEl>
                                              <p:pRg st="15" end="15"/>
                                            </p:txEl>
                                          </p:spTgt>
                                        </p:tgtEl>
                                        <p:attrNameLst>
                                          <p:attrName>style.visibility</p:attrName>
                                        </p:attrNameLst>
                                      </p:cBhvr>
                                      <p:to>
                                        <p:strVal val="visible"/>
                                      </p:to>
                                    </p:set>
                                    <p:animEffect transition="in" filter="wipe(left)">
                                      <p:cBhvr>
                                        <p:cTn id="82" dur="500"/>
                                        <p:tgtEl>
                                          <p:spTgt spid="111619">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Monday, Oct. 22,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mr-IN" sz="1400" smtClean="0">
                <a:solidFill>
                  <a:srgbClr val="003300"/>
                </a:solidFill>
                <a:latin typeface="Arial Narrow" charset="0"/>
              </a:rPr>
              <a:t>PHYS 1444-002, Fall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15488" y="-76200"/>
            <a:ext cx="7772400" cy="838200"/>
          </a:xfrm>
        </p:spPr>
        <p:txBody>
          <a:bodyPr/>
          <a:lstStyle/>
          <a:p>
            <a:r>
              <a:rPr lang="en-US" b="1" dirty="0" smtClean="0">
                <a:latin typeface="Arial Narrow" charset="0"/>
                <a:ea typeface="ＭＳ Ｐゴシック" charset="0"/>
                <a:cs typeface="ＭＳ Ｐゴシック" charset="0"/>
              </a:rPr>
              <a:t>Reminder: Special Extra Credit #4</a:t>
            </a:r>
            <a:endParaRPr lang="en-US" b="1" dirty="0">
              <a:latin typeface="Arial Narrow" charset="0"/>
              <a:ea typeface="ＭＳ Ｐゴシック" charset="0"/>
              <a:cs typeface="ＭＳ Ｐゴシック" charset="0"/>
            </a:endParaRPr>
          </a:p>
        </p:txBody>
      </p:sp>
      <p:sp>
        <p:nvSpPr>
          <p:cNvPr id="111619" name="Rectangle 3"/>
          <p:cNvSpPr>
            <a:spLocks noGrp="1" noChangeArrowheads="1"/>
          </p:cNvSpPr>
          <p:nvPr>
            <p:ph type="body" idx="1"/>
          </p:nvPr>
        </p:nvSpPr>
        <p:spPr>
          <a:xfrm>
            <a:off x="486888" y="685800"/>
            <a:ext cx="8229600" cy="5410200"/>
          </a:xfrm>
        </p:spPr>
        <p:txBody>
          <a:bodyPr/>
          <a:lstStyle/>
          <a:p>
            <a:r>
              <a:rPr lang="en-US" sz="2400" b="1" dirty="0" smtClean="0"/>
              <a:t>Election Participation Exercise</a:t>
            </a:r>
          </a:p>
          <a:p>
            <a:r>
              <a:rPr lang="en-US" sz="2400" dirty="0" smtClean="0"/>
              <a:t>For those with legal voting rights: You can submit three “I Voted” stickers for 20 points total </a:t>
            </a:r>
            <a:r>
              <a:rPr lang="mr-IN" sz="2400" dirty="0" smtClean="0"/>
              <a:t>–</a:t>
            </a:r>
            <a:r>
              <a:rPr lang="en-US" sz="2400" dirty="0" smtClean="0"/>
              <a:t> one your own and two others who voted and the remainder 2 points each</a:t>
            </a:r>
          </a:p>
          <a:p>
            <a:r>
              <a:rPr lang="en-US" sz="2400" dirty="0" smtClean="0"/>
              <a:t>For those without legal voting rights: You can submit for the first four “I Voted” sticker for 20 points total and the remainder 2 points each</a:t>
            </a:r>
          </a:p>
          <a:p>
            <a:r>
              <a:rPr lang="en-US" sz="2400" dirty="0" smtClean="0"/>
              <a:t>Be sure to tape one side of the stickers on a sheet of paper with your name on it.</a:t>
            </a:r>
          </a:p>
          <a:p>
            <a:pPr lvl="1"/>
            <a:r>
              <a:rPr lang="en-US" sz="2000" dirty="0" smtClean="0"/>
              <a:t>Write the precinct number the vote was cast, the full name of the person voted and the signature of the voter next to the relevant sticker</a:t>
            </a:r>
          </a:p>
          <a:p>
            <a:r>
              <a:rPr lang="en-US" sz="2400" dirty="0" smtClean="0"/>
              <a:t>None of the stickers can be from the same person on someone else’s extra credit or on your own.  All of those with any of the identical persons on your extra credit sheet will get 0 credit.</a:t>
            </a:r>
          </a:p>
          <a:p>
            <a:r>
              <a:rPr lang="en-US" sz="2400" dirty="0" smtClean="0"/>
              <a:t>Deadline: Beginning of the class Wednesday, Nov. 7</a:t>
            </a:r>
            <a:endParaRPr lang="en-US" sz="2000" dirty="0"/>
          </a:p>
        </p:txBody>
      </p:sp>
    </p:spTree>
    <p:extLst>
      <p:ext uri="{BB962C8B-B14F-4D97-AF65-F5344CB8AC3E}">
        <p14:creationId xmlns:p14="http://schemas.microsoft.com/office/powerpoint/2010/main" val="852079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Monday, Oct. 22, 2018</a:t>
            </a:r>
            <a:endParaRPr lang="en-US"/>
          </a:p>
        </p:txBody>
      </p:sp>
      <p:sp>
        <p:nvSpPr>
          <p:cNvPr id="7" name="Footer Placeholder 4"/>
          <p:cNvSpPr>
            <a:spLocks noGrp="1"/>
          </p:cNvSpPr>
          <p:nvPr>
            <p:ph type="ftr" sz="quarter" idx="11"/>
          </p:nvPr>
        </p:nvSpPr>
        <p:spPr/>
        <p:txBody>
          <a:bodyPr/>
          <a:lstStyle/>
          <a:p>
            <a:r>
              <a:rPr lang="mr-IN" smtClean="0"/>
              <a:t>PHYS 1444-002, Fall 2018                     Dr. Jaehoon Yu</a:t>
            </a:r>
            <a:endParaRPr lang="en-US"/>
          </a:p>
        </p:txBody>
      </p:sp>
      <p:sp>
        <p:nvSpPr>
          <p:cNvPr id="8" name="Slide Number Placeholder 5"/>
          <p:cNvSpPr>
            <a:spLocks noGrp="1"/>
          </p:cNvSpPr>
          <p:nvPr>
            <p:ph type="sldNum" sz="quarter" idx="12"/>
          </p:nvPr>
        </p:nvSpPr>
        <p:spPr/>
        <p:txBody>
          <a:bodyPr/>
          <a:lstStyle/>
          <a:p>
            <a:fld id="{95820914-183D-2C49-A8BF-1977239EBBF3}" type="slidenum">
              <a:rPr lang="en-US"/>
              <a:pPr/>
              <a:t>4</a:t>
            </a:fld>
            <a:endParaRPr lang="en-US"/>
          </a:p>
        </p:txBody>
      </p:sp>
      <p:pic>
        <p:nvPicPr>
          <p:cNvPr id="312322" name="Picture 2" descr="FG25_022"/>
          <p:cNvPicPr>
            <a:picLocks noChangeAspect="1" noChangeArrowheads="1"/>
          </p:cNvPicPr>
          <p:nvPr/>
        </p:nvPicPr>
        <p:blipFill>
          <a:blip r:embed="rId3"/>
          <a:srcRect/>
          <a:stretch>
            <a:fillRect/>
          </a:stretch>
        </p:blipFill>
        <p:spPr bwMode="auto">
          <a:xfrm>
            <a:off x="6172200" y="2819400"/>
            <a:ext cx="2743200" cy="2057400"/>
          </a:xfrm>
          <a:prstGeom prst="rect">
            <a:avLst/>
          </a:prstGeom>
          <a:noFill/>
        </p:spPr>
      </p:pic>
      <p:sp>
        <p:nvSpPr>
          <p:cNvPr id="312323" name="Rectangle 3"/>
          <p:cNvSpPr>
            <a:spLocks noGrp="1" noChangeArrowheads="1"/>
          </p:cNvSpPr>
          <p:nvPr>
            <p:ph type="body" idx="1"/>
          </p:nvPr>
        </p:nvSpPr>
        <p:spPr>
          <a:xfrm>
            <a:off x="228600" y="685800"/>
            <a:ext cx="8610600" cy="5715000"/>
          </a:xfrm>
        </p:spPr>
        <p:txBody>
          <a:bodyPr/>
          <a:lstStyle/>
          <a:p>
            <a:r>
              <a:rPr lang="en-US" sz="2800" dirty="0"/>
              <a:t>When a potential difference is applied to the two ends of a wire </a:t>
            </a:r>
            <a:r>
              <a:rPr lang="en-US" sz="2800" dirty="0" err="1"/>
              <a:t>w</a:t>
            </a:r>
            <a:r>
              <a:rPr lang="en-US" sz="2800" dirty="0"/>
              <a:t>/ uniform cross-section, the direction of electric field is parallel to the walls of the wire, this is possible since the charges are </a:t>
            </a:r>
            <a:r>
              <a:rPr lang="en-US" sz="2800" dirty="0" smtClean="0"/>
              <a:t>moving</a:t>
            </a:r>
          </a:p>
          <a:p>
            <a:r>
              <a:rPr lang="en-US" sz="2800" dirty="0"/>
              <a:t>Let’s define a microscopic vector quantity, the current density,</a:t>
            </a:r>
            <a:r>
              <a:rPr lang="en-US" sz="2800" b="1" dirty="0"/>
              <a:t> </a:t>
            </a:r>
            <a:r>
              <a:rPr lang="en-US" sz="2800" b="1" dirty="0" err="1"/>
              <a:t>j</a:t>
            </a:r>
            <a:r>
              <a:rPr lang="en-US" sz="2800" dirty="0"/>
              <a:t>, the electric current per unit cross-sectional area</a:t>
            </a:r>
          </a:p>
          <a:p>
            <a:pPr lvl="1"/>
            <a:r>
              <a:rPr lang="en-US" sz="2400" dirty="0"/>
              <a:t> </a:t>
            </a:r>
            <a:r>
              <a:rPr lang="en-US" sz="2400" dirty="0" err="1"/>
              <a:t>j</a:t>
            </a:r>
            <a:r>
              <a:rPr lang="en-US" sz="2400" dirty="0"/>
              <a:t>=I/A or </a:t>
            </a:r>
            <a:r>
              <a:rPr lang="en-US" sz="2400" b="1" i="1" dirty="0">
                <a:latin typeface="Monotype Corsiva" charset="0"/>
              </a:rPr>
              <a:t>I</a:t>
            </a:r>
            <a:r>
              <a:rPr lang="en-US" sz="2400" dirty="0"/>
              <a:t> = </a:t>
            </a:r>
            <a:r>
              <a:rPr lang="en-US" sz="2400" dirty="0" err="1"/>
              <a:t>jA</a:t>
            </a:r>
            <a:r>
              <a:rPr lang="en-US" sz="2400" dirty="0"/>
              <a:t> if the current density is uniform</a:t>
            </a:r>
          </a:p>
          <a:p>
            <a:pPr lvl="1"/>
            <a:r>
              <a:rPr lang="en-US" sz="2400" dirty="0"/>
              <a:t>If not uniform </a:t>
            </a:r>
          </a:p>
          <a:p>
            <a:pPr lvl="1"/>
            <a:r>
              <a:rPr lang="en-US" sz="2400" dirty="0"/>
              <a:t>The direction of </a:t>
            </a:r>
            <a:r>
              <a:rPr lang="en-US" sz="2400" b="1" dirty="0" err="1"/>
              <a:t>j</a:t>
            </a:r>
            <a:r>
              <a:rPr lang="en-US" sz="2400" dirty="0"/>
              <a:t> is the direction the positive charge would move when placed at that position, generally the same as </a:t>
            </a:r>
            <a:r>
              <a:rPr lang="en-US" sz="2400" b="1" dirty="0"/>
              <a:t>E</a:t>
            </a:r>
          </a:p>
          <a:p>
            <a:r>
              <a:rPr lang="en-US" sz="2800" dirty="0"/>
              <a:t>The current density exists on any point in space while the current </a:t>
            </a:r>
            <a:r>
              <a:rPr lang="en-US" sz="2800" b="1" i="1" dirty="0">
                <a:latin typeface="Monotype Corsiva" charset="0"/>
              </a:rPr>
              <a:t>I</a:t>
            </a:r>
            <a:r>
              <a:rPr lang="en-US" sz="2800" dirty="0"/>
              <a:t> refers to a conductor as a whole so </a:t>
            </a:r>
            <a:r>
              <a:rPr lang="en-US" sz="2800" dirty="0" smtClean="0"/>
              <a:t>macroscopic </a:t>
            </a:r>
            <a:endParaRPr lang="en-US" sz="2800" dirty="0"/>
          </a:p>
        </p:txBody>
      </p:sp>
      <p:sp>
        <p:nvSpPr>
          <p:cNvPr id="312324" name="Rectangle 4"/>
          <p:cNvSpPr>
            <a:spLocks noGrp="1" noChangeArrowheads="1"/>
          </p:cNvSpPr>
          <p:nvPr>
            <p:ph type="title"/>
          </p:nvPr>
        </p:nvSpPr>
        <p:spPr>
          <a:xfrm>
            <a:off x="685800" y="76200"/>
            <a:ext cx="7772400" cy="609600"/>
          </a:xfrm>
        </p:spPr>
        <p:txBody>
          <a:bodyPr/>
          <a:lstStyle/>
          <a:p>
            <a:r>
              <a:rPr lang="en-US" sz="4000"/>
              <a:t>Microscopic View of Electric Current</a:t>
            </a:r>
          </a:p>
        </p:txBody>
      </p:sp>
      <p:graphicFrame>
        <p:nvGraphicFramePr>
          <p:cNvPr id="312325" name="Object 5"/>
          <p:cNvGraphicFramePr>
            <a:graphicFrameLocks noChangeAspect="1"/>
          </p:cNvGraphicFramePr>
          <p:nvPr>
            <p:extLst/>
          </p:nvPr>
        </p:nvGraphicFramePr>
        <p:xfrm>
          <a:off x="2832100" y="3798888"/>
          <a:ext cx="1344613" cy="596900"/>
        </p:xfrm>
        <a:graphic>
          <a:graphicData uri="http://schemas.openxmlformats.org/presentationml/2006/ole">
            <mc:AlternateContent xmlns:mc="http://schemas.openxmlformats.org/markup-compatibility/2006">
              <mc:Choice xmlns:v="urn:schemas-microsoft-com:vml" Requires="v">
                <p:oleObj spid="_x0000_s134248" name="Equation" r:id="rId4" imgW="647700" imgH="304800" progId="Equation.DSMT4">
                  <p:embed/>
                </p:oleObj>
              </mc:Choice>
              <mc:Fallback>
                <p:oleObj name="Equation" r:id="rId4" imgW="647700" imgH="304800" progId="Equation.DSMT4">
                  <p:embed/>
                  <p:pic>
                    <p:nvPicPr>
                      <p:cNvPr id="0" name=""/>
                      <p:cNvPicPr>
                        <a:picLocks noChangeAspect="1" noChangeArrowheads="1"/>
                      </p:cNvPicPr>
                      <p:nvPr/>
                    </p:nvPicPr>
                    <p:blipFill>
                      <a:blip r:embed="rId5"/>
                      <a:srcRect/>
                      <a:stretch>
                        <a:fillRect/>
                      </a:stretch>
                    </p:blipFill>
                    <p:spPr bwMode="auto">
                      <a:xfrm>
                        <a:off x="2832100" y="3798888"/>
                        <a:ext cx="1344613" cy="5969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843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2323">
                                            <p:txEl>
                                              <p:pRg st="0" end="0"/>
                                            </p:txEl>
                                          </p:spTgt>
                                        </p:tgtEl>
                                        <p:attrNameLst>
                                          <p:attrName>style.visibility</p:attrName>
                                        </p:attrNameLst>
                                      </p:cBhvr>
                                      <p:to>
                                        <p:strVal val="visible"/>
                                      </p:to>
                                    </p:set>
                                    <p:animEffect transition="in" filter="wipe(left)">
                                      <p:cBhvr>
                                        <p:cTn id="7" dur="500"/>
                                        <p:tgtEl>
                                          <p:spTgt spid="3123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2323">
                                            <p:txEl>
                                              <p:pRg st="1" end="1"/>
                                            </p:txEl>
                                          </p:spTgt>
                                        </p:tgtEl>
                                        <p:attrNameLst>
                                          <p:attrName>style.visibility</p:attrName>
                                        </p:attrNameLst>
                                      </p:cBhvr>
                                      <p:to>
                                        <p:strVal val="visible"/>
                                      </p:to>
                                    </p:set>
                                    <p:animEffect transition="in" filter="wipe(left)">
                                      <p:cBhvr>
                                        <p:cTn id="12" dur="500"/>
                                        <p:tgtEl>
                                          <p:spTgt spid="3123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2323">
                                            <p:txEl>
                                              <p:pRg st="2" end="2"/>
                                            </p:txEl>
                                          </p:spTgt>
                                        </p:tgtEl>
                                        <p:attrNameLst>
                                          <p:attrName>style.visibility</p:attrName>
                                        </p:attrNameLst>
                                      </p:cBhvr>
                                      <p:to>
                                        <p:strVal val="visible"/>
                                      </p:to>
                                    </p:set>
                                    <p:animEffect transition="in" filter="wipe(left)">
                                      <p:cBhvr>
                                        <p:cTn id="17" dur="500"/>
                                        <p:tgtEl>
                                          <p:spTgt spid="3123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2323">
                                            <p:txEl>
                                              <p:pRg st="3" end="3"/>
                                            </p:txEl>
                                          </p:spTgt>
                                        </p:tgtEl>
                                        <p:attrNameLst>
                                          <p:attrName>style.visibility</p:attrName>
                                        </p:attrNameLst>
                                      </p:cBhvr>
                                      <p:to>
                                        <p:strVal val="visible"/>
                                      </p:to>
                                    </p:set>
                                    <p:animEffect transition="in" filter="wipe(left)">
                                      <p:cBhvr>
                                        <p:cTn id="22" dur="500"/>
                                        <p:tgtEl>
                                          <p:spTgt spid="3123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12325"/>
                                        </p:tgtEl>
                                        <p:attrNameLst>
                                          <p:attrName>style.visibility</p:attrName>
                                        </p:attrNameLst>
                                      </p:cBhvr>
                                      <p:to>
                                        <p:strVal val="visible"/>
                                      </p:to>
                                    </p:set>
                                    <p:animEffect transition="in" filter="wipe(left)">
                                      <p:cBhvr>
                                        <p:cTn id="27" dur="500"/>
                                        <p:tgtEl>
                                          <p:spTgt spid="31232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12323">
                                            <p:txEl>
                                              <p:pRg st="4" end="4"/>
                                            </p:txEl>
                                          </p:spTgt>
                                        </p:tgtEl>
                                        <p:attrNameLst>
                                          <p:attrName>style.visibility</p:attrName>
                                        </p:attrNameLst>
                                      </p:cBhvr>
                                      <p:to>
                                        <p:strVal val="visible"/>
                                      </p:to>
                                    </p:set>
                                    <p:animEffect transition="in" filter="wipe(left)">
                                      <p:cBhvr>
                                        <p:cTn id="32" dur="500"/>
                                        <p:tgtEl>
                                          <p:spTgt spid="3123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nodeType="clickEffect">
                                  <p:stCondLst>
                                    <p:cond delay="0"/>
                                  </p:stCondLst>
                                  <p:childTnLst>
                                    <p:set>
                                      <p:cBhvr>
                                        <p:cTn id="36" dur="1" fill="hold">
                                          <p:stCondLst>
                                            <p:cond delay="0"/>
                                          </p:stCondLst>
                                        </p:cTn>
                                        <p:tgtEl>
                                          <p:spTgt spid="312322"/>
                                        </p:tgtEl>
                                        <p:attrNameLst>
                                          <p:attrName>style.visibility</p:attrName>
                                        </p:attrNameLst>
                                      </p:cBhvr>
                                      <p:to>
                                        <p:strVal val="visible"/>
                                      </p:to>
                                    </p:set>
                                    <p:anim calcmode="lin" valueType="num">
                                      <p:cBhvr>
                                        <p:cTn id="37" dur="500" fill="hold"/>
                                        <p:tgtEl>
                                          <p:spTgt spid="312322"/>
                                        </p:tgtEl>
                                        <p:attrNameLst>
                                          <p:attrName>ppt_w</p:attrName>
                                        </p:attrNameLst>
                                      </p:cBhvr>
                                      <p:tavLst>
                                        <p:tav tm="0">
                                          <p:val>
                                            <p:fltVal val="0"/>
                                          </p:val>
                                        </p:tav>
                                        <p:tav tm="100000">
                                          <p:val>
                                            <p:strVal val="#ppt_w"/>
                                          </p:val>
                                        </p:tav>
                                      </p:tavLst>
                                    </p:anim>
                                    <p:anim calcmode="lin" valueType="num">
                                      <p:cBhvr>
                                        <p:cTn id="38" dur="500" fill="hold"/>
                                        <p:tgtEl>
                                          <p:spTgt spid="312322"/>
                                        </p:tgtEl>
                                        <p:attrNameLst>
                                          <p:attrName>ppt_h</p:attrName>
                                        </p:attrNameLst>
                                      </p:cBhvr>
                                      <p:tavLst>
                                        <p:tav tm="0">
                                          <p:val>
                                            <p:fltVal val="0"/>
                                          </p:val>
                                        </p:tav>
                                        <p:tav tm="100000">
                                          <p:val>
                                            <p:strVal val="#ppt_h"/>
                                          </p:val>
                                        </p:tav>
                                      </p:tavLst>
                                    </p:anim>
                                    <p:animEffect transition="in" filter="fade">
                                      <p:cBhvr>
                                        <p:cTn id="39" dur="500"/>
                                        <p:tgtEl>
                                          <p:spTgt spid="31232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12323">
                                            <p:txEl>
                                              <p:pRg st="5" end="5"/>
                                            </p:txEl>
                                          </p:spTgt>
                                        </p:tgtEl>
                                        <p:attrNameLst>
                                          <p:attrName>style.visibility</p:attrName>
                                        </p:attrNameLst>
                                      </p:cBhvr>
                                      <p:to>
                                        <p:strVal val="visible"/>
                                      </p:to>
                                    </p:set>
                                    <p:animEffect transition="in" filter="wipe(left)">
                                      <p:cBhvr>
                                        <p:cTn id="44" dur="500"/>
                                        <p:tgtEl>
                                          <p:spTgt spid="312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Oct. 22, 2018</a:t>
            </a:r>
            <a:endParaRPr lang="en-US"/>
          </a:p>
        </p:txBody>
      </p:sp>
      <p:sp>
        <p:nvSpPr>
          <p:cNvPr id="6" name="Footer Placeholder 4"/>
          <p:cNvSpPr>
            <a:spLocks noGrp="1"/>
          </p:cNvSpPr>
          <p:nvPr>
            <p:ph type="ftr" sz="quarter" idx="11"/>
          </p:nvPr>
        </p:nvSpPr>
        <p:spPr/>
        <p:txBody>
          <a:bodyPr/>
          <a:lstStyle/>
          <a:p>
            <a:r>
              <a:rPr lang="mr-IN" smtClean="0"/>
              <a:t>PHYS 1444-002, Fall 2018                     Dr. Jaehoon Yu</a:t>
            </a:r>
            <a:endParaRPr lang="en-US"/>
          </a:p>
        </p:txBody>
      </p:sp>
      <p:sp>
        <p:nvSpPr>
          <p:cNvPr id="7" name="Slide Number Placeholder 5"/>
          <p:cNvSpPr>
            <a:spLocks noGrp="1"/>
          </p:cNvSpPr>
          <p:nvPr>
            <p:ph type="sldNum" sz="quarter" idx="12"/>
          </p:nvPr>
        </p:nvSpPr>
        <p:spPr/>
        <p:txBody>
          <a:bodyPr/>
          <a:lstStyle/>
          <a:p>
            <a:fld id="{3C5D92ED-A407-6D4A-99D3-6C6210168C38}" type="slidenum">
              <a:rPr lang="en-US"/>
              <a:pPr/>
              <a:t>5</a:t>
            </a:fld>
            <a:endParaRPr lang="en-US"/>
          </a:p>
        </p:txBody>
      </p:sp>
      <p:pic>
        <p:nvPicPr>
          <p:cNvPr id="313346" name="Picture 2" descr="FG25_023"/>
          <p:cNvPicPr>
            <a:picLocks noChangeAspect="1" noChangeArrowheads="1"/>
          </p:cNvPicPr>
          <p:nvPr/>
        </p:nvPicPr>
        <p:blipFill>
          <a:blip r:embed="rId3"/>
          <a:srcRect/>
          <a:stretch>
            <a:fillRect/>
          </a:stretch>
        </p:blipFill>
        <p:spPr bwMode="auto">
          <a:xfrm>
            <a:off x="5334000" y="5200650"/>
            <a:ext cx="2819400" cy="2114550"/>
          </a:xfrm>
          <a:prstGeom prst="rect">
            <a:avLst/>
          </a:prstGeom>
          <a:noFill/>
        </p:spPr>
      </p:pic>
      <p:sp>
        <p:nvSpPr>
          <p:cNvPr id="313347" name="Rectangle 3"/>
          <p:cNvSpPr>
            <a:spLocks noGrp="1" noChangeArrowheads="1"/>
          </p:cNvSpPr>
          <p:nvPr>
            <p:ph type="body" idx="1"/>
          </p:nvPr>
        </p:nvSpPr>
        <p:spPr>
          <a:xfrm>
            <a:off x="228600" y="685800"/>
            <a:ext cx="8610600" cy="5715000"/>
          </a:xfrm>
        </p:spPr>
        <p:txBody>
          <a:bodyPr/>
          <a:lstStyle/>
          <a:p>
            <a:pPr>
              <a:lnSpc>
                <a:spcPct val="90000"/>
              </a:lnSpc>
            </a:pPr>
            <a:r>
              <a:rPr lang="en-US" dirty="0"/>
              <a:t>The direction of j is the direction of </a:t>
            </a:r>
            <a:r>
              <a:rPr lang="en-US" dirty="0" smtClean="0"/>
              <a:t>the </a:t>
            </a:r>
            <a:r>
              <a:rPr lang="en-US" dirty="0"/>
              <a:t>positive charge.  So in a conductor, since negatively charged electrons move, the direction is –</a:t>
            </a:r>
            <a:r>
              <a:rPr lang="en-US" b="1" dirty="0"/>
              <a:t>j</a:t>
            </a:r>
            <a:r>
              <a:rPr lang="en-US" dirty="0"/>
              <a:t>.</a:t>
            </a:r>
          </a:p>
          <a:p>
            <a:pPr>
              <a:lnSpc>
                <a:spcPct val="90000"/>
              </a:lnSpc>
            </a:pPr>
            <a:r>
              <a:rPr lang="en-US" dirty="0"/>
              <a:t>Let’s think about the current in a microscopic view again:</a:t>
            </a:r>
          </a:p>
          <a:p>
            <a:pPr lvl="1">
              <a:lnSpc>
                <a:spcPct val="90000"/>
              </a:lnSpc>
            </a:pPr>
            <a:r>
              <a:rPr lang="en-US" dirty="0"/>
              <a:t>When voltage is applied to the </a:t>
            </a:r>
            <a:r>
              <a:rPr lang="en-US" dirty="0" smtClean="0"/>
              <a:t>ends </a:t>
            </a:r>
            <a:r>
              <a:rPr lang="en-US" dirty="0"/>
              <a:t>of a wire</a:t>
            </a:r>
          </a:p>
          <a:p>
            <a:pPr lvl="1">
              <a:lnSpc>
                <a:spcPct val="90000"/>
              </a:lnSpc>
            </a:pPr>
            <a:r>
              <a:rPr lang="en-US" dirty="0"/>
              <a:t>Electric field is generated by the potential difference</a:t>
            </a:r>
          </a:p>
          <a:p>
            <a:pPr lvl="1">
              <a:lnSpc>
                <a:spcPct val="90000"/>
              </a:lnSpc>
            </a:pPr>
            <a:r>
              <a:rPr lang="en-US" dirty="0"/>
              <a:t>Electrons feel force and get accelerated  </a:t>
            </a:r>
          </a:p>
          <a:p>
            <a:pPr lvl="1">
              <a:lnSpc>
                <a:spcPct val="90000"/>
              </a:lnSpc>
            </a:pPr>
            <a:r>
              <a:rPr lang="en-US" dirty="0"/>
              <a:t>Electrons soon reach to a steady average speed due to collisions with atoms in the wire, called drift velocity, </a:t>
            </a:r>
            <a:r>
              <a:rPr lang="en-US" b="1" dirty="0" err="1"/>
              <a:t>v</a:t>
            </a:r>
            <a:r>
              <a:rPr lang="en-US" baseline="-25000" dirty="0" err="1"/>
              <a:t>d</a:t>
            </a:r>
            <a:endParaRPr lang="en-US" baseline="-25000" dirty="0"/>
          </a:p>
          <a:p>
            <a:pPr lvl="1">
              <a:lnSpc>
                <a:spcPct val="90000"/>
              </a:lnSpc>
            </a:pPr>
            <a:r>
              <a:rPr lang="en-US" dirty="0"/>
              <a:t>The drift velocity is normally much smaller than electrons’ average random speed. </a:t>
            </a:r>
          </a:p>
        </p:txBody>
      </p:sp>
      <p:sp>
        <p:nvSpPr>
          <p:cNvPr id="313348" name="Rectangle 4"/>
          <p:cNvSpPr>
            <a:spLocks noGrp="1" noChangeArrowheads="1"/>
          </p:cNvSpPr>
          <p:nvPr>
            <p:ph type="title"/>
          </p:nvPr>
        </p:nvSpPr>
        <p:spPr>
          <a:xfrm>
            <a:off x="685800" y="0"/>
            <a:ext cx="7772400" cy="609600"/>
          </a:xfrm>
        </p:spPr>
        <p:txBody>
          <a:bodyPr/>
          <a:lstStyle/>
          <a:p>
            <a:r>
              <a:rPr lang="en-US" sz="4000"/>
              <a:t>Microscopic View of Electric Current</a:t>
            </a:r>
          </a:p>
        </p:txBody>
      </p:sp>
    </p:spTree>
    <p:extLst>
      <p:ext uri="{BB962C8B-B14F-4D97-AF65-F5344CB8AC3E}">
        <p14:creationId xmlns:p14="http://schemas.microsoft.com/office/powerpoint/2010/main" val="9286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wipe(left)">
                                      <p:cBhvr>
                                        <p:cTn id="7" dur="500"/>
                                        <p:tgtEl>
                                          <p:spTgt spid="313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3347">
                                            <p:txEl>
                                              <p:pRg st="1" end="1"/>
                                            </p:txEl>
                                          </p:spTgt>
                                        </p:tgtEl>
                                        <p:attrNameLst>
                                          <p:attrName>style.visibility</p:attrName>
                                        </p:attrNameLst>
                                      </p:cBhvr>
                                      <p:to>
                                        <p:strVal val="visible"/>
                                      </p:to>
                                    </p:set>
                                    <p:animEffect transition="in" filter="wipe(left)">
                                      <p:cBhvr>
                                        <p:cTn id="12" dur="500"/>
                                        <p:tgtEl>
                                          <p:spTgt spid="313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3347">
                                            <p:txEl>
                                              <p:pRg st="2" end="2"/>
                                            </p:txEl>
                                          </p:spTgt>
                                        </p:tgtEl>
                                        <p:attrNameLst>
                                          <p:attrName>style.visibility</p:attrName>
                                        </p:attrNameLst>
                                      </p:cBhvr>
                                      <p:to>
                                        <p:strVal val="visible"/>
                                      </p:to>
                                    </p:set>
                                    <p:animEffect transition="in" filter="wipe(left)">
                                      <p:cBhvr>
                                        <p:cTn id="17" dur="500"/>
                                        <p:tgtEl>
                                          <p:spTgt spid="3133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3347">
                                            <p:txEl>
                                              <p:pRg st="3" end="3"/>
                                            </p:txEl>
                                          </p:spTgt>
                                        </p:tgtEl>
                                        <p:attrNameLst>
                                          <p:attrName>style.visibility</p:attrName>
                                        </p:attrNameLst>
                                      </p:cBhvr>
                                      <p:to>
                                        <p:strVal val="visible"/>
                                      </p:to>
                                    </p:set>
                                    <p:animEffect transition="in" filter="wipe(left)">
                                      <p:cBhvr>
                                        <p:cTn id="22" dur="500"/>
                                        <p:tgtEl>
                                          <p:spTgt spid="3133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13347">
                                            <p:txEl>
                                              <p:pRg st="4" end="4"/>
                                            </p:txEl>
                                          </p:spTgt>
                                        </p:tgtEl>
                                        <p:attrNameLst>
                                          <p:attrName>style.visibility</p:attrName>
                                        </p:attrNameLst>
                                      </p:cBhvr>
                                      <p:to>
                                        <p:strVal val="visible"/>
                                      </p:to>
                                    </p:set>
                                    <p:animEffect transition="in" filter="wipe(left)">
                                      <p:cBhvr>
                                        <p:cTn id="27" dur="500"/>
                                        <p:tgtEl>
                                          <p:spTgt spid="313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13347">
                                            <p:txEl>
                                              <p:pRg st="5" end="5"/>
                                            </p:txEl>
                                          </p:spTgt>
                                        </p:tgtEl>
                                        <p:attrNameLst>
                                          <p:attrName>style.visibility</p:attrName>
                                        </p:attrNameLst>
                                      </p:cBhvr>
                                      <p:to>
                                        <p:strVal val="visible"/>
                                      </p:to>
                                    </p:set>
                                    <p:animEffect transition="in" filter="wipe(left)">
                                      <p:cBhvr>
                                        <p:cTn id="32" dur="500"/>
                                        <p:tgtEl>
                                          <p:spTgt spid="3133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13347">
                                            <p:txEl>
                                              <p:pRg st="6" end="6"/>
                                            </p:txEl>
                                          </p:spTgt>
                                        </p:tgtEl>
                                        <p:attrNameLst>
                                          <p:attrName>style.visibility</p:attrName>
                                        </p:attrNameLst>
                                      </p:cBhvr>
                                      <p:to>
                                        <p:strVal val="visible"/>
                                      </p:to>
                                    </p:set>
                                    <p:animEffect transition="in" filter="wipe(left)">
                                      <p:cBhvr>
                                        <p:cTn id="37" dur="500"/>
                                        <p:tgtEl>
                                          <p:spTgt spid="3133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313346"/>
                                        </p:tgtEl>
                                        <p:attrNameLst>
                                          <p:attrName>style.visibility</p:attrName>
                                        </p:attrNameLst>
                                      </p:cBhvr>
                                      <p:to>
                                        <p:strVal val="visible"/>
                                      </p:to>
                                    </p:set>
                                    <p:anim calcmode="lin" valueType="num">
                                      <p:cBhvr>
                                        <p:cTn id="42" dur="500" fill="hold"/>
                                        <p:tgtEl>
                                          <p:spTgt spid="313346"/>
                                        </p:tgtEl>
                                        <p:attrNameLst>
                                          <p:attrName>ppt_w</p:attrName>
                                        </p:attrNameLst>
                                      </p:cBhvr>
                                      <p:tavLst>
                                        <p:tav tm="0">
                                          <p:val>
                                            <p:fltVal val="0"/>
                                          </p:val>
                                        </p:tav>
                                        <p:tav tm="100000">
                                          <p:val>
                                            <p:strVal val="#ppt_w"/>
                                          </p:val>
                                        </p:tav>
                                      </p:tavLst>
                                    </p:anim>
                                    <p:anim calcmode="lin" valueType="num">
                                      <p:cBhvr>
                                        <p:cTn id="43" dur="500" fill="hold"/>
                                        <p:tgtEl>
                                          <p:spTgt spid="313346"/>
                                        </p:tgtEl>
                                        <p:attrNameLst>
                                          <p:attrName>ppt_h</p:attrName>
                                        </p:attrNameLst>
                                      </p:cBhvr>
                                      <p:tavLst>
                                        <p:tav tm="0">
                                          <p:val>
                                            <p:fltVal val="0"/>
                                          </p:val>
                                        </p:tav>
                                        <p:tav tm="100000">
                                          <p:val>
                                            <p:strVal val="#ppt_h"/>
                                          </p:val>
                                        </p:tav>
                                      </p:tavLst>
                                    </p:anim>
                                    <p:animEffect transition="in" filter="fade">
                                      <p:cBhvr>
                                        <p:cTn id="44" dur="500"/>
                                        <p:tgtEl>
                                          <p:spTgt spid="313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Oct. 22, 2018</a:t>
            </a:r>
            <a:endParaRPr lang="en-US"/>
          </a:p>
        </p:txBody>
      </p:sp>
      <p:sp>
        <p:nvSpPr>
          <p:cNvPr id="5" name="Footer Placeholder 4"/>
          <p:cNvSpPr>
            <a:spLocks noGrp="1"/>
          </p:cNvSpPr>
          <p:nvPr>
            <p:ph type="ftr" sz="quarter" idx="11"/>
          </p:nvPr>
        </p:nvSpPr>
        <p:spPr/>
        <p:txBody>
          <a:bodyPr/>
          <a:lstStyle/>
          <a:p>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p>
            <a:fld id="{3672DEB0-7440-2F4E-96C8-55B0546D84C6}" type="slidenum">
              <a:rPr lang="en-US"/>
              <a:pPr/>
              <a:t>6</a:t>
            </a:fld>
            <a:endParaRPr lang="en-US"/>
          </a:p>
        </p:txBody>
      </p:sp>
      <p:sp>
        <p:nvSpPr>
          <p:cNvPr id="315394" name="Rectangle 2"/>
          <p:cNvSpPr>
            <a:spLocks noGrp="1" noChangeArrowheads="1"/>
          </p:cNvSpPr>
          <p:nvPr>
            <p:ph type="body" idx="1"/>
          </p:nvPr>
        </p:nvSpPr>
        <p:spPr>
          <a:xfrm>
            <a:off x="76200" y="685800"/>
            <a:ext cx="8915400" cy="5715000"/>
          </a:xfrm>
        </p:spPr>
        <p:txBody>
          <a:bodyPr/>
          <a:lstStyle/>
          <a:p>
            <a:r>
              <a:rPr lang="en-US" dirty="0"/>
              <a:t>The drift velocity of electrons in a wire is only about 0.05mm/s.  How could we get light turned on immediately then?</a:t>
            </a:r>
          </a:p>
          <a:p>
            <a:pPr lvl="1"/>
            <a:r>
              <a:rPr lang="en-US" dirty="0"/>
              <a:t>While the electrons in a wire travels slow, the electric field travels essentially at the speed of light.  Then what is all the talk about electrons flowing through?</a:t>
            </a:r>
          </a:p>
          <a:p>
            <a:pPr lvl="2"/>
            <a:r>
              <a:rPr lang="en-US" dirty="0"/>
              <a:t>It is just like water.  When you turn on the facet, water flows right off the facet despite the fact that the water travels slow.</a:t>
            </a:r>
          </a:p>
          <a:p>
            <a:pPr lvl="2"/>
            <a:r>
              <a:rPr lang="en-US" dirty="0"/>
              <a:t>Electricity is the same.  Electrons fill the conductor wire and when the switch is flipped on or a potential difference is applied, the electrons </a:t>
            </a:r>
            <a:r>
              <a:rPr lang="en-US" dirty="0" smtClean="0"/>
              <a:t>close </a:t>
            </a:r>
            <a:r>
              <a:rPr lang="en-US" dirty="0"/>
              <a:t>to the positive terminal flows into the bulb.</a:t>
            </a:r>
          </a:p>
          <a:p>
            <a:pPr lvl="2"/>
            <a:r>
              <a:rPr lang="en-US" dirty="0"/>
              <a:t>Interesting, isn’t it?  Why is the field travel at the speed of light then?</a:t>
            </a:r>
          </a:p>
        </p:txBody>
      </p:sp>
      <p:sp>
        <p:nvSpPr>
          <p:cNvPr id="315395" name="Rectangle 3"/>
          <p:cNvSpPr>
            <a:spLocks noGrp="1" noChangeArrowheads="1"/>
          </p:cNvSpPr>
          <p:nvPr>
            <p:ph type="title"/>
          </p:nvPr>
        </p:nvSpPr>
        <p:spPr>
          <a:xfrm>
            <a:off x="685800" y="76200"/>
            <a:ext cx="7772400" cy="609600"/>
          </a:xfrm>
        </p:spPr>
        <p:txBody>
          <a:bodyPr/>
          <a:lstStyle/>
          <a:p>
            <a:r>
              <a:rPr lang="en-US" sz="4000"/>
              <a:t>Microscopic View of Electric Current</a:t>
            </a:r>
          </a:p>
        </p:txBody>
      </p:sp>
    </p:spTree>
    <p:extLst>
      <p:ext uri="{BB962C8B-B14F-4D97-AF65-F5344CB8AC3E}">
        <p14:creationId xmlns:p14="http://schemas.microsoft.com/office/powerpoint/2010/main" val="172954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5394">
                                            <p:txEl>
                                              <p:pRg st="0" end="0"/>
                                            </p:txEl>
                                          </p:spTgt>
                                        </p:tgtEl>
                                        <p:attrNameLst>
                                          <p:attrName>style.visibility</p:attrName>
                                        </p:attrNameLst>
                                      </p:cBhvr>
                                      <p:to>
                                        <p:strVal val="visible"/>
                                      </p:to>
                                    </p:set>
                                    <p:animEffect transition="in" filter="wipe(left)">
                                      <p:cBhvr>
                                        <p:cTn id="7" dur="500"/>
                                        <p:tgtEl>
                                          <p:spTgt spid="3153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5394">
                                            <p:txEl>
                                              <p:pRg st="1" end="1"/>
                                            </p:txEl>
                                          </p:spTgt>
                                        </p:tgtEl>
                                        <p:attrNameLst>
                                          <p:attrName>style.visibility</p:attrName>
                                        </p:attrNameLst>
                                      </p:cBhvr>
                                      <p:to>
                                        <p:strVal val="visible"/>
                                      </p:to>
                                    </p:set>
                                    <p:animEffect transition="in" filter="wipe(left)">
                                      <p:cBhvr>
                                        <p:cTn id="12" dur="500"/>
                                        <p:tgtEl>
                                          <p:spTgt spid="3153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5394">
                                            <p:txEl>
                                              <p:pRg st="2" end="2"/>
                                            </p:txEl>
                                          </p:spTgt>
                                        </p:tgtEl>
                                        <p:attrNameLst>
                                          <p:attrName>style.visibility</p:attrName>
                                        </p:attrNameLst>
                                      </p:cBhvr>
                                      <p:to>
                                        <p:strVal val="visible"/>
                                      </p:to>
                                    </p:set>
                                    <p:animEffect transition="in" filter="wipe(left)">
                                      <p:cBhvr>
                                        <p:cTn id="17" dur="500"/>
                                        <p:tgtEl>
                                          <p:spTgt spid="3153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5394">
                                            <p:txEl>
                                              <p:pRg st="3" end="3"/>
                                            </p:txEl>
                                          </p:spTgt>
                                        </p:tgtEl>
                                        <p:attrNameLst>
                                          <p:attrName>style.visibility</p:attrName>
                                        </p:attrNameLst>
                                      </p:cBhvr>
                                      <p:to>
                                        <p:strVal val="visible"/>
                                      </p:to>
                                    </p:set>
                                    <p:animEffect transition="in" filter="wipe(left)">
                                      <p:cBhvr>
                                        <p:cTn id="22" dur="500"/>
                                        <p:tgtEl>
                                          <p:spTgt spid="31539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15394">
                                            <p:txEl>
                                              <p:pRg st="4" end="4"/>
                                            </p:txEl>
                                          </p:spTgt>
                                        </p:tgtEl>
                                        <p:attrNameLst>
                                          <p:attrName>style.visibility</p:attrName>
                                        </p:attrNameLst>
                                      </p:cBhvr>
                                      <p:to>
                                        <p:strVal val="visible"/>
                                      </p:to>
                                    </p:set>
                                    <p:animEffect transition="in" filter="wipe(left)">
                                      <p:cBhvr>
                                        <p:cTn id="27" dur="500"/>
                                        <p:tgtEl>
                                          <p:spTgt spid="3153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Oct. 22, 2018</a:t>
            </a:r>
            <a:endParaRPr lang="en-US"/>
          </a:p>
        </p:txBody>
      </p:sp>
      <p:sp>
        <p:nvSpPr>
          <p:cNvPr id="6" name="Footer Placeholder 4"/>
          <p:cNvSpPr>
            <a:spLocks noGrp="1"/>
          </p:cNvSpPr>
          <p:nvPr>
            <p:ph type="ftr" sz="quarter" idx="11"/>
          </p:nvPr>
        </p:nvSpPr>
        <p:spPr/>
        <p:txBody>
          <a:bodyPr/>
          <a:lstStyle/>
          <a:p>
            <a:r>
              <a:rPr lang="mr-IN" smtClean="0"/>
              <a:t>PHYS 1444-002, Fall 2018                     Dr. Jaehoon Yu</a:t>
            </a:r>
            <a:endParaRPr lang="en-US"/>
          </a:p>
        </p:txBody>
      </p:sp>
      <p:sp>
        <p:nvSpPr>
          <p:cNvPr id="7" name="Slide Number Placeholder 5"/>
          <p:cNvSpPr>
            <a:spLocks noGrp="1"/>
          </p:cNvSpPr>
          <p:nvPr>
            <p:ph type="sldNum" sz="quarter" idx="12"/>
          </p:nvPr>
        </p:nvSpPr>
        <p:spPr/>
        <p:txBody>
          <a:bodyPr/>
          <a:lstStyle/>
          <a:p>
            <a:fld id="{9D300F46-4916-5A48-8E4E-D874313258D4}" type="slidenum">
              <a:rPr lang="en-US"/>
              <a:pPr/>
              <a:t>7</a:t>
            </a:fld>
            <a:endParaRPr lang="en-US"/>
          </a:p>
        </p:txBody>
      </p:sp>
      <p:sp>
        <p:nvSpPr>
          <p:cNvPr id="317442" name="Rectangle 2"/>
          <p:cNvSpPr>
            <a:spLocks noGrp="1" noChangeArrowheads="1"/>
          </p:cNvSpPr>
          <p:nvPr>
            <p:ph type="body" idx="1"/>
          </p:nvPr>
        </p:nvSpPr>
        <p:spPr>
          <a:xfrm>
            <a:off x="228600" y="533400"/>
            <a:ext cx="8610600" cy="5715000"/>
          </a:xfrm>
        </p:spPr>
        <p:txBody>
          <a:bodyPr/>
          <a:lstStyle/>
          <a:p>
            <a:pPr>
              <a:lnSpc>
                <a:spcPct val="90000"/>
              </a:lnSpc>
            </a:pPr>
            <a:r>
              <a:rPr lang="en-US" sz="2800" dirty="0"/>
              <a:t>At the temperature near absolute 0K, resistivity of certain material becomes 0.  </a:t>
            </a:r>
          </a:p>
          <a:p>
            <a:pPr lvl="1">
              <a:lnSpc>
                <a:spcPct val="90000"/>
              </a:lnSpc>
            </a:pPr>
            <a:r>
              <a:rPr lang="en-US" sz="2400" dirty="0"/>
              <a:t>This state is called the “superconducting” state.</a:t>
            </a:r>
          </a:p>
          <a:p>
            <a:pPr lvl="1">
              <a:lnSpc>
                <a:spcPct val="90000"/>
              </a:lnSpc>
            </a:pPr>
            <a:r>
              <a:rPr lang="en-US" sz="2400" dirty="0"/>
              <a:t>Observed in 1911 by H. K. </a:t>
            </a:r>
            <a:r>
              <a:rPr lang="en-US" sz="2400" dirty="0" err="1"/>
              <a:t>Onnes</a:t>
            </a:r>
            <a:r>
              <a:rPr lang="en-US" sz="2400" dirty="0"/>
              <a:t> when he cooled mercury to 4.2K (-269</a:t>
            </a:r>
            <a:r>
              <a:rPr lang="en-US" sz="2400" baseline="30000" dirty="0"/>
              <a:t>o</a:t>
            </a:r>
            <a:r>
              <a:rPr lang="en-US" sz="2400" dirty="0"/>
              <a:t>C).</a:t>
            </a:r>
          </a:p>
          <a:p>
            <a:pPr lvl="2">
              <a:lnSpc>
                <a:spcPct val="90000"/>
              </a:lnSpc>
            </a:pPr>
            <a:r>
              <a:rPr lang="en-US" sz="2000" dirty="0"/>
              <a:t>Resistance of mercury suddenly dropped to 0.</a:t>
            </a:r>
          </a:p>
          <a:p>
            <a:pPr lvl="1">
              <a:lnSpc>
                <a:spcPct val="90000"/>
              </a:lnSpc>
            </a:pPr>
            <a:r>
              <a:rPr lang="en-US" sz="2400" dirty="0"/>
              <a:t>In general superconducting materials become </a:t>
            </a:r>
            <a:r>
              <a:rPr lang="en-US" sz="2400" dirty="0" smtClean="0"/>
              <a:t>superconducting    </a:t>
            </a:r>
            <a:r>
              <a:rPr lang="en-US" sz="2400" dirty="0"/>
              <a:t>below a transition </a:t>
            </a:r>
            <a:r>
              <a:rPr lang="en-US" sz="2400" dirty="0" smtClean="0"/>
              <a:t>temperature (T</a:t>
            </a:r>
            <a:r>
              <a:rPr lang="en-US" sz="2400" baseline="-25000" dirty="0" smtClean="0"/>
              <a:t>c</a:t>
            </a:r>
            <a:r>
              <a:rPr lang="en-US" sz="2400" dirty="0" smtClean="0"/>
              <a:t>).</a:t>
            </a:r>
            <a:endParaRPr lang="en-US" sz="2400" dirty="0"/>
          </a:p>
          <a:p>
            <a:pPr lvl="1">
              <a:lnSpc>
                <a:spcPct val="90000"/>
              </a:lnSpc>
            </a:pPr>
            <a:r>
              <a:rPr lang="en-US" sz="2400" dirty="0"/>
              <a:t>The highest temperature superconductivity seen is </a:t>
            </a:r>
            <a:r>
              <a:rPr lang="en-US" sz="2400" dirty="0" smtClean="0"/>
              <a:t>160K</a:t>
            </a:r>
            <a:endParaRPr lang="en-US" sz="2400" dirty="0"/>
          </a:p>
          <a:p>
            <a:pPr lvl="2">
              <a:lnSpc>
                <a:spcPct val="90000"/>
              </a:lnSpc>
            </a:pPr>
            <a:r>
              <a:rPr lang="en-US" sz="2000" dirty="0"/>
              <a:t>First observation above the boiling temperature of liquid nitrogen is in 1987 at 90k observed from a compound of yttrium, barium, copper and oxygen.</a:t>
            </a:r>
          </a:p>
          <a:p>
            <a:pPr>
              <a:lnSpc>
                <a:spcPct val="90000"/>
              </a:lnSpc>
            </a:pPr>
            <a:r>
              <a:rPr lang="en-US" sz="2800" dirty="0"/>
              <a:t>Since much smaller amount of material can carry just as much current more efficiently, superconductivity can make electric cars more practical, computers faster, and capacitors store higher energy</a:t>
            </a:r>
          </a:p>
        </p:txBody>
      </p:sp>
      <p:sp>
        <p:nvSpPr>
          <p:cNvPr id="317443" name="Rectangle 3"/>
          <p:cNvSpPr>
            <a:spLocks noGrp="1" noChangeArrowheads="1"/>
          </p:cNvSpPr>
          <p:nvPr>
            <p:ph type="title"/>
          </p:nvPr>
        </p:nvSpPr>
        <p:spPr>
          <a:xfrm>
            <a:off x="0" y="0"/>
            <a:ext cx="9144000" cy="609600"/>
          </a:xfrm>
        </p:spPr>
        <p:txBody>
          <a:bodyPr/>
          <a:lstStyle/>
          <a:p>
            <a:r>
              <a:rPr lang="en-US" sz="4000"/>
              <a:t> Superconductivity</a:t>
            </a:r>
          </a:p>
        </p:txBody>
      </p:sp>
      <p:pic>
        <p:nvPicPr>
          <p:cNvPr id="317444" name="Picture 4" descr="FG25_025"/>
          <p:cNvPicPr>
            <a:picLocks noChangeAspect="1" noChangeArrowheads="1"/>
          </p:cNvPicPr>
          <p:nvPr/>
        </p:nvPicPr>
        <p:blipFill>
          <a:blip r:embed="rId2"/>
          <a:srcRect/>
          <a:stretch>
            <a:fillRect/>
          </a:stretch>
        </p:blipFill>
        <p:spPr bwMode="auto">
          <a:xfrm>
            <a:off x="8086146" y="2438400"/>
            <a:ext cx="1066800" cy="1219200"/>
          </a:xfrm>
          <a:prstGeom prst="rect">
            <a:avLst/>
          </a:prstGeom>
          <a:noFill/>
        </p:spPr>
      </p:pic>
    </p:spTree>
    <p:extLst>
      <p:ext uri="{BB962C8B-B14F-4D97-AF65-F5344CB8AC3E}">
        <p14:creationId xmlns:p14="http://schemas.microsoft.com/office/powerpoint/2010/main" val="103472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7442">
                                            <p:txEl>
                                              <p:pRg st="0" end="0"/>
                                            </p:txEl>
                                          </p:spTgt>
                                        </p:tgtEl>
                                        <p:attrNameLst>
                                          <p:attrName>style.visibility</p:attrName>
                                        </p:attrNameLst>
                                      </p:cBhvr>
                                      <p:to>
                                        <p:strVal val="visible"/>
                                      </p:to>
                                    </p:set>
                                    <p:animEffect transition="in" filter="wipe(left)">
                                      <p:cBhvr>
                                        <p:cTn id="7" dur="500"/>
                                        <p:tgtEl>
                                          <p:spTgt spid="3174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7442">
                                            <p:txEl>
                                              <p:pRg st="1" end="1"/>
                                            </p:txEl>
                                          </p:spTgt>
                                        </p:tgtEl>
                                        <p:attrNameLst>
                                          <p:attrName>style.visibility</p:attrName>
                                        </p:attrNameLst>
                                      </p:cBhvr>
                                      <p:to>
                                        <p:strVal val="visible"/>
                                      </p:to>
                                    </p:set>
                                    <p:animEffect transition="in" filter="wipe(left)">
                                      <p:cBhvr>
                                        <p:cTn id="12" dur="500"/>
                                        <p:tgtEl>
                                          <p:spTgt spid="3174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7442">
                                            <p:txEl>
                                              <p:pRg st="2" end="2"/>
                                            </p:txEl>
                                          </p:spTgt>
                                        </p:tgtEl>
                                        <p:attrNameLst>
                                          <p:attrName>style.visibility</p:attrName>
                                        </p:attrNameLst>
                                      </p:cBhvr>
                                      <p:to>
                                        <p:strVal val="visible"/>
                                      </p:to>
                                    </p:set>
                                    <p:animEffect transition="in" filter="wipe(left)">
                                      <p:cBhvr>
                                        <p:cTn id="17" dur="500"/>
                                        <p:tgtEl>
                                          <p:spTgt spid="3174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7442">
                                            <p:txEl>
                                              <p:pRg st="3" end="3"/>
                                            </p:txEl>
                                          </p:spTgt>
                                        </p:tgtEl>
                                        <p:attrNameLst>
                                          <p:attrName>style.visibility</p:attrName>
                                        </p:attrNameLst>
                                      </p:cBhvr>
                                      <p:to>
                                        <p:strVal val="visible"/>
                                      </p:to>
                                    </p:set>
                                    <p:animEffect transition="in" filter="wipe(left)">
                                      <p:cBhvr>
                                        <p:cTn id="22" dur="500"/>
                                        <p:tgtEl>
                                          <p:spTgt spid="31744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17442">
                                            <p:txEl>
                                              <p:pRg st="4" end="4"/>
                                            </p:txEl>
                                          </p:spTgt>
                                        </p:tgtEl>
                                        <p:attrNameLst>
                                          <p:attrName>style.visibility</p:attrName>
                                        </p:attrNameLst>
                                      </p:cBhvr>
                                      <p:to>
                                        <p:strVal val="visible"/>
                                      </p:to>
                                    </p:set>
                                    <p:animEffect transition="in" filter="wipe(left)">
                                      <p:cBhvr>
                                        <p:cTn id="27" dur="500"/>
                                        <p:tgtEl>
                                          <p:spTgt spid="31744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317444"/>
                                        </p:tgtEl>
                                        <p:attrNameLst>
                                          <p:attrName>style.visibility</p:attrName>
                                        </p:attrNameLst>
                                      </p:cBhvr>
                                      <p:to>
                                        <p:strVal val="visible"/>
                                      </p:to>
                                    </p:set>
                                    <p:anim calcmode="lin" valueType="num">
                                      <p:cBhvr>
                                        <p:cTn id="32" dur="500" fill="hold"/>
                                        <p:tgtEl>
                                          <p:spTgt spid="317444"/>
                                        </p:tgtEl>
                                        <p:attrNameLst>
                                          <p:attrName>ppt_w</p:attrName>
                                        </p:attrNameLst>
                                      </p:cBhvr>
                                      <p:tavLst>
                                        <p:tav tm="0">
                                          <p:val>
                                            <p:fltVal val="0"/>
                                          </p:val>
                                        </p:tav>
                                        <p:tav tm="100000">
                                          <p:val>
                                            <p:strVal val="#ppt_w"/>
                                          </p:val>
                                        </p:tav>
                                      </p:tavLst>
                                    </p:anim>
                                    <p:anim calcmode="lin" valueType="num">
                                      <p:cBhvr>
                                        <p:cTn id="33" dur="500" fill="hold"/>
                                        <p:tgtEl>
                                          <p:spTgt spid="317444"/>
                                        </p:tgtEl>
                                        <p:attrNameLst>
                                          <p:attrName>ppt_h</p:attrName>
                                        </p:attrNameLst>
                                      </p:cBhvr>
                                      <p:tavLst>
                                        <p:tav tm="0">
                                          <p:val>
                                            <p:fltVal val="0"/>
                                          </p:val>
                                        </p:tav>
                                        <p:tav tm="100000">
                                          <p:val>
                                            <p:strVal val="#ppt_h"/>
                                          </p:val>
                                        </p:tav>
                                      </p:tavLst>
                                    </p:anim>
                                    <p:animEffect transition="in" filter="fade">
                                      <p:cBhvr>
                                        <p:cTn id="34" dur="500"/>
                                        <p:tgtEl>
                                          <p:spTgt spid="31744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17442">
                                            <p:txEl>
                                              <p:pRg st="5" end="5"/>
                                            </p:txEl>
                                          </p:spTgt>
                                        </p:tgtEl>
                                        <p:attrNameLst>
                                          <p:attrName>style.visibility</p:attrName>
                                        </p:attrNameLst>
                                      </p:cBhvr>
                                      <p:to>
                                        <p:strVal val="visible"/>
                                      </p:to>
                                    </p:set>
                                    <p:animEffect transition="in" filter="wipe(left)">
                                      <p:cBhvr>
                                        <p:cTn id="39" dur="500"/>
                                        <p:tgtEl>
                                          <p:spTgt spid="317442">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17442">
                                            <p:txEl>
                                              <p:pRg st="6" end="6"/>
                                            </p:txEl>
                                          </p:spTgt>
                                        </p:tgtEl>
                                        <p:attrNameLst>
                                          <p:attrName>style.visibility</p:attrName>
                                        </p:attrNameLst>
                                      </p:cBhvr>
                                      <p:to>
                                        <p:strVal val="visible"/>
                                      </p:to>
                                    </p:set>
                                    <p:animEffect transition="in" filter="wipe(left)">
                                      <p:cBhvr>
                                        <p:cTn id="44" dur="500"/>
                                        <p:tgtEl>
                                          <p:spTgt spid="317442">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317442">
                                            <p:txEl>
                                              <p:pRg st="7" end="7"/>
                                            </p:txEl>
                                          </p:spTgt>
                                        </p:tgtEl>
                                        <p:attrNameLst>
                                          <p:attrName>style.visibility</p:attrName>
                                        </p:attrNameLst>
                                      </p:cBhvr>
                                      <p:to>
                                        <p:strVal val="visible"/>
                                      </p:to>
                                    </p:set>
                                    <p:animEffect transition="in" filter="wipe(left)">
                                      <p:cBhvr>
                                        <p:cTn id="49" dur="500"/>
                                        <p:tgtEl>
                                          <p:spTgt spid="31744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990"/>
            <a:ext cx="8534400" cy="1143000"/>
          </a:xfrm>
        </p:spPr>
        <p:txBody>
          <a:bodyPr/>
          <a:lstStyle/>
          <a:p>
            <a:r>
              <a:rPr lang="en-US" sz="4000" b="1" dirty="0" smtClean="0"/>
              <a:t>Critical Temperature of Superconductors</a:t>
            </a:r>
            <a:endParaRPr lang="en-US" sz="4000" b="1" dirty="0"/>
          </a:p>
        </p:txBody>
      </p:sp>
      <p:sp>
        <p:nvSpPr>
          <p:cNvPr id="4" name="Date Placeholder 3"/>
          <p:cNvSpPr>
            <a:spLocks noGrp="1"/>
          </p:cNvSpPr>
          <p:nvPr>
            <p:ph type="dt" sz="half" idx="10"/>
          </p:nvPr>
        </p:nvSpPr>
        <p:spPr/>
        <p:txBody>
          <a:bodyPr/>
          <a:lstStyle/>
          <a:p>
            <a:pPr>
              <a:defRPr/>
            </a:pPr>
            <a:r>
              <a:rPr lang="en-US" smtClean="0"/>
              <a:t>Monday, Oct. 22, 2018</a:t>
            </a:r>
            <a:endParaRPr lang="en-US"/>
          </a:p>
        </p:txBody>
      </p:sp>
      <p:sp>
        <p:nvSpPr>
          <p:cNvPr id="5" name="Footer Placeholder 4"/>
          <p:cNvSpPr>
            <a:spLocks noGrp="1"/>
          </p:cNvSpPr>
          <p:nvPr>
            <p:ph type="ftr" sz="quarter" idx="11"/>
          </p:nvPr>
        </p:nvSpPr>
        <p:spPr/>
        <p:txBody>
          <a:bodyPr/>
          <a:lstStyle/>
          <a:p>
            <a:pPr>
              <a:defRPr/>
            </a:pPr>
            <a:r>
              <a:rPr lang="mr-IN" smtClean="0"/>
              <a:t>PHYS 1444-002, Fall 2018                     Dr. Jaehoon Yu</a:t>
            </a:r>
            <a:endParaRPr lang="en-US"/>
          </a:p>
        </p:txBody>
      </p:sp>
      <p:sp>
        <p:nvSpPr>
          <p:cNvPr id="6" name="Slide Number Placeholder 5"/>
          <p:cNvSpPr>
            <a:spLocks noGrp="1"/>
          </p:cNvSpPr>
          <p:nvPr>
            <p:ph type="sldNum" sz="quarter" idx="12"/>
          </p:nvPr>
        </p:nvSpPr>
        <p:spPr/>
        <p:txBody>
          <a:bodyPr/>
          <a:lstStyle/>
          <a:p>
            <a:pPr>
              <a:defRPr/>
            </a:pPr>
            <a:fld id="{BEF3D8A4-74EF-534D-976E-1FB9C4B72804}" type="slidenum">
              <a:rPr lang="en-US" smtClean="0"/>
              <a:pPr>
                <a:defRPr/>
              </a:pPr>
              <a:t>8</a:t>
            </a:fld>
            <a:endParaRPr lang="en-US"/>
          </a:p>
        </p:txBody>
      </p:sp>
      <p:pic>
        <p:nvPicPr>
          <p:cNvPr id="7" name="Picture 6" descr="Screen Shot 2016-06-23 at 9.47.09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4000" cy="5486400"/>
          </a:xfrm>
          <a:prstGeom prst="rect">
            <a:avLst/>
          </a:prstGeom>
        </p:spPr>
      </p:pic>
      <p:sp>
        <p:nvSpPr>
          <p:cNvPr id="8" name="Rectangle 7"/>
          <p:cNvSpPr/>
          <p:nvPr/>
        </p:nvSpPr>
        <p:spPr bwMode="auto">
          <a:xfrm>
            <a:off x="0" y="5867400"/>
            <a:ext cx="8991600" cy="381000"/>
          </a:xfrm>
          <a:prstGeom prst="rect">
            <a:avLst/>
          </a:prstGeom>
          <a:noFill/>
          <a:ln w="38100" cap="flat" cmpd="sng" algn="ctr">
            <a:solidFill>
              <a:srgbClr val="8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3534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Oct. 22, 2018</a:t>
            </a:r>
            <a:endParaRPr lang="en-US"/>
          </a:p>
        </p:txBody>
      </p:sp>
      <p:sp>
        <p:nvSpPr>
          <p:cNvPr id="8" name="Footer Placeholder 4"/>
          <p:cNvSpPr>
            <a:spLocks noGrp="1"/>
          </p:cNvSpPr>
          <p:nvPr>
            <p:ph type="ftr" sz="quarter" idx="11"/>
          </p:nvPr>
        </p:nvSpPr>
        <p:spPr/>
        <p:txBody>
          <a:bodyPr/>
          <a:lstStyle/>
          <a:p>
            <a:r>
              <a:rPr lang="mr-IN" smtClean="0"/>
              <a:t>PHYS 1444-002, Fall 2018                     Dr. Jaehoon Yu</a:t>
            </a:r>
            <a:endParaRPr lang="en-US"/>
          </a:p>
        </p:txBody>
      </p:sp>
      <p:sp>
        <p:nvSpPr>
          <p:cNvPr id="9" name="Slide Number Placeholder 5"/>
          <p:cNvSpPr>
            <a:spLocks noGrp="1"/>
          </p:cNvSpPr>
          <p:nvPr>
            <p:ph type="sldNum" sz="quarter" idx="12"/>
          </p:nvPr>
        </p:nvSpPr>
        <p:spPr/>
        <p:txBody>
          <a:bodyPr/>
          <a:lstStyle/>
          <a:p>
            <a:fld id="{2984744B-DD71-5A4B-9A06-54C775FF7F29}" type="slidenum">
              <a:rPr lang="en-US"/>
              <a:pPr/>
              <a:t>9</a:t>
            </a:fld>
            <a:endParaRPr lang="en-US"/>
          </a:p>
        </p:txBody>
      </p:sp>
      <p:sp>
        <p:nvSpPr>
          <p:cNvPr id="318466"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How does one feel shock by electricity?  </a:t>
            </a:r>
          </a:p>
          <a:p>
            <a:pPr lvl="1">
              <a:lnSpc>
                <a:spcPct val="90000"/>
              </a:lnSpc>
            </a:pPr>
            <a:r>
              <a:rPr lang="en-US" sz="2400" dirty="0"/>
              <a:t>Electric current stimulates nerves and muscles, and we feel a shock</a:t>
            </a:r>
          </a:p>
          <a:p>
            <a:pPr lvl="1">
              <a:lnSpc>
                <a:spcPct val="90000"/>
              </a:lnSpc>
            </a:pPr>
            <a:r>
              <a:rPr lang="en-US" sz="2400" dirty="0"/>
              <a:t>The severity of the shock depends on the amount of current, how long it acts and through what part of the body it passes</a:t>
            </a:r>
          </a:p>
          <a:p>
            <a:pPr lvl="1">
              <a:lnSpc>
                <a:spcPct val="90000"/>
              </a:lnSpc>
            </a:pPr>
            <a:r>
              <a:rPr lang="en-US" sz="2400" dirty="0"/>
              <a:t>Electric current heats </a:t>
            </a:r>
            <a:r>
              <a:rPr lang="en-US" sz="2400" dirty="0" smtClean="0"/>
              <a:t>the tissue </a:t>
            </a:r>
            <a:r>
              <a:rPr lang="en-US" sz="2400" dirty="0"/>
              <a:t>and can cause burns</a:t>
            </a:r>
          </a:p>
          <a:p>
            <a:pPr>
              <a:lnSpc>
                <a:spcPct val="90000"/>
              </a:lnSpc>
            </a:pPr>
            <a:r>
              <a:rPr lang="en-US" sz="2800" dirty="0"/>
              <a:t>Currents above 70mA on a torso for a second or more is fatal, causing heart to function irregularly, “ventricular fibrillation</a:t>
            </a:r>
            <a:r>
              <a:rPr lang="en-US" sz="2800" dirty="0" smtClean="0"/>
              <a:t>”.</a:t>
            </a:r>
            <a:endParaRPr lang="en-US" sz="2800" dirty="0"/>
          </a:p>
          <a:p>
            <a:pPr>
              <a:lnSpc>
                <a:spcPct val="90000"/>
              </a:lnSpc>
            </a:pPr>
            <a:r>
              <a:rPr lang="en-US" sz="2800" dirty="0"/>
              <a:t>A dry human body between two points on opposite side of the body is about 10</a:t>
            </a:r>
            <a:r>
              <a:rPr lang="en-US" sz="2800" baseline="30000" dirty="0"/>
              <a:t>4</a:t>
            </a:r>
            <a:r>
              <a:rPr lang="en-US" sz="2800" dirty="0"/>
              <a:t> to 10</a:t>
            </a:r>
            <a:r>
              <a:rPr lang="en-US" sz="2800" baseline="30000" dirty="0"/>
              <a:t>6</a:t>
            </a:r>
            <a:r>
              <a:rPr lang="en-US" sz="2800" dirty="0"/>
              <a:t> </a:t>
            </a:r>
            <a:r>
              <a:rPr lang="en-US" sz="2800" dirty="0" err="1" smtClean="0">
                <a:latin typeface="Symbol" charset="2"/>
              </a:rPr>
              <a:t>Ω</a:t>
            </a:r>
            <a:r>
              <a:rPr lang="en-US" sz="2800" dirty="0" smtClean="0"/>
              <a:t>.</a:t>
            </a:r>
            <a:endParaRPr lang="en-US" sz="2800" dirty="0"/>
          </a:p>
          <a:p>
            <a:pPr>
              <a:lnSpc>
                <a:spcPct val="90000"/>
              </a:lnSpc>
            </a:pPr>
            <a:r>
              <a:rPr lang="en-US" sz="2800" dirty="0"/>
              <a:t>When wet, it could be </a:t>
            </a:r>
            <a:r>
              <a:rPr lang="en-US" sz="2800" dirty="0" smtClean="0"/>
              <a:t>10</a:t>
            </a:r>
            <a:r>
              <a:rPr lang="en-US" sz="2800" baseline="30000" dirty="0" smtClean="0"/>
              <a:t>3</a:t>
            </a:r>
            <a:r>
              <a:rPr lang="en-US" sz="2800" dirty="0" smtClean="0">
                <a:latin typeface="Symbol" charset="2"/>
              </a:rPr>
              <a:t>Ω</a:t>
            </a:r>
            <a:r>
              <a:rPr lang="en-US" sz="2800" dirty="0" smtClean="0"/>
              <a:t>.</a:t>
            </a:r>
            <a:endParaRPr lang="en-US" sz="2800" dirty="0"/>
          </a:p>
          <a:p>
            <a:pPr>
              <a:lnSpc>
                <a:spcPct val="90000"/>
              </a:lnSpc>
            </a:pPr>
            <a:r>
              <a:rPr lang="en-US" sz="2800" dirty="0"/>
              <a:t>A person in good contact with the ground who touches 120V DC line with wet hands can get the current:</a:t>
            </a:r>
          </a:p>
          <a:p>
            <a:pPr lvl="1">
              <a:lnSpc>
                <a:spcPct val="90000"/>
              </a:lnSpc>
            </a:pPr>
            <a:r>
              <a:rPr lang="en-US" sz="2400" dirty="0"/>
              <a:t>Could be lethal  </a:t>
            </a:r>
          </a:p>
        </p:txBody>
      </p:sp>
      <p:sp>
        <p:nvSpPr>
          <p:cNvPr id="318467" name="Rectangle 3"/>
          <p:cNvSpPr>
            <a:spLocks noGrp="1" noChangeArrowheads="1"/>
          </p:cNvSpPr>
          <p:nvPr>
            <p:ph type="title"/>
          </p:nvPr>
        </p:nvSpPr>
        <p:spPr>
          <a:xfrm>
            <a:off x="0" y="76200"/>
            <a:ext cx="9144000" cy="609600"/>
          </a:xfrm>
        </p:spPr>
        <p:txBody>
          <a:bodyPr/>
          <a:lstStyle/>
          <a:p>
            <a:r>
              <a:rPr lang="en-US" sz="4000"/>
              <a:t> Electric Hazards: Leakage Currents</a:t>
            </a:r>
          </a:p>
        </p:txBody>
      </p:sp>
      <p:graphicFrame>
        <p:nvGraphicFramePr>
          <p:cNvPr id="318468" name="Object 4"/>
          <p:cNvGraphicFramePr>
            <a:graphicFrameLocks noChangeAspect="1"/>
          </p:cNvGraphicFramePr>
          <p:nvPr/>
        </p:nvGraphicFramePr>
        <p:xfrm>
          <a:off x="6248400" y="5562600"/>
          <a:ext cx="417513" cy="333375"/>
        </p:xfrm>
        <a:graphic>
          <a:graphicData uri="http://schemas.openxmlformats.org/presentationml/2006/ole">
            <mc:AlternateContent xmlns:mc="http://schemas.openxmlformats.org/markup-compatibility/2006">
              <mc:Choice xmlns:v="urn:schemas-microsoft-com:vml" Requires="v">
                <p:oleObj spid="_x0000_s1186" name="Equation" r:id="rId3" imgW="228600" imgH="152280" progId="Equation.DSMT4">
                  <p:embed/>
                </p:oleObj>
              </mc:Choice>
              <mc:Fallback>
                <p:oleObj name="Equation" r:id="rId3" imgW="228600" imgH="152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562600"/>
                        <a:ext cx="417513" cy="3333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18469" name="Object 5"/>
          <p:cNvGraphicFramePr>
            <a:graphicFrameLocks noChangeAspect="1"/>
          </p:cNvGraphicFramePr>
          <p:nvPr/>
        </p:nvGraphicFramePr>
        <p:xfrm>
          <a:off x="6705600" y="5334000"/>
          <a:ext cx="509588" cy="803275"/>
        </p:xfrm>
        <a:graphic>
          <a:graphicData uri="http://schemas.openxmlformats.org/presentationml/2006/ole">
            <mc:AlternateContent xmlns:mc="http://schemas.openxmlformats.org/markup-compatibility/2006">
              <mc:Choice xmlns:v="urn:schemas-microsoft-com:vml" Requires="v">
                <p:oleObj spid="_x0000_s1187" name="Equation" r:id="rId5" imgW="279360" imgH="368280" progId="Equation.DSMT4">
                  <p:embed/>
                </p:oleObj>
              </mc:Choice>
              <mc:Fallback>
                <p:oleObj name="Equation" r:id="rId5" imgW="279360" imgH="3682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05600" y="5334000"/>
                        <a:ext cx="509588" cy="803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18470" name="Object 6"/>
          <p:cNvGraphicFramePr>
            <a:graphicFrameLocks noChangeAspect="1"/>
          </p:cNvGraphicFramePr>
          <p:nvPr/>
        </p:nvGraphicFramePr>
        <p:xfrm>
          <a:off x="7158038" y="5334000"/>
          <a:ext cx="1757362" cy="803275"/>
        </p:xfrm>
        <a:graphic>
          <a:graphicData uri="http://schemas.openxmlformats.org/presentationml/2006/ole">
            <mc:AlternateContent xmlns:mc="http://schemas.openxmlformats.org/markup-compatibility/2006">
              <mc:Choice xmlns:v="urn:schemas-microsoft-com:vml" Requires="v">
                <p:oleObj spid="_x0000_s1188" name="Equation" r:id="rId7" imgW="965160" imgH="368280" progId="Equation.DSMT4">
                  <p:embed/>
                </p:oleObj>
              </mc:Choice>
              <mc:Fallback>
                <p:oleObj name="Equation" r:id="rId7" imgW="965160" imgH="3682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58038" y="5334000"/>
                        <a:ext cx="1757362" cy="803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5635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8466">
                                            <p:txEl>
                                              <p:pRg st="0" end="0"/>
                                            </p:txEl>
                                          </p:spTgt>
                                        </p:tgtEl>
                                        <p:attrNameLst>
                                          <p:attrName>style.visibility</p:attrName>
                                        </p:attrNameLst>
                                      </p:cBhvr>
                                      <p:to>
                                        <p:strVal val="visible"/>
                                      </p:to>
                                    </p:set>
                                    <p:animEffect transition="in" filter="wipe(left)">
                                      <p:cBhvr>
                                        <p:cTn id="7" dur="500"/>
                                        <p:tgtEl>
                                          <p:spTgt spid="3184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8466">
                                            <p:txEl>
                                              <p:pRg st="1" end="1"/>
                                            </p:txEl>
                                          </p:spTgt>
                                        </p:tgtEl>
                                        <p:attrNameLst>
                                          <p:attrName>style.visibility</p:attrName>
                                        </p:attrNameLst>
                                      </p:cBhvr>
                                      <p:to>
                                        <p:strVal val="visible"/>
                                      </p:to>
                                    </p:set>
                                    <p:animEffect transition="in" filter="wipe(left)">
                                      <p:cBhvr>
                                        <p:cTn id="12" dur="500"/>
                                        <p:tgtEl>
                                          <p:spTgt spid="3184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8466">
                                            <p:txEl>
                                              <p:pRg st="2" end="2"/>
                                            </p:txEl>
                                          </p:spTgt>
                                        </p:tgtEl>
                                        <p:attrNameLst>
                                          <p:attrName>style.visibility</p:attrName>
                                        </p:attrNameLst>
                                      </p:cBhvr>
                                      <p:to>
                                        <p:strVal val="visible"/>
                                      </p:to>
                                    </p:set>
                                    <p:animEffect transition="in" filter="wipe(left)">
                                      <p:cBhvr>
                                        <p:cTn id="17" dur="500"/>
                                        <p:tgtEl>
                                          <p:spTgt spid="3184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8466">
                                            <p:txEl>
                                              <p:pRg st="3" end="3"/>
                                            </p:txEl>
                                          </p:spTgt>
                                        </p:tgtEl>
                                        <p:attrNameLst>
                                          <p:attrName>style.visibility</p:attrName>
                                        </p:attrNameLst>
                                      </p:cBhvr>
                                      <p:to>
                                        <p:strVal val="visible"/>
                                      </p:to>
                                    </p:set>
                                    <p:animEffect transition="in" filter="wipe(left)">
                                      <p:cBhvr>
                                        <p:cTn id="22" dur="500"/>
                                        <p:tgtEl>
                                          <p:spTgt spid="31846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18466">
                                            <p:txEl>
                                              <p:pRg st="4" end="4"/>
                                            </p:txEl>
                                          </p:spTgt>
                                        </p:tgtEl>
                                        <p:attrNameLst>
                                          <p:attrName>style.visibility</p:attrName>
                                        </p:attrNameLst>
                                      </p:cBhvr>
                                      <p:to>
                                        <p:strVal val="visible"/>
                                      </p:to>
                                    </p:set>
                                    <p:animEffect transition="in" filter="wipe(left)">
                                      <p:cBhvr>
                                        <p:cTn id="27" dur="500"/>
                                        <p:tgtEl>
                                          <p:spTgt spid="31846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18466">
                                            <p:txEl>
                                              <p:pRg st="5" end="5"/>
                                            </p:txEl>
                                          </p:spTgt>
                                        </p:tgtEl>
                                        <p:attrNameLst>
                                          <p:attrName>style.visibility</p:attrName>
                                        </p:attrNameLst>
                                      </p:cBhvr>
                                      <p:to>
                                        <p:strVal val="visible"/>
                                      </p:to>
                                    </p:set>
                                    <p:animEffect transition="in" filter="wipe(left)">
                                      <p:cBhvr>
                                        <p:cTn id="32" dur="500"/>
                                        <p:tgtEl>
                                          <p:spTgt spid="31846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18466">
                                            <p:txEl>
                                              <p:pRg st="6" end="6"/>
                                            </p:txEl>
                                          </p:spTgt>
                                        </p:tgtEl>
                                        <p:attrNameLst>
                                          <p:attrName>style.visibility</p:attrName>
                                        </p:attrNameLst>
                                      </p:cBhvr>
                                      <p:to>
                                        <p:strVal val="visible"/>
                                      </p:to>
                                    </p:set>
                                    <p:animEffect transition="in" filter="wipe(left)">
                                      <p:cBhvr>
                                        <p:cTn id="37" dur="500"/>
                                        <p:tgtEl>
                                          <p:spTgt spid="31846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18466">
                                            <p:txEl>
                                              <p:pRg st="7" end="7"/>
                                            </p:txEl>
                                          </p:spTgt>
                                        </p:tgtEl>
                                        <p:attrNameLst>
                                          <p:attrName>style.visibility</p:attrName>
                                        </p:attrNameLst>
                                      </p:cBhvr>
                                      <p:to>
                                        <p:strVal val="visible"/>
                                      </p:to>
                                    </p:set>
                                    <p:animEffect transition="in" filter="wipe(left)">
                                      <p:cBhvr>
                                        <p:cTn id="42" dur="500"/>
                                        <p:tgtEl>
                                          <p:spTgt spid="31846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18468"/>
                                        </p:tgtEl>
                                        <p:attrNameLst>
                                          <p:attrName>style.visibility</p:attrName>
                                        </p:attrNameLst>
                                      </p:cBhvr>
                                      <p:to>
                                        <p:strVal val="visible"/>
                                      </p:to>
                                    </p:set>
                                    <p:animEffect transition="in" filter="wipe(left)">
                                      <p:cBhvr>
                                        <p:cTn id="47" dur="500"/>
                                        <p:tgtEl>
                                          <p:spTgt spid="31846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18469"/>
                                        </p:tgtEl>
                                        <p:attrNameLst>
                                          <p:attrName>style.visibility</p:attrName>
                                        </p:attrNameLst>
                                      </p:cBhvr>
                                      <p:to>
                                        <p:strVal val="visible"/>
                                      </p:to>
                                    </p:set>
                                    <p:animEffect transition="in" filter="wipe(left)">
                                      <p:cBhvr>
                                        <p:cTn id="52" dur="500"/>
                                        <p:tgtEl>
                                          <p:spTgt spid="31846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18470"/>
                                        </p:tgtEl>
                                        <p:attrNameLst>
                                          <p:attrName>style.visibility</p:attrName>
                                        </p:attrNameLst>
                                      </p:cBhvr>
                                      <p:to>
                                        <p:strVal val="visible"/>
                                      </p:to>
                                    </p:set>
                                    <p:animEffect transition="in" filter="wipe(left)">
                                      <p:cBhvr>
                                        <p:cTn id="57" dur="500"/>
                                        <p:tgtEl>
                                          <p:spTgt spid="31847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18466">
                                            <p:txEl>
                                              <p:pRg st="8" end="8"/>
                                            </p:txEl>
                                          </p:spTgt>
                                        </p:tgtEl>
                                        <p:attrNameLst>
                                          <p:attrName>style.visibility</p:attrName>
                                        </p:attrNameLst>
                                      </p:cBhvr>
                                      <p:to>
                                        <p:strVal val="visible"/>
                                      </p:to>
                                    </p:set>
                                    <p:animEffect transition="in" filter="wipe(left)">
                                      <p:cBhvr>
                                        <p:cTn id="62" dur="500"/>
                                        <p:tgtEl>
                                          <p:spTgt spid="31846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6"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64570</TotalTime>
  <Words>1758</Words>
  <Application>Microsoft Macintosh PowerPoint</Application>
  <PresentationFormat>On-screen Show (4:3)</PresentationFormat>
  <Paragraphs>169</Paragraphs>
  <Slides>14</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Narrow</vt:lpstr>
      <vt:lpstr>Edwardian Script ITC</vt:lpstr>
      <vt:lpstr>Lucida Grande</vt:lpstr>
      <vt:lpstr>Monotype Corsiva</vt:lpstr>
      <vt:lpstr>ＭＳ Ｐゴシック</vt:lpstr>
      <vt:lpstr>Symbol</vt:lpstr>
      <vt:lpstr>Times New Roman</vt:lpstr>
      <vt:lpstr>Arial</vt:lpstr>
      <vt:lpstr>phys1443-spring02</vt:lpstr>
      <vt:lpstr>Equation</vt:lpstr>
      <vt:lpstr>PHYS 1441 – Section 002 Lecture #13</vt:lpstr>
      <vt:lpstr>Announcements</vt:lpstr>
      <vt:lpstr>Reminder: Special Extra Credit #4</vt:lpstr>
      <vt:lpstr>Microscopic View of Electric Current</vt:lpstr>
      <vt:lpstr>Microscopic View of Electric Current</vt:lpstr>
      <vt:lpstr>Microscopic View of Electric Current</vt:lpstr>
      <vt:lpstr> Superconductivity</vt:lpstr>
      <vt:lpstr>Critical Temperature of Superconductors</vt:lpstr>
      <vt:lpstr> Electric Hazards: Leakage Currents</vt:lpstr>
      <vt:lpstr> EMF and Terminal Voltage</vt:lpstr>
      <vt:lpstr> EMF and Terminal Voltage</vt:lpstr>
      <vt:lpstr> Resisters in Series</vt:lpstr>
      <vt:lpstr> Energy Losses in Resisters</vt:lpstr>
      <vt:lpstr>Example 26 – 1 </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Microsoft Office User</cp:lastModifiedBy>
  <cp:revision>717</cp:revision>
  <dcterms:created xsi:type="dcterms:W3CDTF">2012-01-19T04:21:20Z</dcterms:created>
  <dcterms:modified xsi:type="dcterms:W3CDTF">2018-10-22T19:41:13Z</dcterms:modified>
</cp:coreProperties>
</file>