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91" r:id="rId2"/>
    <p:sldId id="582" r:id="rId3"/>
    <p:sldId id="661" r:id="rId4"/>
    <p:sldId id="688" r:id="rId5"/>
    <p:sldId id="670" r:id="rId6"/>
    <p:sldId id="671" r:id="rId7"/>
    <p:sldId id="672" r:id="rId8"/>
    <p:sldId id="673" r:id="rId9"/>
    <p:sldId id="674" r:id="rId10"/>
    <p:sldId id="675" r:id="rId11"/>
    <p:sldId id="676" r:id="rId12"/>
    <p:sldId id="677" r:id="rId13"/>
    <p:sldId id="678" r:id="rId1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54"/>
    <p:restoredTop sz="94660"/>
  </p:normalViewPr>
  <p:slideViewPr>
    <p:cSldViewPr>
      <p:cViewPr varScale="1">
        <p:scale>
          <a:sx n="132" d="100"/>
          <a:sy n="132" d="100"/>
        </p:scale>
        <p:origin x="168"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9.wmf"/><Relationship Id="rId5" Type="http://schemas.openxmlformats.org/officeDocument/2006/relationships/image" Target="../media/image10.wmf"/><Relationship Id="rId1" Type="http://schemas.openxmlformats.org/officeDocument/2006/relationships/image" Target="../media/image4.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21.wmf"/><Relationship Id="rId12" Type="http://schemas.openxmlformats.org/officeDocument/2006/relationships/image" Target="../media/image22.wmf"/><Relationship Id="rId13" Type="http://schemas.openxmlformats.org/officeDocument/2006/relationships/image" Target="../media/image23.wmf"/><Relationship Id="rId14" Type="http://schemas.openxmlformats.org/officeDocument/2006/relationships/image" Target="../media/image24.wmf"/><Relationship Id="rId15" Type="http://schemas.openxmlformats.org/officeDocument/2006/relationships/image" Target="../media/image25.wmf"/><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wmf"/><Relationship Id="rId8" Type="http://schemas.openxmlformats.org/officeDocument/2006/relationships/image" Target="../media/image18.wmf"/><Relationship Id="rId9" Type="http://schemas.openxmlformats.org/officeDocument/2006/relationships/image" Target="../media/image19.wmf"/><Relationship Id="rId10"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7.wmf"/><Relationship Id="rId12" Type="http://schemas.openxmlformats.org/officeDocument/2006/relationships/image" Target="../media/image38.wmf"/><Relationship Id="rId13" Type="http://schemas.openxmlformats.org/officeDocument/2006/relationships/image" Target="../media/image39.wmf"/><Relationship Id="rId14" Type="http://schemas.openxmlformats.org/officeDocument/2006/relationships/image" Target="../media/image40.wmf"/><Relationship Id="rId15" Type="http://schemas.openxmlformats.org/officeDocument/2006/relationships/image" Target="../media/image41.wmf"/><Relationship Id="rId16" Type="http://schemas.openxmlformats.org/officeDocument/2006/relationships/image" Target="../media/image42.wmf"/><Relationship Id="rId17" Type="http://schemas.openxmlformats.org/officeDocument/2006/relationships/image" Target="../media/image43.wmf"/><Relationship Id="rId18" Type="http://schemas.openxmlformats.org/officeDocument/2006/relationships/image" Target="../media/image44.wmf"/><Relationship Id="rId1" Type="http://schemas.openxmlformats.org/officeDocument/2006/relationships/image" Target="../media/image27.wmf"/><Relationship Id="rId2" Type="http://schemas.openxmlformats.org/officeDocument/2006/relationships/image" Target="../media/image28.wmf"/><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image" Target="../media/image33.wmf"/><Relationship Id="rId8" Type="http://schemas.openxmlformats.org/officeDocument/2006/relationships/image" Target="../media/image34.wmf"/><Relationship Id="rId9" Type="http://schemas.openxmlformats.org/officeDocument/2006/relationships/image" Target="../media/image35.wmf"/><Relationship Id="rId10"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58.wmf"/><Relationship Id="rId12" Type="http://schemas.openxmlformats.org/officeDocument/2006/relationships/image" Target="../media/image59.wmf"/><Relationship Id="rId13" Type="http://schemas.openxmlformats.org/officeDocument/2006/relationships/image" Target="../media/image60.emf"/><Relationship Id="rId1" Type="http://schemas.openxmlformats.org/officeDocument/2006/relationships/image" Target="../media/image48.wmf"/><Relationship Id="rId2" Type="http://schemas.openxmlformats.org/officeDocument/2006/relationships/image" Target="../media/image49.wmf"/><Relationship Id="rId3" Type="http://schemas.openxmlformats.org/officeDocument/2006/relationships/image" Target="../media/image50.wmf"/><Relationship Id="rId4" Type="http://schemas.openxmlformats.org/officeDocument/2006/relationships/image" Target="../media/image51.wmf"/><Relationship Id="rId5" Type="http://schemas.openxmlformats.org/officeDocument/2006/relationships/image" Target="../media/image52.wmf"/><Relationship Id="rId6" Type="http://schemas.openxmlformats.org/officeDocument/2006/relationships/image" Target="../media/image53.wmf"/><Relationship Id="rId7" Type="http://schemas.openxmlformats.org/officeDocument/2006/relationships/image" Target="../media/image54.wmf"/><Relationship Id="rId8" Type="http://schemas.openxmlformats.org/officeDocument/2006/relationships/image" Target="../media/image55.wmf"/><Relationship Id="rId9" Type="http://schemas.openxmlformats.org/officeDocument/2006/relationships/image" Target="../media/image56.wmf"/><Relationship Id="rId10"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48.wmf"/><Relationship Id="rId20" Type="http://schemas.openxmlformats.org/officeDocument/2006/relationships/image" Target="../media/image79.wmf"/><Relationship Id="rId10" Type="http://schemas.openxmlformats.org/officeDocument/2006/relationships/image" Target="../media/image69.wmf"/><Relationship Id="rId11" Type="http://schemas.openxmlformats.org/officeDocument/2006/relationships/image" Target="../media/image70.wmf"/><Relationship Id="rId12" Type="http://schemas.openxmlformats.org/officeDocument/2006/relationships/image" Target="../media/image71.wmf"/><Relationship Id="rId13" Type="http://schemas.openxmlformats.org/officeDocument/2006/relationships/image" Target="../media/image72.wmf"/><Relationship Id="rId14" Type="http://schemas.openxmlformats.org/officeDocument/2006/relationships/image" Target="../media/image73.emf"/><Relationship Id="rId15" Type="http://schemas.openxmlformats.org/officeDocument/2006/relationships/image" Target="../media/image74.emf"/><Relationship Id="rId16" Type="http://schemas.openxmlformats.org/officeDocument/2006/relationships/image" Target="../media/image75.wmf"/><Relationship Id="rId17" Type="http://schemas.openxmlformats.org/officeDocument/2006/relationships/image" Target="../media/image76.emf"/><Relationship Id="rId18" Type="http://schemas.openxmlformats.org/officeDocument/2006/relationships/image" Target="../media/image77.emf"/><Relationship Id="rId19" Type="http://schemas.openxmlformats.org/officeDocument/2006/relationships/image" Target="../media/image78.wmf"/><Relationship Id="rId1" Type="http://schemas.openxmlformats.org/officeDocument/2006/relationships/image" Target="../media/image61.wmf"/><Relationship Id="rId2" Type="http://schemas.openxmlformats.org/officeDocument/2006/relationships/image" Target="../media/image62.wmf"/><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48274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Oct. 29,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29,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Oct. 29,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4.wmf"/><Relationship Id="rId5" Type="http://schemas.openxmlformats.org/officeDocument/2006/relationships/image" Target="../media/image47.jpe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4.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50.wmf"/><Relationship Id="rId20" Type="http://schemas.openxmlformats.org/officeDocument/2006/relationships/oleObject" Target="../embeddings/oleObject52.bin"/><Relationship Id="rId21" Type="http://schemas.openxmlformats.org/officeDocument/2006/relationships/image" Target="../media/image56.wmf"/><Relationship Id="rId22" Type="http://schemas.openxmlformats.org/officeDocument/2006/relationships/oleObject" Target="../embeddings/oleObject53.bin"/><Relationship Id="rId23" Type="http://schemas.openxmlformats.org/officeDocument/2006/relationships/image" Target="../media/image57.wmf"/><Relationship Id="rId24" Type="http://schemas.openxmlformats.org/officeDocument/2006/relationships/oleObject" Target="../embeddings/oleObject54.bin"/><Relationship Id="rId25" Type="http://schemas.openxmlformats.org/officeDocument/2006/relationships/image" Target="../media/image58.wmf"/><Relationship Id="rId26" Type="http://schemas.openxmlformats.org/officeDocument/2006/relationships/oleObject" Target="../embeddings/oleObject55.bin"/><Relationship Id="rId27" Type="http://schemas.openxmlformats.org/officeDocument/2006/relationships/image" Target="../media/image59.wmf"/><Relationship Id="rId28" Type="http://schemas.openxmlformats.org/officeDocument/2006/relationships/oleObject" Target="../embeddings/oleObject56.bin"/><Relationship Id="rId29" Type="http://schemas.openxmlformats.org/officeDocument/2006/relationships/image" Target="../media/image60.emf"/><Relationship Id="rId10" Type="http://schemas.openxmlformats.org/officeDocument/2006/relationships/oleObject" Target="../embeddings/oleObject47.bin"/><Relationship Id="rId11" Type="http://schemas.openxmlformats.org/officeDocument/2006/relationships/image" Target="../media/image51.wmf"/><Relationship Id="rId12" Type="http://schemas.openxmlformats.org/officeDocument/2006/relationships/oleObject" Target="../embeddings/oleObject48.bin"/><Relationship Id="rId13" Type="http://schemas.openxmlformats.org/officeDocument/2006/relationships/image" Target="../media/image52.wmf"/><Relationship Id="rId14" Type="http://schemas.openxmlformats.org/officeDocument/2006/relationships/oleObject" Target="../embeddings/oleObject49.bin"/><Relationship Id="rId15" Type="http://schemas.openxmlformats.org/officeDocument/2006/relationships/image" Target="../media/image53.wmf"/><Relationship Id="rId16" Type="http://schemas.openxmlformats.org/officeDocument/2006/relationships/oleObject" Target="../embeddings/oleObject50.bin"/><Relationship Id="rId17" Type="http://schemas.openxmlformats.org/officeDocument/2006/relationships/image" Target="../media/image54.wmf"/><Relationship Id="rId18" Type="http://schemas.openxmlformats.org/officeDocument/2006/relationships/oleObject" Target="../embeddings/oleObject51.bin"/><Relationship Id="rId19" Type="http://schemas.openxmlformats.org/officeDocument/2006/relationships/image" Target="../media/image55.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46.jpeg"/><Relationship Id="rId4" Type="http://schemas.openxmlformats.org/officeDocument/2006/relationships/oleObject" Target="../embeddings/oleObject44.bin"/><Relationship Id="rId5" Type="http://schemas.openxmlformats.org/officeDocument/2006/relationships/image" Target="../media/image48.wmf"/><Relationship Id="rId6" Type="http://schemas.openxmlformats.org/officeDocument/2006/relationships/oleObject" Target="../embeddings/oleObject45.bin"/><Relationship Id="rId7" Type="http://schemas.openxmlformats.org/officeDocument/2006/relationships/image" Target="../media/image49.wmf"/><Relationship Id="rId8"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20" Type="http://schemas.openxmlformats.org/officeDocument/2006/relationships/oleObject" Target="../embeddings/oleObject65.bin"/><Relationship Id="rId21" Type="http://schemas.openxmlformats.org/officeDocument/2006/relationships/image" Target="../media/image48.wmf"/><Relationship Id="rId22" Type="http://schemas.openxmlformats.org/officeDocument/2006/relationships/oleObject" Target="../embeddings/oleObject66.bin"/><Relationship Id="rId23" Type="http://schemas.openxmlformats.org/officeDocument/2006/relationships/image" Target="../media/image69.wmf"/><Relationship Id="rId24" Type="http://schemas.openxmlformats.org/officeDocument/2006/relationships/oleObject" Target="../embeddings/oleObject67.bin"/><Relationship Id="rId25" Type="http://schemas.openxmlformats.org/officeDocument/2006/relationships/image" Target="../media/image70.wmf"/><Relationship Id="rId26" Type="http://schemas.openxmlformats.org/officeDocument/2006/relationships/oleObject" Target="../embeddings/oleObject68.bin"/><Relationship Id="rId27" Type="http://schemas.openxmlformats.org/officeDocument/2006/relationships/image" Target="../media/image71.wmf"/><Relationship Id="rId28" Type="http://schemas.openxmlformats.org/officeDocument/2006/relationships/oleObject" Target="../embeddings/oleObject69.bin"/><Relationship Id="rId29" Type="http://schemas.openxmlformats.org/officeDocument/2006/relationships/image" Target="../media/image72.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57.bin"/><Relationship Id="rId4" Type="http://schemas.openxmlformats.org/officeDocument/2006/relationships/image" Target="../media/image61.wmf"/><Relationship Id="rId5" Type="http://schemas.openxmlformats.org/officeDocument/2006/relationships/image" Target="../media/image46.jpeg"/><Relationship Id="rId30" Type="http://schemas.openxmlformats.org/officeDocument/2006/relationships/oleObject" Target="../embeddings/oleObject70.bin"/><Relationship Id="rId31" Type="http://schemas.openxmlformats.org/officeDocument/2006/relationships/image" Target="../media/image73.emf"/><Relationship Id="rId32" Type="http://schemas.openxmlformats.org/officeDocument/2006/relationships/oleObject" Target="../embeddings/oleObject71.bin"/><Relationship Id="rId9" Type="http://schemas.openxmlformats.org/officeDocument/2006/relationships/image" Target="../media/image63.wmf"/><Relationship Id="rId6" Type="http://schemas.openxmlformats.org/officeDocument/2006/relationships/oleObject" Target="../embeddings/oleObject58.bin"/><Relationship Id="rId7" Type="http://schemas.openxmlformats.org/officeDocument/2006/relationships/image" Target="../media/image62.wmf"/><Relationship Id="rId8" Type="http://schemas.openxmlformats.org/officeDocument/2006/relationships/oleObject" Target="../embeddings/oleObject59.bin"/><Relationship Id="rId33" Type="http://schemas.openxmlformats.org/officeDocument/2006/relationships/image" Target="../media/image74.emf"/><Relationship Id="rId34" Type="http://schemas.openxmlformats.org/officeDocument/2006/relationships/oleObject" Target="../embeddings/oleObject72.bin"/><Relationship Id="rId35" Type="http://schemas.openxmlformats.org/officeDocument/2006/relationships/image" Target="../media/image75.wmf"/><Relationship Id="rId36" Type="http://schemas.openxmlformats.org/officeDocument/2006/relationships/oleObject" Target="../embeddings/oleObject73.bin"/><Relationship Id="rId10" Type="http://schemas.openxmlformats.org/officeDocument/2006/relationships/oleObject" Target="../embeddings/oleObject60.bin"/><Relationship Id="rId11" Type="http://schemas.openxmlformats.org/officeDocument/2006/relationships/image" Target="../media/image64.wmf"/><Relationship Id="rId12" Type="http://schemas.openxmlformats.org/officeDocument/2006/relationships/oleObject" Target="../embeddings/oleObject61.bin"/><Relationship Id="rId13" Type="http://schemas.openxmlformats.org/officeDocument/2006/relationships/image" Target="../media/image65.wmf"/><Relationship Id="rId14" Type="http://schemas.openxmlformats.org/officeDocument/2006/relationships/oleObject" Target="../embeddings/oleObject62.bin"/><Relationship Id="rId15" Type="http://schemas.openxmlformats.org/officeDocument/2006/relationships/image" Target="../media/image66.wmf"/><Relationship Id="rId16" Type="http://schemas.openxmlformats.org/officeDocument/2006/relationships/oleObject" Target="../embeddings/oleObject63.bin"/><Relationship Id="rId17" Type="http://schemas.openxmlformats.org/officeDocument/2006/relationships/image" Target="../media/image67.wmf"/><Relationship Id="rId18" Type="http://schemas.openxmlformats.org/officeDocument/2006/relationships/oleObject" Target="../embeddings/oleObject64.bin"/><Relationship Id="rId19" Type="http://schemas.openxmlformats.org/officeDocument/2006/relationships/image" Target="../media/image68.wmf"/><Relationship Id="rId37" Type="http://schemas.openxmlformats.org/officeDocument/2006/relationships/image" Target="../media/image76.emf"/><Relationship Id="rId38" Type="http://schemas.openxmlformats.org/officeDocument/2006/relationships/oleObject" Target="../embeddings/oleObject74.bin"/><Relationship Id="rId39" Type="http://schemas.openxmlformats.org/officeDocument/2006/relationships/image" Target="../media/image77.emf"/><Relationship Id="rId40" Type="http://schemas.openxmlformats.org/officeDocument/2006/relationships/oleObject" Target="../embeddings/oleObject75.bin"/><Relationship Id="rId41" Type="http://schemas.openxmlformats.org/officeDocument/2006/relationships/image" Target="../media/image78.wmf"/><Relationship Id="rId42" Type="http://schemas.openxmlformats.org/officeDocument/2006/relationships/oleObject" Target="../embeddings/oleObject76.bin"/><Relationship Id="rId43" Type="http://schemas.openxmlformats.org/officeDocument/2006/relationships/image" Target="../media/image7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wmf"/><Relationship Id="rId5" Type="http://schemas.openxmlformats.org/officeDocument/2006/relationships/oleObject" Target="../embeddings/oleObject2.bin"/><Relationship Id="rId6" Type="http://schemas.openxmlformats.org/officeDocument/2006/relationships/image" Target="../media/image5.wmf"/><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image" Target="../media/image4.wmf"/><Relationship Id="rId5" Type="http://schemas.openxmlformats.org/officeDocument/2006/relationships/oleObject" Target="../embeddings/oleObject4.bin"/><Relationship Id="rId6" Type="http://schemas.openxmlformats.org/officeDocument/2006/relationships/image" Target="../media/image8.wmf"/><Relationship Id="rId7" Type="http://schemas.openxmlformats.org/officeDocument/2006/relationships/oleObject" Target="../embeddings/oleObject5.bin"/><Relationship Id="rId8" Type="http://schemas.openxmlformats.org/officeDocument/2006/relationships/image" Target="../media/image5.wmf"/><Relationship Id="rId9" Type="http://schemas.openxmlformats.org/officeDocument/2006/relationships/oleObject" Target="../embeddings/oleObject6.bin"/><Relationship Id="rId10" Type="http://schemas.openxmlformats.org/officeDocument/2006/relationships/image" Target="../media/image9.wmf"/></Relationships>
</file>

<file path=ppt/slides/_rels/slide7.xml.rels><?xml version="1.0" encoding="UTF-8" standalone="yes"?>
<Relationships xmlns="http://schemas.openxmlformats.org/package/2006/relationships"><Relationship Id="rId20" Type="http://schemas.openxmlformats.org/officeDocument/2006/relationships/oleObject" Target="../embeddings/oleObject16.bin"/><Relationship Id="rId21" Type="http://schemas.openxmlformats.org/officeDocument/2006/relationships/image" Target="../media/image19.wmf"/><Relationship Id="rId22" Type="http://schemas.openxmlformats.org/officeDocument/2006/relationships/oleObject" Target="../embeddings/oleObject17.bin"/><Relationship Id="rId23" Type="http://schemas.openxmlformats.org/officeDocument/2006/relationships/image" Target="../media/image20.wmf"/><Relationship Id="rId24" Type="http://schemas.openxmlformats.org/officeDocument/2006/relationships/oleObject" Target="../embeddings/oleObject18.bin"/><Relationship Id="rId25" Type="http://schemas.openxmlformats.org/officeDocument/2006/relationships/image" Target="../media/image21.wmf"/><Relationship Id="rId26" Type="http://schemas.openxmlformats.org/officeDocument/2006/relationships/oleObject" Target="../embeddings/oleObject19.bin"/><Relationship Id="rId27" Type="http://schemas.openxmlformats.org/officeDocument/2006/relationships/image" Target="../media/image22.wmf"/><Relationship Id="rId28" Type="http://schemas.openxmlformats.org/officeDocument/2006/relationships/oleObject" Target="../embeddings/oleObject20.bin"/><Relationship Id="rId29" Type="http://schemas.openxmlformats.org/officeDocument/2006/relationships/image" Target="../media/image23.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1.wmf"/><Relationship Id="rId5" Type="http://schemas.openxmlformats.org/officeDocument/2006/relationships/oleObject" Target="../embeddings/oleObject9.bin"/><Relationship Id="rId30" Type="http://schemas.openxmlformats.org/officeDocument/2006/relationships/oleObject" Target="../embeddings/oleObject21.bin"/><Relationship Id="rId31" Type="http://schemas.openxmlformats.org/officeDocument/2006/relationships/image" Target="../media/image24.wmf"/><Relationship Id="rId32" Type="http://schemas.openxmlformats.org/officeDocument/2006/relationships/oleObject" Target="../embeddings/oleObject22.bin"/><Relationship Id="rId9" Type="http://schemas.openxmlformats.org/officeDocument/2006/relationships/image" Target="../media/image26.jpeg"/><Relationship Id="rId6" Type="http://schemas.openxmlformats.org/officeDocument/2006/relationships/image" Target="../media/image12.wmf"/><Relationship Id="rId7" Type="http://schemas.openxmlformats.org/officeDocument/2006/relationships/oleObject" Target="../embeddings/oleObject10.bin"/><Relationship Id="rId8" Type="http://schemas.openxmlformats.org/officeDocument/2006/relationships/image" Target="../media/image13.wmf"/><Relationship Id="rId33" Type="http://schemas.openxmlformats.org/officeDocument/2006/relationships/image" Target="../media/image25.wmf"/><Relationship Id="rId10" Type="http://schemas.openxmlformats.org/officeDocument/2006/relationships/oleObject" Target="../embeddings/oleObject11.bin"/><Relationship Id="rId11" Type="http://schemas.openxmlformats.org/officeDocument/2006/relationships/image" Target="../media/image14.wmf"/><Relationship Id="rId12" Type="http://schemas.openxmlformats.org/officeDocument/2006/relationships/oleObject" Target="../embeddings/oleObject12.bin"/><Relationship Id="rId13" Type="http://schemas.openxmlformats.org/officeDocument/2006/relationships/image" Target="../media/image15.wmf"/><Relationship Id="rId14" Type="http://schemas.openxmlformats.org/officeDocument/2006/relationships/oleObject" Target="../embeddings/oleObject13.bin"/><Relationship Id="rId15" Type="http://schemas.openxmlformats.org/officeDocument/2006/relationships/image" Target="../media/image16.wmf"/><Relationship Id="rId16" Type="http://schemas.openxmlformats.org/officeDocument/2006/relationships/oleObject" Target="../embeddings/oleObject14.bin"/><Relationship Id="rId17" Type="http://schemas.openxmlformats.org/officeDocument/2006/relationships/image" Target="../media/image17.wmf"/><Relationship Id="rId18" Type="http://schemas.openxmlformats.org/officeDocument/2006/relationships/oleObject" Target="../embeddings/oleObject15.bin"/><Relationship Id="rId19" Type="http://schemas.openxmlformats.org/officeDocument/2006/relationships/image" Target="../media/image18.wmf"/></Relationships>
</file>

<file path=ppt/slides/_rels/slide8.xml.rels><?xml version="1.0" encoding="UTF-8" standalone="yes"?>
<Relationships xmlns="http://schemas.openxmlformats.org/package/2006/relationships"><Relationship Id="rId20" Type="http://schemas.openxmlformats.org/officeDocument/2006/relationships/oleObject" Target="../embeddings/oleObject31.bin"/><Relationship Id="rId21" Type="http://schemas.openxmlformats.org/officeDocument/2006/relationships/image" Target="../media/image35.wmf"/><Relationship Id="rId22" Type="http://schemas.openxmlformats.org/officeDocument/2006/relationships/oleObject" Target="../embeddings/oleObject32.bin"/><Relationship Id="rId23" Type="http://schemas.openxmlformats.org/officeDocument/2006/relationships/image" Target="../media/image36.wmf"/><Relationship Id="rId24" Type="http://schemas.openxmlformats.org/officeDocument/2006/relationships/oleObject" Target="../embeddings/oleObject33.bin"/><Relationship Id="rId25" Type="http://schemas.openxmlformats.org/officeDocument/2006/relationships/image" Target="../media/image37.wmf"/><Relationship Id="rId26" Type="http://schemas.openxmlformats.org/officeDocument/2006/relationships/oleObject" Target="../embeddings/oleObject34.bin"/><Relationship Id="rId27" Type="http://schemas.openxmlformats.org/officeDocument/2006/relationships/image" Target="../media/image38.wmf"/><Relationship Id="rId28" Type="http://schemas.openxmlformats.org/officeDocument/2006/relationships/oleObject" Target="../embeddings/oleObject35.bin"/><Relationship Id="rId29" Type="http://schemas.openxmlformats.org/officeDocument/2006/relationships/image" Target="../media/image39.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45.jpeg"/><Relationship Id="rId4" Type="http://schemas.openxmlformats.org/officeDocument/2006/relationships/oleObject" Target="../embeddings/oleObject23.bin"/><Relationship Id="rId5" Type="http://schemas.openxmlformats.org/officeDocument/2006/relationships/image" Target="../media/image27.wmf"/><Relationship Id="rId30" Type="http://schemas.openxmlformats.org/officeDocument/2006/relationships/oleObject" Target="../embeddings/oleObject36.bin"/><Relationship Id="rId31" Type="http://schemas.openxmlformats.org/officeDocument/2006/relationships/image" Target="../media/image40.wmf"/><Relationship Id="rId32" Type="http://schemas.openxmlformats.org/officeDocument/2006/relationships/oleObject" Target="../embeddings/oleObject37.bin"/><Relationship Id="rId9" Type="http://schemas.openxmlformats.org/officeDocument/2006/relationships/image" Target="../media/image29.wmf"/><Relationship Id="rId6" Type="http://schemas.openxmlformats.org/officeDocument/2006/relationships/oleObject" Target="../embeddings/oleObject24.bin"/><Relationship Id="rId7" Type="http://schemas.openxmlformats.org/officeDocument/2006/relationships/image" Target="../media/image28.wmf"/><Relationship Id="rId8" Type="http://schemas.openxmlformats.org/officeDocument/2006/relationships/oleObject" Target="../embeddings/oleObject25.bin"/><Relationship Id="rId33" Type="http://schemas.openxmlformats.org/officeDocument/2006/relationships/image" Target="../media/image41.wmf"/><Relationship Id="rId34" Type="http://schemas.openxmlformats.org/officeDocument/2006/relationships/oleObject" Target="../embeddings/oleObject38.bin"/><Relationship Id="rId35" Type="http://schemas.openxmlformats.org/officeDocument/2006/relationships/image" Target="../media/image42.wmf"/><Relationship Id="rId36" Type="http://schemas.openxmlformats.org/officeDocument/2006/relationships/oleObject" Target="../embeddings/oleObject39.bin"/><Relationship Id="rId10" Type="http://schemas.openxmlformats.org/officeDocument/2006/relationships/oleObject" Target="../embeddings/oleObject26.bin"/><Relationship Id="rId11" Type="http://schemas.openxmlformats.org/officeDocument/2006/relationships/image" Target="../media/image30.wmf"/><Relationship Id="rId12" Type="http://schemas.openxmlformats.org/officeDocument/2006/relationships/oleObject" Target="../embeddings/oleObject27.bin"/><Relationship Id="rId13" Type="http://schemas.openxmlformats.org/officeDocument/2006/relationships/image" Target="../media/image31.wmf"/><Relationship Id="rId14" Type="http://schemas.openxmlformats.org/officeDocument/2006/relationships/oleObject" Target="../embeddings/oleObject28.bin"/><Relationship Id="rId15" Type="http://schemas.openxmlformats.org/officeDocument/2006/relationships/image" Target="../media/image32.wmf"/><Relationship Id="rId16" Type="http://schemas.openxmlformats.org/officeDocument/2006/relationships/oleObject" Target="../embeddings/oleObject29.bin"/><Relationship Id="rId17" Type="http://schemas.openxmlformats.org/officeDocument/2006/relationships/image" Target="../media/image33.wmf"/><Relationship Id="rId18" Type="http://schemas.openxmlformats.org/officeDocument/2006/relationships/oleObject" Target="../embeddings/oleObject30.bin"/><Relationship Id="rId19" Type="http://schemas.openxmlformats.org/officeDocument/2006/relationships/image" Target="../media/image34.wmf"/><Relationship Id="rId37" Type="http://schemas.openxmlformats.org/officeDocument/2006/relationships/image" Target="../media/image43.wmf"/><Relationship Id="rId38" Type="http://schemas.openxmlformats.org/officeDocument/2006/relationships/oleObject" Target="../embeddings/oleObject40.bin"/><Relationship Id="rId39" Type="http://schemas.openxmlformats.org/officeDocument/2006/relationships/image" Target="../media/image44.wmf"/></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41.bin"/><Relationship Id="rId5" Type="http://schemas.openxmlformats.org/officeDocument/2006/relationships/image" Target="../media/image4.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29,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21"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29,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638300" y="2281535"/>
            <a:ext cx="65532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26 </a:t>
            </a:r>
            <a:r>
              <a:rPr lang="mr-IN" sz="2400" dirty="0" smtClean="0">
                <a:latin typeface="Arial Narrow" charset="0"/>
              </a:rPr>
              <a:t>–</a:t>
            </a:r>
            <a:r>
              <a:rPr lang="en-US" sz="2400" dirty="0" smtClean="0">
                <a:latin typeface="Arial Narrow" charset="0"/>
              </a:rPr>
              <a:t> DC Circuit</a:t>
            </a:r>
            <a:endParaRPr lang="en-US" sz="2400" dirty="0">
              <a:latin typeface="Arial Narrow" charset="0"/>
            </a:endParaRPr>
          </a:p>
          <a:p>
            <a:pPr marL="1352550" lvl="1" indent="-609600">
              <a:buFont typeface="Arial" charset="0"/>
              <a:buChar char="•"/>
            </a:pPr>
            <a:r>
              <a:rPr lang="en-US" sz="2000" dirty="0" smtClean="0">
                <a:latin typeface="Arial Narrow" charset="0"/>
              </a:rPr>
              <a:t>Resisters in Series and Parallel</a:t>
            </a:r>
            <a:endParaRPr lang="en-US" sz="2000" dirty="0">
              <a:latin typeface="Arial Narrow" charset="0"/>
            </a:endParaRPr>
          </a:p>
          <a:p>
            <a:pPr marL="1352550" lvl="1" indent="-609600">
              <a:buFont typeface="Arial" charset="0"/>
              <a:buChar char="•"/>
            </a:pPr>
            <a:r>
              <a:rPr lang="en-US" sz="2000" dirty="0" smtClean="0">
                <a:latin typeface="Arial Narrow" charset="0"/>
              </a:rPr>
              <a:t>Kirchhoff’s </a:t>
            </a:r>
            <a:r>
              <a:rPr lang="en-US" sz="2000" dirty="0">
                <a:latin typeface="Arial Narrow" charset="0"/>
              </a:rPr>
              <a:t>Rules</a:t>
            </a:r>
          </a:p>
          <a:p>
            <a:pPr marL="1352550" lvl="1" indent="-609600">
              <a:buFont typeface="Arial" charset="0"/>
              <a:buChar char="•"/>
            </a:pPr>
            <a:r>
              <a:rPr lang="en-US" sz="2000" dirty="0">
                <a:latin typeface="Arial Narrow" charset="0"/>
              </a:rPr>
              <a:t>EMFs in Series and Parallel</a:t>
            </a:r>
          </a:p>
          <a:p>
            <a:pPr marL="1352550" lvl="1" indent="-609600">
              <a:buFont typeface="Arial" charset="0"/>
              <a:buChar char="•"/>
            </a:pPr>
            <a:r>
              <a:rPr lang="en-US" sz="2000" dirty="0">
                <a:latin typeface="Arial Narrow" charset="0"/>
              </a:rPr>
              <a:t>RC </a:t>
            </a:r>
            <a:r>
              <a:rPr lang="en-US" sz="2000" dirty="0" smtClean="0">
                <a:latin typeface="Arial Narrow" charset="0"/>
              </a:rPr>
              <a:t>Circuits </a:t>
            </a:r>
            <a:r>
              <a:rPr lang="mr-IN" sz="2000" dirty="0" smtClean="0">
                <a:latin typeface="Arial Narrow" charset="0"/>
              </a:rPr>
              <a:t>–</a:t>
            </a:r>
            <a:r>
              <a:rPr lang="en-US" sz="2000" dirty="0" smtClean="0">
                <a:latin typeface="Arial Narrow" charset="0"/>
              </a:rPr>
              <a:t> Charging and Discharging</a:t>
            </a:r>
            <a:endParaRPr lang="en-US" sz="2000" dirty="0">
              <a:latin typeface="Arial Narrow" charset="0"/>
            </a:endParaRPr>
          </a:p>
          <a:p>
            <a:pPr marL="609600" indent="-609600" algn="l"/>
            <a:r>
              <a:rPr lang="en-US" sz="2400" dirty="0">
                <a:latin typeface="Arial Narrow" charset="0"/>
              </a:rPr>
              <a:t>Chapter 27: Magnetism and Magnetic Field</a:t>
            </a:r>
          </a:p>
        </p:txBody>
      </p:sp>
      <p:sp>
        <p:nvSpPr>
          <p:cNvPr id="8" name="Text Box 19"/>
          <p:cNvSpPr txBox="1">
            <a:spLocks noChangeArrowheads="1"/>
          </p:cNvSpPr>
          <p:nvPr/>
        </p:nvSpPr>
        <p:spPr bwMode="auto">
          <a:xfrm>
            <a:off x="1502938" y="5636567"/>
            <a:ext cx="7098418" cy="461665"/>
          </a:xfrm>
          <a:prstGeom prst="rect">
            <a:avLst/>
          </a:prstGeom>
          <a:solidFill>
            <a:srgbClr val="99FFCC"/>
          </a:solid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Today’s homework is </a:t>
            </a:r>
            <a:r>
              <a:rPr lang="en-US" dirty="0" smtClean="0">
                <a:solidFill>
                  <a:schemeClr val="accent2"/>
                </a:solidFill>
                <a:latin typeface="Arial Narrow" charset="0"/>
              </a:rPr>
              <a:t>#10, </a:t>
            </a:r>
            <a:r>
              <a:rPr lang="en-US" dirty="0">
                <a:solidFill>
                  <a:schemeClr val="accent2"/>
                </a:solidFill>
                <a:latin typeface="Arial Narrow" charset="0"/>
              </a:rPr>
              <a:t>due</a:t>
            </a:r>
            <a:r>
              <a:rPr lang="en-US" dirty="0" smtClean="0">
                <a:solidFill>
                  <a:schemeClr val="accent2"/>
                </a:solidFill>
                <a:latin typeface="Arial Narrow" charset="0"/>
              </a:rPr>
              <a:t> 11pm</a:t>
            </a:r>
            <a:r>
              <a:rPr lang="en-US" dirty="0">
                <a:solidFill>
                  <a:schemeClr val="accent2"/>
                </a:solidFill>
                <a:latin typeface="Arial Narrow" charset="0"/>
              </a:rPr>
              <a:t>,</a:t>
            </a:r>
            <a:r>
              <a:rPr lang="en-US" dirty="0" smtClean="0">
                <a:solidFill>
                  <a:schemeClr val="accent2"/>
                </a:solidFill>
                <a:latin typeface="Arial Narrow" charset="0"/>
              </a:rPr>
              <a:t> </a:t>
            </a:r>
            <a:r>
              <a:rPr lang="en-US" dirty="0" smtClean="0">
                <a:solidFill>
                  <a:schemeClr val="accent2"/>
                </a:solidFill>
                <a:latin typeface="Arial Narrow" charset="0"/>
              </a:rPr>
              <a:t>Monday, November 12!!</a:t>
            </a:r>
            <a:endParaRPr lang="en-US" dirty="0">
              <a:solidFill>
                <a:schemeClr val="accent2"/>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Oct. 29,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CD6BECFF-7D66-AA4A-8342-807F3767FDEC}" type="slidenum">
              <a:rPr lang="en-US"/>
              <a:pPr/>
              <a:t>10</a:t>
            </a:fld>
            <a:endParaRPr lang="en-US"/>
          </a:p>
        </p:txBody>
      </p:sp>
      <p:graphicFrame>
        <p:nvGraphicFramePr>
          <p:cNvPr id="3297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549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29732" name="Picture 4" descr="FG26_012"/>
          <p:cNvPicPr>
            <a:picLocks noChangeAspect="1" noChangeArrowheads="1"/>
          </p:cNvPicPr>
          <p:nvPr/>
        </p:nvPicPr>
        <p:blipFill>
          <a:blip r:embed="rId5"/>
          <a:srcRect/>
          <a:stretch>
            <a:fillRect/>
          </a:stretch>
        </p:blipFill>
        <p:spPr bwMode="auto">
          <a:xfrm>
            <a:off x="5486400" y="685800"/>
            <a:ext cx="4419600" cy="2133600"/>
          </a:xfrm>
          <a:prstGeom prst="rect">
            <a:avLst/>
          </a:prstGeom>
          <a:noFill/>
        </p:spPr>
      </p:pic>
      <p:sp>
        <p:nvSpPr>
          <p:cNvPr id="329733" name="Rectangle 5"/>
          <p:cNvSpPr>
            <a:spLocks noGrp="1" noChangeArrowheads="1"/>
          </p:cNvSpPr>
          <p:nvPr>
            <p:ph type="body" idx="1"/>
          </p:nvPr>
        </p:nvSpPr>
        <p:spPr>
          <a:xfrm>
            <a:off x="609600" y="990600"/>
            <a:ext cx="5791200" cy="1752600"/>
          </a:xfrm>
        </p:spPr>
        <p:txBody>
          <a:bodyPr/>
          <a:lstStyle/>
          <a:p>
            <a:r>
              <a:rPr lang="en-US" sz="2800" dirty="0" err="1"/>
              <a:t>Kirchoff’s</a:t>
            </a:r>
            <a:r>
              <a:rPr lang="en-US" sz="2800" dirty="0"/>
              <a:t> 2</a:t>
            </a:r>
            <a:r>
              <a:rPr lang="en-US" sz="2800" baseline="30000" dirty="0"/>
              <a:t>nd</a:t>
            </a:r>
            <a:r>
              <a:rPr lang="en-US" sz="2800" dirty="0"/>
              <a:t> rule:</a:t>
            </a:r>
            <a:r>
              <a:rPr lang="en-US" sz="2800" dirty="0" smtClean="0"/>
              <a:t> The loop </a:t>
            </a:r>
            <a:r>
              <a:rPr lang="en-US" sz="2800" dirty="0"/>
              <a:t>rule, uses </a:t>
            </a:r>
            <a:r>
              <a:rPr lang="en-US" sz="2800" b="1" u="sng" dirty="0">
                <a:solidFill>
                  <a:srgbClr val="FF0000"/>
                </a:solidFill>
              </a:rPr>
              <a:t>conservation of energy</a:t>
            </a:r>
            <a:r>
              <a:rPr lang="en-US" sz="2800" dirty="0"/>
              <a:t>.</a:t>
            </a:r>
          </a:p>
          <a:p>
            <a:pPr lvl="1"/>
            <a:r>
              <a:rPr lang="en-US" sz="2400" dirty="0"/>
              <a:t>The sum of the changes in potential </a:t>
            </a:r>
            <a:r>
              <a:rPr lang="en-US" sz="2400" dirty="0" smtClean="0"/>
              <a:t>in </a:t>
            </a:r>
            <a:r>
              <a:rPr lang="en-US" sz="2400" dirty="0"/>
              <a:t>any closed path of a circuit must be zero.</a:t>
            </a:r>
          </a:p>
        </p:txBody>
      </p:sp>
      <p:sp>
        <p:nvSpPr>
          <p:cNvPr id="329734" name="Rectangle 6"/>
          <p:cNvSpPr>
            <a:spLocks noChangeArrowheads="1"/>
          </p:cNvSpPr>
          <p:nvPr/>
        </p:nvSpPr>
        <p:spPr bwMode="auto">
          <a:xfrm>
            <a:off x="304800" y="2743200"/>
            <a:ext cx="8839200" cy="34290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The current in the circuit in the figure </a:t>
            </a:r>
            <a:r>
              <a:rPr lang="en-US" dirty="0" smtClean="0">
                <a:solidFill>
                  <a:schemeClr val="accent2"/>
                </a:solidFill>
                <a:latin typeface="Arial Narrow" charset="0"/>
              </a:rPr>
              <a:t>is</a:t>
            </a:r>
            <a:endParaRPr lang="en-US" dirty="0">
              <a:solidFill>
                <a:schemeClr val="accent2"/>
              </a:solidFill>
              <a:latin typeface="Arial Narrow" charset="0"/>
            </a:endParaRP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is the high potential point while point </a:t>
            </a:r>
            <a:r>
              <a:rPr lang="en-US" sz="2000" dirty="0" err="1">
                <a:solidFill>
                  <a:srgbClr val="660066"/>
                </a:solidFill>
                <a:latin typeface="Monotype Corsiva"/>
                <a:ea typeface="ＭＳ Ｐゴシック" charset="-128"/>
                <a:cs typeface="Monotype Corsiva"/>
              </a:rPr>
              <a:t>d</a:t>
            </a:r>
            <a:r>
              <a:rPr lang="en-US" sz="2000" dirty="0">
                <a:solidFill>
                  <a:srgbClr val="660066"/>
                </a:solidFill>
                <a:latin typeface="Arial Narrow" charset="0"/>
                <a:ea typeface="ＭＳ Ｐゴシック" charset="-128"/>
              </a:rPr>
              <a:t> is the lowest potential.</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When the test charge starts at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returns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 total potential change is 0.</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no potential change since there is no source of potential nor any resistance.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there is a </a:t>
            </a:r>
            <a:r>
              <a:rPr lang="en-US" sz="2000" dirty="0" smtClean="0">
                <a:solidFill>
                  <a:srgbClr val="660066"/>
                </a:solidFill>
                <a:latin typeface="Arial Narrow" charset="0"/>
                <a:ea typeface="ＭＳ Ｐゴシック" charset="-128"/>
              </a:rPr>
              <a:t>400</a:t>
            </a:r>
            <a:r>
              <a:rPr lang="en-US" sz="2000" dirty="0" smtClean="0">
                <a:solidFill>
                  <a:srgbClr val="660066"/>
                </a:solidFill>
                <a:latin typeface="Symbol" charset="2"/>
                <a:ea typeface="ＭＳ Ｐゴシック" charset="-128"/>
              </a:rPr>
              <a:t>Ω</a:t>
            </a:r>
            <a:r>
              <a:rPr lang="en-US" sz="2000" dirty="0" smtClean="0">
                <a:solidFill>
                  <a:srgbClr val="660066"/>
                </a:solidFill>
                <a:latin typeface="Arial Narrow" charset="0"/>
                <a:ea typeface="ＭＳ Ｐゴシック" charset="-128"/>
              </a:rPr>
              <a:t> </a:t>
            </a:r>
            <a:r>
              <a:rPr lang="en-US" sz="2000" dirty="0">
                <a:solidFill>
                  <a:srgbClr val="660066"/>
                </a:solidFill>
                <a:latin typeface="Arial Narrow" charset="0"/>
                <a:ea typeface="ＭＳ Ｐゴシック" charset="-128"/>
              </a:rPr>
              <a:t>resistance, causing IR=0.017*400 =6.8V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err="1">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there is a </a:t>
            </a:r>
            <a:r>
              <a:rPr lang="en-US" sz="2000" dirty="0" smtClean="0">
                <a:solidFill>
                  <a:srgbClr val="660066"/>
                </a:solidFill>
                <a:latin typeface="Arial Narrow" charset="0"/>
                <a:ea typeface="ＭＳ Ｐゴシック" charset="-128"/>
              </a:rPr>
              <a:t>290</a:t>
            </a:r>
            <a:r>
              <a:rPr lang="en-US" sz="2000" dirty="0" smtClean="0">
                <a:solidFill>
                  <a:srgbClr val="660066"/>
                </a:solidFill>
                <a:latin typeface="Symbol" charset="2"/>
                <a:ea typeface="ＭＳ Ｐゴシック" charset="-128"/>
              </a:rPr>
              <a:t>Ω</a:t>
            </a:r>
            <a:r>
              <a:rPr lang="en-US" sz="2000" dirty="0" smtClean="0">
                <a:solidFill>
                  <a:srgbClr val="660066"/>
                </a:solidFill>
                <a:latin typeface="Arial Narrow" charset="0"/>
                <a:ea typeface="ＭＳ Ｐゴシック" charset="-128"/>
              </a:rPr>
              <a:t> </a:t>
            </a:r>
            <a:r>
              <a:rPr lang="en-US" sz="2000" dirty="0">
                <a:solidFill>
                  <a:srgbClr val="660066"/>
                </a:solidFill>
                <a:latin typeface="Arial Narrow" charset="0"/>
                <a:ea typeface="ＭＳ Ｐゴシック" charset="-128"/>
              </a:rPr>
              <a:t>resistance, causing IR=0.017*290 =5.2V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Since these are voltage drops, we use negative sign for these, -6.8V and -5.2V.</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No change between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while from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there is +12V change.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Thus the total change of the voltage through the loop is: -6.8V-5.2V+12V=0V.</a:t>
            </a:r>
          </a:p>
        </p:txBody>
      </p:sp>
      <p:sp>
        <p:nvSpPr>
          <p:cNvPr id="2" name="TextBox 1"/>
          <p:cNvSpPr txBox="1"/>
          <p:nvPr/>
        </p:nvSpPr>
        <p:spPr>
          <a:xfrm>
            <a:off x="5069072" y="2738734"/>
            <a:ext cx="2246128" cy="461665"/>
          </a:xfrm>
          <a:prstGeom prst="rect">
            <a:avLst/>
          </a:prstGeom>
          <a:noFill/>
        </p:spPr>
        <p:txBody>
          <a:bodyPr wrap="none" rtlCol="0">
            <a:spAutoFit/>
          </a:bodyPr>
          <a:lstStyle/>
          <a:p>
            <a:r>
              <a:rPr lang="en-US" b="1">
                <a:solidFill>
                  <a:schemeClr val="accent2"/>
                </a:solidFill>
                <a:latin typeface="Monotype Corsiva" charset="0"/>
              </a:rPr>
              <a:t>I</a:t>
            </a:r>
            <a:r>
              <a:rPr lang="en-US">
                <a:solidFill>
                  <a:schemeClr val="accent2"/>
                </a:solidFill>
                <a:latin typeface="Arial Narrow" charset="0"/>
              </a:rPr>
              <a:t>=12/690=0.017A.</a:t>
            </a:r>
            <a:endParaRPr lang="en-US"/>
          </a:p>
        </p:txBody>
      </p:sp>
      <p:sp>
        <p:nvSpPr>
          <p:cNvPr id="329730" name="Rectangle 2"/>
          <p:cNvSpPr>
            <a:spLocks noGrp="1" noChangeArrowheads="1"/>
          </p:cNvSpPr>
          <p:nvPr>
            <p:ph type="title"/>
          </p:nvPr>
        </p:nvSpPr>
        <p:spPr>
          <a:xfrm>
            <a:off x="838200" y="152400"/>
            <a:ext cx="7239000" cy="609600"/>
          </a:xfrm>
        </p:spPr>
        <p:txBody>
          <a:bodyPr/>
          <a:lstStyle/>
          <a:p>
            <a:r>
              <a:rPr lang="en-US"/>
              <a:t> Kirchhoff’s Rules – 2</a:t>
            </a:r>
            <a:r>
              <a:rPr lang="en-US" baseline="30000"/>
              <a:t>nd</a:t>
            </a:r>
            <a:r>
              <a:rPr lang="en-US"/>
              <a:t> Rule</a:t>
            </a:r>
          </a:p>
        </p:txBody>
      </p:sp>
    </p:spTree>
    <p:extLst>
      <p:ext uri="{BB962C8B-B14F-4D97-AF65-F5344CB8AC3E}">
        <p14:creationId xmlns:p14="http://schemas.microsoft.com/office/powerpoint/2010/main" val="385276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29,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01F104DF-547A-E245-A12B-6ACECAA20D22}" type="slidenum">
              <a:rPr lang="en-US"/>
              <a:pPr/>
              <a:t>11</a:t>
            </a:fld>
            <a:endParaRPr lang="en-US"/>
          </a:p>
        </p:txBody>
      </p:sp>
      <p:sp>
        <p:nvSpPr>
          <p:cNvPr id="330754" name="Rectangle 2"/>
          <p:cNvSpPr>
            <a:spLocks noGrp="1" noChangeArrowheads="1"/>
          </p:cNvSpPr>
          <p:nvPr>
            <p:ph type="body" idx="1"/>
          </p:nvPr>
        </p:nvSpPr>
        <p:spPr>
          <a:xfrm>
            <a:off x="228600" y="533400"/>
            <a:ext cx="8534400" cy="5715000"/>
          </a:xfrm>
        </p:spPr>
        <p:txBody>
          <a:bodyPr/>
          <a:lstStyle/>
          <a:p>
            <a:pPr marL="609600" indent="-609600">
              <a:spcBef>
                <a:spcPts val="72"/>
              </a:spcBef>
              <a:buFontTx/>
              <a:buAutoNum type="arabicPeriod"/>
            </a:pPr>
            <a:r>
              <a:rPr lang="en-US" sz="2800" dirty="0"/>
              <a:t>Determine the flow of currents at the </a:t>
            </a:r>
            <a:r>
              <a:rPr lang="en-US" sz="2800" dirty="0" smtClean="0"/>
              <a:t>junctions and label each and everyone of the currents.</a:t>
            </a:r>
          </a:p>
          <a:p>
            <a:pPr marL="990600" lvl="1" indent="-533400">
              <a:spcBef>
                <a:spcPts val="72"/>
              </a:spcBef>
              <a:buFontTx/>
              <a:buChar char="•"/>
            </a:pPr>
            <a:r>
              <a:rPr lang="en-US" sz="2400" dirty="0"/>
              <a:t>It does not matter which </a:t>
            </a:r>
            <a:r>
              <a:rPr lang="en-US" sz="2400" dirty="0" smtClean="0"/>
              <a:t>direction, </a:t>
            </a:r>
            <a:r>
              <a:rPr lang="en-US" sz="2400" dirty="0"/>
              <a:t>you </a:t>
            </a:r>
            <a:r>
              <a:rPr lang="en-US" sz="2400" dirty="0" smtClean="0"/>
              <a:t>decide but keep it!</a:t>
            </a:r>
          </a:p>
          <a:p>
            <a:pPr marL="1390650" lvl="2" indent="-533400">
              <a:spcBef>
                <a:spcPts val="72"/>
              </a:spcBef>
            </a:pPr>
            <a:r>
              <a:rPr lang="en-US" sz="2000" dirty="0" smtClean="0"/>
              <a:t>You cannot have all current coming in or going out of a junction, though!</a:t>
            </a:r>
            <a:endParaRPr lang="en-US" sz="2000" dirty="0"/>
          </a:p>
          <a:p>
            <a:pPr marL="990600" lvl="1" indent="-533400">
              <a:spcBef>
                <a:spcPts val="72"/>
              </a:spcBef>
              <a:buFontTx/>
              <a:buChar char="•"/>
            </a:pPr>
            <a:r>
              <a:rPr lang="en-US" sz="2400" dirty="0"/>
              <a:t>If the value of the current after completing the calculations are negative, you </a:t>
            </a:r>
            <a:r>
              <a:rPr lang="en-US" sz="2400" dirty="0" smtClean="0"/>
              <a:t>just need to </a:t>
            </a:r>
            <a:r>
              <a:rPr lang="en-US" sz="2400" dirty="0"/>
              <a:t>flip the direction of the current flow.</a:t>
            </a:r>
          </a:p>
          <a:p>
            <a:pPr marL="609600" indent="-609600">
              <a:spcBef>
                <a:spcPts val="72"/>
              </a:spcBef>
              <a:buFontTx/>
              <a:buAutoNum type="arabicPeriod"/>
            </a:pPr>
            <a:r>
              <a:rPr lang="en-US" sz="2800" dirty="0"/>
              <a:t>Write down the current equation based on Kirchhoff’s 1</a:t>
            </a:r>
            <a:r>
              <a:rPr lang="en-US" sz="2800" baseline="30000" dirty="0"/>
              <a:t>st</a:t>
            </a:r>
            <a:r>
              <a:rPr lang="en-US" sz="2800" dirty="0"/>
              <a:t> rule at various junctions.</a:t>
            </a:r>
          </a:p>
          <a:p>
            <a:pPr marL="990600" lvl="1" indent="-533400">
              <a:spcBef>
                <a:spcPts val="72"/>
              </a:spcBef>
              <a:buFontTx/>
              <a:buChar char="•"/>
            </a:pPr>
            <a:r>
              <a:rPr lang="en-US" sz="2400" dirty="0"/>
              <a:t>Be sure to see if any of them are the same.</a:t>
            </a:r>
          </a:p>
          <a:p>
            <a:pPr marL="609600" indent="-609600">
              <a:spcBef>
                <a:spcPts val="72"/>
              </a:spcBef>
              <a:buFontTx/>
              <a:buAutoNum type="arabicPeriod"/>
            </a:pPr>
            <a:r>
              <a:rPr lang="en-US" sz="2800" dirty="0"/>
              <a:t>Choose </a:t>
            </a:r>
            <a:r>
              <a:rPr lang="en-US" sz="2800" dirty="0" smtClean="0"/>
              <a:t>closed </a:t>
            </a:r>
            <a:r>
              <a:rPr lang="en-US" sz="2800" dirty="0"/>
              <a:t>loops in the circuit</a:t>
            </a:r>
          </a:p>
          <a:p>
            <a:pPr marL="609600" indent="-609600">
              <a:spcBef>
                <a:spcPts val="72"/>
              </a:spcBef>
              <a:buFontTx/>
              <a:buAutoNum type="arabicPeriod"/>
            </a:pPr>
            <a:r>
              <a:rPr lang="en-US" sz="2800" dirty="0"/>
              <a:t>Write down the potential in each interval of the junctions, keeping the </a:t>
            </a:r>
            <a:r>
              <a:rPr lang="en-US" sz="2800" dirty="0" smtClean="0"/>
              <a:t>proper signs as you decided in step 1 above.</a:t>
            </a:r>
            <a:endParaRPr lang="en-US" sz="2800" dirty="0"/>
          </a:p>
          <a:p>
            <a:pPr marL="609600" indent="-609600">
              <a:spcBef>
                <a:spcPts val="72"/>
              </a:spcBef>
              <a:buFontTx/>
              <a:buAutoNum type="arabicPeriod"/>
            </a:pPr>
            <a:r>
              <a:rPr lang="en-US" sz="2800" dirty="0"/>
              <a:t>Write down the potential equations for each loop.</a:t>
            </a:r>
          </a:p>
          <a:p>
            <a:pPr marL="609600" indent="-609600">
              <a:spcBef>
                <a:spcPts val="72"/>
              </a:spcBef>
              <a:buFontTx/>
              <a:buAutoNum type="arabicPeriod"/>
            </a:pPr>
            <a:r>
              <a:rPr lang="en-US" sz="2800" dirty="0"/>
              <a:t>Solve the equations for unknowns.</a:t>
            </a:r>
          </a:p>
        </p:txBody>
      </p:sp>
      <p:sp>
        <p:nvSpPr>
          <p:cNvPr id="330755" name="Rectangle 3"/>
          <p:cNvSpPr>
            <a:spLocks noGrp="1" noChangeArrowheads="1"/>
          </p:cNvSpPr>
          <p:nvPr>
            <p:ph type="title"/>
          </p:nvPr>
        </p:nvSpPr>
        <p:spPr>
          <a:xfrm>
            <a:off x="838200" y="0"/>
            <a:ext cx="7239000" cy="609600"/>
          </a:xfrm>
        </p:spPr>
        <p:txBody>
          <a:bodyPr/>
          <a:lstStyle/>
          <a:p>
            <a:r>
              <a:rPr lang="en-US" dirty="0"/>
              <a:t> </a:t>
            </a:r>
            <a:r>
              <a:rPr lang="en-US" dirty="0" smtClean="0"/>
              <a:t>How to use </a:t>
            </a:r>
            <a:r>
              <a:rPr lang="en-US" dirty="0"/>
              <a:t>Kirchhoff’s </a:t>
            </a:r>
            <a:r>
              <a:rPr lang="en-US" dirty="0" smtClean="0"/>
              <a:t>Rules??</a:t>
            </a:r>
            <a:endParaRPr lang="en-US" dirty="0"/>
          </a:p>
        </p:txBody>
      </p:sp>
      <p:graphicFrame>
        <p:nvGraphicFramePr>
          <p:cNvPr id="33075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651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2015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Monday, Oct. 29, 2018</a:t>
            </a:r>
            <a:endParaRPr lang="en-US"/>
          </a:p>
        </p:txBody>
      </p:sp>
      <p:sp>
        <p:nvSpPr>
          <p:cNvPr id="26" name="Footer Placeholder 4"/>
          <p:cNvSpPr>
            <a:spLocks noGrp="1"/>
          </p:cNvSpPr>
          <p:nvPr>
            <p:ph type="ftr" sz="quarter" idx="11"/>
          </p:nvPr>
        </p:nvSpPr>
        <p:spPr/>
        <p:txBody>
          <a:bodyPr/>
          <a:lstStyle/>
          <a:p>
            <a:r>
              <a:rPr lang="mr-IN" smtClean="0"/>
              <a:t>PHYS 1444-002, Fall 2018                     Dr. Jaehoon Yu</a:t>
            </a:r>
            <a:endParaRPr lang="en-US"/>
          </a:p>
        </p:txBody>
      </p:sp>
      <p:sp>
        <p:nvSpPr>
          <p:cNvPr id="27" name="Slide Number Placeholder 5"/>
          <p:cNvSpPr>
            <a:spLocks noGrp="1"/>
          </p:cNvSpPr>
          <p:nvPr>
            <p:ph type="sldNum" sz="quarter" idx="12"/>
          </p:nvPr>
        </p:nvSpPr>
        <p:spPr/>
        <p:txBody>
          <a:bodyPr/>
          <a:lstStyle/>
          <a:p>
            <a:fld id="{0ADD47F8-C557-114C-B0B7-59E4BF649E18}" type="slidenum">
              <a:rPr lang="en-US"/>
              <a:pPr/>
              <a:t>12</a:t>
            </a:fld>
            <a:endParaRPr lang="en-US"/>
          </a:p>
        </p:txBody>
      </p:sp>
      <p:pic>
        <p:nvPicPr>
          <p:cNvPr id="331787" name="Picture 11" descr="FG26_011"/>
          <p:cNvPicPr>
            <a:picLocks noChangeAspect="1" noChangeArrowheads="1"/>
          </p:cNvPicPr>
          <p:nvPr/>
        </p:nvPicPr>
        <p:blipFill>
          <a:blip r:embed="rId3"/>
          <a:srcRect/>
          <a:stretch>
            <a:fillRect/>
          </a:stretch>
        </p:blipFill>
        <p:spPr bwMode="auto">
          <a:xfrm>
            <a:off x="6629400" y="76200"/>
            <a:ext cx="2514600" cy="1628775"/>
          </a:xfrm>
          <a:prstGeom prst="rect">
            <a:avLst/>
          </a:prstGeom>
          <a:noFill/>
        </p:spPr>
      </p:pic>
      <p:sp>
        <p:nvSpPr>
          <p:cNvPr id="331778" name="Rectangle 2"/>
          <p:cNvSpPr>
            <a:spLocks noGrp="1" noChangeArrowheads="1"/>
          </p:cNvSpPr>
          <p:nvPr>
            <p:ph type="title"/>
          </p:nvPr>
        </p:nvSpPr>
        <p:spPr>
          <a:xfrm>
            <a:off x="228600" y="-76200"/>
            <a:ext cx="8686800" cy="762000"/>
          </a:xfrm>
        </p:spPr>
        <p:txBody>
          <a:bodyPr/>
          <a:lstStyle/>
          <a:p>
            <a:r>
              <a:rPr lang="en-US" dirty="0"/>
              <a:t>Example 26 –</a:t>
            </a:r>
            <a:r>
              <a:rPr lang="en-US" dirty="0" smtClean="0"/>
              <a:t> 9</a:t>
            </a:r>
            <a:endParaRPr lang="en-US" dirty="0"/>
          </a:p>
        </p:txBody>
      </p:sp>
      <p:sp>
        <p:nvSpPr>
          <p:cNvPr id="331779" name="Text Box 3"/>
          <p:cNvSpPr txBox="1">
            <a:spLocks noChangeArrowheads="1"/>
          </p:cNvSpPr>
          <p:nvPr/>
        </p:nvSpPr>
        <p:spPr bwMode="auto">
          <a:xfrm>
            <a:off x="152400" y="609600"/>
            <a:ext cx="6477000" cy="8223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Use Kirchhoff’s rules. </a:t>
            </a:r>
            <a:r>
              <a:rPr lang="en-US">
                <a:solidFill>
                  <a:schemeClr val="accent2"/>
                </a:solidFill>
                <a:latin typeface="Arial Narrow" charset="0"/>
              </a:rPr>
              <a:t>Calculate the currents </a:t>
            </a:r>
            <a:r>
              <a:rPr lang="en-US">
                <a:solidFill>
                  <a:schemeClr val="accent2"/>
                </a:solidFill>
                <a:latin typeface="Monotype Corsiva" charset="0"/>
              </a:rPr>
              <a:t>I</a:t>
            </a:r>
            <a:r>
              <a:rPr lang="en-US" baseline="-25000">
                <a:solidFill>
                  <a:schemeClr val="accent2"/>
                </a:solidFill>
                <a:latin typeface="Monotype Corsiva" charset="0"/>
              </a:rPr>
              <a:t>1</a:t>
            </a:r>
            <a:r>
              <a:rPr lang="en-US">
                <a:solidFill>
                  <a:schemeClr val="accent2"/>
                </a:solidFill>
                <a:latin typeface="Monotype Corsiva" charset="0"/>
              </a:rPr>
              <a:t>, I</a:t>
            </a:r>
            <a:r>
              <a:rPr lang="en-US" baseline="-25000">
                <a:solidFill>
                  <a:schemeClr val="accent2"/>
                </a:solidFill>
                <a:latin typeface="Monotype Corsiva" charset="0"/>
              </a:rPr>
              <a:t>2</a:t>
            </a:r>
            <a:r>
              <a:rPr lang="en-US">
                <a:solidFill>
                  <a:schemeClr val="accent2"/>
                </a:solidFill>
                <a:latin typeface="Arial Narrow" charset="0"/>
              </a:rPr>
              <a:t> and </a:t>
            </a:r>
            <a:r>
              <a:rPr lang="en-US">
                <a:solidFill>
                  <a:schemeClr val="accent2"/>
                </a:solidFill>
                <a:latin typeface="Monotype Corsiva" charset="0"/>
              </a:rPr>
              <a:t>I</a:t>
            </a:r>
            <a:r>
              <a:rPr lang="en-US" baseline="-25000">
                <a:solidFill>
                  <a:schemeClr val="accent2"/>
                </a:solidFill>
                <a:latin typeface="Monotype Corsiva" charset="0"/>
              </a:rPr>
              <a:t>3</a:t>
            </a:r>
            <a:r>
              <a:rPr lang="en-US">
                <a:solidFill>
                  <a:schemeClr val="accent2"/>
                </a:solidFill>
                <a:latin typeface="Arial Narrow" charset="0"/>
              </a:rPr>
              <a:t> in each of the branches of the circuit in the figure. </a:t>
            </a:r>
          </a:p>
        </p:txBody>
      </p:sp>
      <p:sp>
        <p:nvSpPr>
          <p:cNvPr id="331780" name="Text Box 4"/>
          <p:cNvSpPr txBox="1">
            <a:spLocks noChangeArrowheads="1"/>
          </p:cNvSpPr>
          <p:nvPr/>
        </p:nvSpPr>
        <p:spPr bwMode="auto">
          <a:xfrm>
            <a:off x="228600" y="1447800"/>
            <a:ext cx="86106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directions of the current through the circuit is not known a </a:t>
            </a:r>
            <a:r>
              <a:rPr lang="en-US" dirty="0">
                <a:solidFill>
                  <a:srgbClr val="CC00CC"/>
                </a:solidFill>
                <a:latin typeface="Monotype Corsiva" charset="0"/>
              </a:rPr>
              <a:t>priori</a:t>
            </a:r>
            <a:r>
              <a:rPr lang="en-US" dirty="0">
                <a:solidFill>
                  <a:srgbClr val="CC00CC"/>
                </a:solidFill>
                <a:latin typeface="Arial Narrow" charset="0"/>
              </a:rPr>
              <a:t> but since the current tends to move away from the positive terminal of a battery, we </a:t>
            </a:r>
            <a:r>
              <a:rPr lang="en-US" dirty="0" smtClean="0">
                <a:solidFill>
                  <a:srgbClr val="CC00CC"/>
                </a:solidFill>
                <a:latin typeface="Arial Narrow" charset="0"/>
              </a:rPr>
              <a:t>arbitrarily </a:t>
            </a:r>
            <a:r>
              <a:rPr lang="en-US" dirty="0">
                <a:solidFill>
                  <a:srgbClr val="CC00CC"/>
                </a:solidFill>
                <a:latin typeface="Arial Narrow" charset="0"/>
              </a:rPr>
              <a:t>choose the direction of the currents as shown.</a:t>
            </a:r>
          </a:p>
        </p:txBody>
      </p:sp>
      <p:sp>
        <p:nvSpPr>
          <p:cNvPr id="331781" name="Text Box 5"/>
          <p:cNvSpPr txBox="1">
            <a:spLocks noChangeArrowheads="1"/>
          </p:cNvSpPr>
          <p:nvPr/>
        </p:nvSpPr>
        <p:spPr bwMode="auto">
          <a:xfrm>
            <a:off x="457200" y="35814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This is the same for junction </a:t>
            </a:r>
            <a:r>
              <a:rPr lang="en-US" dirty="0" err="1">
                <a:solidFill>
                  <a:srgbClr val="CC00CC"/>
                </a:solidFill>
                <a:latin typeface="Monotype Corsiva"/>
                <a:cs typeface="Monotype Corsiva"/>
              </a:rPr>
              <a:t>d</a:t>
            </a:r>
            <a:r>
              <a:rPr lang="en-US" dirty="0">
                <a:solidFill>
                  <a:srgbClr val="CC00CC"/>
                </a:solidFill>
                <a:latin typeface="Arial Narrow" charset="0"/>
              </a:rPr>
              <a:t> as well, so no additional information.</a:t>
            </a:r>
          </a:p>
        </p:txBody>
      </p:sp>
      <p:graphicFrame>
        <p:nvGraphicFramePr>
          <p:cNvPr id="331782" name="Object 6"/>
          <p:cNvGraphicFramePr>
            <a:graphicFrameLocks noChangeAspect="1"/>
          </p:cNvGraphicFramePr>
          <p:nvPr/>
        </p:nvGraphicFramePr>
        <p:xfrm>
          <a:off x="6324600" y="3048000"/>
          <a:ext cx="1828800" cy="581025"/>
        </p:xfrm>
        <a:graphic>
          <a:graphicData uri="http://schemas.openxmlformats.org/presentationml/2006/ole">
            <mc:AlternateContent xmlns:mc="http://schemas.openxmlformats.org/markup-compatibility/2006">
              <mc:Choice xmlns:v="urn:schemas-microsoft-com:vml" Requires="v">
                <p:oleObj spid="_x0000_s147796" name="Equation" r:id="rId4" imgW="660240" imgH="203040" progId="Equation.DSMT4">
                  <p:embed/>
                </p:oleObj>
              </mc:Choice>
              <mc:Fallback>
                <p:oleObj name="Equation" r:id="rId4" imgW="66024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48000"/>
                        <a:ext cx="1828800" cy="5810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83" name="Text Box 7"/>
          <p:cNvSpPr txBox="1">
            <a:spLocks noChangeArrowheads="1"/>
          </p:cNvSpPr>
          <p:nvPr/>
        </p:nvSpPr>
        <p:spPr bwMode="auto">
          <a:xfrm>
            <a:off x="457200" y="2590800"/>
            <a:ext cx="624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have three unknowns so we need three equations. </a:t>
            </a:r>
          </a:p>
        </p:txBody>
      </p:sp>
      <p:sp>
        <p:nvSpPr>
          <p:cNvPr id="331784" name="Text Box 8"/>
          <p:cNvSpPr txBox="1">
            <a:spLocks noChangeArrowheads="1"/>
          </p:cNvSpPr>
          <p:nvPr/>
        </p:nvSpPr>
        <p:spPr bwMode="auto">
          <a:xfrm>
            <a:off x="457200" y="3048000"/>
            <a:ext cx="617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Kirchhoff’s junction rule at point </a:t>
            </a:r>
            <a:r>
              <a:rPr lang="en-US">
                <a:solidFill>
                  <a:srgbClr val="CC00CC"/>
                </a:solidFill>
                <a:latin typeface="Monotype Corsiva" charset="0"/>
              </a:rPr>
              <a:t>a</a:t>
            </a:r>
            <a:r>
              <a:rPr lang="en-US">
                <a:solidFill>
                  <a:srgbClr val="CC00CC"/>
                </a:solidFill>
                <a:latin typeface="Arial Narrow" charset="0"/>
              </a:rPr>
              <a:t>, we obtain </a:t>
            </a:r>
          </a:p>
        </p:txBody>
      </p:sp>
      <p:sp>
        <p:nvSpPr>
          <p:cNvPr id="331785" name="Text Box 9"/>
          <p:cNvSpPr txBox="1">
            <a:spLocks noChangeArrowheads="1"/>
          </p:cNvSpPr>
          <p:nvPr/>
        </p:nvSpPr>
        <p:spPr bwMode="auto">
          <a:xfrm>
            <a:off x="457200" y="4038600"/>
            <a:ext cx="4800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loop </a:t>
            </a:r>
            <a:r>
              <a:rPr lang="en-US">
                <a:solidFill>
                  <a:srgbClr val="CC00CC"/>
                </a:solidFill>
                <a:latin typeface="Monotype Corsiva" charset="0"/>
              </a:rPr>
              <a:t>ahdcba</a:t>
            </a:r>
            <a:r>
              <a:rPr lang="en-US">
                <a:solidFill>
                  <a:srgbClr val="CC00CC"/>
                </a:solidFill>
                <a:latin typeface="Arial Narrow" charset="0"/>
              </a:rPr>
              <a:t>.</a:t>
            </a:r>
          </a:p>
        </p:txBody>
      </p:sp>
      <p:graphicFrame>
        <p:nvGraphicFramePr>
          <p:cNvPr id="331786" name="Object 10"/>
          <p:cNvGraphicFramePr>
            <a:graphicFrameLocks noChangeAspect="1"/>
          </p:cNvGraphicFramePr>
          <p:nvPr/>
        </p:nvGraphicFramePr>
        <p:xfrm>
          <a:off x="712788" y="4516438"/>
          <a:ext cx="658812" cy="474662"/>
        </p:xfrm>
        <a:graphic>
          <a:graphicData uri="http://schemas.openxmlformats.org/presentationml/2006/ole">
            <mc:AlternateContent xmlns:mc="http://schemas.openxmlformats.org/markup-compatibility/2006">
              <mc:Choice xmlns:v="urn:schemas-microsoft-com:vml" Requires="v">
                <p:oleObj spid="_x0000_s147797" name="Equation" r:id="rId6" imgW="330120" imgH="203040" progId="Equation.DSMT4">
                  <p:embed/>
                </p:oleObj>
              </mc:Choice>
              <mc:Fallback>
                <p:oleObj name="Equation" r:id="rId6" imgW="330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788" y="4516438"/>
                        <a:ext cx="6588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8" name="Object 12"/>
          <p:cNvGraphicFramePr>
            <a:graphicFrameLocks noChangeAspect="1"/>
          </p:cNvGraphicFramePr>
          <p:nvPr/>
        </p:nvGraphicFramePr>
        <p:xfrm>
          <a:off x="1219200" y="5422900"/>
          <a:ext cx="1111250" cy="520700"/>
        </p:xfrm>
        <a:graphic>
          <a:graphicData uri="http://schemas.openxmlformats.org/presentationml/2006/ole">
            <mc:AlternateContent xmlns:mc="http://schemas.openxmlformats.org/markup-compatibility/2006">
              <mc:Choice xmlns:v="urn:schemas-microsoft-com:vml" Requires="v">
                <p:oleObj spid="_x0000_s147798" name="Equation" r:id="rId8" imgW="507960" imgH="203040" progId="Equation.DSMT4">
                  <p:embed/>
                </p:oleObj>
              </mc:Choice>
              <mc:Fallback>
                <p:oleObj name="Equation" r:id="rId8" imgW="507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422900"/>
                        <a:ext cx="1111250" cy="520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9" name="Object 13"/>
          <p:cNvGraphicFramePr>
            <a:graphicFrameLocks noChangeAspect="1"/>
          </p:cNvGraphicFramePr>
          <p:nvPr/>
        </p:nvGraphicFramePr>
        <p:xfrm>
          <a:off x="2517775" y="4516438"/>
          <a:ext cx="682625" cy="474662"/>
        </p:xfrm>
        <a:graphic>
          <a:graphicData uri="http://schemas.openxmlformats.org/presentationml/2006/ole">
            <mc:AlternateContent xmlns:mc="http://schemas.openxmlformats.org/markup-compatibility/2006">
              <mc:Choice xmlns:v="urn:schemas-microsoft-com:vml" Requires="v">
                <p:oleObj spid="_x0000_s147799" name="Equation" r:id="rId10" imgW="342720" imgH="203040" progId="Equation.DSMT4">
                  <p:embed/>
                </p:oleObj>
              </mc:Choice>
              <mc:Fallback>
                <p:oleObj name="Equation" r:id="rId10" imgW="342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7775" y="4516438"/>
                        <a:ext cx="6826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0" name="Object 14"/>
          <p:cNvGraphicFramePr>
            <a:graphicFrameLocks noChangeAspect="1"/>
          </p:cNvGraphicFramePr>
          <p:nvPr/>
        </p:nvGraphicFramePr>
        <p:xfrm>
          <a:off x="3746500" y="4516438"/>
          <a:ext cx="658813" cy="474662"/>
        </p:xfrm>
        <a:graphic>
          <a:graphicData uri="http://schemas.openxmlformats.org/presentationml/2006/ole">
            <mc:AlternateContent xmlns:mc="http://schemas.openxmlformats.org/markup-compatibility/2006">
              <mc:Choice xmlns:v="urn:schemas-microsoft-com:vml" Requires="v">
                <p:oleObj spid="_x0000_s147800" name="Equation" r:id="rId12" imgW="330120" imgH="203040" progId="Equation.DSMT4">
                  <p:embed/>
                </p:oleObj>
              </mc:Choice>
              <mc:Fallback>
                <p:oleObj name="Equation" r:id="rId12" imgW="3301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6500" y="4516438"/>
                        <a:ext cx="658813"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1" name="Object 15"/>
          <p:cNvGraphicFramePr>
            <a:graphicFrameLocks noChangeAspect="1"/>
          </p:cNvGraphicFramePr>
          <p:nvPr/>
        </p:nvGraphicFramePr>
        <p:xfrm>
          <a:off x="5257800" y="4516438"/>
          <a:ext cx="657225" cy="474662"/>
        </p:xfrm>
        <a:graphic>
          <a:graphicData uri="http://schemas.openxmlformats.org/presentationml/2006/ole">
            <mc:AlternateContent xmlns:mc="http://schemas.openxmlformats.org/markup-compatibility/2006">
              <mc:Choice xmlns:v="urn:schemas-microsoft-com:vml" Requires="v">
                <p:oleObj spid="_x0000_s147801" name="Equation" r:id="rId14" imgW="330120" imgH="203040" progId="Equation.DSMT4">
                  <p:embed/>
                </p:oleObj>
              </mc:Choice>
              <mc:Fallback>
                <p:oleObj name="Equation" r:id="rId14" imgW="3301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7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2" name="Object 16"/>
          <p:cNvGraphicFramePr>
            <a:graphicFrameLocks noChangeAspect="1"/>
          </p:cNvGraphicFramePr>
          <p:nvPr/>
        </p:nvGraphicFramePr>
        <p:xfrm>
          <a:off x="6781800" y="4516438"/>
          <a:ext cx="657225" cy="474662"/>
        </p:xfrm>
        <a:graphic>
          <a:graphicData uri="http://schemas.openxmlformats.org/presentationml/2006/ole">
            <mc:AlternateContent xmlns:mc="http://schemas.openxmlformats.org/markup-compatibility/2006">
              <mc:Choice xmlns:v="urn:schemas-microsoft-com:vml" Requires="v">
                <p:oleObj spid="_x0000_s147802" name="Equation" r:id="rId16" imgW="330120" imgH="203040" progId="Equation.DSMT4">
                  <p:embed/>
                </p:oleObj>
              </mc:Choice>
              <mc:Fallback>
                <p:oleObj name="Equation" r:id="rId16" imgW="3301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3" name="Text Box 17"/>
          <p:cNvSpPr txBox="1">
            <a:spLocks noChangeArrowheads="1"/>
          </p:cNvSpPr>
          <p:nvPr/>
        </p:nvSpPr>
        <p:spPr bwMode="auto">
          <a:xfrm>
            <a:off x="609600" y="4953000"/>
            <a:ext cx="5638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total voltage change in</a:t>
            </a:r>
            <a:r>
              <a:rPr lang="en-US" dirty="0" smtClean="0">
                <a:solidFill>
                  <a:srgbClr val="CC00CC"/>
                </a:solidFill>
                <a:latin typeface="Arial Narrow" charset="0"/>
              </a:rPr>
              <a:t> the loop </a:t>
            </a:r>
            <a:r>
              <a:rPr lang="en-US" dirty="0" err="1">
                <a:solidFill>
                  <a:srgbClr val="CC00CC"/>
                </a:solidFill>
                <a:latin typeface="Monotype Corsiva" charset="0"/>
              </a:rPr>
              <a:t>ahdcba</a:t>
            </a:r>
            <a:r>
              <a:rPr lang="en-US" dirty="0">
                <a:solidFill>
                  <a:srgbClr val="CC00CC"/>
                </a:solidFill>
                <a:latin typeface="Arial Narrow" charset="0"/>
              </a:rPr>
              <a:t> is.</a:t>
            </a:r>
          </a:p>
        </p:txBody>
      </p:sp>
      <p:graphicFrame>
        <p:nvGraphicFramePr>
          <p:cNvPr id="331794" name="Object 18"/>
          <p:cNvGraphicFramePr>
            <a:graphicFrameLocks noChangeAspect="1"/>
          </p:cNvGraphicFramePr>
          <p:nvPr/>
        </p:nvGraphicFramePr>
        <p:xfrm>
          <a:off x="1374775" y="4516438"/>
          <a:ext cx="758825" cy="474662"/>
        </p:xfrm>
        <a:graphic>
          <a:graphicData uri="http://schemas.openxmlformats.org/presentationml/2006/ole">
            <mc:AlternateContent xmlns:mc="http://schemas.openxmlformats.org/markup-compatibility/2006">
              <mc:Choice xmlns:v="urn:schemas-microsoft-com:vml" Requires="v">
                <p:oleObj spid="_x0000_s147803" name="Equation" r:id="rId18" imgW="380880" imgH="203040" progId="Equation.DSMT4">
                  <p:embed/>
                </p:oleObj>
              </mc:Choice>
              <mc:Fallback>
                <p:oleObj name="Equation" r:id="rId18" imgW="38088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4775" y="4516438"/>
                        <a:ext cx="7588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5" name="Object 19"/>
          <p:cNvGraphicFramePr>
            <a:graphicFrameLocks noChangeAspect="1"/>
          </p:cNvGraphicFramePr>
          <p:nvPr/>
        </p:nvGraphicFramePr>
        <p:xfrm>
          <a:off x="3200400" y="4560888"/>
          <a:ext cx="227013" cy="385762"/>
        </p:xfrm>
        <a:graphic>
          <a:graphicData uri="http://schemas.openxmlformats.org/presentationml/2006/ole">
            <mc:AlternateContent xmlns:mc="http://schemas.openxmlformats.org/markup-compatibility/2006">
              <mc:Choice xmlns:v="urn:schemas-microsoft-com:vml" Requires="v">
                <p:oleObj spid="_x0000_s147804" name="Equation" r:id="rId20" imgW="114120" imgH="164880" progId="Equation.DSMT4">
                  <p:embed/>
                </p:oleObj>
              </mc:Choice>
              <mc:Fallback>
                <p:oleObj name="Equation" r:id="rId20" imgW="11412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4560888"/>
                        <a:ext cx="227013"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6" name="Object 20"/>
          <p:cNvGraphicFramePr>
            <a:graphicFrameLocks noChangeAspect="1"/>
          </p:cNvGraphicFramePr>
          <p:nvPr/>
        </p:nvGraphicFramePr>
        <p:xfrm>
          <a:off x="4421188" y="4560888"/>
          <a:ext cx="531812" cy="385762"/>
        </p:xfrm>
        <a:graphic>
          <a:graphicData uri="http://schemas.openxmlformats.org/presentationml/2006/ole">
            <mc:AlternateContent xmlns:mc="http://schemas.openxmlformats.org/markup-compatibility/2006">
              <mc:Choice xmlns:v="urn:schemas-microsoft-com:vml" Requires="v">
                <p:oleObj spid="_x0000_s147805" name="Equation" r:id="rId22" imgW="266400" imgH="164880" progId="Equation.DSMT4">
                  <p:embed/>
                </p:oleObj>
              </mc:Choice>
              <mc:Fallback>
                <p:oleObj name="Equation" r:id="rId22" imgW="266400" imgH="1648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21188" y="4560888"/>
                        <a:ext cx="531812"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7" name="Object 21"/>
          <p:cNvGraphicFramePr>
            <a:graphicFrameLocks noChangeAspect="1"/>
          </p:cNvGraphicFramePr>
          <p:nvPr/>
        </p:nvGraphicFramePr>
        <p:xfrm>
          <a:off x="5945188" y="4516438"/>
          <a:ext cx="455612" cy="474662"/>
        </p:xfrm>
        <a:graphic>
          <a:graphicData uri="http://schemas.openxmlformats.org/presentationml/2006/ole">
            <mc:AlternateContent xmlns:mc="http://schemas.openxmlformats.org/markup-compatibility/2006">
              <mc:Choice xmlns:v="urn:schemas-microsoft-com:vml" Requires="v">
                <p:oleObj spid="_x0000_s147806" name="Equation" r:id="rId24" imgW="228600" imgH="203040" progId="Equation.DSMT4">
                  <p:embed/>
                </p:oleObj>
              </mc:Choice>
              <mc:Fallback>
                <p:oleObj name="Equation" r:id="rId24" imgW="22860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45188" y="4516438"/>
                        <a:ext cx="4556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8" name="Object 22"/>
          <p:cNvGraphicFramePr>
            <a:graphicFrameLocks noChangeAspect="1"/>
          </p:cNvGraphicFramePr>
          <p:nvPr/>
        </p:nvGraphicFramePr>
        <p:xfrm>
          <a:off x="7419975" y="4516438"/>
          <a:ext cx="733425" cy="474662"/>
        </p:xfrm>
        <a:graphic>
          <a:graphicData uri="http://schemas.openxmlformats.org/presentationml/2006/ole">
            <mc:AlternateContent xmlns:mc="http://schemas.openxmlformats.org/markup-compatibility/2006">
              <mc:Choice xmlns:v="urn:schemas-microsoft-com:vml" Requires="v">
                <p:oleObj spid="_x0000_s147807" name="Equation" r:id="rId26" imgW="368280" imgH="203040" progId="Equation.DSMT4">
                  <p:embed/>
                </p:oleObj>
              </mc:Choice>
              <mc:Fallback>
                <p:oleObj name="Equation" r:id="rId26" imgW="36828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9975" y="4516438"/>
                        <a:ext cx="7334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9" name="Rectangle 23"/>
          <p:cNvSpPr>
            <a:spLocks noChangeArrowheads="1"/>
          </p:cNvSpPr>
          <p:nvPr/>
        </p:nvSpPr>
        <p:spPr bwMode="auto">
          <a:xfrm>
            <a:off x="6553200" y="0"/>
            <a:ext cx="2438400" cy="990600"/>
          </a:xfrm>
          <a:prstGeom prst="rect">
            <a:avLst/>
          </a:prstGeom>
          <a:noFill/>
          <a:ln w="19050">
            <a:solidFill>
              <a:srgbClr val="CC0000"/>
            </a:solidFill>
            <a:prstDash val="dash"/>
            <a:miter lim="800000"/>
            <a:headEnd/>
            <a:tailEnd/>
          </a:ln>
          <a:effectLst/>
        </p:spPr>
        <p:txBody>
          <a:bodyPr wrap="none" anchor="ctr">
            <a:prstTxWarp prst="textNoShape">
              <a:avLst/>
            </a:prstTxWarp>
            <a:spAutoFit/>
          </a:bodyPr>
          <a:lstStyle/>
          <a:p>
            <a:endParaRPr lang="en-US"/>
          </a:p>
        </p:txBody>
      </p:sp>
      <p:graphicFrame>
        <p:nvGraphicFramePr>
          <p:cNvPr id="331800" name="Object 24"/>
          <p:cNvGraphicFramePr>
            <a:graphicFrameLocks noChangeAspect="1"/>
          </p:cNvGraphicFramePr>
          <p:nvPr/>
        </p:nvGraphicFramePr>
        <p:xfrm>
          <a:off x="2336800" y="5378450"/>
          <a:ext cx="5664200" cy="585788"/>
        </p:xfrm>
        <a:graphic>
          <a:graphicData uri="http://schemas.openxmlformats.org/presentationml/2006/ole">
            <mc:AlternateContent xmlns:mc="http://schemas.openxmlformats.org/markup-compatibility/2006">
              <mc:Choice xmlns:v="urn:schemas-microsoft-com:vml" Requires="v">
                <p:oleObj spid="_x0000_s147808" name="Equation" r:id="rId28" imgW="2590800" imgH="228600" progId="Equation.DSMT4">
                  <p:embed/>
                </p:oleObj>
              </mc:Choice>
              <mc:Fallback>
                <p:oleObj name="Equation" r:id="rId28" imgW="2590800" imgH="2286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36800" y="5378450"/>
                        <a:ext cx="5664200" cy="585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9072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Monday, Oct. 29, 2018</a:t>
            </a:r>
            <a:endParaRPr lang="en-US"/>
          </a:p>
        </p:txBody>
      </p:sp>
      <p:sp>
        <p:nvSpPr>
          <p:cNvPr id="30" name="Footer Placeholder 4"/>
          <p:cNvSpPr>
            <a:spLocks noGrp="1"/>
          </p:cNvSpPr>
          <p:nvPr>
            <p:ph type="ftr" sz="quarter" idx="11"/>
          </p:nvPr>
        </p:nvSpPr>
        <p:spPr/>
        <p:txBody>
          <a:bodyPr/>
          <a:lstStyle/>
          <a:p>
            <a:r>
              <a:rPr lang="mr-IN" smtClean="0"/>
              <a:t>PHYS 1444-002, Fall 2018                     Dr. Jaehoon Yu</a:t>
            </a:r>
            <a:endParaRPr lang="en-US"/>
          </a:p>
        </p:txBody>
      </p:sp>
      <p:sp>
        <p:nvSpPr>
          <p:cNvPr id="31" name="Slide Number Placeholder 5"/>
          <p:cNvSpPr>
            <a:spLocks noGrp="1"/>
          </p:cNvSpPr>
          <p:nvPr>
            <p:ph type="sldNum" sz="quarter" idx="12"/>
          </p:nvPr>
        </p:nvSpPr>
        <p:spPr/>
        <p:txBody>
          <a:bodyPr/>
          <a:lstStyle/>
          <a:p>
            <a:fld id="{2C8B7A97-ED37-414A-95F2-FD58C3A3D77F}" type="slidenum">
              <a:rPr lang="en-US"/>
              <a:pPr/>
              <a:t>13</a:t>
            </a:fld>
            <a:endParaRPr lang="en-US"/>
          </a:p>
        </p:txBody>
      </p:sp>
      <p:sp>
        <p:nvSpPr>
          <p:cNvPr id="332802" name="Rectangle 2"/>
          <p:cNvSpPr>
            <a:spLocks noGrp="1" noChangeArrowheads="1"/>
          </p:cNvSpPr>
          <p:nvPr>
            <p:ph type="title"/>
          </p:nvPr>
        </p:nvSpPr>
        <p:spPr>
          <a:xfrm>
            <a:off x="228600" y="-76200"/>
            <a:ext cx="8686800" cy="762000"/>
          </a:xfrm>
        </p:spPr>
        <p:txBody>
          <a:bodyPr/>
          <a:lstStyle/>
          <a:p>
            <a:r>
              <a:rPr lang="en-US" dirty="0"/>
              <a:t>Example 26 –</a:t>
            </a:r>
            <a:r>
              <a:rPr lang="en-US" dirty="0" smtClean="0"/>
              <a:t> 9, </a:t>
            </a:r>
            <a:r>
              <a:rPr lang="en-US" dirty="0" err="1"/>
              <a:t>cnt’d</a:t>
            </a:r>
            <a:endParaRPr lang="en-US" dirty="0"/>
          </a:p>
        </p:txBody>
      </p:sp>
      <p:sp>
        <p:nvSpPr>
          <p:cNvPr id="332803" name="Text Box 3"/>
          <p:cNvSpPr txBox="1">
            <a:spLocks noChangeArrowheads="1"/>
          </p:cNvSpPr>
          <p:nvPr/>
        </p:nvSpPr>
        <p:spPr bwMode="auto">
          <a:xfrm>
            <a:off x="304800" y="2895600"/>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the three equations become</a:t>
            </a:r>
          </a:p>
        </p:txBody>
      </p:sp>
      <p:sp>
        <p:nvSpPr>
          <p:cNvPr id="332804" name="Text Box 4"/>
          <p:cNvSpPr txBox="1">
            <a:spLocks noChangeArrowheads="1"/>
          </p:cNvSpPr>
          <p:nvPr/>
        </p:nvSpPr>
        <p:spPr bwMode="auto">
          <a:xfrm>
            <a:off x="381000" y="838200"/>
            <a:ext cx="5715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other loop </a:t>
            </a:r>
            <a:r>
              <a:rPr lang="en-US">
                <a:solidFill>
                  <a:srgbClr val="CC00CC"/>
                </a:solidFill>
                <a:latin typeface="Monotype Corsiva" charset="0"/>
              </a:rPr>
              <a:t>agfedcba</a:t>
            </a:r>
            <a:r>
              <a:rPr lang="en-US">
                <a:solidFill>
                  <a:srgbClr val="CC00CC"/>
                </a:solidFill>
                <a:latin typeface="Arial Narrow" charset="0"/>
              </a:rPr>
              <a:t>.</a:t>
            </a:r>
          </a:p>
        </p:txBody>
      </p:sp>
      <p:graphicFrame>
        <p:nvGraphicFramePr>
          <p:cNvPr id="332805" name="Object 5"/>
          <p:cNvGraphicFramePr>
            <a:graphicFrameLocks noChangeAspect="1"/>
          </p:cNvGraphicFramePr>
          <p:nvPr/>
        </p:nvGraphicFramePr>
        <p:xfrm>
          <a:off x="4543425" y="1295400"/>
          <a:ext cx="714375" cy="495300"/>
        </p:xfrm>
        <a:graphic>
          <a:graphicData uri="http://schemas.openxmlformats.org/presentationml/2006/ole">
            <mc:AlternateContent xmlns:mc="http://schemas.openxmlformats.org/markup-compatibility/2006">
              <mc:Choice xmlns:v="urn:schemas-microsoft-com:vml" Requires="v">
                <p:oleObj spid="_x0000_s149002" name="Equation" r:id="rId3" imgW="342720" imgH="203040" progId="Equation.DSMT4">
                  <p:embed/>
                </p:oleObj>
              </mc:Choice>
              <mc:Fallback>
                <p:oleObj name="Equation" r:id="rId3" imgW="3427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1295400"/>
                        <a:ext cx="714375"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32806" name="Picture 6" descr="FG26_011"/>
          <p:cNvPicPr>
            <a:picLocks noChangeAspect="1" noChangeArrowheads="1"/>
          </p:cNvPicPr>
          <p:nvPr/>
        </p:nvPicPr>
        <p:blipFill>
          <a:blip r:embed="rId5"/>
          <a:srcRect/>
          <a:stretch>
            <a:fillRect/>
          </a:stretch>
        </p:blipFill>
        <p:spPr bwMode="auto">
          <a:xfrm>
            <a:off x="6629400" y="533400"/>
            <a:ext cx="2514600" cy="1828800"/>
          </a:xfrm>
          <a:prstGeom prst="rect">
            <a:avLst/>
          </a:prstGeom>
          <a:noFill/>
        </p:spPr>
      </p:pic>
      <p:graphicFrame>
        <p:nvGraphicFramePr>
          <p:cNvPr id="332807" name="Object 7"/>
          <p:cNvGraphicFramePr>
            <a:graphicFrameLocks noChangeAspect="1"/>
          </p:cNvGraphicFramePr>
          <p:nvPr/>
        </p:nvGraphicFramePr>
        <p:xfrm>
          <a:off x="5362575" y="2408237"/>
          <a:ext cx="1038225" cy="487363"/>
        </p:xfrm>
        <a:graphic>
          <a:graphicData uri="http://schemas.openxmlformats.org/presentationml/2006/ole">
            <mc:AlternateContent xmlns:mc="http://schemas.openxmlformats.org/markup-compatibility/2006">
              <mc:Choice xmlns:v="urn:schemas-microsoft-com:vml" Requires="v">
                <p:oleObj spid="_x0000_s149003" name="Equation" r:id="rId6" imgW="571320" imgH="228600" progId="Equation.DSMT4">
                  <p:embed/>
                </p:oleObj>
              </mc:Choice>
              <mc:Fallback>
                <p:oleObj name="Equation" r:id="rId6" imgW="5713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575" y="2408237"/>
                        <a:ext cx="1038225" cy="4873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8" name="Object 8"/>
          <p:cNvGraphicFramePr>
            <a:graphicFrameLocks noChangeAspect="1"/>
          </p:cNvGraphicFramePr>
          <p:nvPr/>
        </p:nvGraphicFramePr>
        <p:xfrm>
          <a:off x="304800" y="1257300"/>
          <a:ext cx="712788" cy="555625"/>
        </p:xfrm>
        <a:graphic>
          <a:graphicData uri="http://schemas.openxmlformats.org/presentationml/2006/ole">
            <mc:AlternateContent xmlns:mc="http://schemas.openxmlformats.org/markup-compatibility/2006">
              <mc:Choice xmlns:v="urn:schemas-microsoft-com:vml" Requires="v">
                <p:oleObj spid="_x0000_s149004" name="Equation" r:id="rId8" imgW="342720" imgH="228600" progId="Equation.DSMT4">
                  <p:embed/>
                </p:oleObj>
              </mc:Choice>
              <mc:Fallback>
                <p:oleObj name="Equation" r:id="rId8" imgW="3427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257300"/>
                        <a:ext cx="712788"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9" name="Object 9"/>
          <p:cNvGraphicFramePr>
            <a:graphicFrameLocks noChangeAspect="1"/>
          </p:cNvGraphicFramePr>
          <p:nvPr/>
        </p:nvGraphicFramePr>
        <p:xfrm>
          <a:off x="1546225" y="1257300"/>
          <a:ext cx="715963" cy="555625"/>
        </p:xfrm>
        <a:graphic>
          <a:graphicData uri="http://schemas.openxmlformats.org/presentationml/2006/ole">
            <mc:AlternateContent xmlns:mc="http://schemas.openxmlformats.org/markup-compatibility/2006">
              <mc:Choice xmlns:v="urn:schemas-microsoft-com:vml" Requires="v">
                <p:oleObj spid="_x0000_s149005" name="Equation" r:id="rId10" imgW="342720" imgH="228600" progId="Equation.DSMT4">
                  <p:embed/>
                </p:oleObj>
              </mc:Choice>
              <mc:Fallback>
                <p:oleObj name="Equation" r:id="rId10" imgW="3427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225" y="1257300"/>
                        <a:ext cx="715963"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0" name="Object 10"/>
          <p:cNvGraphicFramePr>
            <a:graphicFrameLocks noChangeAspect="1"/>
          </p:cNvGraphicFramePr>
          <p:nvPr/>
        </p:nvGraphicFramePr>
        <p:xfrm>
          <a:off x="2895600" y="1255713"/>
          <a:ext cx="685800" cy="558800"/>
        </p:xfrm>
        <a:graphic>
          <a:graphicData uri="http://schemas.openxmlformats.org/presentationml/2006/ole">
            <mc:AlternateContent xmlns:mc="http://schemas.openxmlformats.org/markup-compatibility/2006">
              <mc:Choice xmlns:v="urn:schemas-microsoft-com:vml" Requires="v">
                <p:oleObj spid="_x0000_s149006" name="Equation" r:id="rId12" imgW="330120" imgH="228600" progId="Equation.DSMT4">
                  <p:embed/>
                </p:oleObj>
              </mc:Choice>
              <mc:Fallback>
                <p:oleObj name="Equation" r:id="rId12" imgW="3301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1255713"/>
                        <a:ext cx="685800"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1" name="Object 11"/>
          <p:cNvGraphicFramePr>
            <a:graphicFrameLocks noChangeAspect="1"/>
          </p:cNvGraphicFramePr>
          <p:nvPr/>
        </p:nvGraphicFramePr>
        <p:xfrm>
          <a:off x="3581400" y="1885950"/>
          <a:ext cx="660400" cy="476250"/>
        </p:xfrm>
        <a:graphic>
          <a:graphicData uri="http://schemas.openxmlformats.org/presentationml/2006/ole">
            <mc:AlternateContent xmlns:mc="http://schemas.openxmlformats.org/markup-compatibility/2006">
              <mc:Choice xmlns:v="urn:schemas-microsoft-com:vml" Requires="v">
                <p:oleObj spid="_x0000_s149007" name="Equation" r:id="rId14" imgW="330120" imgH="203040" progId="Equation.DSMT4">
                  <p:embed/>
                </p:oleObj>
              </mc:Choice>
              <mc:Fallback>
                <p:oleObj name="Equation" r:id="rId14" imgW="3301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1885950"/>
                        <a:ext cx="660400" cy="476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2" name="Text Box 12"/>
          <p:cNvSpPr txBox="1">
            <a:spLocks noChangeArrowheads="1"/>
          </p:cNvSpPr>
          <p:nvPr/>
        </p:nvSpPr>
        <p:spPr bwMode="auto">
          <a:xfrm>
            <a:off x="228600" y="2362200"/>
            <a:ext cx="5638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total voltage change in loop </a:t>
            </a:r>
            <a:r>
              <a:rPr lang="en-US">
                <a:solidFill>
                  <a:srgbClr val="CC00CC"/>
                </a:solidFill>
                <a:latin typeface="Monotype Corsiva" charset="0"/>
              </a:rPr>
              <a:t>agfedcba</a:t>
            </a:r>
            <a:r>
              <a:rPr lang="en-US">
                <a:solidFill>
                  <a:srgbClr val="CC00CC"/>
                </a:solidFill>
                <a:latin typeface="Arial Narrow" charset="0"/>
              </a:rPr>
              <a:t> is.</a:t>
            </a:r>
          </a:p>
        </p:txBody>
      </p:sp>
      <p:graphicFrame>
        <p:nvGraphicFramePr>
          <p:cNvPr id="332813" name="Object 13"/>
          <p:cNvGraphicFramePr>
            <a:graphicFrameLocks noChangeAspect="1"/>
          </p:cNvGraphicFramePr>
          <p:nvPr/>
        </p:nvGraphicFramePr>
        <p:xfrm>
          <a:off x="1960563" y="1851025"/>
          <a:ext cx="706437" cy="511175"/>
        </p:xfrm>
        <a:graphic>
          <a:graphicData uri="http://schemas.openxmlformats.org/presentationml/2006/ole">
            <mc:AlternateContent xmlns:mc="http://schemas.openxmlformats.org/markup-compatibility/2006">
              <mc:Choice xmlns:v="urn:schemas-microsoft-com:vml" Requires="v">
                <p:oleObj spid="_x0000_s149008" name="Equation" r:id="rId16" imgW="330120" imgH="203040" progId="Equation.DSMT4">
                  <p:embed/>
                </p:oleObj>
              </mc:Choice>
              <mc:Fallback>
                <p:oleObj name="Equation" r:id="rId16" imgW="3301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60563" y="1851025"/>
                        <a:ext cx="706437" cy="511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4" name="Object 14"/>
          <p:cNvGraphicFramePr>
            <a:graphicFrameLocks noChangeAspect="1"/>
          </p:cNvGraphicFramePr>
          <p:nvPr/>
        </p:nvGraphicFramePr>
        <p:xfrm>
          <a:off x="469900" y="1866900"/>
          <a:ext cx="690563" cy="495300"/>
        </p:xfrm>
        <a:graphic>
          <a:graphicData uri="http://schemas.openxmlformats.org/presentationml/2006/ole">
            <mc:AlternateContent xmlns:mc="http://schemas.openxmlformats.org/markup-compatibility/2006">
              <mc:Choice xmlns:v="urn:schemas-microsoft-com:vml" Requires="v">
                <p:oleObj spid="_x0000_s149009" name="Equation" r:id="rId18" imgW="330120" imgH="203040" progId="Equation.DSMT4">
                  <p:embed/>
                </p:oleObj>
              </mc:Choice>
              <mc:Fallback>
                <p:oleObj name="Equation" r:id="rId18" imgW="33012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9900" y="1866900"/>
                        <a:ext cx="690563"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5" name="Object 15"/>
          <p:cNvGraphicFramePr>
            <a:graphicFrameLocks noChangeAspect="1"/>
          </p:cNvGraphicFramePr>
          <p:nvPr/>
        </p:nvGraphicFramePr>
        <p:xfrm>
          <a:off x="4129088" y="2921000"/>
          <a:ext cx="1357312" cy="431800"/>
        </p:xfrm>
        <a:graphic>
          <a:graphicData uri="http://schemas.openxmlformats.org/presentationml/2006/ole">
            <mc:AlternateContent xmlns:mc="http://schemas.openxmlformats.org/markup-compatibility/2006">
              <mc:Choice xmlns:v="urn:schemas-microsoft-com:vml" Requires="v">
                <p:oleObj spid="_x0000_s149010" name="Equation" r:id="rId20" imgW="660240" imgH="203040" progId="Equation.DSMT4">
                  <p:embed/>
                </p:oleObj>
              </mc:Choice>
              <mc:Fallback>
                <p:oleObj name="Equation" r:id="rId20" imgW="66024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9088" y="2921000"/>
                        <a:ext cx="1357312" cy="431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6" name="Object 16"/>
          <p:cNvGraphicFramePr>
            <a:graphicFrameLocks noChangeAspect="1"/>
          </p:cNvGraphicFramePr>
          <p:nvPr/>
        </p:nvGraphicFramePr>
        <p:xfrm>
          <a:off x="4102100" y="3352800"/>
          <a:ext cx="2298700" cy="473075"/>
        </p:xfrm>
        <a:graphic>
          <a:graphicData uri="http://schemas.openxmlformats.org/presentationml/2006/ole">
            <mc:AlternateContent xmlns:mc="http://schemas.openxmlformats.org/markup-compatibility/2006">
              <mc:Choice xmlns:v="urn:schemas-microsoft-com:vml" Requires="v">
                <p:oleObj spid="_x0000_s149011" name="Equation" r:id="rId22" imgW="1155600" imgH="203040" progId="Equation.DSMT4">
                  <p:embed/>
                </p:oleObj>
              </mc:Choice>
              <mc:Fallback>
                <p:oleObj name="Equation" r:id="rId22" imgW="115560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2100" y="3352800"/>
                        <a:ext cx="2298700"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7" name="Object 17"/>
          <p:cNvGraphicFramePr>
            <a:graphicFrameLocks noChangeAspect="1"/>
          </p:cNvGraphicFramePr>
          <p:nvPr/>
        </p:nvGraphicFramePr>
        <p:xfrm>
          <a:off x="4103688" y="3810000"/>
          <a:ext cx="2239962" cy="433388"/>
        </p:xfrm>
        <a:graphic>
          <a:graphicData uri="http://schemas.openxmlformats.org/presentationml/2006/ole">
            <mc:AlternateContent xmlns:mc="http://schemas.openxmlformats.org/markup-compatibility/2006">
              <mc:Choice xmlns:v="urn:schemas-microsoft-com:vml" Requires="v">
                <p:oleObj spid="_x0000_s149012" name="Equation" r:id="rId24" imgW="1231560" imgH="203040" progId="Equation.DSMT4">
                  <p:embed/>
                </p:oleObj>
              </mc:Choice>
              <mc:Fallback>
                <p:oleObj name="Equation" r:id="rId24" imgW="123156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03688" y="3810000"/>
                        <a:ext cx="2239962"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8" name="Text Box 18"/>
          <p:cNvSpPr txBox="1">
            <a:spLocks noChangeArrowheads="1"/>
          </p:cNvSpPr>
          <p:nvPr/>
        </p:nvSpPr>
        <p:spPr bwMode="auto">
          <a:xfrm>
            <a:off x="228600" y="4419600"/>
            <a:ext cx="8610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We can obtain the three current by solving  these equations for </a:t>
            </a:r>
            <a:r>
              <a:rPr lang="en-US" dirty="0">
                <a:solidFill>
                  <a:srgbClr val="CC00CC"/>
                </a:solidFill>
                <a:latin typeface="Monotype Corsiva" charset="0"/>
              </a:rPr>
              <a:t>I</a:t>
            </a:r>
            <a:r>
              <a:rPr lang="en-US" baseline="-25000" dirty="0">
                <a:solidFill>
                  <a:srgbClr val="CC00CC"/>
                </a:solidFill>
                <a:latin typeface="Monotype Corsiva" charset="0"/>
              </a:rPr>
              <a:t>1</a:t>
            </a:r>
            <a:r>
              <a:rPr lang="en-US" dirty="0">
                <a:solidFill>
                  <a:srgbClr val="CC00CC"/>
                </a:solidFill>
                <a:latin typeface="Monotype Corsiva" charset="0"/>
              </a:rPr>
              <a:t>, I</a:t>
            </a:r>
            <a:r>
              <a:rPr lang="en-US" baseline="-25000" dirty="0">
                <a:solidFill>
                  <a:srgbClr val="CC00CC"/>
                </a:solidFill>
                <a:latin typeface="Monotype Corsiva" charset="0"/>
              </a:rPr>
              <a:t>2</a:t>
            </a:r>
            <a:r>
              <a:rPr lang="en-US" dirty="0">
                <a:solidFill>
                  <a:srgbClr val="CC00CC"/>
                </a:solidFill>
                <a:latin typeface="Arial Narrow" charset="0"/>
              </a:rPr>
              <a:t> and </a:t>
            </a:r>
            <a:r>
              <a:rPr lang="en-US" dirty="0">
                <a:solidFill>
                  <a:srgbClr val="CC00CC"/>
                </a:solidFill>
                <a:latin typeface="Monotype Corsiva" charset="0"/>
              </a:rPr>
              <a:t>I</a:t>
            </a:r>
            <a:r>
              <a:rPr lang="en-US" baseline="-25000" dirty="0">
                <a:solidFill>
                  <a:srgbClr val="CC00CC"/>
                </a:solidFill>
                <a:latin typeface="Monotype Corsiva" charset="0"/>
              </a:rPr>
              <a:t>3</a:t>
            </a:r>
            <a:r>
              <a:rPr lang="en-US" dirty="0">
                <a:solidFill>
                  <a:srgbClr val="CC00CC"/>
                </a:solidFill>
                <a:latin typeface="Arial Narrow" charset="0"/>
              </a:rPr>
              <a:t>.</a:t>
            </a:r>
          </a:p>
        </p:txBody>
      </p:sp>
      <p:sp>
        <p:nvSpPr>
          <p:cNvPr id="332819" name="Rectangle 19"/>
          <p:cNvSpPr>
            <a:spLocks noChangeArrowheads="1"/>
          </p:cNvSpPr>
          <p:nvPr/>
        </p:nvSpPr>
        <p:spPr bwMode="auto">
          <a:xfrm>
            <a:off x="6553200" y="1219200"/>
            <a:ext cx="2590800" cy="1143000"/>
          </a:xfrm>
          <a:prstGeom prst="rect">
            <a:avLst/>
          </a:prstGeom>
          <a:noFill/>
          <a:ln w="19050">
            <a:solidFill>
              <a:srgbClr val="CC0000"/>
            </a:solidFill>
            <a:prstDash val="dash"/>
            <a:miter lim="800000"/>
            <a:headEnd/>
            <a:tailEnd/>
          </a:ln>
          <a:effectLst/>
        </p:spPr>
        <p:txBody>
          <a:bodyPr anchor="ctr">
            <a:prstTxWarp prst="textNoShape">
              <a:avLst/>
            </a:prstTxWarp>
            <a:spAutoFit/>
          </a:bodyPr>
          <a:lstStyle/>
          <a:p>
            <a:endParaRPr lang="en-US"/>
          </a:p>
        </p:txBody>
      </p:sp>
      <p:graphicFrame>
        <p:nvGraphicFramePr>
          <p:cNvPr id="332820" name="Object 20"/>
          <p:cNvGraphicFramePr>
            <a:graphicFrameLocks noChangeAspect="1"/>
          </p:cNvGraphicFramePr>
          <p:nvPr/>
        </p:nvGraphicFramePr>
        <p:xfrm>
          <a:off x="1057275" y="1295400"/>
          <a:ext cx="238125" cy="401638"/>
        </p:xfrm>
        <a:graphic>
          <a:graphicData uri="http://schemas.openxmlformats.org/presentationml/2006/ole">
            <mc:AlternateContent xmlns:mc="http://schemas.openxmlformats.org/markup-compatibility/2006">
              <mc:Choice xmlns:v="urn:schemas-microsoft-com:vml" Requires="v">
                <p:oleObj spid="_x0000_s149013" name="Equation" r:id="rId26" imgW="114120" imgH="164880" progId="Equation.DSMT4">
                  <p:embed/>
                </p:oleObj>
              </mc:Choice>
              <mc:Fallback>
                <p:oleObj name="Equation" r:id="rId26" imgW="114120" imgH="1648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57275" y="1295400"/>
                        <a:ext cx="2381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1" name="Object 21"/>
          <p:cNvGraphicFramePr>
            <a:graphicFrameLocks noChangeAspect="1"/>
          </p:cNvGraphicFramePr>
          <p:nvPr/>
        </p:nvGraphicFramePr>
        <p:xfrm>
          <a:off x="2185988" y="1295400"/>
          <a:ext cx="557212" cy="401638"/>
        </p:xfrm>
        <a:graphic>
          <a:graphicData uri="http://schemas.openxmlformats.org/presentationml/2006/ole">
            <mc:AlternateContent xmlns:mc="http://schemas.openxmlformats.org/markup-compatibility/2006">
              <mc:Choice xmlns:v="urn:schemas-microsoft-com:vml" Requires="v">
                <p:oleObj spid="_x0000_s149014" name="Equation" r:id="rId28" imgW="266400" imgH="164880" progId="Equation.DSMT4">
                  <p:embed/>
                </p:oleObj>
              </mc:Choice>
              <mc:Fallback>
                <p:oleObj name="Equation" r:id="rId28" imgW="26640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85988" y="1295400"/>
                        <a:ext cx="557212"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2" name="Object 22"/>
          <p:cNvGraphicFramePr>
            <a:graphicFrameLocks noChangeAspect="1"/>
          </p:cNvGraphicFramePr>
          <p:nvPr/>
        </p:nvGraphicFramePr>
        <p:xfrm>
          <a:off x="3578225" y="1225550"/>
          <a:ext cx="765175" cy="558800"/>
        </p:xfrm>
        <a:graphic>
          <a:graphicData uri="http://schemas.openxmlformats.org/presentationml/2006/ole">
            <mc:AlternateContent xmlns:mc="http://schemas.openxmlformats.org/markup-compatibility/2006">
              <mc:Choice xmlns:v="urn:schemas-microsoft-com:vml" Requires="v">
                <p:oleObj spid="_x0000_s149015" name="Equation" r:id="rId30" imgW="368300" imgH="228600" progId="Equation.DSMT4">
                  <p:embed/>
                </p:oleObj>
              </mc:Choice>
              <mc:Fallback>
                <p:oleObj name="Equation" r:id="rId30" imgW="36830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78225" y="1225550"/>
                        <a:ext cx="765175"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3" name="Object 23"/>
          <p:cNvGraphicFramePr>
            <a:graphicFrameLocks noChangeAspect="1"/>
          </p:cNvGraphicFramePr>
          <p:nvPr/>
        </p:nvGraphicFramePr>
        <p:xfrm>
          <a:off x="5211763" y="1265238"/>
          <a:ext cx="950912" cy="557212"/>
        </p:xfrm>
        <a:graphic>
          <a:graphicData uri="http://schemas.openxmlformats.org/presentationml/2006/ole">
            <mc:AlternateContent xmlns:mc="http://schemas.openxmlformats.org/markup-compatibility/2006">
              <mc:Choice xmlns:v="urn:schemas-microsoft-com:vml" Requires="v">
                <p:oleObj spid="_x0000_s149016" name="Equation" r:id="rId32" imgW="457200" imgH="228600" progId="Equation.DSMT4">
                  <p:embed/>
                </p:oleObj>
              </mc:Choice>
              <mc:Fallback>
                <p:oleObj name="Equation" r:id="rId32" imgW="457200" imgH="2286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11763" y="1265238"/>
                        <a:ext cx="950912" cy="557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4" name="Object 24"/>
          <p:cNvGraphicFramePr>
            <a:graphicFrameLocks noChangeAspect="1"/>
          </p:cNvGraphicFramePr>
          <p:nvPr/>
        </p:nvGraphicFramePr>
        <p:xfrm>
          <a:off x="1120775" y="1905000"/>
          <a:ext cx="555625" cy="401638"/>
        </p:xfrm>
        <a:graphic>
          <a:graphicData uri="http://schemas.openxmlformats.org/presentationml/2006/ole">
            <mc:AlternateContent xmlns:mc="http://schemas.openxmlformats.org/markup-compatibility/2006">
              <mc:Choice xmlns:v="urn:schemas-microsoft-com:vml" Requires="v">
                <p:oleObj spid="_x0000_s149017" name="Equation" r:id="rId34" imgW="266400" imgH="164880" progId="Equation.DSMT4">
                  <p:embed/>
                </p:oleObj>
              </mc:Choice>
              <mc:Fallback>
                <p:oleObj name="Equation" r:id="rId34" imgW="266400" imgH="1648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20775" y="1905000"/>
                        <a:ext cx="5556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5" name="Object 25"/>
          <p:cNvGraphicFramePr>
            <a:graphicFrameLocks noChangeAspect="1"/>
          </p:cNvGraphicFramePr>
          <p:nvPr/>
        </p:nvGraphicFramePr>
        <p:xfrm>
          <a:off x="2667000" y="1828800"/>
          <a:ext cx="762000" cy="574675"/>
        </p:xfrm>
        <a:graphic>
          <a:graphicData uri="http://schemas.openxmlformats.org/presentationml/2006/ole">
            <mc:AlternateContent xmlns:mc="http://schemas.openxmlformats.org/markup-compatibility/2006">
              <mc:Choice xmlns:v="urn:schemas-microsoft-com:vml" Requires="v">
                <p:oleObj spid="_x0000_s149018" name="Equation" r:id="rId36" imgW="355600" imgH="228600" progId="Equation.DSMT4">
                  <p:embed/>
                </p:oleObj>
              </mc:Choice>
              <mc:Fallback>
                <p:oleObj name="Equation" r:id="rId36" imgW="355600" imgH="2286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67000" y="1828800"/>
                        <a:ext cx="762000" cy="574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6" name="Object 26"/>
          <p:cNvGraphicFramePr>
            <a:graphicFrameLocks noChangeAspect="1"/>
          </p:cNvGraphicFramePr>
          <p:nvPr/>
        </p:nvGraphicFramePr>
        <p:xfrm>
          <a:off x="4318000" y="1874838"/>
          <a:ext cx="863600" cy="536575"/>
        </p:xfrm>
        <a:graphic>
          <a:graphicData uri="http://schemas.openxmlformats.org/presentationml/2006/ole">
            <mc:AlternateContent xmlns:mc="http://schemas.openxmlformats.org/markup-compatibility/2006">
              <mc:Choice xmlns:v="urn:schemas-microsoft-com:vml" Requires="v">
                <p:oleObj spid="_x0000_s149019" name="Equation" r:id="rId38" imgW="431800" imgH="228600" progId="Equation.DSMT4">
                  <p:embed/>
                </p:oleObj>
              </mc:Choice>
              <mc:Fallback>
                <p:oleObj name="Equation" r:id="rId38" imgW="431800" imgH="22860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18000" y="1874838"/>
                        <a:ext cx="863600" cy="536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7" name="Object 27"/>
          <p:cNvGraphicFramePr>
            <a:graphicFrameLocks noChangeAspect="1"/>
          </p:cNvGraphicFramePr>
          <p:nvPr/>
        </p:nvGraphicFramePr>
        <p:xfrm>
          <a:off x="6419850" y="2438400"/>
          <a:ext cx="2190750" cy="433388"/>
        </p:xfrm>
        <a:graphic>
          <a:graphicData uri="http://schemas.openxmlformats.org/presentationml/2006/ole">
            <mc:AlternateContent xmlns:mc="http://schemas.openxmlformats.org/markup-compatibility/2006">
              <mc:Choice xmlns:v="urn:schemas-microsoft-com:vml" Requires="v">
                <p:oleObj spid="_x0000_s149020" name="Equation" r:id="rId40" imgW="1206360" imgH="203040" progId="Equation.DSMT4">
                  <p:embed/>
                </p:oleObj>
              </mc:Choice>
              <mc:Fallback>
                <p:oleObj name="Equation" r:id="rId40" imgW="1206360" imgH="20304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19850" y="2438400"/>
                        <a:ext cx="2190750"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8" name="Object 28"/>
          <p:cNvGraphicFramePr>
            <a:graphicFrameLocks noChangeAspect="1"/>
          </p:cNvGraphicFramePr>
          <p:nvPr/>
        </p:nvGraphicFramePr>
        <p:xfrm>
          <a:off x="8707438" y="2466975"/>
          <a:ext cx="207962" cy="352425"/>
        </p:xfrm>
        <a:graphic>
          <a:graphicData uri="http://schemas.openxmlformats.org/presentationml/2006/ole">
            <mc:AlternateContent xmlns:mc="http://schemas.openxmlformats.org/markup-compatibility/2006">
              <mc:Choice xmlns:v="urn:schemas-microsoft-com:vml" Requires="v">
                <p:oleObj spid="_x0000_s149021" name="Equation" r:id="rId42" imgW="114120" imgH="164880" progId="Equation.DSMT4">
                  <p:embed/>
                </p:oleObj>
              </mc:Choice>
              <mc:Fallback>
                <p:oleObj name="Equation" r:id="rId42" imgW="114120" imgH="16488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07438" y="2466975"/>
                        <a:ext cx="207962"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 name="Text Box 18"/>
          <p:cNvSpPr txBox="1">
            <a:spLocks noChangeArrowheads="1"/>
          </p:cNvSpPr>
          <p:nvPr/>
        </p:nvSpPr>
        <p:spPr bwMode="auto">
          <a:xfrm>
            <a:off x="3124200" y="5029200"/>
            <a:ext cx="2590800" cy="457200"/>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CC"/>
                </a:solidFill>
                <a:latin typeface="Arial Narrow" charset="0"/>
              </a:rPr>
              <a:t>Do this yourselves!!</a:t>
            </a:r>
            <a:endParaRPr lang="en-US" dirty="0">
              <a:solidFill>
                <a:srgbClr val="CC00CC"/>
              </a:solidFill>
              <a:latin typeface="Arial Narrow" charset="0"/>
            </a:endParaRPr>
          </a:p>
        </p:txBody>
      </p:sp>
    </p:spTree>
    <p:extLst>
      <p:ext uri="{BB962C8B-B14F-4D97-AF65-F5344CB8AC3E}">
        <p14:creationId xmlns:p14="http://schemas.microsoft.com/office/powerpoint/2010/main" val="255209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29,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86888" y="762000"/>
            <a:ext cx="8229600" cy="5410200"/>
          </a:xfrm>
        </p:spPr>
        <p:txBody>
          <a:bodyPr/>
          <a:lstStyle/>
          <a:p>
            <a:r>
              <a:rPr lang="en-US" sz="2800" dirty="0" smtClean="0"/>
              <a:t>Reading Assignments: CH26.5, 6 and 7</a:t>
            </a:r>
            <a:endParaRPr lang="en-US" sz="2400" dirty="0" smtClean="0"/>
          </a:p>
          <a:p>
            <a:r>
              <a:rPr lang="en-US" sz="2800" dirty="0"/>
              <a:t>Quiz #3</a:t>
            </a:r>
          </a:p>
          <a:p>
            <a:pPr lvl="1"/>
            <a:r>
              <a:rPr lang="en-US" sz="2400" dirty="0"/>
              <a:t>At the beginning of the class Monday, Nov. </a:t>
            </a:r>
            <a:r>
              <a:rPr lang="en-US" sz="2400" dirty="0" smtClean="0"/>
              <a:t>5</a:t>
            </a:r>
            <a:endParaRPr lang="en-US" sz="2400" dirty="0"/>
          </a:p>
          <a:p>
            <a:pPr lvl="1"/>
            <a:r>
              <a:rPr lang="en-US" sz="2400" dirty="0"/>
              <a:t>Covers CH25.5 to what we learn </a:t>
            </a:r>
            <a:r>
              <a:rPr lang="en-US" sz="2400" dirty="0" smtClean="0"/>
              <a:t>this Wednesday</a:t>
            </a:r>
            <a:endParaRPr lang="en-US" sz="2400" dirty="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constants</a:t>
            </a:r>
          </a:p>
          <a:p>
            <a:pPr lvl="1" eaLnBrk="1" hangingPunct="1"/>
            <a:r>
              <a:rPr lang="en-US" sz="2400" dirty="0"/>
              <a:t>No derivations, word definitions or solutions of any kind!</a:t>
            </a:r>
          </a:p>
          <a:p>
            <a:pPr lvl="1" eaLnBrk="1" hangingPunct="1"/>
            <a:r>
              <a:rPr lang="en-US" sz="2400" dirty="0"/>
              <a:t>No additional formulae or values of constants will be provided!</a:t>
            </a:r>
            <a:endParaRPr lang="en-US" sz="2400" dirty="0" smtClean="0"/>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29,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smtClean="0">
                <a:latin typeface="Arial Narrow" charset="0"/>
                <a:ea typeface="ＭＳ Ｐゴシック" charset="0"/>
                <a:cs typeface="ＭＳ Ｐゴシック" charset="0"/>
              </a:rPr>
              <a:t>Reminder: Special Extra Credit #4</a:t>
            </a:r>
            <a:endParaRPr lang="en-US" b="1" dirty="0">
              <a:latin typeface="Arial Narrow" charset="0"/>
              <a:ea typeface="ＭＳ Ｐゴシック" charset="0"/>
              <a:cs typeface="ＭＳ Ｐゴシック" charset="0"/>
            </a:endParaRPr>
          </a:p>
        </p:txBody>
      </p:sp>
      <p:sp>
        <p:nvSpPr>
          <p:cNvPr id="111619" name="Rectangle 3"/>
          <p:cNvSpPr>
            <a:spLocks noGrp="1" noChangeArrowheads="1"/>
          </p:cNvSpPr>
          <p:nvPr>
            <p:ph type="body" idx="1"/>
          </p:nvPr>
        </p:nvSpPr>
        <p:spPr>
          <a:xfrm>
            <a:off x="486888" y="685800"/>
            <a:ext cx="8229600" cy="5410200"/>
          </a:xfrm>
        </p:spPr>
        <p:txBody>
          <a:bodyPr/>
          <a:lstStyle/>
          <a:p>
            <a:r>
              <a:rPr lang="en-US" sz="2400" b="1" dirty="0" smtClean="0"/>
              <a:t>Election Participation Exercise</a:t>
            </a:r>
          </a:p>
          <a:p>
            <a:r>
              <a:rPr lang="en-US" sz="2400" dirty="0" smtClean="0"/>
              <a:t>For those with legal voting rights: You can submit three “I Voted” stickers for 20 points total </a:t>
            </a:r>
            <a:r>
              <a:rPr lang="mr-IN" sz="2400" dirty="0" smtClean="0"/>
              <a:t>–</a:t>
            </a:r>
            <a:r>
              <a:rPr lang="en-US" sz="2400" dirty="0" smtClean="0"/>
              <a:t> one your own and two others who voted and the remainder 2 points each</a:t>
            </a:r>
          </a:p>
          <a:p>
            <a:r>
              <a:rPr lang="en-US" sz="2400" dirty="0" smtClean="0"/>
              <a:t>For those without legal voting rights: You can submit for the first four “I Voted” sticker for 20 points total and the remainder 2 points each</a:t>
            </a:r>
          </a:p>
          <a:p>
            <a:r>
              <a:rPr lang="en-US" sz="2400" dirty="0" smtClean="0"/>
              <a:t>Be sure to tape one side of the stickers on a sheet of paper with your name on it.</a:t>
            </a:r>
          </a:p>
          <a:p>
            <a:pPr lvl="1"/>
            <a:r>
              <a:rPr lang="en-US" sz="2000" dirty="0" smtClean="0"/>
              <a:t>Write the precinct number the vote was cast, the full name of the person voted and the signature of the voter next to the relevant sticker</a:t>
            </a:r>
          </a:p>
          <a:p>
            <a:r>
              <a:rPr lang="en-US" sz="2400" dirty="0" smtClean="0"/>
              <a:t>None of the stickers can be from the same person on someone else’s extra credit or on your own.  All of those with any of the identical persons on your extra credit sheet will get 0 credit.</a:t>
            </a:r>
          </a:p>
          <a:p>
            <a:r>
              <a:rPr lang="en-US" sz="2400" dirty="0" smtClean="0"/>
              <a:t>Deadline: Beginning of the class Wednesday, Nov. 7</a:t>
            </a:r>
            <a:endParaRPr lang="en-US" sz="2000" dirty="0"/>
          </a:p>
        </p:txBody>
      </p:sp>
    </p:spTree>
    <p:extLst>
      <p:ext uri="{BB962C8B-B14F-4D97-AF65-F5344CB8AC3E}">
        <p14:creationId xmlns:p14="http://schemas.microsoft.com/office/powerpoint/2010/main" val="85207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1143000"/>
          </a:xfrm>
        </p:spPr>
        <p:txBody>
          <a:bodyPr/>
          <a:lstStyle/>
          <a:p>
            <a:r>
              <a:rPr lang="en-US" dirty="0" smtClean="0"/>
              <a:t>These </a:t>
            </a:r>
            <a:r>
              <a:rPr lang="en-US" smtClean="0"/>
              <a:t>are acceptable!</a:t>
            </a:r>
            <a:endParaRPr lang="en-US"/>
          </a:p>
        </p:txBody>
      </p:sp>
      <p:sp>
        <p:nvSpPr>
          <p:cNvPr id="4" name="Date Placeholder 3"/>
          <p:cNvSpPr>
            <a:spLocks noGrp="1"/>
          </p:cNvSpPr>
          <p:nvPr>
            <p:ph type="dt" sz="half" idx="10"/>
          </p:nvPr>
        </p:nvSpPr>
        <p:spPr/>
        <p:txBody>
          <a:bodyPr/>
          <a:lstStyle/>
          <a:p>
            <a:pPr>
              <a:defRPr/>
            </a:pPr>
            <a:r>
              <a:rPr lang="en-US" smtClean="0"/>
              <a:t>Monday, Oct. 29, 2018</a:t>
            </a:r>
            <a:endParaRPr lang="en-US"/>
          </a:p>
        </p:txBody>
      </p:sp>
      <p:sp>
        <p:nvSpPr>
          <p:cNvPr id="5" name="Footer Placeholder 4"/>
          <p:cNvSpPr>
            <a:spLocks noGrp="1"/>
          </p:cNvSpPr>
          <p:nvPr>
            <p:ph type="ftr" sz="quarter" idx="11"/>
          </p:nvPr>
        </p:nvSpPr>
        <p:spPr/>
        <p:txBody>
          <a:body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949349" y="1047955"/>
            <a:ext cx="2895599" cy="323808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432988" y="3177613"/>
            <a:ext cx="2012952" cy="3277727"/>
          </a:xfrm>
          <a:prstGeom prst="rect">
            <a:avLst/>
          </a:prstGeom>
        </p:spPr>
      </p:pic>
    </p:spTree>
    <p:extLst>
      <p:ext uri="{BB962C8B-B14F-4D97-AF65-F5344CB8AC3E}">
        <p14:creationId xmlns:p14="http://schemas.microsoft.com/office/powerpoint/2010/main" val="144738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29,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487C39FC-9124-7D46-8212-782585256EFF}" type="slidenum">
              <a:rPr lang="en-US"/>
              <a:pPr/>
              <a:t>5</a:t>
            </a:fld>
            <a:endParaRPr lang="en-US"/>
          </a:p>
        </p:txBody>
      </p:sp>
      <p:sp>
        <p:nvSpPr>
          <p:cNvPr id="324611" name="Rectangle 3"/>
          <p:cNvSpPr>
            <a:spLocks noGrp="1" noChangeArrowheads="1"/>
          </p:cNvSpPr>
          <p:nvPr>
            <p:ph type="title"/>
          </p:nvPr>
        </p:nvSpPr>
        <p:spPr>
          <a:xfrm>
            <a:off x="838200" y="76200"/>
            <a:ext cx="7239000" cy="609600"/>
          </a:xfrm>
        </p:spPr>
        <p:txBody>
          <a:bodyPr/>
          <a:lstStyle/>
          <a:p>
            <a:r>
              <a:rPr lang="en-US"/>
              <a:t> Resisters in Parallel</a:t>
            </a:r>
          </a:p>
        </p:txBody>
      </p:sp>
      <p:graphicFrame>
        <p:nvGraphicFramePr>
          <p:cNvPr id="3246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045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4613" name="Rectangle 5"/>
          <p:cNvSpPr>
            <a:spLocks noChangeArrowheads="1"/>
          </p:cNvSpPr>
          <p:nvPr/>
        </p:nvSpPr>
        <p:spPr bwMode="auto">
          <a:xfrm>
            <a:off x="381000" y="2514600"/>
            <a:ext cx="8763000" cy="3505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common </a:t>
            </a:r>
            <a:r>
              <a:rPr lang="en-US" sz="2800" dirty="0" smtClean="0">
                <a:solidFill>
                  <a:schemeClr val="accent2"/>
                </a:solidFill>
                <a:latin typeface="Arial Narrow" charset="0"/>
              </a:rPr>
              <a:t>for the devices in </a:t>
            </a:r>
            <a:r>
              <a:rPr lang="en-US" sz="2800" dirty="0">
                <a:solidFill>
                  <a:schemeClr val="accent2"/>
                </a:solidFill>
                <a:latin typeface="Arial Narrow" charset="0"/>
              </a:rPr>
              <a:t>a </a:t>
            </a:r>
            <a:r>
              <a:rPr lang="en-US" sz="2800" dirty="0" smtClean="0">
                <a:solidFill>
                  <a:schemeClr val="accent2"/>
                </a:solidFill>
                <a:latin typeface="Arial Narrow" charset="0"/>
              </a:rPr>
              <a:t>parallel circuit?</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The voltage is the same across all the </a:t>
            </a:r>
            <a:r>
              <a:rPr lang="en-US" dirty="0" smtClean="0">
                <a:solidFill>
                  <a:srgbClr val="660066"/>
                </a:solidFill>
                <a:latin typeface="Arial Narrow" charset="0"/>
                <a:ea typeface="ＭＳ Ｐゴシック" charset="-128"/>
              </a:rPr>
              <a:t>resisters in the same circuit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The total current that leaves the </a:t>
            </a:r>
            <a:r>
              <a:rPr lang="en-US" dirty="0" smtClean="0">
                <a:solidFill>
                  <a:srgbClr val="660066"/>
                </a:solidFill>
                <a:latin typeface="Arial Narrow" charset="0"/>
                <a:ea typeface="ＭＳ Ｐゴシック" charset="-128"/>
              </a:rPr>
              <a:t>battery is, </a:t>
            </a:r>
            <a:r>
              <a:rPr lang="en-US" dirty="0">
                <a:solidFill>
                  <a:srgbClr val="660066"/>
                </a:solidFill>
                <a:latin typeface="Arial Narrow" charset="0"/>
                <a:ea typeface="ＭＳ Ｐゴシック" charset="-128"/>
              </a:rPr>
              <a:t>however, split.</a:t>
            </a:r>
          </a:p>
          <a:p>
            <a:pPr marL="342900" indent="-342900">
              <a:spcBef>
                <a:spcPct val="20000"/>
              </a:spcBef>
              <a:buFontTx/>
              <a:buChar char="•"/>
            </a:pPr>
            <a:r>
              <a:rPr lang="en-US" sz="2800" dirty="0">
                <a:solidFill>
                  <a:schemeClr val="accent2"/>
                </a:solidFill>
                <a:latin typeface="Arial Narrow" charset="0"/>
              </a:rPr>
              <a:t>The current that passes through every element is</a:t>
            </a:r>
          </a:p>
          <a:p>
            <a:pPr marL="742950" lvl="1" indent="-285750">
              <a:spcBef>
                <a:spcPct val="20000"/>
              </a:spcBef>
              <a:buFontTx/>
              <a:buChar char="–"/>
            </a:pPr>
            <a:r>
              <a:rPr lang="en-US" dirty="0">
                <a:solidFill>
                  <a:srgbClr val="660066"/>
                </a:solidFill>
                <a:latin typeface="Arial Narrow" charset="0"/>
                <a:ea typeface="ＭＳ Ｐゴシック" charset="-128"/>
              </a:rPr>
              <a:t>I</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=V/R</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=V/R</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I</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=V/R</a:t>
            </a:r>
            <a:r>
              <a:rPr lang="en-US" baseline="-25000" dirty="0">
                <a:solidFill>
                  <a:srgbClr val="660066"/>
                </a:solidFill>
                <a:latin typeface="Arial Narrow" charset="0"/>
                <a:ea typeface="ＭＳ Ｐゴシック" charset="-128"/>
              </a:rPr>
              <a:t>3</a:t>
            </a: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Since the total current is I, we obtain</a:t>
            </a:r>
          </a:p>
          <a:p>
            <a:pPr marL="742950" lvl="1" indent="-285750">
              <a:spcBef>
                <a:spcPct val="20000"/>
              </a:spcBef>
              <a:buFontTx/>
              <a:buChar char="–"/>
            </a:pPr>
            <a:r>
              <a:rPr lang="en-US" dirty="0">
                <a:solidFill>
                  <a:srgbClr val="660066"/>
                </a:solidFill>
                <a:latin typeface="Arial Narrow" charset="0"/>
                <a:ea typeface="ＭＳ Ｐゴシック" charset="-128"/>
              </a:rPr>
              <a:t>I=V/</a:t>
            </a:r>
            <a:r>
              <a:rPr lang="en-US" dirty="0" err="1">
                <a:solidFill>
                  <a:srgbClr val="660066"/>
                </a:solidFill>
                <a:latin typeface="Arial Narrow" charset="0"/>
                <a:ea typeface="ＭＳ Ｐゴシック" charset="-128"/>
              </a:rPr>
              <a:t>R</a:t>
            </a:r>
            <a:r>
              <a:rPr lang="en-US" baseline="-25000" dirty="0" err="1">
                <a:solidFill>
                  <a:srgbClr val="660066"/>
                </a:solidFill>
                <a:latin typeface="Arial Narrow" charset="0"/>
                <a:ea typeface="ＭＳ Ｐゴシック" charset="-128"/>
              </a:rPr>
              <a:t>eq</a:t>
            </a:r>
            <a:r>
              <a:rPr lang="en-US" dirty="0">
                <a:solidFill>
                  <a:srgbClr val="660066"/>
                </a:solidFill>
                <a:latin typeface="Arial Narrow" charset="0"/>
                <a:ea typeface="ＭＳ Ｐゴシック" charset="-128"/>
              </a:rPr>
              <a:t>=I</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+I</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+I</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=V(1/R</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Thus, 1/</a:t>
            </a:r>
            <a:r>
              <a:rPr lang="en-US" dirty="0" err="1">
                <a:solidFill>
                  <a:srgbClr val="660066"/>
                </a:solidFill>
                <a:latin typeface="Arial Narrow" charset="0"/>
                <a:ea typeface="ＭＳ Ｐゴシック" charset="-128"/>
              </a:rPr>
              <a:t>R</a:t>
            </a:r>
            <a:r>
              <a:rPr lang="en-US" baseline="-25000" dirty="0" err="1">
                <a:solidFill>
                  <a:srgbClr val="660066"/>
                </a:solidFill>
                <a:latin typeface="Arial Narrow" charset="0"/>
                <a:ea typeface="ＭＳ Ｐゴシック" charset="-128"/>
              </a:rPr>
              <a:t>eq</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+1/R</a:t>
            </a:r>
            <a:r>
              <a:rPr lang="en-US" baseline="-25000" dirty="0">
                <a:solidFill>
                  <a:srgbClr val="660066"/>
                </a:solidFill>
                <a:latin typeface="Arial Narrow" charset="0"/>
                <a:ea typeface="ＭＳ Ｐゴシック" charset="-128"/>
              </a:rPr>
              <a:t>3</a:t>
            </a:r>
          </a:p>
        </p:txBody>
      </p:sp>
      <p:graphicFrame>
        <p:nvGraphicFramePr>
          <p:cNvPr id="324614" name="Object 6"/>
          <p:cNvGraphicFramePr>
            <a:graphicFrameLocks noChangeAspect="1"/>
          </p:cNvGraphicFramePr>
          <p:nvPr/>
        </p:nvGraphicFramePr>
        <p:xfrm>
          <a:off x="5876925" y="5353050"/>
          <a:ext cx="1514475" cy="819150"/>
        </p:xfrm>
        <a:graphic>
          <a:graphicData uri="http://schemas.openxmlformats.org/presentationml/2006/ole">
            <mc:AlternateContent xmlns:mc="http://schemas.openxmlformats.org/markup-compatibility/2006">
              <mc:Choice xmlns:v="urn:schemas-microsoft-com:vml" Requires="v">
                <p:oleObj spid="_x0000_s140456" name="Equation" r:id="rId5" imgW="736560" imgH="419040" progId="Equation.DSMT4">
                  <p:embed/>
                </p:oleObj>
              </mc:Choice>
              <mc:Fallback>
                <p:oleObj name="Equation" r:id="rId5" imgW="73656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6925" y="5353050"/>
                        <a:ext cx="15144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4615" name="Text Box 7"/>
          <p:cNvSpPr txBox="1">
            <a:spLocks noChangeArrowheads="1"/>
          </p:cNvSpPr>
          <p:nvPr/>
        </p:nvSpPr>
        <p:spPr bwMode="auto">
          <a:xfrm>
            <a:off x="7696200" y="5410200"/>
            <a:ext cx="1143000" cy="66992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Resisters in parallel</a:t>
            </a:r>
          </a:p>
        </p:txBody>
      </p:sp>
      <p:sp>
        <p:nvSpPr>
          <p:cNvPr id="324616" name="Text Box 8"/>
          <p:cNvSpPr txBox="1">
            <a:spLocks noChangeArrowheads="1"/>
          </p:cNvSpPr>
          <p:nvPr/>
        </p:nvSpPr>
        <p:spPr bwMode="auto">
          <a:xfrm>
            <a:off x="76200" y="6310313"/>
            <a:ext cx="9067800" cy="369332"/>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pPr algn="ctr"/>
            <a:r>
              <a:rPr lang="en-US" sz="1800" b="1">
                <a:solidFill>
                  <a:srgbClr val="CC0000"/>
                </a:solidFill>
                <a:latin typeface="Arial Narrow" charset="0"/>
              </a:rPr>
              <a:t>When resisters are connected in parallel, the total resistance decreases and the current increases.</a:t>
            </a:r>
          </a:p>
        </p:txBody>
      </p:sp>
      <p:pic>
        <p:nvPicPr>
          <p:cNvPr id="324617" name="Picture 9" descr="FG26_004B"/>
          <p:cNvPicPr>
            <a:picLocks noChangeAspect="1" noChangeArrowheads="1"/>
          </p:cNvPicPr>
          <p:nvPr/>
        </p:nvPicPr>
        <p:blipFill>
          <a:blip r:embed="rId7"/>
          <a:srcRect/>
          <a:stretch>
            <a:fillRect/>
          </a:stretch>
        </p:blipFill>
        <p:spPr bwMode="auto">
          <a:xfrm>
            <a:off x="7162800" y="533400"/>
            <a:ext cx="2286000" cy="1905000"/>
          </a:xfrm>
          <a:prstGeom prst="rect">
            <a:avLst/>
          </a:prstGeom>
          <a:noFill/>
        </p:spPr>
      </p:pic>
      <p:pic>
        <p:nvPicPr>
          <p:cNvPr id="324618" name="Picture 10" descr="FG26_004A"/>
          <p:cNvPicPr>
            <a:picLocks noChangeAspect="1" noChangeArrowheads="1"/>
          </p:cNvPicPr>
          <p:nvPr/>
        </p:nvPicPr>
        <p:blipFill>
          <a:blip r:embed="rId8"/>
          <a:srcRect/>
          <a:stretch>
            <a:fillRect/>
          </a:stretch>
        </p:blipFill>
        <p:spPr bwMode="auto">
          <a:xfrm>
            <a:off x="5562600" y="685800"/>
            <a:ext cx="2057400" cy="1828800"/>
          </a:xfrm>
          <a:prstGeom prst="rect">
            <a:avLst/>
          </a:prstGeom>
          <a:noFill/>
        </p:spPr>
      </p:pic>
      <p:sp>
        <p:nvSpPr>
          <p:cNvPr id="324610" name="Rectangle 2"/>
          <p:cNvSpPr>
            <a:spLocks noGrp="1" noChangeArrowheads="1"/>
          </p:cNvSpPr>
          <p:nvPr>
            <p:ph type="body" idx="1"/>
          </p:nvPr>
        </p:nvSpPr>
        <p:spPr>
          <a:xfrm>
            <a:off x="381000" y="838200"/>
            <a:ext cx="5562600" cy="1828800"/>
          </a:xfrm>
        </p:spPr>
        <p:txBody>
          <a:bodyPr/>
          <a:lstStyle/>
          <a:p>
            <a:pPr>
              <a:lnSpc>
                <a:spcPct val="80000"/>
              </a:lnSpc>
            </a:pPr>
            <a:r>
              <a:rPr lang="en-US" sz="2800" dirty="0"/>
              <a:t>Resisters are</a:t>
            </a:r>
            <a:r>
              <a:rPr lang="en-US" sz="2800" dirty="0" smtClean="0"/>
              <a:t> in </a:t>
            </a:r>
            <a:r>
              <a:rPr lang="en-US" sz="2800" dirty="0"/>
              <a:t>parallel when two or more resisters are connected in separate branches</a:t>
            </a:r>
          </a:p>
          <a:p>
            <a:pPr lvl="1">
              <a:lnSpc>
                <a:spcPct val="80000"/>
              </a:lnSpc>
            </a:pPr>
            <a:r>
              <a:rPr lang="en-US" sz="2400" dirty="0"/>
              <a:t>Most the house and building wirings are arranged this way.</a:t>
            </a:r>
          </a:p>
        </p:txBody>
      </p:sp>
    </p:spTree>
    <p:extLst>
      <p:ext uri="{BB962C8B-B14F-4D97-AF65-F5344CB8AC3E}">
        <p14:creationId xmlns:p14="http://schemas.microsoft.com/office/powerpoint/2010/main" val="844309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Oct. 29,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4FC9A746-06FD-B841-920E-6FBE1F3C2C4D}" type="slidenum">
              <a:rPr lang="en-US"/>
              <a:pPr/>
              <a:t>6</a:t>
            </a:fld>
            <a:endParaRPr lang="en-US"/>
          </a:p>
        </p:txBody>
      </p:sp>
      <p:sp>
        <p:nvSpPr>
          <p:cNvPr id="325634" name="Rectangle 2"/>
          <p:cNvSpPr>
            <a:spLocks noGrp="1" noChangeArrowheads="1"/>
          </p:cNvSpPr>
          <p:nvPr>
            <p:ph type="body" idx="1"/>
          </p:nvPr>
        </p:nvSpPr>
        <p:spPr>
          <a:xfrm>
            <a:off x="822325" y="1066800"/>
            <a:ext cx="5562600" cy="685800"/>
          </a:xfrm>
        </p:spPr>
        <p:txBody>
          <a:bodyPr/>
          <a:lstStyle/>
          <a:p>
            <a:r>
              <a:rPr lang="en-US"/>
              <a:t>Parallel Capacitor arrangements</a:t>
            </a:r>
          </a:p>
        </p:txBody>
      </p:sp>
      <p:sp>
        <p:nvSpPr>
          <p:cNvPr id="325635" name="Rectangle 3"/>
          <p:cNvSpPr>
            <a:spLocks noGrp="1" noChangeArrowheads="1"/>
          </p:cNvSpPr>
          <p:nvPr>
            <p:ph type="title"/>
          </p:nvPr>
        </p:nvSpPr>
        <p:spPr>
          <a:xfrm>
            <a:off x="228600" y="76200"/>
            <a:ext cx="8686800" cy="609600"/>
          </a:xfrm>
        </p:spPr>
        <p:txBody>
          <a:bodyPr/>
          <a:lstStyle/>
          <a:p>
            <a:r>
              <a:rPr lang="en-US"/>
              <a:t> Resister and Capacitor Arrangements</a:t>
            </a:r>
          </a:p>
        </p:txBody>
      </p:sp>
      <p:graphicFrame>
        <p:nvGraphicFramePr>
          <p:cNvPr id="3256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172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25637" name="Object 5"/>
          <p:cNvGraphicFramePr>
            <a:graphicFrameLocks noChangeAspect="1"/>
          </p:cNvGraphicFramePr>
          <p:nvPr/>
        </p:nvGraphicFramePr>
        <p:xfrm>
          <a:off x="6384925" y="1066800"/>
          <a:ext cx="1436688" cy="669925"/>
        </p:xfrm>
        <a:graphic>
          <a:graphicData uri="http://schemas.openxmlformats.org/presentationml/2006/ole">
            <mc:AlternateContent xmlns:mc="http://schemas.openxmlformats.org/markup-compatibility/2006">
              <mc:Choice xmlns:v="urn:schemas-microsoft-com:vml" Requires="v">
                <p:oleObj spid="_x0000_s141726" name="Equation" r:id="rId5" imgW="698400" imgH="342720" progId="Equation.DSMT4">
                  <p:embed/>
                </p:oleObj>
              </mc:Choice>
              <mc:Fallback>
                <p:oleObj name="Equation" r:id="rId5" imgW="698400" imgH="342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925" y="1066800"/>
                        <a:ext cx="1436688" cy="669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25638" name="Object 6"/>
          <p:cNvGraphicFramePr>
            <a:graphicFrameLocks noChangeAspect="1"/>
          </p:cNvGraphicFramePr>
          <p:nvPr/>
        </p:nvGraphicFramePr>
        <p:xfrm>
          <a:off x="6384925" y="2262188"/>
          <a:ext cx="1514475" cy="819150"/>
        </p:xfrm>
        <a:graphic>
          <a:graphicData uri="http://schemas.openxmlformats.org/presentationml/2006/ole">
            <mc:AlternateContent xmlns:mc="http://schemas.openxmlformats.org/markup-compatibility/2006">
              <mc:Choice xmlns:v="urn:schemas-microsoft-com:vml" Requires="v">
                <p:oleObj spid="_x0000_s141727" name="Equation" r:id="rId7" imgW="736560" imgH="419040" progId="Equation.DSMT4">
                  <p:embed/>
                </p:oleObj>
              </mc:Choice>
              <mc:Fallback>
                <p:oleObj name="Equation" r:id="rId7" imgW="73656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4925" y="2262188"/>
                        <a:ext cx="15144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5639" name="Rectangle 7"/>
          <p:cNvSpPr>
            <a:spLocks noChangeArrowheads="1"/>
          </p:cNvSpPr>
          <p:nvPr/>
        </p:nvSpPr>
        <p:spPr bwMode="auto">
          <a:xfrm>
            <a:off x="822325" y="23622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Parallel Resister arrangements</a:t>
            </a:r>
          </a:p>
        </p:txBody>
      </p:sp>
      <p:sp>
        <p:nvSpPr>
          <p:cNvPr id="325640" name="Rectangle 8"/>
          <p:cNvSpPr>
            <a:spLocks noChangeArrowheads="1"/>
          </p:cNvSpPr>
          <p:nvPr/>
        </p:nvSpPr>
        <p:spPr bwMode="auto">
          <a:xfrm>
            <a:off x="822325" y="36576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Series Capacitor arrangements</a:t>
            </a:r>
          </a:p>
        </p:txBody>
      </p:sp>
      <p:graphicFrame>
        <p:nvGraphicFramePr>
          <p:cNvPr id="325641" name="Object 9"/>
          <p:cNvGraphicFramePr>
            <a:graphicFrameLocks noChangeAspect="1"/>
          </p:cNvGraphicFramePr>
          <p:nvPr/>
        </p:nvGraphicFramePr>
        <p:xfrm>
          <a:off x="6384925" y="3606800"/>
          <a:ext cx="1539875" cy="819150"/>
        </p:xfrm>
        <a:graphic>
          <a:graphicData uri="http://schemas.openxmlformats.org/presentationml/2006/ole">
            <mc:AlternateContent xmlns:mc="http://schemas.openxmlformats.org/markup-compatibility/2006">
              <mc:Choice xmlns:v="urn:schemas-microsoft-com:vml" Requires="v">
                <p:oleObj spid="_x0000_s141728" name="Equation" r:id="rId9" imgW="749160" imgH="419040" progId="Equation.DSMT4">
                  <p:embed/>
                </p:oleObj>
              </mc:Choice>
              <mc:Fallback>
                <p:oleObj name="Equation" r:id="rId9" imgW="74916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4925" y="3606800"/>
                        <a:ext cx="15398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5642" name="Rectangle 10"/>
          <p:cNvSpPr>
            <a:spLocks noChangeArrowheads="1"/>
          </p:cNvSpPr>
          <p:nvPr/>
        </p:nvSpPr>
        <p:spPr bwMode="auto">
          <a:xfrm>
            <a:off x="822325" y="49530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Series Resister arrangements</a:t>
            </a:r>
          </a:p>
        </p:txBody>
      </p:sp>
      <p:graphicFrame>
        <p:nvGraphicFramePr>
          <p:cNvPr id="325643" name="Object 11"/>
          <p:cNvGraphicFramePr>
            <a:graphicFrameLocks noChangeAspect="1"/>
          </p:cNvGraphicFramePr>
          <p:nvPr/>
        </p:nvGraphicFramePr>
        <p:xfrm>
          <a:off x="6384925" y="4953000"/>
          <a:ext cx="1409700" cy="669925"/>
        </p:xfrm>
        <a:graphic>
          <a:graphicData uri="http://schemas.openxmlformats.org/presentationml/2006/ole">
            <mc:AlternateContent xmlns:mc="http://schemas.openxmlformats.org/markup-compatibility/2006">
              <mc:Choice xmlns:v="urn:schemas-microsoft-com:vml" Requires="v">
                <p:oleObj spid="_x0000_s141729" name="Equation" r:id="rId11" imgW="685800" imgH="342720" progId="Equation.DSMT4">
                  <p:embed/>
                </p:oleObj>
              </mc:Choice>
              <mc:Fallback>
                <p:oleObj name="Equation" r:id="rId11" imgW="685800" imgH="342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4925" y="4953000"/>
                        <a:ext cx="1409700" cy="6699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89292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Oct. 29, 2018</a:t>
            </a:r>
            <a:endParaRPr lang="en-US"/>
          </a:p>
        </p:txBody>
      </p:sp>
      <p:sp>
        <p:nvSpPr>
          <p:cNvPr id="32" name="Footer Placeholder 4"/>
          <p:cNvSpPr>
            <a:spLocks noGrp="1"/>
          </p:cNvSpPr>
          <p:nvPr>
            <p:ph type="ftr" sz="quarter" idx="11"/>
          </p:nvPr>
        </p:nvSpPr>
        <p:spPr/>
        <p:txBody>
          <a:bodyPr/>
          <a:lstStyle/>
          <a:p>
            <a:r>
              <a:rPr lang="mr-IN" smtClean="0"/>
              <a:t>PHYS 1444-002, Fall 2018                     Dr. Jaehoon Yu</a:t>
            </a:r>
            <a:endParaRPr lang="en-US"/>
          </a:p>
        </p:txBody>
      </p:sp>
      <p:sp>
        <p:nvSpPr>
          <p:cNvPr id="33" name="Slide Number Placeholder 5"/>
          <p:cNvSpPr>
            <a:spLocks noGrp="1"/>
          </p:cNvSpPr>
          <p:nvPr>
            <p:ph type="sldNum" sz="quarter" idx="12"/>
          </p:nvPr>
        </p:nvSpPr>
        <p:spPr/>
        <p:txBody>
          <a:bodyPr/>
          <a:lstStyle/>
          <a:p>
            <a:fld id="{14E386DD-CAE9-DC44-8D5F-2650E4352A5F}" type="slidenum">
              <a:rPr lang="en-US"/>
              <a:pPr/>
              <a:t>7</a:t>
            </a:fld>
            <a:endParaRPr lang="en-US"/>
          </a:p>
        </p:txBody>
      </p:sp>
      <p:sp>
        <p:nvSpPr>
          <p:cNvPr id="326658" name="Rectangle 2"/>
          <p:cNvSpPr>
            <a:spLocks noGrp="1" noChangeArrowheads="1"/>
          </p:cNvSpPr>
          <p:nvPr>
            <p:ph type="title"/>
          </p:nvPr>
        </p:nvSpPr>
        <p:spPr>
          <a:xfrm>
            <a:off x="228600" y="-76200"/>
            <a:ext cx="8686800" cy="762000"/>
          </a:xfrm>
        </p:spPr>
        <p:txBody>
          <a:bodyPr/>
          <a:lstStyle/>
          <a:p>
            <a:r>
              <a:rPr lang="en-US"/>
              <a:t>Example 26 – 2 </a:t>
            </a:r>
          </a:p>
        </p:txBody>
      </p:sp>
      <p:sp>
        <p:nvSpPr>
          <p:cNvPr id="326659" name="Text Box 3"/>
          <p:cNvSpPr txBox="1">
            <a:spLocks noChangeArrowheads="1"/>
          </p:cNvSpPr>
          <p:nvPr/>
        </p:nvSpPr>
        <p:spPr bwMode="auto">
          <a:xfrm>
            <a:off x="152400" y="762000"/>
            <a:ext cx="6096000" cy="15525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Series or parallel? </a:t>
            </a:r>
            <a:r>
              <a:rPr lang="en-US">
                <a:solidFill>
                  <a:schemeClr val="accent2"/>
                </a:solidFill>
                <a:latin typeface="Arial Narrow" charset="0"/>
              </a:rPr>
              <a:t>(a) The light bulbs in the figure are identical and have identical resistance R.  Which configuration produces more light? (b) Which way do you think the headlights of a car are wired? </a:t>
            </a:r>
          </a:p>
        </p:txBody>
      </p:sp>
      <p:sp>
        <p:nvSpPr>
          <p:cNvPr id="326660" name="Text Box 4"/>
          <p:cNvSpPr txBox="1">
            <a:spLocks noChangeArrowheads="1"/>
          </p:cNvSpPr>
          <p:nvPr/>
        </p:nvSpPr>
        <p:spPr bwMode="auto">
          <a:xfrm>
            <a:off x="304800" y="24384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What are the equivalent resistances for the two cases? </a:t>
            </a:r>
          </a:p>
        </p:txBody>
      </p:sp>
      <p:sp>
        <p:nvSpPr>
          <p:cNvPr id="326661" name="AutoShape 5"/>
          <p:cNvSpPr>
            <a:spLocks noChangeArrowheads="1"/>
          </p:cNvSpPr>
          <p:nvPr/>
        </p:nvSpPr>
        <p:spPr bwMode="auto">
          <a:xfrm>
            <a:off x="817563" y="2971800"/>
            <a:ext cx="782637" cy="609600"/>
          </a:xfrm>
          <a:prstGeom prst="rightArrow">
            <a:avLst>
              <a:gd name="adj1" fmla="val 50000"/>
              <a:gd name="adj2" fmla="val 3209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Series</a:t>
            </a:r>
          </a:p>
        </p:txBody>
      </p:sp>
      <p:sp>
        <p:nvSpPr>
          <p:cNvPr id="326662" name="Text Box 6"/>
          <p:cNvSpPr txBox="1">
            <a:spLocks noChangeArrowheads="1"/>
          </p:cNvSpPr>
          <p:nvPr/>
        </p:nvSpPr>
        <p:spPr bwMode="auto">
          <a:xfrm>
            <a:off x="457200" y="3657600"/>
            <a:ext cx="7848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bulbs get brighter when the total power transformed is larger.</a:t>
            </a:r>
          </a:p>
        </p:txBody>
      </p:sp>
      <p:sp>
        <p:nvSpPr>
          <p:cNvPr id="326663" name="Text Box 7"/>
          <p:cNvSpPr txBox="1">
            <a:spLocks noChangeArrowheads="1"/>
          </p:cNvSpPr>
          <p:nvPr/>
        </p:nvSpPr>
        <p:spPr bwMode="auto">
          <a:xfrm>
            <a:off x="381000" y="41910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series</a:t>
            </a:r>
          </a:p>
        </p:txBody>
      </p:sp>
      <p:graphicFrame>
        <p:nvGraphicFramePr>
          <p:cNvPr id="326664" name="Object 8"/>
          <p:cNvGraphicFramePr>
            <a:graphicFrameLocks noChangeAspect="1"/>
          </p:cNvGraphicFramePr>
          <p:nvPr/>
        </p:nvGraphicFramePr>
        <p:xfrm>
          <a:off x="1447800" y="4210050"/>
          <a:ext cx="577850" cy="461963"/>
        </p:xfrm>
        <a:graphic>
          <a:graphicData uri="http://schemas.openxmlformats.org/presentationml/2006/ole">
            <mc:AlternateContent xmlns:mc="http://schemas.openxmlformats.org/markup-compatibility/2006">
              <mc:Choice xmlns:v="urn:schemas-microsoft-com:vml" Requires="v">
                <p:oleObj spid="_x0000_s1233"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210050"/>
                        <a:ext cx="577850" cy="4619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65" name="Object 9"/>
          <p:cNvGraphicFramePr>
            <a:graphicFrameLocks noChangeAspect="1"/>
          </p:cNvGraphicFramePr>
          <p:nvPr/>
        </p:nvGraphicFramePr>
        <p:xfrm>
          <a:off x="1752600" y="3048000"/>
          <a:ext cx="830263" cy="519113"/>
        </p:xfrm>
        <a:graphic>
          <a:graphicData uri="http://schemas.openxmlformats.org/presentationml/2006/ole">
            <mc:AlternateContent xmlns:mc="http://schemas.openxmlformats.org/markup-compatibility/2006">
              <mc:Choice xmlns:v="urn:schemas-microsoft-com:vml" Requires="v">
                <p:oleObj spid="_x0000_s1234" name="Equation" r:id="rId5" imgW="342720" imgH="228600" progId="Equation.DSMT4">
                  <p:embed/>
                </p:oleObj>
              </mc:Choice>
              <mc:Fallback>
                <p:oleObj name="Equation" r:id="rId5" imgW="3427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048000"/>
                        <a:ext cx="830263"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6666" name="Object 10"/>
          <p:cNvGraphicFramePr>
            <a:graphicFrameLocks noChangeAspect="1"/>
          </p:cNvGraphicFramePr>
          <p:nvPr/>
        </p:nvGraphicFramePr>
        <p:xfrm>
          <a:off x="2057400" y="4267200"/>
          <a:ext cx="598488" cy="374650"/>
        </p:xfrm>
        <a:graphic>
          <a:graphicData uri="http://schemas.openxmlformats.org/presentationml/2006/ole">
            <mc:AlternateContent xmlns:mc="http://schemas.openxmlformats.org/markup-compatibility/2006">
              <mc:Choice xmlns:v="urn:schemas-microsoft-com:vml" Requires="v">
                <p:oleObj spid="_x0000_s1235" name="Equation" r:id="rId7" imgW="317160" imgH="164880" progId="Equation.DSMT4">
                  <p:embed/>
                </p:oleObj>
              </mc:Choice>
              <mc:Fallback>
                <p:oleObj name="Equation" r:id="rId7" imgW="3171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267200"/>
                        <a:ext cx="598488" cy="374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6667" name="Picture 11" descr="FG26_006"/>
          <p:cNvPicPr>
            <a:picLocks noChangeAspect="1" noChangeArrowheads="1"/>
          </p:cNvPicPr>
          <p:nvPr/>
        </p:nvPicPr>
        <p:blipFill>
          <a:blip r:embed="rId9"/>
          <a:srcRect/>
          <a:stretch>
            <a:fillRect/>
          </a:stretch>
        </p:blipFill>
        <p:spPr bwMode="auto">
          <a:xfrm>
            <a:off x="6248400" y="533400"/>
            <a:ext cx="2895600" cy="1981200"/>
          </a:xfrm>
          <a:prstGeom prst="rect">
            <a:avLst/>
          </a:prstGeom>
          <a:noFill/>
        </p:spPr>
      </p:pic>
      <p:sp>
        <p:nvSpPr>
          <p:cNvPr id="326668" name="AutoShape 12"/>
          <p:cNvSpPr>
            <a:spLocks noChangeArrowheads="1"/>
          </p:cNvSpPr>
          <p:nvPr/>
        </p:nvSpPr>
        <p:spPr bwMode="auto">
          <a:xfrm>
            <a:off x="3962400" y="2895600"/>
            <a:ext cx="889000" cy="609600"/>
          </a:xfrm>
          <a:prstGeom prst="rightArrow">
            <a:avLst>
              <a:gd name="adj1" fmla="val 50000"/>
              <a:gd name="adj2" fmla="val 3645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Parallel</a:t>
            </a:r>
          </a:p>
        </p:txBody>
      </p:sp>
      <p:graphicFrame>
        <p:nvGraphicFramePr>
          <p:cNvPr id="326669" name="Object 13"/>
          <p:cNvGraphicFramePr>
            <a:graphicFrameLocks noChangeAspect="1"/>
          </p:cNvGraphicFramePr>
          <p:nvPr/>
        </p:nvGraphicFramePr>
        <p:xfrm>
          <a:off x="5053013" y="2755900"/>
          <a:ext cx="890587" cy="952500"/>
        </p:xfrm>
        <a:graphic>
          <a:graphicData uri="http://schemas.openxmlformats.org/presentationml/2006/ole">
            <mc:AlternateContent xmlns:mc="http://schemas.openxmlformats.org/markup-compatibility/2006">
              <mc:Choice xmlns:v="urn:schemas-microsoft-com:vml" Requires="v">
                <p:oleObj spid="_x0000_s1236" name="Equation" r:id="rId10" imgW="368280" imgH="419040" progId="Equation.DSMT4">
                  <p:embed/>
                </p:oleObj>
              </mc:Choice>
              <mc:Fallback>
                <p:oleObj name="Equation" r:id="rId10" imgW="368280" imgH="419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3013" y="2755900"/>
                        <a:ext cx="890587" cy="952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6670" name="Object 14"/>
          <p:cNvGraphicFramePr>
            <a:graphicFrameLocks noChangeAspect="1"/>
          </p:cNvGraphicFramePr>
          <p:nvPr/>
        </p:nvGraphicFramePr>
        <p:xfrm>
          <a:off x="7162800" y="3048000"/>
          <a:ext cx="828675" cy="519113"/>
        </p:xfrm>
        <a:graphic>
          <a:graphicData uri="http://schemas.openxmlformats.org/presentationml/2006/ole">
            <mc:AlternateContent xmlns:mc="http://schemas.openxmlformats.org/markup-compatibility/2006">
              <mc:Choice xmlns:v="urn:schemas-microsoft-com:vml" Requires="v">
                <p:oleObj spid="_x0000_s1237" name="Equation" r:id="rId12" imgW="342720" imgH="228600" progId="Equation.DSMT4">
                  <p:embed/>
                </p:oleObj>
              </mc:Choice>
              <mc:Fallback>
                <p:oleObj name="Equation" r:id="rId12" imgW="3427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2800" y="3048000"/>
                        <a:ext cx="82867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26671" name="AutoShape 15"/>
          <p:cNvSpPr>
            <a:spLocks noChangeArrowheads="1"/>
          </p:cNvSpPr>
          <p:nvPr/>
        </p:nvSpPr>
        <p:spPr bwMode="auto">
          <a:xfrm>
            <a:off x="6613525" y="2895600"/>
            <a:ext cx="457200" cy="609600"/>
          </a:xfrm>
          <a:prstGeom prst="rightArrow">
            <a:avLst>
              <a:gd name="adj1" fmla="val 50000"/>
              <a:gd name="adj2" fmla="val 2500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a:t>
            </a:r>
          </a:p>
        </p:txBody>
      </p:sp>
      <p:graphicFrame>
        <p:nvGraphicFramePr>
          <p:cNvPr id="326672" name="Object 16"/>
          <p:cNvGraphicFramePr>
            <a:graphicFrameLocks noChangeAspect="1"/>
          </p:cNvGraphicFramePr>
          <p:nvPr/>
        </p:nvGraphicFramePr>
        <p:xfrm>
          <a:off x="5943600" y="4197350"/>
          <a:ext cx="598488" cy="374650"/>
        </p:xfrm>
        <a:graphic>
          <a:graphicData uri="http://schemas.openxmlformats.org/presentationml/2006/ole">
            <mc:AlternateContent xmlns:mc="http://schemas.openxmlformats.org/markup-compatibility/2006">
              <mc:Choice xmlns:v="urn:schemas-microsoft-com:vml" Requires="v">
                <p:oleObj spid="_x0000_s1238" name="Equation" r:id="rId14" imgW="317160" imgH="164880" progId="Equation.DSMT4">
                  <p:embed/>
                </p:oleObj>
              </mc:Choice>
              <mc:Fallback>
                <p:oleObj name="Equation" r:id="rId14" imgW="31716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3600" y="4197350"/>
                        <a:ext cx="598488" cy="374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3" name="Object 17"/>
          <p:cNvGraphicFramePr>
            <a:graphicFrameLocks noChangeAspect="1"/>
          </p:cNvGraphicFramePr>
          <p:nvPr/>
        </p:nvGraphicFramePr>
        <p:xfrm>
          <a:off x="5334000" y="4186238"/>
          <a:ext cx="577850" cy="461962"/>
        </p:xfrm>
        <a:graphic>
          <a:graphicData uri="http://schemas.openxmlformats.org/presentationml/2006/ole">
            <mc:AlternateContent xmlns:mc="http://schemas.openxmlformats.org/markup-compatibility/2006">
              <mc:Choice xmlns:v="urn:schemas-microsoft-com:vml" Requires="v">
                <p:oleObj spid="_x0000_s1239" name="Equation" r:id="rId16" imgW="304560" imgH="203040" progId="Equation.DSMT4">
                  <p:embed/>
                </p:oleObj>
              </mc:Choice>
              <mc:Fallback>
                <p:oleObj name="Equation" r:id="rId16" imgW="3045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0" y="4186238"/>
                        <a:ext cx="577850" cy="461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6674" name="Text Box 18"/>
          <p:cNvSpPr txBox="1">
            <a:spLocks noChangeArrowheads="1"/>
          </p:cNvSpPr>
          <p:nvPr/>
        </p:nvSpPr>
        <p:spPr bwMode="auto">
          <a:xfrm>
            <a:off x="4267200" y="41910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parallel</a:t>
            </a:r>
          </a:p>
        </p:txBody>
      </p:sp>
      <p:graphicFrame>
        <p:nvGraphicFramePr>
          <p:cNvPr id="326675" name="Object 19"/>
          <p:cNvGraphicFramePr>
            <a:graphicFrameLocks noChangeAspect="1"/>
          </p:cNvGraphicFramePr>
          <p:nvPr/>
        </p:nvGraphicFramePr>
        <p:xfrm>
          <a:off x="2590800" y="3962400"/>
          <a:ext cx="695325" cy="1008063"/>
        </p:xfrm>
        <a:graphic>
          <a:graphicData uri="http://schemas.openxmlformats.org/presentationml/2006/ole">
            <mc:AlternateContent xmlns:mc="http://schemas.openxmlformats.org/markup-compatibility/2006">
              <mc:Choice xmlns:v="urn:schemas-microsoft-com:vml" Requires="v">
                <p:oleObj spid="_x0000_s1240" name="Equation" r:id="rId18" imgW="368280" imgH="444240" progId="Equation.DSMT4">
                  <p:embed/>
                </p:oleObj>
              </mc:Choice>
              <mc:Fallback>
                <p:oleObj name="Equation" r:id="rId18" imgW="368280" imgH="4442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90800" y="3962400"/>
                        <a:ext cx="695325" cy="1008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6" name="Object 20"/>
          <p:cNvGraphicFramePr>
            <a:graphicFrameLocks noChangeAspect="1"/>
          </p:cNvGraphicFramePr>
          <p:nvPr/>
        </p:nvGraphicFramePr>
        <p:xfrm>
          <a:off x="3278188" y="3962400"/>
          <a:ext cx="455612" cy="892175"/>
        </p:xfrm>
        <a:graphic>
          <a:graphicData uri="http://schemas.openxmlformats.org/presentationml/2006/ole">
            <mc:AlternateContent xmlns:mc="http://schemas.openxmlformats.org/markup-compatibility/2006">
              <mc:Choice xmlns:v="urn:schemas-microsoft-com:vml" Requires="v">
                <p:oleObj spid="_x0000_s1241" name="Equation" r:id="rId20" imgW="241200" imgH="393480" progId="Equation.DSMT4">
                  <p:embed/>
                </p:oleObj>
              </mc:Choice>
              <mc:Fallback>
                <p:oleObj name="Equation" r:id="rId20" imgW="241200" imgH="393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78188" y="3962400"/>
                        <a:ext cx="455612"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7" name="Object 21"/>
          <p:cNvGraphicFramePr>
            <a:graphicFrameLocks noChangeAspect="1"/>
          </p:cNvGraphicFramePr>
          <p:nvPr/>
        </p:nvGraphicFramePr>
        <p:xfrm>
          <a:off x="6477000" y="3944938"/>
          <a:ext cx="695325" cy="1008062"/>
        </p:xfrm>
        <a:graphic>
          <a:graphicData uri="http://schemas.openxmlformats.org/presentationml/2006/ole">
            <mc:AlternateContent xmlns:mc="http://schemas.openxmlformats.org/markup-compatibility/2006">
              <mc:Choice xmlns:v="urn:schemas-microsoft-com:vml" Requires="v">
                <p:oleObj spid="_x0000_s1242" name="Equation" r:id="rId22" imgW="368280" imgH="444240" progId="Equation.DSMT4">
                  <p:embed/>
                </p:oleObj>
              </mc:Choice>
              <mc:Fallback>
                <p:oleObj name="Equation" r:id="rId22" imgW="36828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77000" y="3944938"/>
                        <a:ext cx="695325" cy="1008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8" name="Object 22"/>
          <p:cNvGraphicFramePr>
            <a:graphicFrameLocks noChangeAspect="1"/>
          </p:cNvGraphicFramePr>
          <p:nvPr/>
        </p:nvGraphicFramePr>
        <p:xfrm>
          <a:off x="7162800" y="3962400"/>
          <a:ext cx="792163" cy="892175"/>
        </p:xfrm>
        <a:graphic>
          <a:graphicData uri="http://schemas.openxmlformats.org/presentationml/2006/ole">
            <mc:AlternateContent xmlns:mc="http://schemas.openxmlformats.org/markup-compatibility/2006">
              <mc:Choice xmlns:v="urn:schemas-microsoft-com:vml" Requires="v">
                <p:oleObj spid="_x0000_s1243" name="Equation" r:id="rId24" imgW="419040" imgH="393480" progId="Equation.DSMT4">
                  <p:embed/>
                </p:oleObj>
              </mc:Choice>
              <mc:Fallback>
                <p:oleObj name="Equation" r:id="rId24" imgW="419040" imgH="393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62800" y="3962400"/>
                        <a:ext cx="79216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6679" name="Object 23"/>
          <p:cNvGraphicFramePr>
            <a:graphicFrameLocks noChangeAspect="1"/>
          </p:cNvGraphicFramePr>
          <p:nvPr/>
        </p:nvGraphicFramePr>
        <p:xfrm>
          <a:off x="7926388" y="4191000"/>
          <a:ext cx="455612" cy="460375"/>
        </p:xfrm>
        <a:graphic>
          <a:graphicData uri="http://schemas.openxmlformats.org/presentationml/2006/ole">
            <mc:AlternateContent xmlns:mc="http://schemas.openxmlformats.org/markup-compatibility/2006">
              <mc:Choice xmlns:v="urn:schemas-microsoft-com:vml" Requires="v">
                <p:oleObj spid="_x0000_s1244" name="Equation" r:id="rId26" imgW="241200" imgH="203040" progId="Equation.DSMT4">
                  <p:embed/>
                </p:oleObj>
              </mc:Choice>
              <mc:Fallback>
                <p:oleObj name="Equation" r:id="rId26" imgW="24120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26388" y="4191000"/>
                        <a:ext cx="455612" cy="460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6680" name="Text Box 24"/>
          <p:cNvSpPr txBox="1">
            <a:spLocks noChangeArrowheads="1"/>
          </p:cNvSpPr>
          <p:nvPr/>
        </p:nvSpPr>
        <p:spPr bwMode="auto">
          <a:xfrm>
            <a:off x="457200" y="4876800"/>
            <a:ext cx="502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parallel circuit provides brighter lighting.</a:t>
            </a:r>
          </a:p>
        </p:txBody>
      </p:sp>
      <p:sp>
        <p:nvSpPr>
          <p:cNvPr id="326681" name="Text Box 25"/>
          <p:cNvSpPr txBox="1">
            <a:spLocks noChangeArrowheads="1"/>
          </p:cNvSpPr>
          <p:nvPr/>
        </p:nvSpPr>
        <p:spPr bwMode="auto">
          <a:xfrm>
            <a:off x="381000" y="5257800"/>
            <a:ext cx="85344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Car’s headlights are in parallel to provide brighter lighting and also to prevent both lights going out at the same time when one burns out. </a:t>
            </a:r>
          </a:p>
        </p:txBody>
      </p:sp>
      <p:sp>
        <p:nvSpPr>
          <p:cNvPr id="326682" name="Text Box 26"/>
          <p:cNvSpPr txBox="1">
            <a:spLocks noChangeArrowheads="1"/>
          </p:cNvSpPr>
          <p:nvPr/>
        </p:nvSpPr>
        <p:spPr bwMode="auto">
          <a:xfrm>
            <a:off x="228600" y="6172200"/>
            <a:ext cx="4419600" cy="457200"/>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a:solidFill>
                  <a:srgbClr val="CC0000"/>
                </a:solidFill>
                <a:latin typeface="Arial Narrow" charset="0"/>
              </a:rPr>
              <a:t>So what is bad about parallel circuits?</a:t>
            </a:r>
          </a:p>
        </p:txBody>
      </p:sp>
      <p:sp>
        <p:nvSpPr>
          <p:cNvPr id="326683" name="Text Box 27"/>
          <p:cNvSpPr txBox="1">
            <a:spLocks noChangeArrowheads="1"/>
          </p:cNvSpPr>
          <p:nvPr/>
        </p:nvSpPr>
        <p:spPr bwMode="auto">
          <a:xfrm>
            <a:off x="4876800" y="6172200"/>
            <a:ext cx="4038600" cy="457200"/>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a:solidFill>
                  <a:srgbClr val="CC0000"/>
                </a:solidFill>
                <a:latin typeface="Arial Narrow" charset="0"/>
              </a:rPr>
              <a:t>Uses more energy in a given time.</a:t>
            </a:r>
          </a:p>
        </p:txBody>
      </p:sp>
      <p:graphicFrame>
        <p:nvGraphicFramePr>
          <p:cNvPr id="326684" name="Object 28"/>
          <p:cNvGraphicFramePr>
            <a:graphicFrameLocks noChangeAspect="1"/>
          </p:cNvGraphicFramePr>
          <p:nvPr/>
        </p:nvGraphicFramePr>
        <p:xfrm>
          <a:off x="2600325" y="3082925"/>
          <a:ext cx="523875" cy="346075"/>
        </p:xfrm>
        <a:graphic>
          <a:graphicData uri="http://schemas.openxmlformats.org/presentationml/2006/ole">
            <mc:AlternateContent xmlns:mc="http://schemas.openxmlformats.org/markup-compatibility/2006">
              <mc:Choice xmlns:v="urn:schemas-microsoft-com:vml" Requires="v">
                <p:oleObj spid="_x0000_s1245" name="Equation" r:id="rId28" imgW="215640" imgH="152280" progId="Equation.DSMT4">
                  <p:embed/>
                </p:oleObj>
              </mc:Choice>
              <mc:Fallback>
                <p:oleObj name="Equation" r:id="rId28" imgW="215640" imgH="152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600325" y="3082925"/>
                        <a:ext cx="523875"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6685" name="Object 29"/>
          <p:cNvGraphicFramePr>
            <a:graphicFrameLocks noChangeAspect="1"/>
          </p:cNvGraphicFramePr>
          <p:nvPr/>
        </p:nvGraphicFramePr>
        <p:xfrm>
          <a:off x="5943600" y="2743200"/>
          <a:ext cx="400050" cy="836613"/>
        </p:xfrm>
        <a:graphic>
          <a:graphicData uri="http://schemas.openxmlformats.org/presentationml/2006/ole">
            <mc:AlternateContent xmlns:mc="http://schemas.openxmlformats.org/markup-compatibility/2006">
              <mc:Choice xmlns:v="urn:schemas-microsoft-com:vml" Requires="v">
                <p:oleObj spid="_x0000_s1246" name="Equation" r:id="rId30" imgW="164880" imgH="368280" progId="Equation.DSMT4">
                  <p:embed/>
                </p:oleObj>
              </mc:Choice>
              <mc:Fallback>
                <p:oleObj name="Equation" r:id="rId30" imgW="164880" imgH="3682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943600" y="2743200"/>
                        <a:ext cx="400050" cy="836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6686" name="Object 30"/>
          <p:cNvGraphicFramePr>
            <a:graphicFrameLocks noChangeAspect="1"/>
          </p:cNvGraphicFramePr>
          <p:nvPr/>
        </p:nvGraphicFramePr>
        <p:xfrm>
          <a:off x="7981950" y="2820988"/>
          <a:ext cx="400050" cy="836612"/>
        </p:xfrm>
        <a:graphic>
          <a:graphicData uri="http://schemas.openxmlformats.org/presentationml/2006/ole">
            <mc:AlternateContent xmlns:mc="http://schemas.openxmlformats.org/markup-compatibility/2006">
              <mc:Choice xmlns:v="urn:schemas-microsoft-com:vml" Requires="v">
                <p:oleObj spid="_x0000_s1247" name="Equation" r:id="rId32" imgW="164880" imgH="368280" progId="Equation.DSMT4">
                  <p:embed/>
                </p:oleObj>
              </mc:Choice>
              <mc:Fallback>
                <p:oleObj name="Equation" r:id="rId32" imgW="164880" imgH="3682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981950" y="2820988"/>
                        <a:ext cx="400050" cy="836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 name="Rectangle 1"/>
          <p:cNvSpPr/>
          <p:nvPr/>
        </p:nvSpPr>
        <p:spPr bwMode="auto">
          <a:xfrm>
            <a:off x="6477000" y="2314575"/>
            <a:ext cx="914400" cy="12382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5" name="Rectangle 34"/>
          <p:cNvSpPr/>
          <p:nvPr/>
        </p:nvSpPr>
        <p:spPr bwMode="auto">
          <a:xfrm>
            <a:off x="8001000" y="2314575"/>
            <a:ext cx="914400" cy="12382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556669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smtClean="0"/>
              <a:t>Monday, Oct. 29, 2018</a:t>
            </a:r>
            <a:endParaRPr lang="en-US"/>
          </a:p>
        </p:txBody>
      </p:sp>
      <p:sp>
        <p:nvSpPr>
          <p:cNvPr id="36" name="Footer Placeholder 4"/>
          <p:cNvSpPr>
            <a:spLocks noGrp="1"/>
          </p:cNvSpPr>
          <p:nvPr>
            <p:ph type="ftr" sz="quarter" idx="11"/>
          </p:nvPr>
        </p:nvSpPr>
        <p:spPr/>
        <p:txBody>
          <a:bodyPr/>
          <a:lstStyle/>
          <a:p>
            <a:r>
              <a:rPr lang="mr-IN" smtClean="0"/>
              <a:t>PHYS 1444-002, Fall 2018                     Dr. Jaehoon Yu</a:t>
            </a:r>
            <a:endParaRPr lang="en-US"/>
          </a:p>
        </p:txBody>
      </p:sp>
      <p:sp>
        <p:nvSpPr>
          <p:cNvPr id="37" name="Slide Number Placeholder 5"/>
          <p:cNvSpPr>
            <a:spLocks noGrp="1"/>
          </p:cNvSpPr>
          <p:nvPr>
            <p:ph type="sldNum" sz="quarter" idx="12"/>
          </p:nvPr>
        </p:nvSpPr>
        <p:spPr/>
        <p:txBody>
          <a:bodyPr/>
          <a:lstStyle/>
          <a:p>
            <a:fld id="{470B764D-6CCF-CC49-AE57-F3B5A6E91CF5}" type="slidenum">
              <a:rPr lang="en-US"/>
              <a:pPr/>
              <a:t>8</a:t>
            </a:fld>
            <a:endParaRPr lang="en-US"/>
          </a:p>
        </p:txBody>
      </p:sp>
      <p:grpSp>
        <p:nvGrpSpPr>
          <p:cNvPr id="2" name="Group 2"/>
          <p:cNvGrpSpPr>
            <a:grpSpLocks/>
          </p:cNvGrpSpPr>
          <p:nvPr/>
        </p:nvGrpSpPr>
        <p:grpSpPr bwMode="auto">
          <a:xfrm>
            <a:off x="6248400" y="228600"/>
            <a:ext cx="3581400" cy="4724400"/>
            <a:chOff x="3504" y="0"/>
            <a:chExt cx="1920" cy="1488"/>
          </a:xfrm>
        </p:grpSpPr>
        <p:pic>
          <p:nvPicPr>
            <p:cNvPr id="327683" name="Picture 3" descr="FG26_008"/>
            <p:cNvPicPr>
              <a:picLocks noChangeAspect="1" noChangeArrowheads="1"/>
            </p:cNvPicPr>
            <p:nvPr/>
          </p:nvPicPr>
          <p:blipFill>
            <a:blip r:embed="rId3"/>
            <a:srcRect/>
            <a:stretch>
              <a:fillRect/>
            </a:stretch>
          </p:blipFill>
          <p:spPr bwMode="auto">
            <a:xfrm>
              <a:off x="3504" y="0"/>
              <a:ext cx="1920" cy="1440"/>
            </a:xfrm>
            <a:prstGeom prst="rect">
              <a:avLst/>
            </a:prstGeom>
            <a:noFill/>
          </p:spPr>
        </p:pic>
        <p:sp>
          <p:nvSpPr>
            <p:cNvPr id="327684" name="Rectangle 4"/>
            <p:cNvSpPr>
              <a:spLocks noChangeArrowheads="1"/>
            </p:cNvSpPr>
            <p:nvPr/>
          </p:nvSpPr>
          <p:spPr bwMode="auto">
            <a:xfrm>
              <a:off x="3792" y="672"/>
              <a:ext cx="1344" cy="81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27685" name="Rectangle 5"/>
          <p:cNvSpPr>
            <a:spLocks noGrp="1" noChangeArrowheads="1"/>
          </p:cNvSpPr>
          <p:nvPr>
            <p:ph type="title"/>
          </p:nvPr>
        </p:nvSpPr>
        <p:spPr>
          <a:xfrm>
            <a:off x="228600" y="-76200"/>
            <a:ext cx="8686800" cy="762000"/>
          </a:xfrm>
        </p:spPr>
        <p:txBody>
          <a:bodyPr/>
          <a:lstStyle/>
          <a:p>
            <a:r>
              <a:rPr lang="en-US"/>
              <a:t>Example 26 – 5 </a:t>
            </a:r>
          </a:p>
        </p:txBody>
      </p:sp>
      <p:sp>
        <p:nvSpPr>
          <p:cNvPr id="327686" name="Text Box 6"/>
          <p:cNvSpPr txBox="1">
            <a:spLocks noChangeArrowheads="1"/>
          </p:cNvSpPr>
          <p:nvPr/>
        </p:nvSpPr>
        <p:spPr bwMode="auto">
          <a:xfrm>
            <a:off x="152400" y="609600"/>
            <a:ext cx="6858000" cy="83099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Current in one branch. </a:t>
            </a:r>
            <a:r>
              <a:rPr lang="en-US" dirty="0">
                <a:solidFill>
                  <a:schemeClr val="accent2"/>
                </a:solidFill>
                <a:latin typeface="Arial Narrow" charset="0"/>
              </a:rPr>
              <a:t>What is the current flowing through the 500</a:t>
            </a:r>
            <a:r>
              <a:rPr lang="en-US" dirty="0" smtClean="0">
                <a:solidFill>
                  <a:schemeClr val="accent2"/>
                </a:solidFill>
                <a:latin typeface="Arial Narrow" charset="0"/>
              </a:rPr>
              <a:t>-</a:t>
            </a:r>
            <a:r>
              <a:rPr lang="en-US" dirty="0" smtClean="0">
                <a:solidFill>
                  <a:schemeClr val="accent2"/>
                </a:solidFill>
                <a:latin typeface="Symbol" charset="2"/>
              </a:rPr>
              <a:t>Ω</a:t>
            </a:r>
            <a:r>
              <a:rPr lang="en-US" dirty="0" smtClean="0">
                <a:solidFill>
                  <a:schemeClr val="accent2"/>
                </a:solidFill>
                <a:latin typeface="Arial Narrow" charset="0"/>
              </a:rPr>
              <a:t> </a:t>
            </a:r>
            <a:r>
              <a:rPr lang="en-US" dirty="0">
                <a:solidFill>
                  <a:schemeClr val="accent2"/>
                </a:solidFill>
                <a:latin typeface="Arial Narrow" charset="0"/>
              </a:rPr>
              <a:t>resister in the figure?</a:t>
            </a:r>
          </a:p>
        </p:txBody>
      </p:sp>
      <p:sp>
        <p:nvSpPr>
          <p:cNvPr id="327687" name="Text Box 7"/>
          <p:cNvSpPr txBox="1">
            <a:spLocks noChangeArrowheads="1"/>
          </p:cNvSpPr>
          <p:nvPr/>
        </p:nvSpPr>
        <p:spPr bwMode="auto">
          <a:xfrm>
            <a:off x="228600" y="14478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need to find first? </a:t>
            </a:r>
          </a:p>
        </p:txBody>
      </p:sp>
      <p:sp>
        <p:nvSpPr>
          <p:cNvPr id="327688" name="Text Box 8"/>
          <p:cNvSpPr txBox="1">
            <a:spLocks noChangeArrowheads="1"/>
          </p:cNvSpPr>
          <p:nvPr/>
        </p:nvSpPr>
        <p:spPr bwMode="auto">
          <a:xfrm>
            <a:off x="457200" y="3581400"/>
            <a:ext cx="434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total current in the circuit is</a:t>
            </a:r>
          </a:p>
        </p:txBody>
      </p:sp>
      <p:graphicFrame>
        <p:nvGraphicFramePr>
          <p:cNvPr id="327689" name="Object 9"/>
          <p:cNvGraphicFramePr>
            <a:graphicFrameLocks noChangeAspect="1"/>
          </p:cNvGraphicFramePr>
          <p:nvPr/>
        </p:nvGraphicFramePr>
        <p:xfrm>
          <a:off x="4710113" y="2449513"/>
          <a:ext cx="623887" cy="693737"/>
        </p:xfrm>
        <a:graphic>
          <a:graphicData uri="http://schemas.openxmlformats.org/presentationml/2006/ole">
            <mc:AlternateContent xmlns:mc="http://schemas.openxmlformats.org/markup-compatibility/2006">
              <mc:Choice xmlns:v="urn:schemas-microsoft-com:vml" Requires="v">
                <p:oleObj spid="_x0000_s159175" name="Equation" r:id="rId4" imgW="342720" imgH="406080" progId="Equation.DSMT4">
                  <p:embed/>
                </p:oleObj>
              </mc:Choice>
              <mc:Fallback>
                <p:oleObj name="Equation" r:id="rId4" imgW="34272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113" y="2449513"/>
                        <a:ext cx="623887" cy="6937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7690" name="Object 10"/>
          <p:cNvGraphicFramePr>
            <a:graphicFrameLocks noChangeAspect="1"/>
          </p:cNvGraphicFramePr>
          <p:nvPr/>
        </p:nvGraphicFramePr>
        <p:xfrm>
          <a:off x="4724400" y="3733800"/>
          <a:ext cx="390525" cy="269875"/>
        </p:xfrm>
        <a:graphic>
          <a:graphicData uri="http://schemas.openxmlformats.org/presentationml/2006/ole">
            <mc:AlternateContent xmlns:mc="http://schemas.openxmlformats.org/markup-compatibility/2006">
              <mc:Choice xmlns:v="urn:schemas-microsoft-com:vml" Requires="v">
                <p:oleObj spid="_x0000_s159176"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733800"/>
                        <a:ext cx="390525" cy="269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7691" name="Text Box 11"/>
          <p:cNvSpPr txBox="1">
            <a:spLocks noChangeArrowheads="1"/>
          </p:cNvSpPr>
          <p:nvPr/>
        </p:nvSpPr>
        <p:spPr bwMode="auto">
          <a:xfrm>
            <a:off x="3810000" y="1295400"/>
            <a:ext cx="3048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need to find the total current.</a:t>
            </a:r>
          </a:p>
        </p:txBody>
      </p:sp>
      <p:sp>
        <p:nvSpPr>
          <p:cNvPr id="327692" name="Text Box 12"/>
          <p:cNvSpPr txBox="1">
            <a:spLocks noChangeArrowheads="1"/>
          </p:cNvSpPr>
          <p:nvPr/>
        </p:nvSpPr>
        <p:spPr bwMode="auto">
          <a:xfrm>
            <a:off x="304800" y="2057400"/>
            <a:ext cx="685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 do that we need to compute the equivalent resistance. </a:t>
            </a:r>
          </a:p>
        </p:txBody>
      </p:sp>
      <p:sp>
        <p:nvSpPr>
          <p:cNvPr id="327693" name="Text Box 13"/>
          <p:cNvSpPr txBox="1">
            <a:spLocks noChangeArrowheads="1"/>
          </p:cNvSpPr>
          <p:nvPr/>
        </p:nvSpPr>
        <p:spPr bwMode="auto">
          <a:xfrm>
            <a:off x="457200" y="2590800"/>
            <a:ext cx="4114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R</a:t>
            </a:r>
            <a:r>
              <a:rPr lang="en-US" baseline="-25000">
                <a:solidFill>
                  <a:srgbClr val="CC00CC"/>
                </a:solidFill>
                <a:latin typeface="Arial Narrow" charset="0"/>
              </a:rPr>
              <a:t>eq</a:t>
            </a:r>
            <a:r>
              <a:rPr lang="en-US">
                <a:solidFill>
                  <a:srgbClr val="CC00CC"/>
                </a:solidFill>
                <a:latin typeface="Arial Narrow" charset="0"/>
              </a:rPr>
              <a:t> of the small parallel branch is: </a:t>
            </a:r>
          </a:p>
        </p:txBody>
      </p:sp>
      <p:graphicFrame>
        <p:nvGraphicFramePr>
          <p:cNvPr id="327694" name="Object 14"/>
          <p:cNvGraphicFramePr>
            <a:graphicFrameLocks noChangeAspect="1"/>
          </p:cNvGraphicFramePr>
          <p:nvPr/>
        </p:nvGraphicFramePr>
        <p:xfrm>
          <a:off x="7543800" y="2578100"/>
          <a:ext cx="577850" cy="347663"/>
        </p:xfrm>
        <a:graphic>
          <a:graphicData uri="http://schemas.openxmlformats.org/presentationml/2006/ole">
            <mc:AlternateContent xmlns:mc="http://schemas.openxmlformats.org/markup-compatibility/2006">
              <mc:Choice xmlns:v="urn:schemas-microsoft-com:vml" Requires="v">
                <p:oleObj spid="_x0000_s159177" name="Equation" r:id="rId8" imgW="317160" imgH="203040" progId="Equation.DSMT4">
                  <p:embed/>
                </p:oleObj>
              </mc:Choice>
              <mc:Fallback>
                <p:oleObj name="Equation" r:id="rId8" imgW="317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578100"/>
                        <a:ext cx="577850" cy="3476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27695" name="Text Box 15"/>
          <p:cNvSpPr txBox="1">
            <a:spLocks noChangeArrowheads="1"/>
          </p:cNvSpPr>
          <p:nvPr/>
        </p:nvSpPr>
        <p:spPr bwMode="auto">
          <a:xfrm>
            <a:off x="457200" y="3048000"/>
            <a:ext cx="243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R</a:t>
            </a:r>
            <a:r>
              <a:rPr lang="en-US" baseline="-25000">
                <a:solidFill>
                  <a:srgbClr val="CC00CC"/>
                </a:solidFill>
                <a:latin typeface="Arial Narrow" charset="0"/>
              </a:rPr>
              <a:t>eq</a:t>
            </a:r>
            <a:r>
              <a:rPr lang="en-US">
                <a:solidFill>
                  <a:srgbClr val="CC00CC"/>
                </a:solidFill>
                <a:latin typeface="Arial Narrow" charset="0"/>
              </a:rPr>
              <a:t> of the circuit is: </a:t>
            </a:r>
          </a:p>
        </p:txBody>
      </p:sp>
      <p:graphicFrame>
        <p:nvGraphicFramePr>
          <p:cNvPr id="327696" name="Object 16"/>
          <p:cNvGraphicFramePr>
            <a:graphicFrameLocks noChangeAspect="1"/>
          </p:cNvGraphicFramePr>
          <p:nvPr/>
        </p:nvGraphicFramePr>
        <p:xfrm>
          <a:off x="2971800" y="3133725"/>
          <a:ext cx="622300" cy="390525"/>
        </p:xfrm>
        <a:graphic>
          <a:graphicData uri="http://schemas.openxmlformats.org/presentationml/2006/ole">
            <mc:AlternateContent xmlns:mc="http://schemas.openxmlformats.org/markup-compatibility/2006">
              <mc:Choice xmlns:v="urn:schemas-microsoft-com:vml" Requires="v">
                <p:oleObj spid="_x0000_s159178" name="Equation" r:id="rId10" imgW="342720" imgH="228600" progId="Equation.DSMT4">
                  <p:embed/>
                </p:oleObj>
              </mc:Choice>
              <mc:Fallback>
                <p:oleObj name="Equation" r:id="rId10" imgW="3427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3133725"/>
                        <a:ext cx="622300" cy="390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27697" name="Text Box 17"/>
          <p:cNvSpPr txBox="1">
            <a:spLocks noChangeArrowheads="1"/>
          </p:cNvSpPr>
          <p:nvPr/>
        </p:nvSpPr>
        <p:spPr bwMode="auto">
          <a:xfrm>
            <a:off x="457200" y="4191000"/>
            <a:ext cx="5410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voltage drop across the parallel branch is</a:t>
            </a:r>
          </a:p>
        </p:txBody>
      </p:sp>
      <p:graphicFrame>
        <p:nvGraphicFramePr>
          <p:cNvPr id="327698" name="Object 18"/>
          <p:cNvGraphicFramePr>
            <a:graphicFrameLocks noChangeAspect="1"/>
          </p:cNvGraphicFramePr>
          <p:nvPr/>
        </p:nvGraphicFramePr>
        <p:xfrm>
          <a:off x="5737225" y="4278313"/>
          <a:ext cx="511175" cy="368300"/>
        </p:xfrm>
        <a:graphic>
          <a:graphicData uri="http://schemas.openxmlformats.org/presentationml/2006/ole">
            <mc:AlternateContent xmlns:mc="http://schemas.openxmlformats.org/markup-compatibility/2006">
              <mc:Choice xmlns:v="urn:schemas-microsoft-com:vml" Requires="v">
                <p:oleObj spid="_x0000_s159179" name="Equation" r:id="rId12" imgW="330120" imgH="203040" progId="Equation.DSMT4">
                  <p:embed/>
                </p:oleObj>
              </mc:Choice>
              <mc:Fallback>
                <p:oleObj name="Equation" r:id="rId12" imgW="3301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7225" y="4278313"/>
                        <a:ext cx="511175"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7699" name="Text Box 19"/>
          <p:cNvSpPr txBox="1">
            <a:spLocks noChangeArrowheads="1"/>
          </p:cNvSpPr>
          <p:nvPr/>
        </p:nvSpPr>
        <p:spPr bwMode="auto">
          <a:xfrm>
            <a:off x="457200" y="4724400"/>
            <a:ext cx="64770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current flowing across 500</a:t>
            </a:r>
            <a:r>
              <a:rPr lang="en-US" dirty="0" smtClean="0">
                <a:solidFill>
                  <a:srgbClr val="CC00CC"/>
                </a:solidFill>
                <a:latin typeface="Arial Narrow" charset="0"/>
              </a:rPr>
              <a:t>-</a:t>
            </a:r>
            <a:r>
              <a:rPr lang="en-US" dirty="0" smtClean="0">
                <a:solidFill>
                  <a:srgbClr val="CC00CC"/>
                </a:solidFill>
                <a:latin typeface="Symbol" charset="2"/>
              </a:rPr>
              <a:t>Ω</a:t>
            </a:r>
            <a:r>
              <a:rPr lang="en-US" dirty="0" smtClean="0">
                <a:solidFill>
                  <a:srgbClr val="CC00CC"/>
                </a:solidFill>
                <a:latin typeface="Arial Narrow" charset="0"/>
              </a:rPr>
              <a:t> </a:t>
            </a:r>
            <a:r>
              <a:rPr lang="en-US" dirty="0">
                <a:solidFill>
                  <a:srgbClr val="CC00CC"/>
                </a:solidFill>
                <a:latin typeface="Arial Narrow" charset="0"/>
              </a:rPr>
              <a:t>resister is therefore</a:t>
            </a:r>
          </a:p>
        </p:txBody>
      </p:sp>
      <p:graphicFrame>
        <p:nvGraphicFramePr>
          <p:cNvPr id="327700" name="Object 20"/>
          <p:cNvGraphicFramePr>
            <a:graphicFrameLocks noChangeAspect="1"/>
          </p:cNvGraphicFramePr>
          <p:nvPr/>
        </p:nvGraphicFramePr>
        <p:xfrm>
          <a:off x="2266950" y="5313363"/>
          <a:ext cx="857250" cy="393700"/>
        </p:xfrm>
        <a:graphic>
          <a:graphicData uri="http://schemas.openxmlformats.org/presentationml/2006/ole">
            <mc:AlternateContent xmlns:mc="http://schemas.openxmlformats.org/markup-compatibility/2006">
              <mc:Choice xmlns:v="urn:schemas-microsoft-com:vml" Requires="v">
                <p:oleObj spid="_x0000_s159180" name="Equation" r:id="rId14" imgW="533160" imgH="203040" progId="Equation.DSMT4">
                  <p:embed/>
                </p:oleObj>
              </mc:Choice>
              <mc:Fallback>
                <p:oleObj name="Equation" r:id="rId14" imgW="53316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6950" y="5313363"/>
                        <a:ext cx="857250" cy="393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7701" name="Text Box 21"/>
          <p:cNvSpPr txBox="1">
            <a:spLocks noChangeArrowheads="1"/>
          </p:cNvSpPr>
          <p:nvPr/>
        </p:nvSpPr>
        <p:spPr bwMode="auto">
          <a:xfrm>
            <a:off x="457200" y="5881688"/>
            <a:ext cx="4191000" cy="366712"/>
          </a:xfrm>
          <a:prstGeom prst="rect">
            <a:avLst/>
          </a:prstGeom>
          <a:solidFill>
            <a:srgbClr val="FFFF66"/>
          </a:solidFill>
          <a:ln w="9525">
            <a:noFill/>
            <a:miter lim="800000"/>
            <a:headEnd/>
            <a:tailEnd/>
          </a:ln>
          <a:effectLst/>
        </p:spPr>
        <p:txBody>
          <a:bodyPr>
            <a:prstTxWarp prst="textNoShape">
              <a:avLst/>
            </a:prstTxWarp>
            <a:spAutoFit/>
          </a:bodyPr>
          <a:lstStyle/>
          <a:p>
            <a:r>
              <a:rPr lang="en-US" sz="1800" b="1" dirty="0">
                <a:solidFill>
                  <a:srgbClr val="CC0000"/>
                </a:solidFill>
                <a:latin typeface="Arial Narrow" charset="0"/>
              </a:rPr>
              <a:t>What is the current flowing 700</a:t>
            </a:r>
            <a:r>
              <a:rPr lang="en-US" sz="1800" b="1" dirty="0" smtClean="0">
                <a:solidFill>
                  <a:srgbClr val="CC0000"/>
                </a:solidFill>
                <a:latin typeface="Arial Narrow" charset="0"/>
              </a:rPr>
              <a:t>-</a:t>
            </a:r>
            <a:r>
              <a:rPr lang="en-US" sz="1800" b="1" dirty="0" smtClean="0">
                <a:solidFill>
                  <a:srgbClr val="CC0000"/>
                </a:solidFill>
                <a:latin typeface="Symbol" charset="2"/>
              </a:rPr>
              <a:t>Ω</a:t>
            </a:r>
            <a:r>
              <a:rPr lang="en-US" sz="1800" b="1" dirty="0" smtClean="0">
                <a:solidFill>
                  <a:srgbClr val="CC0000"/>
                </a:solidFill>
                <a:latin typeface="Arial Narrow" charset="0"/>
              </a:rPr>
              <a:t> </a:t>
            </a:r>
            <a:r>
              <a:rPr lang="en-US" sz="1800" b="1" dirty="0">
                <a:solidFill>
                  <a:srgbClr val="CC0000"/>
                </a:solidFill>
                <a:latin typeface="Arial Narrow" charset="0"/>
              </a:rPr>
              <a:t>resister?</a:t>
            </a:r>
          </a:p>
        </p:txBody>
      </p:sp>
      <p:graphicFrame>
        <p:nvGraphicFramePr>
          <p:cNvPr id="327702" name="Object 22"/>
          <p:cNvGraphicFramePr>
            <a:graphicFrameLocks noChangeAspect="1"/>
          </p:cNvGraphicFramePr>
          <p:nvPr/>
        </p:nvGraphicFramePr>
        <p:xfrm>
          <a:off x="4818063" y="5846763"/>
          <a:ext cx="592137" cy="393700"/>
        </p:xfrm>
        <a:graphic>
          <a:graphicData uri="http://schemas.openxmlformats.org/presentationml/2006/ole">
            <mc:AlternateContent xmlns:mc="http://schemas.openxmlformats.org/markup-compatibility/2006">
              <mc:Choice xmlns:v="urn:schemas-microsoft-com:vml" Requires="v">
                <p:oleObj spid="_x0000_s159181" name="Equation" r:id="rId16" imgW="368280" imgH="203040" progId="Equation.DSMT4">
                  <p:embed/>
                </p:oleObj>
              </mc:Choice>
              <mc:Fallback>
                <p:oleObj name="Equation" r:id="rId16" imgW="36828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18063" y="5846763"/>
                        <a:ext cx="592137" cy="393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03" name="Object 23"/>
          <p:cNvGraphicFramePr>
            <a:graphicFrameLocks noChangeAspect="1"/>
          </p:cNvGraphicFramePr>
          <p:nvPr/>
        </p:nvGraphicFramePr>
        <p:xfrm>
          <a:off x="3086100" y="5154613"/>
          <a:ext cx="571500" cy="712787"/>
        </p:xfrm>
        <a:graphic>
          <a:graphicData uri="http://schemas.openxmlformats.org/presentationml/2006/ole">
            <mc:AlternateContent xmlns:mc="http://schemas.openxmlformats.org/markup-compatibility/2006">
              <mc:Choice xmlns:v="urn:schemas-microsoft-com:vml" Requires="v">
                <p:oleObj spid="_x0000_s159182" name="Equation" r:id="rId18" imgW="355320" imgH="368280" progId="Equation.DSMT4">
                  <p:embed/>
                </p:oleObj>
              </mc:Choice>
              <mc:Fallback>
                <p:oleObj name="Equation" r:id="rId18" imgW="355320" imgH="368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86100" y="5154613"/>
                        <a:ext cx="571500" cy="7127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04" name="Object 24"/>
          <p:cNvGraphicFramePr>
            <a:graphicFrameLocks noChangeAspect="1"/>
          </p:cNvGraphicFramePr>
          <p:nvPr/>
        </p:nvGraphicFramePr>
        <p:xfrm>
          <a:off x="3657600" y="5154613"/>
          <a:ext cx="2614613" cy="712787"/>
        </p:xfrm>
        <a:graphic>
          <a:graphicData uri="http://schemas.openxmlformats.org/presentationml/2006/ole">
            <mc:AlternateContent xmlns:mc="http://schemas.openxmlformats.org/markup-compatibility/2006">
              <mc:Choice xmlns:v="urn:schemas-microsoft-com:vml" Requires="v">
                <p:oleObj spid="_x0000_s159183" name="Equation" r:id="rId20" imgW="1625400" imgH="368280" progId="Equation.DSMT4">
                  <p:embed/>
                </p:oleObj>
              </mc:Choice>
              <mc:Fallback>
                <p:oleObj name="Equation" r:id="rId20" imgW="162540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5154613"/>
                        <a:ext cx="2614613" cy="7127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05" name="Object 25"/>
          <p:cNvGraphicFramePr>
            <a:graphicFrameLocks noChangeAspect="1"/>
          </p:cNvGraphicFramePr>
          <p:nvPr/>
        </p:nvGraphicFramePr>
        <p:xfrm>
          <a:off x="5410200" y="5854700"/>
          <a:ext cx="919163" cy="393700"/>
        </p:xfrm>
        <a:graphic>
          <a:graphicData uri="http://schemas.openxmlformats.org/presentationml/2006/ole">
            <mc:AlternateContent xmlns:mc="http://schemas.openxmlformats.org/markup-compatibility/2006">
              <mc:Choice xmlns:v="urn:schemas-microsoft-com:vml" Requires="v">
                <p:oleObj spid="_x0000_s159184" name="Equation" r:id="rId22" imgW="571320" imgH="203040" progId="Equation.DSMT4">
                  <p:embed/>
                </p:oleObj>
              </mc:Choice>
              <mc:Fallback>
                <p:oleObj name="Equation" r:id="rId22" imgW="5713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10200" y="5854700"/>
                        <a:ext cx="919163" cy="393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06" name="Object 26"/>
          <p:cNvGraphicFramePr>
            <a:graphicFrameLocks noChangeAspect="1"/>
          </p:cNvGraphicFramePr>
          <p:nvPr/>
        </p:nvGraphicFramePr>
        <p:xfrm>
          <a:off x="6354763" y="5867400"/>
          <a:ext cx="1798637" cy="320675"/>
        </p:xfrm>
        <a:graphic>
          <a:graphicData uri="http://schemas.openxmlformats.org/presentationml/2006/ole">
            <mc:AlternateContent xmlns:mc="http://schemas.openxmlformats.org/markup-compatibility/2006">
              <mc:Choice xmlns:v="urn:schemas-microsoft-com:vml" Requires="v">
                <p:oleObj spid="_x0000_s159185" name="Equation" r:id="rId24" imgW="1117440" imgH="164880" progId="Equation.DSMT4">
                  <p:embed/>
                </p:oleObj>
              </mc:Choice>
              <mc:Fallback>
                <p:oleObj name="Equation" r:id="rId24" imgW="1117440" imgH="164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4763" y="5867400"/>
                        <a:ext cx="1798637" cy="320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7707" name="Oval 27"/>
          <p:cNvSpPr>
            <a:spLocks noChangeArrowheads="1"/>
          </p:cNvSpPr>
          <p:nvPr/>
        </p:nvSpPr>
        <p:spPr bwMode="auto">
          <a:xfrm>
            <a:off x="7848600" y="228600"/>
            <a:ext cx="990600" cy="685800"/>
          </a:xfrm>
          <a:prstGeom prst="ellipse">
            <a:avLst/>
          </a:prstGeom>
          <a:noFill/>
          <a:ln w="12700">
            <a:solidFill>
              <a:srgbClr val="CC0000"/>
            </a:solidFill>
            <a:prstDash val="dash"/>
            <a:round/>
            <a:headEnd/>
            <a:tailEnd/>
          </a:ln>
          <a:effectLst/>
        </p:spPr>
        <p:txBody>
          <a:bodyPr wrap="none" anchor="ctr">
            <a:prstTxWarp prst="textNoShape">
              <a:avLst/>
            </a:prstTxWarp>
            <a:spAutoFit/>
          </a:bodyPr>
          <a:lstStyle/>
          <a:p>
            <a:endParaRPr lang="en-US"/>
          </a:p>
        </p:txBody>
      </p:sp>
      <p:graphicFrame>
        <p:nvGraphicFramePr>
          <p:cNvPr id="327708" name="Object 28"/>
          <p:cNvGraphicFramePr>
            <a:graphicFrameLocks noChangeAspect="1"/>
          </p:cNvGraphicFramePr>
          <p:nvPr/>
        </p:nvGraphicFramePr>
        <p:xfrm>
          <a:off x="5257800" y="2438400"/>
          <a:ext cx="1985963" cy="628650"/>
        </p:xfrm>
        <a:graphic>
          <a:graphicData uri="http://schemas.openxmlformats.org/presentationml/2006/ole">
            <mc:AlternateContent xmlns:mc="http://schemas.openxmlformats.org/markup-compatibility/2006">
              <mc:Choice xmlns:v="urn:schemas-microsoft-com:vml" Requires="v">
                <p:oleObj spid="_x0000_s159186" name="Equation" r:id="rId26" imgW="1091880" imgH="368280" progId="Equation.DSMT4">
                  <p:embed/>
                </p:oleObj>
              </mc:Choice>
              <mc:Fallback>
                <p:oleObj name="Equation" r:id="rId26" imgW="109188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57800" y="2438400"/>
                        <a:ext cx="1985963" cy="628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7709" name="Object 29"/>
          <p:cNvGraphicFramePr>
            <a:graphicFrameLocks noChangeAspect="1"/>
          </p:cNvGraphicFramePr>
          <p:nvPr/>
        </p:nvGraphicFramePr>
        <p:xfrm>
          <a:off x="8062913" y="2438400"/>
          <a:ext cx="623887" cy="628650"/>
        </p:xfrm>
        <a:graphic>
          <a:graphicData uri="http://schemas.openxmlformats.org/presentationml/2006/ole">
            <mc:AlternateContent xmlns:mc="http://schemas.openxmlformats.org/markup-compatibility/2006">
              <mc:Choice xmlns:v="urn:schemas-microsoft-com:vml" Requires="v">
                <p:oleObj spid="_x0000_s159187" name="Equation" r:id="rId28" imgW="342720" imgH="368280" progId="Equation.DSMT4">
                  <p:embed/>
                </p:oleObj>
              </mc:Choice>
              <mc:Fallback>
                <p:oleObj name="Equation" r:id="rId28" imgW="34272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62913" y="2438400"/>
                        <a:ext cx="623887" cy="628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7710" name="Object 30"/>
          <p:cNvGraphicFramePr>
            <a:graphicFrameLocks noChangeAspect="1"/>
          </p:cNvGraphicFramePr>
          <p:nvPr/>
        </p:nvGraphicFramePr>
        <p:xfrm>
          <a:off x="3581400" y="3027363"/>
          <a:ext cx="3348038" cy="630237"/>
        </p:xfrm>
        <a:graphic>
          <a:graphicData uri="http://schemas.openxmlformats.org/presentationml/2006/ole">
            <mc:AlternateContent xmlns:mc="http://schemas.openxmlformats.org/markup-compatibility/2006">
              <mc:Choice xmlns:v="urn:schemas-microsoft-com:vml" Requires="v">
                <p:oleObj spid="_x0000_s159188" name="Equation" r:id="rId30" imgW="1841400" imgH="368280" progId="Equation.DSMT4">
                  <p:embed/>
                </p:oleObj>
              </mc:Choice>
              <mc:Fallback>
                <p:oleObj name="Equation" r:id="rId30" imgW="1841400" imgH="3682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81400" y="3027363"/>
                        <a:ext cx="3348038" cy="6302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27711" name="Object 31"/>
          <p:cNvGraphicFramePr>
            <a:graphicFrameLocks noChangeAspect="1"/>
          </p:cNvGraphicFramePr>
          <p:nvPr/>
        </p:nvGraphicFramePr>
        <p:xfrm>
          <a:off x="5105400" y="3505200"/>
          <a:ext cx="630238" cy="741363"/>
        </p:xfrm>
        <a:graphic>
          <a:graphicData uri="http://schemas.openxmlformats.org/presentationml/2006/ole">
            <mc:AlternateContent xmlns:mc="http://schemas.openxmlformats.org/markup-compatibility/2006">
              <mc:Choice xmlns:v="urn:schemas-microsoft-com:vml" Requires="v">
                <p:oleObj spid="_x0000_s159189" name="Equation" r:id="rId32" imgW="368280" imgH="419040" progId="Equation.DSMT4">
                  <p:embed/>
                </p:oleObj>
              </mc:Choice>
              <mc:Fallback>
                <p:oleObj name="Equation" r:id="rId32" imgW="368280" imgH="419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105400" y="3505200"/>
                        <a:ext cx="630238" cy="7413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12" name="Object 32"/>
          <p:cNvGraphicFramePr>
            <a:graphicFrameLocks noChangeAspect="1"/>
          </p:cNvGraphicFramePr>
          <p:nvPr/>
        </p:nvGraphicFramePr>
        <p:xfrm>
          <a:off x="5715000" y="3505200"/>
          <a:ext cx="1258888" cy="650875"/>
        </p:xfrm>
        <a:graphic>
          <a:graphicData uri="http://schemas.openxmlformats.org/presentationml/2006/ole">
            <mc:AlternateContent xmlns:mc="http://schemas.openxmlformats.org/markup-compatibility/2006">
              <mc:Choice xmlns:v="urn:schemas-microsoft-com:vml" Requires="v">
                <p:oleObj spid="_x0000_s159190" name="Equation" r:id="rId34" imgW="736560" imgH="368280" progId="Equation.DSMT4">
                  <p:embed/>
                </p:oleObj>
              </mc:Choice>
              <mc:Fallback>
                <p:oleObj name="Equation" r:id="rId34" imgW="736560" imgH="3682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715000" y="3505200"/>
                        <a:ext cx="1258888" cy="650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13" name="Object 33"/>
          <p:cNvGraphicFramePr>
            <a:graphicFrameLocks noChangeAspect="1"/>
          </p:cNvGraphicFramePr>
          <p:nvPr/>
        </p:nvGraphicFramePr>
        <p:xfrm>
          <a:off x="6288088" y="4278313"/>
          <a:ext cx="569912" cy="368300"/>
        </p:xfrm>
        <a:graphic>
          <a:graphicData uri="http://schemas.openxmlformats.org/presentationml/2006/ole">
            <mc:AlternateContent xmlns:mc="http://schemas.openxmlformats.org/markup-compatibility/2006">
              <mc:Choice xmlns:v="urn:schemas-microsoft-com:vml" Requires="v">
                <p:oleObj spid="_x0000_s159191" name="Equation" r:id="rId36" imgW="368280" imgH="203040" progId="Equation.DSMT4">
                  <p:embed/>
                </p:oleObj>
              </mc:Choice>
              <mc:Fallback>
                <p:oleObj name="Equation" r:id="rId36" imgW="36828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288088" y="4278313"/>
                        <a:ext cx="5699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27714" name="Object 34"/>
          <p:cNvGraphicFramePr>
            <a:graphicFrameLocks noChangeAspect="1"/>
          </p:cNvGraphicFramePr>
          <p:nvPr/>
        </p:nvGraphicFramePr>
        <p:xfrm>
          <a:off x="6892925" y="4203700"/>
          <a:ext cx="2022475" cy="368300"/>
        </p:xfrm>
        <a:graphic>
          <a:graphicData uri="http://schemas.openxmlformats.org/presentationml/2006/ole">
            <mc:AlternateContent xmlns:mc="http://schemas.openxmlformats.org/markup-compatibility/2006">
              <mc:Choice xmlns:v="urn:schemas-microsoft-com:vml" Requires="v">
                <p:oleObj spid="_x0000_s159192" name="Equation" r:id="rId38" imgW="1307880" imgH="203040" progId="Equation.DSMT4">
                  <p:embed/>
                </p:oleObj>
              </mc:Choice>
              <mc:Fallback>
                <p:oleObj name="Equation" r:id="rId38" imgW="1307880" imgH="2030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892925" y="4203700"/>
                        <a:ext cx="2022475"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25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Oct. 29,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DA092534-CEB4-6140-93FE-0EA1FF9AFF86}" type="slidenum">
              <a:rPr lang="en-US"/>
              <a:pPr/>
              <a:t>9</a:t>
            </a:fld>
            <a:endParaRPr lang="en-US"/>
          </a:p>
        </p:txBody>
      </p:sp>
      <p:pic>
        <p:nvPicPr>
          <p:cNvPr id="328706" name="Picture 2" descr="FG26_011"/>
          <p:cNvPicPr>
            <a:picLocks noChangeAspect="1" noChangeArrowheads="1"/>
          </p:cNvPicPr>
          <p:nvPr/>
        </p:nvPicPr>
        <p:blipFill>
          <a:blip r:embed="rId3"/>
          <a:srcRect/>
          <a:stretch>
            <a:fillRect/>
          </a:stretch>
        </p:blipFill>
        <p:spPr bwMode="auto">
          <a:xfrm>
            <a:off x="5791200" y="495300"/>
            <a:ext cx="3352800" cy="2171700"/>
          </a:xfrm>
          <a:prstGeom prst="rect">
            <a:avLst/>
          </a:prstGeom>
          <a:noFill/>
        </p:spPr>
      </p:pic>
      <p:sp>
        <p:nvSpPr>
          <p:cNvPr id="328707" name="Rectangle 3"/>
          <p:cNvSpPr>
            <a:spLocks noGrp="1" noChangeArrowheads="1"/>
          </p:cNvSpPr>
          <p:nvPr>
            <p:ph type="body" idx="1"/>
          </p:nvPr>
        </p:nvSpPr>
        <p:spPr>
          <a:xfrm>
            <a:off x="228600" y="533400"/>
            <a:ext cx="5715000" cy="2362200"/>
          </a:xfrm>
        </p:spPr>
        <p:txBody>
          <a:bodyPr/>
          <a:lstStyle/>
          <a:p>
            <a:pPr>
              <a:lnSpc>
                <a:spcPct val="90000"/>
              </a:lnSpc>
            </a:pPr>
            <a:r>
              <a:rPr lang="en-US"/>
              <a:t>Some circuits are very complicated to do the analysis using the simple combinations of resisters</a:t>
            </a:r>
          </a:p>
          <a:p>
            <a:pPr lvl="1">
              <a:lnSpc>
                <a:spcPct val="90000"/>
              </a:lnSpc>
            </a:pPr>
            <a:r>
              <a:rPr lang="en-US"/>
              <a:t>G. R. Kirchhoff devised two rules to deal with complicated circuits.</a:t>
            </a:r>
          </a:p>
        </p:txBody>
      </p:sp>
      <p:sp>
        <p:nvSpPr>
          <p:cNvPr id="328708" name="Rectangle 4"/>
          <p:cNvSpPr>
            <a:spLocks noGrp="1" noChangeArrowheads="1"/>
          </p:cNvSpPr>
          <p:nvPr>
            <p:ph type="title"/>
          </p:nvPr>
        </p:nvSpPr>
        <p:spPr>
          <a:xfrm>
            <a:off x="838200" y="0"/>
            <a:ext cx="7239000" cy="609600"/>
          </a:xfrm>
        </p:spPr>
        <p:txBody>
          <a:bodyPr/>
          <a:lstStyle/>
          <a:p>
            <a:r>
              <a:rPr lang="en-US"/>
              <a:t> Kirchhoff’s Rules – 1</a:t>
            </a:r>
            <a:r>
              <a:rPr lang="en-US" baseline="30000"/>
              <a:t>st</a:t>
            </a:r>
            <a:r>
              <a:rPr lang="en-US"/>
              <a:t> Rule</a:t>
            </a:r>
          </a:p>
        </p:txBody>
      </p:sp>
      <p:graphicFrame>
        <p:nvGraphicFramePr>
          <p:cNvPr id="32870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446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8710" name="Rectangle 6"/>
          <p:cNvSpPr>
            <a:spLocks noChangeArrowheads="1"/>
          </p:cNvSpPr>
          <p:nvPr/>
        </p:nvSpPr>
        <p:spPr bwMode="auto">
          <a:xfrm>
            <a:off x="304800" y="2667000"/>
            <a:ext cx="8686800" cy="3657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Kirchhoff’s rules are based on </a:t>
            </a:r>
            <a:r>
              <a:rPr lang="en-US" sz="3200" b="1" u="sng" dirty="0">
                <a:solidFill>
                  <a:srgbClr val="FF0000"/>
                </a:solidFill>
                <a:latin typeface="Arial Narrow" charset="0"/>
              </a:rPr>
              <a:t>conservation of charge and energy</a:t>
            </a:r>
          </a:p>
          <a:p>
            <a:pPr marL="742950" lvl="1" indent="-285750">
              <a:spcBef>
                <a:spcPct val="20000"/>
              </a:spcBef>
              <a:buFontTx/>
              <a:buChar char="–"/>
            </a:pPr>
            <a:r>
              <a:rPr lang="en-US" sz="2800" dirty="0">
                <a:solidFill>
                  <a:srgbClr val="660066"/>
                </a:solidFill>
                <a:latin typeface="Arial Narrow" charset="0"/>
                <a:ea typeface="ＭＳ Ｐゴシック" charset="-128"/>
              </a:rPr>
              <a:t>Kirchhoff’s 1</a:t>
            </a:r>
            <a:r>
              <a:rPr lang="en-US" sz="2800" baseline="30000" dirty="0">
                <a:solidFill>
                  <a:srgbClr val="660066"/>
                </a:solidFill>
                <a:latin typeface="Arial Narrow" charset="0"/>
                <a:ea typeface="ＭＳ Ｐゴシック" charset="-128"/>
              </a:rPr>
              <a:t>st</a:t>
            </a:r>
            <a:r>
              <a:rPr lang="en-US" sz="2800" dirty="0">
                <a:solidFill>
                  <a:srgbClr val="660066"/>
                </a:solidFill>
                <a:latin typeface="Arial Narrow" charset="0"/>
                <a:ea typeface="ＭＳ Ｐゴシック" charset="-128"/>
              </a:rPr>
              <a:t> rule:</a:t>
            </a:r>
            <a:r>
              <a:rPr lang="en-US" sz="2800" dirty="0" smtClean="0">
                <a:solidFill>
                  <a:srgbClr val="660066"/>
                </a:solidFill>
                <a:latin typeface="Arial Narrow" charset="0"/>
                <a:ea typeface="ＭＳ Ｐゴシック" charset="-128"/>
              </a:rPr>
              <a:t> The junction </a:t>
            </a:r>
            <a:r>
              <a:rPr lang="en-US" sz="2800" dirty="0">
                <a:solidFill>
                  <a:srgbClr val="660066"/>
                </a:solidFill>
                <a:latin typeface="Arial Narrow" charset="0"/>
                <a:ea typeface="ＭＳ Ｐゴシック" charset="-128"/>
              </a:rPr>
              <a:t>rule, </a:t>
            </a:r>
            <a:r>
              <a:rPr lang="en-US" sz="2800" b="1" u="sng" dirty="0">
                <a:solidFill>
                  <a:srgbClr val="FF0000"/>
                </a:solidFill>
                <a:latin typeface="Arial Narrow" charset="0"/>
                <a:ea typeface="ＭＳ Ｐゴシック" charset="-128"/>
              </a:rPr>
              <a:t>charge conservation</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a:solidFill>
                  <a:srgbClr val="003300"/>
                </a:solidFill>
                <a:latin typeface="Arial Narrow" charset="0"/>
                <a:ea typeface="ＭＳ Ｐゴシック" charset="-128"/>
              </a:rPr>
              <a:t>At any junction point, the sum of all currents entering the junction must </a:t>
            </a:r>
            <a:r>
              <a:rPr lang="en-US" dirty="0" smtClean="0">
                <a:solidFill>
                  <a:srgbClr val="003300"/>
                </a:solidFill>
                <a:latin typeface="Arial Narrow" charset="0"/>
                <a:ea typeface="ＭＳ Ｐゴシック" charset="-128"/>
              </a:rPr>
              <a:t>be equal </a:t>
            </a:r>
            <a:r>
              <a:rPr lang="en-US" dirty="0">
                <a:solidFill>
                  <a:srgbClr val="003300"/>
                </a:solidFill>
                <a:latin typeface="Arial Narrow" charset="0"/>
                <a:ea typeface="ＭＳ Ｐゴシック" charset="-128"/>
              </a:rPr>
              <a:t>to the sum of all currents leaving the junction.</a:t>
            </a:r>
          </a:p>
          <a:p>
            <a:pPr marL="1143000" lvl="2" indent="-228600">
              <a:spcBef>
                <a:spcPct val="20000"/>
              </a:spcBef>
              <a:buFontTx/>
              <a:buChar char="•"/>
            </a:pPr>
            <a:r>
              <a:rPr lang="en-US" dirty="0">
                <a:solidFill>
                  <a:srgbClr val="003300"/>
                </a:solidFill>
                <a:latin typeface="Arial Narrow" charset="0"/>
                <a:ea typeface="ＭＳ Ｐゴシック" charset="-128"/>
              </a:rPr>
              <a:t>In other words, what goes in must come out.</a:t>
            </a:r>
          </a:p>
          <a:p>
            <a:pPr marL="1143000" lvl="2" indent="-228600">
              <a:spcBef>
                <a:spcPct val="20000"/>
              </a:spcBef>
              <a:buFontTx/>
              <a:buChar char="•"/>
            </a:pPr>
            <a:r>
              <a:rPr lang="en-US" dirty="0">
                <a:solidFill>
                  <a:srgbClr val="003300"/>
                </a:solidFill>
                <a:latin typeface="Arial Narrow" charset="0"/>
                <a:ea typeface="ＭＳ Ｐゴシック" charset="-128"/>
              </a:rPr>
              <a:t>At junction </a:t>
            </a:r>
            <a:r>
              <a:rPr lang="en-US" dirty="0">
                <a:solidFill>
                  <a:srgbClr val="003300"/>
                </a:solidFill>
                <a:latin typeface="Monotype Corsiva" charset="0"/>
                <a:ea typeface="ＭＳ Ｐゴシック" charset="-128"/>
              </a:rPr>
              <a:t>a</a:t>
            </a:r>
            <a:r>
              <a:rPr lang="en-US" dirty="0">
                <a:solidFill>
                  <a:srgbClr val="003300"/>
                </a:solidFill>
                <a:latin typeface="Arial Narrow" charset="0"/>
                <a:ea typeface="ＭＳ Ｐゴシック" charset="-128"/>
              </a:rPr>
              <a:t> in the figure,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comes into the junction while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and I</a:t>
            </a:r>
            <a:r>
              <a:rPr lang="en-US" baseline="-25000" dirty="0">
                <a:solidFill>
                  <a:srgbClr val="003300"/>
                </a:solidFill>
                <a:latin typeface="Arial Narrow" charset="0"/>
                <a:ea typeface="ＭＳ Ｐゴシック" charset="-128"/>
              </a:rPr>
              <a:t>2</a:t>
            </a:r>
            <a:r>
              <a:rPr lang="en-US" dirty="0">
                <a:solidFill>
                  <a:srgbClr val="003300"/>
                </a:solidFill>
                <a:latin typeface="Arial Narrow" charset="0"/>
                <a:ea typeface="ＭＳ Ｐゴシック" charset="-128"/>
              </a:rPr>
              <a:t> leaves: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I</a:t>
            </a:r>
            <a:r>
              <a:rPr lang="en-US" baseline="-25000" dirty="0">
                <a:solidFill>
                  <a:srgbClr val="003300"/>
                </a:solidFill>
                <a:latin typeface="Arial Narrow" charset="0"/>
                <a:ea typeface="ＭＳ Ｐゴシック" charset="-128"/>
              </a:rPr>
              <a:t>2</a:t>
            </a:r>
            <a:endParaRPr lang="en-US" dirty="0">
              <a:solidFill>
                <a:srgbClr val="003300"/>
              </a:solidFill>
              <a:latin typeface="Arial Narrow" charset="0"/>
              <a:ea typeface="ＭＳ Ｐゴシック" charset="-128"/>
            </a:endParaRPr>
          </a:p>
        </p:txBody>
      </p:sp>
    </p:spTree>
    <p:extLst>
      <p:ext uri="{BB962C8B-B14F-4D97-AF65-F5344CB8AC3E}">
        <p14:creationId xmlns:p14="http://schemas.microsoft.com/office/powerpoint/2010/main" val="703797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65854</TotalTime>
  <Words>1529</Words>
  <Application>Microsoft Macintosh PowerPoint</Application>
  <PresentationFormat>On-screen Show (4:3)</PresentationFormat>
  <Paragraphs>159</Paragraphs>
  <Slides>13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 Narrow</vt:lpstr>
      <vt:lpstr>Monotype Corsiva</vt:lpstr>
      <vt:lpstr>ＭＳ Ｐゴシック</vt:lpstr>
      <vt:lpstr>Symbol</vt:lpstr>
      <vt:lpstr>Times New Roman</vt:lpstr>
      <vt:lpstr>Arial</vt:lpstr>
      <vt:lpstr>phys1443-spring02</vt:lpstr>
      <vt:lpstr>Equation</vt:lpstr>
      <vt:lpstr>PHYS 1441 – Section 002 Lecture #14</vt:lpstr>
      <vt:lpstr>Announcements</vt:lpstr>
      <vt:lpstr>Reminder: Special Extra Credit #4</vt:lpstr>
      <vt:lpstr>These are acceptable!</vt:lpstr>
      <vt:lpstr> Resisters in Parallel</vt:lpstr>
      <vt:lpstr> Resister and Capacitor Arrangements</vt:lpstr>
      <vt:lpstr>Example 26 – 2 </vt:lpstr>
      <vt:lpstr>Example 26 – 5 </vt:lpstr>
      <vt:lpstr> Kirchhoff’s Rules – 1st Rule</vt:lpstr>
      <vt:lpstr> Kirchhoff’s Rules – 2nd Rule</vt:lpstr>
      <vt:lpstr> How to use Kirchhoff’s Rules??</vt:lpstr>
      <vt:lpstr>Example 26 – 9</vt:lpstr>
      <vt:lpstr>Example 26 – 9, cnt’d</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736</cp:revision>
  <cp:lastPrinted>2018-10-29T19:52:09Z</cp:lastPrinted>
  <dcterms:created xsi:type="dcterms:W3CDTF">2012-01-19T04:21:20Z</dcterms:created>
  <dcterms:modified xsi:type="dcterms:W3CDTF">2018-10-29T19:53:13Z</dcterms:modified>
</cp:coreProperties>
</file>