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91" r:id="rId2"/>
    <p:sldId id="582" r:id="rId3"/>
    <p:sldId id="661" r:id="rId4"/>
    <p:sldId id="688" r:id="rId5"/>
    <p:sldId id="670" r:id="rId6"/>
    <p:sldId id="671" r:id="rId7"/>
    <p:sldId id="672" r:id="rId8"/>
    <p:sldId id="673" r:id="rId9"/>
    <p:sldId id="674" r:id="rId10"/>
    <p:sldId id="675" r:id="rId11"/>
    <p:sldId id="676" r:id="rId12"/>
    <p:sldId id="677" r:id="rId13"/>
    <p:sldId id="678" r:id="rId14"/>
    <p:sldId id="679" r:id="rId15"/>
    <p:sldId id="680" r:id="rId16"/>
    <p:sldId id="681" r:id="rId17"/>
    <p:sldId id="682" r:id="rId18"/>
    <p:sldId id="683" r:id="rId19"/>
    <p:sldId id="684" r:id="rId20"/>
    <p:sldId id="685" r:id="rId21"/>
    <p:sldId id="686" r:id="rId22"/>
    <p:sldId id="687"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7"/>
    <p:restoredTop sz="94660"/>
  </p:normalViewPr>
  <p:slideViewPr>
    <p:cSldViewPr>
      <p:cViewPr varScale="1">
        <p:scale>
          <a:sx n="128" d="100"/>
          <a:sy n="128" d="100"/>
        </p:scale>
        <p:origin x="168"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wmf"/><Relationship Id="rId6" Type="http://schemas.openxmlformats.org/officeDocument/2006/relationships/image" Target="../media/image88.wmf"/><Relationship Id="rId1" Type="http://schemas.openxmlformats.org/officeDocument/2006/relationships/image" Target="../media/image4.wmf"/><Relationship Id="rId2" Type="http://schemas.openxmlformats.org/officeDocument/2006/relationships/image" Target="../media/image84.wmf"/></Relationships>
</file>

<file path=ppt/drawings/_rels/vmlDrawing14.vml.rels><?xml version="1.0" encoding="UTF-8" standalone="yes"?>
<Relationships xmlns="http://schemas.openxmlformats.org/package/2006/relationships"><Relationship Id="rId20" Type="http://schemas.openxmlformats.org/officeDocument/2006/relationships/image" Target="../media/image108.wmf"/><Relationship Id="rId21" Type="http://schemas.openxmlformats.org/officeDocument/2006/relationships/image" Target="../media/image109.wmf"/><Relationship Id="rId22" Type="http://schemas.openxmlformats.org/officeDocument/2006/relationships/image" Target="../media/image110.wmf"/><Relationship Id="rId23" Type="http://schemas.openxmlformats.org/officeDocument/2006/relationships/image" Target="../media/image111.wmf"/><Relationship Id="rId24" Type="http://schemas.openxmlformats.org/officeDocument/2006/relationships/image" Target="../media/image112.wmf"/><Relationship Id="rId25" Type="http://schemas.openxmlformats.org/officeDocument/2006/relationships/image" Target="../media/image113.wmf"/><Relationship Id="rId26" Type="http://schemas.openxmlformats.org/officeDocument/2006/relationships/image" Target="../media/image114.wmf"/><Relationship Id="rId27" Type="http://schemas.openxmlformats.org/officeDocument/2006/relationships/image" Target="../media/image115.wmf"/><Relationship Id="rId28" Type="http://schemas.openxmlformats.org/officeDocument/2006/relationships/image" Target="../media/image116.wmf"/><Relationship Id="rId29" Type="http://schemas.openxmlformats.org/officeDocument/2006/relationships/image" Target="../media/image117.wmf"/><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30" Type="http://schemas.openxmlformats.org/officeDocument/2006/relationships/image" Target="../media/image118.wmf"/><Relationship Id="rId31" Type="http://schemas.openxmlformats.org/officeDocument/2006/relationships/image" Target="../media/image119.wmf"/><Relationship Id="rId32" Type="http://schemas.openxmlformats.org/officeDocument/2006/relationships/image" Target="../media/image120.wmf"/><Relationship Id="rId9" Type="http://schemas.openxmlformats.org/officeDocument/2006/relationships/image" Target="../media/image97.wmf"/><Relationship Id="rId6" Type="http://schemas.openxmlformats.org/officeDocument/2006/relationships/image" Target="../media/image94.wmf"/><Relationship Id="rId7" Type="http://schemas.openxmlformats.org/officeDocument/2006/relationships/image" Target="../media/image95.wmf"/><Relationship Id="rId8" Type="http://schemas.openxmlformats.org/officeDocument/2006/relationships/image" Target="../media/image96.wmf"/><Relationship Id="rId33" Type="http://schemas.openxmlformats.org/officeDocument/2006/relationships/image" Target="../media/image121.wmf"/><Relationship Id="rId34" Type="http://schemas.openxmlformats.org/officeDocument/2006/relationships/image" Target="../media/image122.wmf"/><Relationship Id="rId35" Type="http://schemas.openxmlformats.org/officeDocument/2006/relationships/image" Target="../media/image123.wmf"/><Relationship Id="rId36" Type="http://schemas.openxmlformats.org/officeDocument/2006/relationships/image" Target="../media/image124.wmf"/><Relationship Id="rId10" Type="http://schemas.openxmlformats.org/officeDocument/2006/relationships/image" Target="../media/image98.wmf"/><Relationship Id="rId11" Type="http://schemas.openxmlformats.org/officeDocument/2006/relationships/image" Target="../media/image99.wmf"/><Relationship Id="rId12" Type="http://schemas.openxmlformats.org/officeDocument/2006/relationships/image" Target="../media/image100.wmf"/><Relationship Id="rId13" Type="http://schemas.openxmlformats.org/officeDocument/2006/relationships/image" Target="../media/image101.wmf"/><Relationship Id="rId14" Type="http://schemas.openxmlformats.org/officeDocument/2006/relationships/image" Target="../media/image102.wmf"/><Relationship Id="rId15" Type="http://schemas.openxmlformats.org/officeDocument/2006/relationships/image" Target="../media/image103.wmf"/><Relationship Id="rId16" Type="http://schemas.openxmlformats.org/officeDocument/2006/relationships/image" Target="../media/image104.wmf"/><Relationship Id="rId17" Type="http://schemas.openxmlformats.org/officeDocument/2006/relationships/image" Target="../media/image105.wmf"/><Relationship Id="rId18" Type="http://schemas.openxmlformats.org/officeDocument/2006/relationships/image" Target="../media/image106.wmf"/><Relationship Id="rId19" Type="http://schemas.openxmlformats.org/officeDocument/2006/relationships/image" Target="../media/image107.wmf"/><Relationship Id="rId37" Type="http://schemas.openxmlformats.org/officeDocument/2006/relationships/image" Target="../media/image12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7.wmf"/><Relationship Id="rId4" Type="http://schemas.openxmlformats.org/officeDocument/2006/relationships/image" Target="../media/image128.wmf"/><Relationship Id="rId5" Type="http://schemas.openxmlformats.org/officeDocument/2006/relationships/image" Target="../media/image129.wmf"/><Relationship Id="rId1" Type="http://schemas.openxmlformats.org/officeDocument/2006/relationships/image" Target="../media/image4.wmf"/><Relationship Id="rId2" Type="http://schemas.openxmlformats.org/officeDocument/2006/relationships/image" Target="../media/image12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2.wmf"/><Relationship Id="rId4" Type="http://schemas.openxmlformats.org/officeDocument/2006/relationships/image" Target="../media/image133.wmf"/><Relationship Id="rId5" Type="http://schemas.openxmlformats.org/officeDocument/2006/relationships/image" Target="../media/image134.wmf"/><Relationship Id="rId6" Type="http://schemas.openxmlformats.org/officeDocument/2006/relationships/image" Target="../media/image135.wmf"/><Relationship Id="rId7" Type="http://schemas.openxmlformats.org/officeDocument/2006/relationships/image" Target="../media/image136.wmf"/><Relationship Id="rId8" Type="http://schemas.openxmlformats.org/officeDocument/2006/relationships/image" Target="../media/image137.wmf"/><Relationship Id="rId9" Type="http://schemas.openxmlformats.org/officeDocument/2006/relationships/image" Target="../media/image138.wmf"/><Relationship Id="rId10" Type="http://schemas.openxmlformats.org/officeDocument/2006/relationships/image" Target="../media/image139.wmf"/><Relationship Id="rId11" Type="http://schemas.openxmlformats.org/officeDocument/2006/relationships/image" Target="../media/image140.wmf"/><Relationship Id="rId1" Type="http://schemas.openxmlformats.org/officeDocument/2006/relationships/image" Target="../media/image4.wmf"/><Relationship Id="rId2" Type="http://schemas.openxmlformats.org/officeDocument/2006/relationships/image" Target="../media/image131.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50.wmf"/><Relationship Id="rId12" Type="http://schemas.openxmlformats.org/officeDocument/2006/relationships/image" Target="../media/image151.wmf"/><Relationship Id="rId13" Type="http://schemas.openxmlformats.org/officeDocument/2006/relationships/image" Target="../media/image152.wmf"/><Relationship Id="rId14" Type="http://schemas.openxmlformats.org/officeDocument/2006/relationships/image" Target="../media/image153.wmf"/><Relationship Id="rId15" Type="http://schemas.openxmlformats.org/officeDocument/2006/relationships/image" Target="../media/image154.wmf"/><Relationship Id="rId16" Type="http://schemas.openxmlformats.org/officeDocument/2006/relationships/image" Target="../media/image155.wmf"/><Relationship Id="rId1" Type="http://schemas.openxmlformats.org/officeDocument/2006/relationships/image" Target="../media/image141.wmf"/><Relationship Id="rId2" Type="http://schemas.openxmlformats.org/officeDocument/2006/relationships/image" Target="../media/image142.wmf"/><Relationship Id="rId3" Type="http://schemas.openxmlformats.org/officeDocument/2006/relationships/image" Target="../media/image135.wmf"/><Relationship Id="rId4" Type="http://schemas.openxmlformats.org/officeDocument/2006/relationships/image" Target="../media/image143.wmf"/><Relationship Id="rId5" Type="http://schemas.openxmlformats.org/officeDocument/2006/relationships/image" Target="../media/image144.wmf"/><Relationship Id="rId6" Type="http://schemas.openxmlformats.org/officeDocument/2006/relationships/image" Target="../media/image145.wmf"/><Relationship Id="rId7" Type="http://schemas.openxmlformats.org/officeDocument/2006/relationships/image" Target="../media/image146.wmf"/><Relationship Id="rId8" Type="http://schemas.openxmlformats.org/officeDocument/2006/relationships/image" Target="../media/image147.wmf"/><Relationship Id="rId9" Type="http://schemas.openxmlformats.org/officeDocument/2006/relationships/image" Target="../media/image148.wmf"/><Relationship Id="rId10" Type="http://schemas.openxmlformats.org/officeDocument/2006/relationships/image" Target="../media/image1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9.wmf"/><Relationship Id="rId5" Type="http://schemas.openxmlformats.org/officeDocument/2006/relationships/image" Target="../media/image10.wmf"/><Relationship Id="rId1" Type="http://schemas.openxmlformats.org/officeDocument/2006/relationships/image" Target="../media/image4.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1.wmf"/><Relationship Id="rId12" Type="http://schemas.openxmlformats.org/officeDocument/2006/relationships/image" Target="../media/image22.wmf"/><Relationship Id="rId13" Type="http://schemas.openxmlformats.org/officeDocument/2006/relationships/image" Target="../media/image23.wmf"/><Relationship Id="rId14" Type="http://schemas.openxmlformats.org/officeDocument/2006/relationships/image" Target="../media/image24.wmf"/><Relationship Id="rId15" Type="http://schemas.openxmlformats.org/officeDocument/2006/relationships/image" Target="../media/image25.wmf"/><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wmf"/><Relationship Id="rId9" Type="http://schemas.openxmlformats.org/officeDocument/2006/relationships/image" Target="../media/image19.wmf"/><Relationship Id="rId10"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7.wmf"/><Relationship Id="rId12" Type="http://schemas.openxmlformats.org/officeDocument/2006/relationships/image" Target="../media/image38.wmf"/><Relationship Id="rId13" Type="http://schemas.openxmlformats.org/officeDocument/2006/relationships/image" Target="../media/image39.wmf"/><Relationship Id="rId14" Type="http://schemas.openxmlformats.org/officeDocument/2006/relationships/image" Target="../media/image40.wmf"/><Relationship Id="rId15" Type="http://schemas.openxmlformats.org/officeDocument/2006/relationships/image" Target="../media/image41.wmf"/><Relationship Id="rId16" Type="http://schemas.openxmlformats.org/officeDocument/2006/relationships/image" Target="../media/image42.wmf"/><Relationship Id="rId17" Type="http://schemas.openxmlformats.org/officeDocument/2006/relationships/image" Target="../media/image43.wmf"/><Relationship Id="rId18" Type="http://schemas.openxmlformats.org/officeDocument/2006/relationships/image" Target="../media/image44.wmf"/><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3.wmf"/><Relationship Id="rId8" Type="http://schemas.openxmlformats.org/officeDocument/2006/relationships/image" Target="../media/image34.wmf"/><Relationship Id="rId9" Type="http://schemas.openxmlformats.org/officeDocument/2006/relationships/image" Target="../media/image35.wmf"/><Relationship Id="rId10"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58.wmf"/><Relationship Id="rId12" Type="http://schemas.openxmlformats.org/officeDocument/2006/relationships/image" Target="../media/image59.wmf"/><Relationship Id="rId13" Type="http://schemas.openxmlformats.org/officeDocument/2006/relationships/image" Target="../media/image60.emf"/><Relationship Id="rId1" Type="http://schemas.openxmlformats.org/officeDocument/2006/relationships/image" Target="../media/image48.wmf"/><Relationship Id="rId2" Type="http://schemas.openxmlformats.org/officeDocument/2006/relationships/image" Target="../media/image49.wmf"/><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52.wmf"/><Relationship Id="rId6" Type="http://schemas.openxmlformats.org/officeDocument/2006/relationships/image" Target="../media/image53.wmf"/><Relationship Id="rId7" Type="http://schemas.openxmlformats.org/officeDocument/2006/relationships/image" Target="../media/image54.wmf"/><Relationship Id="rId8" Type="http://schemas.openxmlformats.org/officeDocument/2006/relationships/image" Target="../media/image55.wmf"/><Relationship Id="rId9" Type="http://schemas.openxmlformats.org/officeDocument/2006/relationships/image" Target="../media/image56.wmf"/><Relationship Id="rId10"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48.wmf"/><Relationship Id="rId20" Type="http://schemas.openxmlformats.org/officeDocument/2006/relationships/image" Target="../media/image79.wmf"/><Relationship Id="rId10" Type="http://schemas.openxmlformats.org/officeDocument/2006/relationships/image" Target="../media/image69.wmf"/><Relationship Id="rId11" Type="http://schemas.openxmlformats.org/officeDocument/2006/relationships/image" Target="../media/image70.wmf"/><Relationship Id="rId12" Type="http://schemas.openxmlformats.org/officeDocument/2006/relationships/image" Target="../media/image71.wmf"/><Relationship Id="rId13" Type="http://schemas.openxmlformats.org/officeDocument/2006/relationships/image" Target="../media/image72.wmf"/><Relationship Id="rId14" Type="http://schemas.openxmlformats.org/officeDocument/2006/relationships/image" Target="../media/image73.emf"/><Relationship Id="rId15" Type="http://schemas.openxmlformats.org/officeDocument/2006/relationships/image" Target="../media/image74.emf"/><Relationship Id="rId16" Type="http://schemas.openxmlformats.org/officeDocument/2006/relationships/image" Target="../media/image75.wmf"/><Relationship Id="rId17" Type="http://schemas.openxmlformats.org/officeDocument/2006/relationships/image" Target="../media/image76.emf"/><Relationship Id="rId18" Type="http://schemas.openxmlformats.org/officeDocument/2006/relationships/image" Target="../media/image77.emf"/><Relationship Id="rId19" Type="http://schemas.openxmlformats.org/officeDocument/2006/relationships/image" Target="../media/image78.wmf"/><Relationship Id="rId1" Type="http://schemas.openxmlformats.org/officeDocument/2006/relationships/image" Target="../media/image61.wmf"/><Relationship Id="rId2" Type="http://schemas.openxmlformats.org/officeDocument/2006/relationships/image" Target="../media/image62.wmf"/><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48274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14055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22</a:t>
            </a:fld>
            <a:endParaRPr lang="en-US"/>
          </a:p>
        </p:txBody>
      </p:sp>
    </p:spTree>
    <p:extLst>
      <p:ext uri="{BB962C8B-B14F-4D97-AF65-F5344CB8AC3E}">
        <p14:creationId xmlns:p14="http://schemas.microsoft.com/office/powerpoint/2010/main" val="119525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Oct. 29,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Oct. 29,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4.wmf"/><Relationship Id="rId5" Type="http://schemas.openxmlformats.org/officeDocument/2006/relationships/image" Target="../media/image47.jpe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4.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50.wmf"/><Relationship Id="rId20" Type="http://schemas.openxmlformats.org/officeDocument/2006/relationships/oleObject" Target="../embeddings/oleObject52.bin"/><Relationship Id="rId21" Type="http://schemas.openxmlformats.org/officeDocument/2006/relationships/image" Target="../media/image56.wmf"/><Relationship Id="rId22" Type="http://schemas.openxmlformats.org/officeDocument/2006/relationships/oleObject" Target="../embeddings/oleObject53.bin"/><Relationship Id="rId23" Type="http://schemas.openxmlformats.org/officeDocument/2006/relationships/image" Target="../media/image57.wmf"/><Relationship Id="rId24" Type="http://schemas.openxmlformats.org/officeDocument/2006/relationships/oleObject" Target="../embeddings/oleObject54.bin"/><Relationship Id="rId25" Type="http://schemas.openxmlformats.org/officeDocument/2006/relationships/image" Target="../media/image58.wmf"/><Relationship Id="rId26" Type="http://schemas.openxmlformats.org/officeDocument/2006/relationships/oleObject" Target="../embeddings/oleObject55.bin"/><Relationship Id="rId27" Type="http://schemas.openxmlformats.org/officeDocument/2006/relationships/image" Target="../media/image59.wmf"/><Relationship Id="rId28" Type="http://schemas.openxmlformats.org/officeDocument/2006/relationships/oleObject" Target="../embeddings/oleObject56.bin"/><Relationship Id="rId29" Type="http://schemas.openxmlformats.org/officeDocument/2006/relationships/image" Target="../media/image60.emf"/><Relationship Id="rId10" Type="http://schemas.openxmlformats.org/officeDocument/2006/relationships/oleObject" Target="../embeddings/oleObject47.bin"/><Relationship Id="rId11" Type="http://schemas.openxmlformats.org/officeDocument/2006/relationships/image" Target="../media/image51.wmf"/><Relationship Id="rId12" Type="http://schemas.openxmlformats.org/officeDocument/2006/relationships/oleObject" Target="../embeddings/oleObject48.bin"/><Relationship Id="rId13" Type="http://schemas.openxmlformats.org/officeDocument/2006/relationships/image" Target="../media/image52.wmf"/><Relationship Id="rId14" Type="http://schemas.openxmlformats.org/officeDocument/2006/relationships/oleObject" Target="../embeddings/oleObject49.bin"/><Relationship Id="rId15" Type="http://schemas.openxmlformats.org/officeDocument/2006/relationships/image" Target="../media/image53.wmf"/><Relationship Id="rId16" Type="http://schemas.openxmlformats.org/officeDocument/2006/relationships/oleObject" Target="../embeddings/oleObject50.bin"/><Relationship Id="rId17" Type="http://schemas.openxmlformats.org/officeDocument/2006/relationships/image" Target="../media/image54.wmf"/><Relationship Id="rId18" Type="http://schemas.openxmlformats.org/officeDocument/2006/relationships/oleObject" Target="../embeddings/oleObject51.bin"/><Relationship Id="rId19" Type="http://schemas.openxmlformats.org/officeDocument/2006/relationships/image" Target="../media/image55.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46.jpeg"/><Relationship Id="rId4" Type="http://schemas.openxmlformats.org/officeDocument/2006/relationships/oleObject" Target="../embeddings/oleObject44.bin"/><Relationship Id="rId5" Type="http://schemas.openxmlformats.org/officeDocument/2006/relationships/image" Target="../media/image48.wmf"/><Relationship Id="rId6" Type="http://schemas.openxmlformats.org/officeDocument/2006/relationships/oleObject" Target="../embeddings/oleObject45.bin"/><Relationship Id="rId7" Type="http://schemas.openxmlformats.org/officeDocument/2006/relationships/image" Target="../media/image49.wmf"/><Relationship Id="rId8"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20" Type="http://schemas.openxmlformats.org/officeDocument/2006/relationships/oleObject" Target="../embeddings/oleObject65.bin"/><Relationship Id="rId21" Type="http://schemas.openxmlformats.org/officeDocument/2006/relationships/image" Target="../media/image48.wmf"/><Relationship Id="rId22" Type="http://schemas.openxmlformats.org/officeDocument/2006/relationships/oleObject" Target="../embeddings/oleObject66.bin"/><Relationship Id="rId23" Type="http://schemas.openxmlformats.org/officeDocument/2006/relationships/image" Target="../media/image69.wmf"/><Relationship Id="rId24" Type="http://schemas.openxmlformats.org/officeDocument/2006/relationships/oleObject" Target="../embeddings/oleObject67.bin"/><Relationship Id="rId25" Type="http://schemas.openxmlformats.org/officeDocument/2006/relationships/image" Target="../media/image70.wmf"/><Relationship Id="rId26" Type="http://schemas.openxmlformats.org/officeDocument/2006/relationships/oleObject" Target="../embeddings/oleObject68.bin"/><Relationship Id="rId27" Type="http://schemas.openxmlformats.org/officeDocument/2006/relationships/image" Target="../media/image71.wmf"/><Relationship Id="rId28" Type="http://schemas.openxmlformats.org/officeDocument/2006/relationships/oleObject" Target="../embeddings/oleObject69.bin"/><Relationship Id="rId29" Type="http://schemas.openxmlformats.org/officeDocument/2006/relationships/image" Target="../media/image72.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57.bin"/><Relationship Id="rId4" Type="http://schemas.openxmlformats.org/officeDocument/2006/relationships/image" Target="../media/image61.wmf"/><Relationship Id="rId5" Type="http://schemas.openxmlformats.org/officeDocument/2006/relationships/image" Target="../media/image46.jpeg"/><Relationship Id="rId30" Type="http://schemas.openxmlformats.org/officeDocument/2006/relationships/oleObject" Target="../embeddings/oleObject70.bin"/><Relationship Id="rId31" Type="http://schemas.openxmlformats.org/officeDocument/2006/relationships/image" Target="../media/image73.emf"/><Relationship Id="rId32" Type="http://schemas.openxmlformats.org/officeDocument/2006/relationships/oleObject" Target="../embeddings/oleObject71.bin"/><Relationship Id="rId9" Type="http://schemas.openxmlformats.org/officeDocument/2006/relationships/image" Target="../media/image63.wmf"/><Relationship Id="rId6" Type="http://schemas.openxmlformats.org/officeDocument/2006/relationships/oleObject" Target="../embeddings/oleObject58.bin"/><Relationship Id="rId7" Type="http://schemas.openxmlformats.org/officeDocument/2006/relationships/image" Target="../media/image62.wmf"/><Relationship Id="rId8" Type="http://schemas.openxmlformats.org/officeDocument/2006/relationships/oleObject" Target="../embeddings/oleObject59.bin"/><Relationship Id="rId33" Type="http://schemas.openxmlformats.org/officeDocument/2006/relationships/image" Target="../media/image74.emf"/><Relationship Id="rId34" Type="http://schemas.openxmlformats.org/officeDocument/2006/relationships/oleObject" Target="../embeddings/oleObject72.bin"/><Relationship Id="rId35" Type="http://schemas.openxmlformats.org/officeDocument/2006/relationships/image" Target="../media/image75.wmf"/><Relationship Id="rId36" Type="http://schemas.openxmlformats.org/officeDocument/2006/relationships/oleObject" Target="../embeddings/oleObject73.bin"/><Relationship Id="rId10" Type="http://schemas.openxmlformats.org/officeDocument/2006/relationships/oleObject" Target="../embeddings/oleObject60.bin"/><Relationship Id="rId11" Type="http://schemas.openxmlformats.org/officeDocument/2006/relationships/image" Target="../media/image64.wmf"/><Relationship Id="rId12" Type="http://schemas.openxmlformats.org/officeDocument/2006/relationships/oleObject" Target="../embeddings/oleObject61.bin"/><Relationship Id="rId13" Type="http://schemas.openxmlformats.org/officeDocument/2006/relationships/image" Target="../media/image65.wmf"/><Relationship Id="rId14" Type="http://schemas.openxmlformats.org/officeDocument/2006/relationships/oleObject" Target="../embeddings/oleObject62.bin"/><Relationship Id="rId15" Type="http://schemas.openxmlformats.org/officeDocument/2006/relationships/image" Target="../media/image66.wmf"/><Relationship Id="rId16" Type="http://schemas.openxmlformats.org/officeDocument/2006/relationships/oleObject" Target="../embeddings/oleObject63.bin"/><Relationship Id="rId17" Type="http://schemas.openxmlformats.org/officeDocument/2006/relationships/image" Target="../media/image67.wmf"/><Relationship Id="rId18" Type="http://schemas.openxmlformats.org/officeDocument/2006/relationships/oleObject" Target="../embeddings/oleObject64.bin"/><Relationship Id="rId19" Type="http://schemas.openxmlformats.org/officeDocument/2006/relationships/image" Target="../media/image68.wmf"/><Relationship Id="rId37" Type="http://schemas.openxmlformats.org/officeDocument/2006/relationships/image" Target="../media/image76.emf"/><Relationship Id="rId38" Type="http://schemas.openxmlformats.org/officeDocument/2006/relationships/oleObject" Target="../embeddings/oleObject74.bin"/><Relationship Id="rId39" Type="http://schemas.openxmlformats.org/officeDocument/2006/relationships/image" Target="../media/image77.emf"/><Relationship Id="rId40" Type="http://schemas.openxmlformats.org/officeDocument/2006/relationships/oleObject" Target="../embeddings/oleObject75.bin"/><Relationship Id="rId41" Type="http://schemas.openxmlformats.org/officeDocument/2006/relationships/image" Target="../media/image78.wmf"/><Relationship Id="rId42" Type="http://schemas.openxmlformats.org/officeDocument/2006/relationships/oleObject" Target="../embeddings/oleObject76.bin"/><Relationship Id="rId43" Type="http://schemas.openxmlformats.org/officeDocument/2006/relationships/image" Target="../media/image79.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0.jpeg"/><Relationship Id="rId5" Type="http://schemas.openxmlformats.org/officeDocument/2006/relationships/oleObject" Target="../embeddings/oleObject77.bin"/><Relationship Id="rId6" Type="http://schemas.openxmlformats.org/officeDocument/2006/relationships/image" Target="../media/image4.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oleObject" Target="../embeddings/oleObject78.bin"/><Relationship Id="rId5" Type="http://schemas.openxmlformats.org/officeDocument/2006/relationships/image" Target="../media/image4.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4.wmf"/><Relationship Id="rId5" Type="http://schemas.openxmlformats.org/officeDocument/2006/relationships/image" Target="../media/image82.jpeg"/><Relationship Id="rId6" Type="http://schemas.openxmlformats.org/officeDocument/2006/relationships/image" Target="../media/image83.jpeg"/><Relationship Id="rId7" Type="http://schemas.openxmlformats.org/officeDocument/2006/relationships/oleObject" Target="../embeddings/oleObject80.bin"/><Relationship Id="rId8" Type="http://schemas.openxmlformats.org/officeDocument/2006/relationships/oleObject" Target="../embeddings/oleObject81.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87.bin"/><Relationship Id="rId12" Type="http://schemas.openxmlformats.org/officeDocument/2006/relationships/image" Target="../media/image86.wmf"/><Relationship Id="rId13" Type="http://schemas.openxmlformats.org/officeDocument/2006/relationships/oleObject" Target="../embeddings/oleObject88.bin"/><Relationship Id="rId14" Type="http://schemas.openxmlformats.org/officeDocument/2006/relationships/image" Target="../media/image87.wmf"/><Relationship Id="rId15" Type="http://schemas.openxmlformats.org/officeDocument/2006/relationships/oleObject" Target="../embeddings/oleObject89.bin"/><Relationship Id="rId16" Type="http://schemas.openxmlformats.org/officeDocument/2006/relationships/image" Target="../media/image88.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82.bin"/><Relationship Id="rId4" Type="http://schemas.openxmlformats.org/officeDocument/2006/relationships/image" Target="../media/image4.wmf"/><Relationship Id="rId5" Type="http://schemas.openxmlformats.org/officeDocument/2006/relationships/oleObject" Target="../embeddings/oleObject83.bin"/><Relationship Id="rId6" Type="http://schemas.openxmlformats.org/officeDocument/2006/relationships/oleObject" Target="../embeddings/oleObject84.bin"/><Relationship Id="rId7" Type="http://schemas.openxmlformats.org/officeDocument/2006/relationships/oleObject" Target="../embeddings/oleObject85.bin"/><Relationship Id="rId8" Type="http://schemas.openxmlformats.org/officeDocument/2006/relationships/image" Target="../media/image84.wmf"/><Relationship Id="rId9" Type="http://schemas.openxmlformats.org/officeDocument/2006/relationships/oleObject" Target="../embeddings/oleObject86.bin"/><Relationship Id="rId10" Type="http://schemas.openxmlformats.org/officeDocument/2006/relationships/image" Target="../media/image85.wmf"/></Relationships>
</file>

<file path=ppt/slides/_rels/slide18.xml.rels><?xml version="1.0" encoding="UTF-8" standalone="yes"?>
<Relationships xmlns="http://schemas.openxmlformats.org/package/2006/relationships"><Relationship Id="rId13" Type="http://schemas.openxmlformats.org/officeDocument/2006/relationships/image" Target="../media/image93.wmf"/><Relationship Id="rId14" Type="http://schemas.openxmlformats.org/officeDocument/2006/relationships/oleObject" Target="../embeddings/oleObject95.bin"/><Relationship Id="rId15" Type="http://schemas.openxmlformats.org/officeDocument/2006/relationships/image" Target="../media/image94.wmf"/><Relationship Id="rId16" Type="http://schemas.openxmlformats.org/officeDocument/2006/relationships/oleObject" Target="../embeddings/oleObject96.bin"/><Relationship Id="rId17" Type="http://schemas.openxmlformats.org/officeDocument/2006/relationships/image" Target="../media/image95.wmf"/><Relationship Id="rId18" Type="http://schemas.openxmlformats.org/officeDocument/2006/relationships/oleObject" Target="../embeddings/oleObject97.bin"/><Relationship Id="rId19" Type="http://schemas.openxmlformats.org/officeDocument/2006/relationships/image" Target="../media/image96.wmf"/><Relationship Id="rId63" Type="http://schemas.openxmlformats.org/officeDocument/2006/relationships/image" Target="../media/image118.wmf"/><Relationship Id="rId64" Type="http://schemas.openxmlformats.org/officeDocument/2006/relationships/oleObject" Target="../embeddings/oleObject120.bin"/><Relationship Id="rId65" Type="http://schemas.openxmlformats.org/officeDocument/2006/relationships/image" Target="../media/image119.wmf"/><Relationship Id="rId66" Type="http://schemas.openxmlformats.org/officeDocument/2006/relationships/oleObject" Target="../embeddings/oleObject121.bin"/><Relationship Id="rId67" Type="http://schemas.openxmlformats.org/officeDocument/2006/relationships/image" Target="../media/image120.wmf"/><Relationship Id="rId68" Type="http://schemas.openxmlformats.org/officeDocument/2006/relationships/oleObject" Target="../embeddings/oleObject122.bin"/><Relationship Id="rId69" Type="http://schemas.openxmlformats.org/officeDocument/2006/relationships/image" Target="../media/image121.wmf"/><Relationship Id="rId50" Type="http://schemas.openxmlformats.org/officeDocument/2006/relationships/oleObject" Target="../embeddings/oleObject113.bin"/><Relationship Id="rId51" Type="http://schemas.openxmlformats.org/officeDocument/2006/relationships/image" Target="../media/image112.wmf"/><Relationship Id="rId52" Type="http://schemas.openxmlformats.org/officeDocument/2006/relationships/oleObject" Target="../embeddings/oleObject114.bin"/><Relationship Id="rId53" Type="http://schemas.openxmlformats.org/officeDocument/2006/relationships/image" Target="../media/image113.wmf"/><Relationship Id="rId54" Type="http://schemas.openxmlformats.org/officeDocument/2006/relationships/oleObject" Target="../embeddings/oleObject115.bin"/><Relationship Id="rId55" Type="http://schemas.openxmlformats.org/officeDocument/2006/relationships/image" Target="../media/image114.wmf"/><Relationship Id="rId56" Type="http://schemas.openxmlformats.org/officeDocument/2006/relationships/oleObject" Target="../embeddings/oleObject116.bin"/><Relationship Id="rId57" Type="http://schemas.openxmlformats.org/officeDocument/2006/relationships/image" Target="../media/image115.wmf"/><Relationship Id="rId58" Type="http://schemas.openxmlformats.org/officeDocument/2006/relationships/oleObject" Target="../embeddings/oleObject117.bin"/><Relationship Id="rId59" Type="http://schemas.openxmlformats.org/officeDocument/2006/relationships/image" Target="../media/image116.wmf"/><Relationship Id="rId40" Type="http://schemas.openxmlformats.org/officeDocument/2006/relationships/oleObject" Target="../embeddings/oleObject108.bin"/><Relationship Id="rId41" Type="http://schemas.openxmlformats.org/officeDocument/2006/relationships/image" Target="../media/image107.wmf"/><Relationship Id="rId42" Type="http://schemas.openxmlformats.org/officeDocument/2006/relationships/oleObject" Target="../embeddings/oleObject109.bin"/><Relationship Id="rId43" Type="http://schemas.openxmlformats.org/officeDocument/2006/relationships/image" Target="../media/image108.wmf"/><Relationship Id="rId44" Type="http://schemas.openxmlformats.org/officeDocument/2006/relationships/oleObject" Target="../embeddings/oleObject110.bin"/><Relationship Id="rId45" Type="http://schemas.openxmlformats.org/officeDocument/2006/relationships/image" Target="../media/image109.wmf"/><Relationship Id="rId46" Type="http://schemas.openxmlformats.org/officeDocument/2006/relationships/oleObject" Target="../embeddings/oleObject111.bin"/><Relationship Id="rId47" Type="http://schemas.openxmlformats.org/officeDocument/2006/relationships/image" Target="../media/image110.wmf"/><Relationship Id="rId48" Type="http://schemas.openxmlformats.org/officeDocument/2006/relationships/oleObject" Target="../embeddings/oleObject112.bin"/><Relationship Id="rId49" Type="http://schemas.openxmlformats.org/officeDocument/2006/relationships/image" Target="../media/image111.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81.jpeg"/><Relationship Id="rId4" Type="http://schemas.openxmlformats.org/officeDocument/2006/relationships/oleObject" Target="../embeddings/oleObject90.bin"/><Relationship Id="rId5" Type="http://schemas.openxmlformats.org/officeDocument/2006/relationships/image" Target="../media/image89.wmf"/><Relationship Id="rId6" Type="http://schemas.openxmlformats.org/officeDocument/2006/relationships/oleObject" Target="../embeddings/oleObject91.bin"/><Relationship Id="rId7" Type="http://schemas.openxmlformats.org/officeDocument/2006/relationships/image" Target="../media/image90.wmf"/><Relationship Id="rId8" Type="http://schemas.openxmlformats.org/officeDocument/2006/relationships/oleObject" Target="../embeddings/oleObject92.bin"/><Relationship Id="rId9" Type="http://schemas.openxmlformats.org/officeDocument/2006/relationships/image" Target="../media/image91.wmf"/><Relationship Id="rId30" Type="http://schemas.openxmlformats.org/officeDocument/2006/relationships/oleObject" Target="../embeddings/oleObject103.bin"/><Relationship Id="rId31" Type="http://schemas.openxmlformats.org/officeDocument/2006/relationships/image" Target="../media/image102.wmf"/><Relationship Id="rId32" Type="http://schemas.openxmlformats.org/officeDocument/2006/relationships/oleObject" Target="../embeddings/oleObject104.bin"/><Relationship Id="rId33" Type="http://schemas.openxmlformats.org/officeDocument/2006/relationships/image" Target="../media/image103.wmf"/><Relationship Id="rId34" Type="http://schemas.openxmlformats.org/officeDocument/2006/relationships/oleObject" Target="../embeddings/oleObject105.bin"/><Relationship Id="rId35" Type="http://schemas.openxmlformats.org/officeDocument/2006/relationships/image" Target="../media/image104.wmf"/><Relationship Id="rId36" Type="http://schemas.openxmlformats.org/officeDocument/2006/relationships/oleObject" Target="../embeddings/oleObject106.bin"/><Relationship Id="rId37" Type="http://schemas.openxmlformats.org/officeDocument/2006/relationships/image" Target="../media/image105.wmf"/><Relationship Id="rId38" Type="http://schemas.openxmlformats.org/officeDocument/2006/relationships/oleObject" Target="../embeddings/oleObject107.bin"/><Relationship Id="rId39" Type="http://schemas.openxmlformats.org/officeDocument/2006/relationships/image" Target="../media/image106.wmf"/><Relationship Id="rId70" Type="http://schemas.openxmlformats.org/officeDocument/2006/relationships/oleObject" Target="../embeddings/oleObject123.bin"/><Relationship Id="rId71" Type="http://schemas.openxmlformats.org/officeDocument/2006/relationships/image" Target="../media/image122.wmf"/><Relationship Id="rId72" Type="http://schemas.openxmlformats.org/officeDocument/2006/relationships/oleObject" Target="../embeddings/oleObject124.bin"/><Relationship Id="rId20" Type="http://schemas.openxmlformats.org/officeDocument/2006/relationships/oleObject" Target="../embeddings/oleObject98.bin"/><Relationship Id="rId21" Type="http://schemas.openxmlformats.org/officeDocument/2006/relationships/image" Target="../media/image97.wmf"/><Relationship Id="rId22" Type="http://schemas.openxmlformats.org/officeDocument/2006/relationships/oleObject" Target="../embeddings/oleObject99.bin"/><Relationship Id="rId23" Type="http://schemas.openxmlformats.org/officeDocument/2006/relationships/image" Target="../media/image98.wmf"/><Relationship Id="rId24" Type="http://schemas.openxmlformats.org/officeDocument/2006/relationships/oleObject" Target="../embeddings/oleObject100.bin"/><Relationship Id="rId25" Type="http://schemas.openxmlformats.org/officeDocument/2006/relationships/image" Target="../media/image99.wmf"/><Relationship Id="rId26" Type="http://schemas.openxmlformats.org/officeDocument/2006/relationships/oleObject" Target="../embeddings/oleObject101.bin"/><Relationship Id="rId27" Type="http://schemas.openxmlformats.org/officeDocument/2006/relationships/image" Target="../media/image100.wmf"/><Relationship Id="rId28" Type="http://schemas.openxmlformats.org/officeDocument/2006/relationships/oleObject" Target="../embeddings/oleObject102.bin"/><Relationship Id="rId29" Type="http://schemas.openxmlformats.org/officeDocument/2006/relationships/image" Target="../media/image101.wmf"/><Relationship Id="rId73" Type="http://schemas.openxmlformats.org/officeDocument/2006/relationships/image" Target="../media/image123.wmf"/><Relationship Id="rId74" Type="http://schemas.openxmlformats.org/officeDocument/2006/relationships/oleObject" Target="../embeddings/oleObject125.bin"/><Relationship Id="rId75" Type="http://schemas.openxmlformats.org/officeDocument/2006/relationships/image" Target="../media/image124.wmf"/><Relationship Id="rId76" Type="http://schemas.openxmlformats.org/officeDocument/2006/relationships/oleObject" Target="../embeddings/oleObject126.bin"/><Relationship Id="rId77" Type="http://schemas.openxmlformats.org/officeDocument/2006/relationships/image" Target="../media/image125.wmf"/><Relationship Id="rId60" Type="http://schemas.openxmlformats.org/officeDocument/2006/relationships/oleObject" Target="../embeddings/oleObject118.bin"/><Relationship Id="rId61" Type="http://schemas.openxmlformats.org/officeDocument/2006/relationships/image" Target="../media/image117.wmf"/><Relationship Id="rId62" Type="http://schemas.openxmlformats.org/officeDocument/2006/relationships/oleObject" Target="../embeddings/oleObject119.bin"/><Relationship Id="rId10" Type="http://schemas.openxmlformats.org/officeDocument/2006/relationships/oleObject" Target="../embeddings/oleObject93.bin"/><Relationship Id="rId11" Type="http://schemas.openxmlformats.org/officeDocument/2006/relationships/image" Target="../media/image92.wmf"/><Relationship Id="rId12" Type="http://schemas.openxmlformats.org/officeDocument/2006/relationships/oleObject" Target="../embeddings/oleObject94.bin"/></Relationships>
</file>

<file path=ppt/slides/_rels/slide19.xml.rels><?xml version="1.0" encoding="UTF-8" standalone="yes"?>
<Relationships xmlns="http://schemas.openxmlformats.org/package/2006/relationships"><Relationship Id="rId11" Type="http://schemas.openxmlformats.org/officeDocument/2006/relationships/image" Target="../media/image127.wmf"/><Relationship Id="rId12" Type="http://schemas.openxmlformats.org/officeDocument/2006/relationships/oleObject" Target="../embeddings/oleObject132.bin"/><Relationship Id="rId13" Type="http://schemas.openxmlformats.org/officeDocument/2006/relationships/image" Target="../media/image128.wmf"/><Relationship Id="rId14" Type="http://schemas.openxmlformats.org/officeDocument/2006/relationships/oleObject" Target="../embeddings/oleObject133.bin"/><Relationship Id="rId15" Type="http://schemas.openxmlformats.org/officeDocument/2006/relationships/image" Target="../media/image129.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image" Target="../media/image130.jpeg"/><Relationship Id="rId4" Type="http://schemas.openxmlformats.org/officeDocument/2006/relationships/oleObject" Target="../embeddings/oleObject127.bin"/><Relationship Id="rId5" Type="http://schemas.openxmlformats.org/officeDocument/2006/relationships/image" Target="../media/image4.wmf"/><Relationship Id="rId6" Type="http://schemas.openxmlformats.org/officeDocument/2006/relationships/oleObject" Target="../embeddings/oleObject128.bin"/><Relationship Id="rId7" Type="http://schemas.openxmlformats.org/officeDocument/2006/relationships/oleObject" Target="../embeddings/oleObject129.bin"/><Relationship Id="rId8" Type="http://schemas.openxmlformats.org/officeDocument/2006/relationships/oleObject" Target="../embeddings/oleObject130.bin"/><Relationship Id="rId9" Type="http://schemas.openxmlformats.org/officeDocument/2006/relationships/image" Target="../media/image126.wmf"/><Relationship Id="rId10" Type="http://schemas.openxmlformats.org/officeDocument/2006/relationships/oleObject" Target="../embeddings/oleObject13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138.bin"/><Relationship Id="rId20" Type="http://schemas.openxmlformats.org/officeDocument/2006/relationships/image" Target="../media/image137.wmf"/><Relationship Id="rId21" Type="http://schemas.openxmlformats.org/officeDocument/2006/relationships/oleObject" Target="../embeddings/oleObject144.bin"/><Relationship Id="rId22" Type="http://schemas.openxmlformats.org/officeDocument/2006/relationships/image" Target="../media/image138.wmf"/><Relationship Id="rId23" Type="http://schemas.openxmlformats.org/officeDocument/2006/relationships/oleObject" Target="../embeddings/oleObject145.bin"/><Relationship Id="rId24" Type="http://schemas.openxmlformats.org/officeDocument/2006/relationships/image" Target="../media/image139.wmf"/><Relationship Id="rId25" Type="http://schemas.openxmlformats.org/officeDocument/2006/relationships/oleObject" Target="../embeddings/oleObject146.bin"/><Relationship Id="rId26" Type="http://schemas.openxmlformats.org/officeDocument/2006/relationships/image" Target="../media/image140.wmf"/><Relationship Id="rId10" Type="http://schemas.openxmlformats.org/officeDocument/2006/relationships/image" Target="../media/image132.wmf"/><Relationship Id="rId11" Type="http://schemas.openxmlformats.org/officeDocument/2006/relationships/oleObject" Target="../embeddings/oleObject139.bin"/><Relationship Id="rId12" Type="http://schemas.openxmlformats.org/officeDocument/2006/relationships/image" Target="../media/image133.wmf"/><Relationship Id="rId13" Type="http://schemas.openxmlformats.org/officeDocument/2006/relationships/oleObject" Target="../embeddings/oleObject140.bin"/><Relationship Id="rId14" Type="http://schemas.openxmlformats.org/officeDocument/2006/relationships/image" Target="../media/image134.wmf"/><Relationship Id="rId15" Type="http://schemas.openxmlformats.org/officeDocument/2006/relationships/oleObject" Target="../embeddings/oleObject141.bin"/><Relationship Id="rId16" Type="http://schemas.openxmlformats.org/officeDocument/2006/relationships/image" Target="../media/image135.wmf"/><Relationship Id="rId17" Type="http://schemas.openxmlformats.org/officeDocument/2006/relationships/oleObject" Target="../embeddings/oleObject142.bin"/><Relationship Id="rId18" Type="http://schemas.openxmlformats.org/officeDocument/2006/relationships/image" Target="../media/image136.wmf"/><Relationship Id="rId19" Type="http://schemas.openxmlformats.org/officeDocument/2006/relationships/oleObject" Target="../embeddings/oleObject143.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34.bin"/><Relationship Id="rId4" Type="http://schemas.openxmlformats.org/officeDocument/2006/relationships/image" Target="../media/image4.wmf"/><Relationship Id="rId5" Type="http://schemas.openxmlformats.org/officeDocument/2006/relationships/oleObject" Target="../embeddings/oleObject135.bin"/><Relationship Id="rId6" Type="http://schemas.openxmlformats.org/officeDocument/2006/relationships/oleObject" Target="../embeddings/oleObject136.bin"/><Relationship Id="rId7" Type="http://schemas.openxmlformats.org/officeDocument/2006/relationships/oleObject" Target="../embeddings/oleObject137.bin"/><Relationship Id="rId8" Type="http://schemas.openxmlformats.org/officeDocument/2006/relationships/image" Target="../media/image131.wmf"/></Relationships>
</file>

<file path=ppt/slides/_rels/slide21.xml.rels><?xml version="1.0" encoding="UTF-8" standalone="yes"?>
<Relationships xmlns="http://schemas.openxmlformats.org/package/2006/relationships"><Relationship Id="rId20" Type="http://schemas.openxmlformats.org/officeDocument/2006/relationships/oleObject" Target="../embeddings/oleObject155.bin"/><Relationship Id="rId21" Type="http://schemas.openxmlformats.org/officeDocument/2006/relationships/image" Target="../media/image148.wmf"/><Relationship Id="rId22" Type="http://schemas.openxmlformats.org/officeDocument/2006/relationships/oleObject" Target="../embeddings/oleObject156.bin"/><Relationship Id="rId23" Type="http://schemas.openxmlformats.org/officeDocument/2006/relationships/image" Target="../media/image149.wmf"/><Relationship Id="rId24" Type="http://schemas.openxmlformats.org/officeDocument/2006/relationships/oleObject" Target="../embeddings/oleObject157.bin"/><Relationship Id="rId25" Type="http://schemas.openxmlformats.org/officeDocument/2006/relationships/image" Target="../media/image150.wmf"/><Relationship Id="rId26" Type="http://schemas.openxmlformats.org/officeDocument/2006/relationships/oleObject" Target="../embeddings/oleObject158.bin"/><Relationship Id="rId27" Type="http://schemas.openxmlformats.org/officeDocument/2006/relationships/image" Target="../media/image151.wmf"/><Relationship Id="rId28" Type="http://schemas.openxmlformats.org/officeDocument/2006/relationships/oleObject" Target="../embeddings/oleObject159.bin"/><Relationship Id="rId29" Type="http://schemas.openxmlformats.org/officeDocument/2006/relationships/image" Target="../media/image152.w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image" Target="../media/image156.jpeg"/><Relationship Id="rId4" Type="http://schemas.openxmlformats.org/officeDocument/2006/relationships/oleObject" Target="../embeddings/oleObject147.bin"/><Relationship Id="rId5" Type="http://schemas.openxmlformats.org/officeDocument/2006/relationships/image" Target="../media/image141.wmf"/><Relationship Id="rId30" Type="http://schemas.openxmlformats.org/officeDocument/2006/relationships/oleObject" Target="../embeddings/oleObject160.bin"/><Relationship Id="rId31" Type="http://schemas.openxmlformats.org/officeDocument/2006/relationships/image" Target="../media/image153.wmf"/><Relationship Id="rId32" Type="http://schemas.openxmlformats.org/officeDocument/2006/relationships/oleObject" Target="../embeddings/oleObject161.bin"/><Relationship Id="rId9" Type="http://schemas.openxmlformats.org/officeDocument/2006/relationships/image" Target="../media/image135.wmf"/><Relationship Id="rId6" Type="http://schemas.openxmlformats.org/officeDocument/2006/relationships/oleObject" Target="../embeddings/oleObject148.bin"/><Relationship Id="rId7" Type="http://schemas.openxmlformats.org/officeDocument/2006/relationships/image" Target="../media/image142.wmf"/><Relationship Id="rId8" Type="http://schemas.openxmlformats.org/officeDocument/2006/relationships/oleObject" Target="../embeddings/oleObject149.bin"/><Relationship Id="rId33" Type="http://schemas.openxmlformats.org/officeDocument/2006/relationships/image" Target="../media/image154.wmf"/><Relationship Id="rId34" Type="http://schemas.openxmlformats.org/officeDocument/2006/relationships/oleObject" Target="../embeddings/oleObject162.bin"/><Relationship Id="rId35" Type="http://schemas.openxmlformats.org/officeDocument/2006/relationships/image" Target="../media/image155.wmf"/><Relationship Id="rId10" Type="http://schemas.openxmlformats.org/officeDocument/2006/relationships/oleObject" Target="../embeddings/oleObject150.bin"/><Relationship Id="rId11" Type="http://schemas.openxmlformats.org/officeDocument/2006/relationships/image" Target="../media/image143.wmf"/><Relationship Id="rId12" Type="http://schemas.openxmlformats.org/officeDocument/2006/relationships/oleObject" Target="../embeddings/oleObject151.bin"/><Relationship Id="rId13" Type="http://schemas.openxmlformats.org/officeDocument/2006/relationships/image" Target="../media/image144.wmf"/><Relationship Id="rId14" Type="http://schemas.openxmlformats.org/officeDocument/2006/relationships/oleObject" Target="../embeddings/oleObject152.bin"/><Relationship Id="rId15" Type="http://schemas.openxmlformats.org/officeDocument/2006/relationships/image" Target="../media/image145.wmf"/><Relationship Id="rId16" Type="http://schemas.openxmlformats.org/officeDocument/2006/relationships/oleObject" Target="../embeddings/oleObject153.bin"/><Relationship Id="rId17" Type="http://schemas.openxmlformats.org/officeDocument/2006/relationships/image" Target="../media/image146.wmf"/><Relationship Id="rId18" Type="http://schemas.openxmlformats.org/officeDocument/2006/relationships/oleObject" Target="../embeddings/oleObject154.bin"/><Relationship Id="rId19" Type="http://schemas.openxmlformats.org/officeDocument/2006/relationships/image" Target="../media/image14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57.jpeg"/><Relationship Id="rId5" Type="http://schemas.openxmlformats.org/officeDocument/2006/relationships/oleObject" Target="../embeddings/oleObject163.bin"/><Relationship Id="rId6" Type="http://schemas.openxmlformats.org/officeDocument/2006/relationships/image" Target="../media/image4.wmf"/><Relationship Id="rId7" Type="http://schemas.openxmlformats.org/officeDocument/2006/relationships/oleObject" Target="../embeddings/oleObject164.bin"/><Relationship Id="rId8" Type="http://schemas.openxmlformats.org/officeDocument/2006/relationships/oleObject" Target="../embeddings/oleObject165.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image" Target="../media/image4.wmf"/><Relationship Id="rId5" Type="http://schemas.openxmlformats.org/officeDocument/2006/relationships/oleObject" Target="../embeddings/oleObject4.bin"/><Relationship Id="rId6" Type="http://schemas.openxmlformats.org/officeDocument/2006/relationships/image" Target="../media/image8.wmf"/><Relationship Id="rId7" Type="http://schemas.openxmlformats.org/officeDocument/2006/relationships/oleObject" Target="../embeddings/oleObject5.bin"/><Relationship Id="rId8" Type="http://schemas.openxmlformats.org/officeDocument/2006/relationships/image" Target="../media/image5.wmf"/><Relationship Id="rId9" Type="http://schemas.openxmlformats.org/officeDocument/2006/relationships/oleObject" Target="../embeddings/oleObject6.bin"/><Relationship Id="rId10" Type="http://schemas.openxmlformats.org/officeDocument/2006/relationships/image" Target="../media/image9.wmf"/></Relationships>
</file>

<file path=ppt/slides/_rels/slide7.xml.rels><?xml version="1.0" encoding="UTF-8" standalone="yes"?>
<Relationships xmlns="http://schemas.openxmlformats.org/package/2006/relationships"><Relationship Id="rId20" Type="http://schemas.openxmlformats.org/officeDocument/2006/relationships/oleObject" Target="../embeddings/oleObject16.bin"/><Relationship Id="rId21" Type="http://schemas.openxmlformats.org/officeDocument/2006/relationships/image" Target="../media/image19.wmf"/><Relationship Id="rId22" Type="http://schemas.openxmlformats.org/officeDocument/2006/relationships/oleObject" Target="../embeddings/oleObject17.bin"/><Relationship Id="rId23" Type="http://schemas.openxmlformats.org/officeDocument/2006/relationships/image" Target="../media/image20.wmf"/><Relationship Id="rId24" Type="http://schemas.openxmlformats.org/officeDocument/2006/relationships/oleObject" Target="../embeddings/oleObject18.bin"/><Relationship Id="rId25" Type="http://schemas.openxmlformats.org/officeDocument/2006/relationships/image" Target="../media/image21.wmf"/><Relationship Id="rId26" Type="http://schemas.openxmlformats.org/officeDocument/2006/relationships/oleObject" Target="../embeddings/oleObject19.bin"/><Relationship Id="rId27" Type="http://schemas.openxmlformats.org/officeDocument/2006/relationships/image" Target="../media/image22.wmf"/><Relationship Id="rId28" Type="http://schemas.openxmlformats.org/officeDocument/2006/relationships/oleObject" Target="../embeddings/oleObject20.bin"/><Relationship Id="rId29"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1.wmf"/><Relationship Id="rId5" Type="http://schemas.openxmlformats.org/officeDocument/2006/relationships/oleObject" Target="../embeddings/oleObject9.bin"/><Relationship Id="rId30" Type="http://schemas.openxmlformats.org/officeDocument/2006/relationships/oleObject" Target="../embeddings/oleObject21.bin"/><Relationship Id="rId31" Type="http://schemas.openxmlformats.org/officeDocument/2006/relationships/image" Target="../media/image24.wmf"/><Relationship Id="rId32" Type="http://schemas.openxmlformats.org/officeDocument/2006/relationships/oleObject" Target="../embeddings/oleObject22.bin"/><Relationship Id="rId9" Type="http://schemas.openxmlformats.org/officeDocument/2006/relationships/image" Target="../media/image26.jpeg"/><Relationship Id="rId6" Type="http://schemas.openxmlformats.org/officeDocument/2006/relationships/image" Target="../media/image12.wmf"/><Relationship Id="rId7" Type="http://schemas.openxmlformats.org/officeDocument/2006/relationships/oleObject" Target="../embeddings/oleObject10.bin"/><Relationship Id="rId8" Type="http://schemas.openxmlformats.org/officeDocument/2006/relationships/image" Target="../media/image13.wmf"/><Relationship Id="rId33" Type="http://schemas.openxmlformats.org/officeDocument/2006/relationships/image" Target="../media/image25.wmf"/><Relationship Id="rId10" Type="http://schemas.openxmlformats.org/officeDocument/2006/relationships/oleObject" Target="../embeddings/oleObject11.bin"/><Relationship Id="rId11" Type="http://schemas.openxmlformats.org/officeDocument/2006/relationships/image" Target="../media/image14.wmf"/><Relationship Id="rId12" Type="http://schemas.openxmlformats.org/officeDocument/2006/relationships/oleObject" Target="../embeddings/oleObject12.bin"/><Relationship Id="rId13" Type="http://schemas.openxmlformats.org/officeDocument/2006/relationships/image" Target="../media/image15.wmf"/><Relationship Id="rId14" Type="http://schemas.openxmlformats.org/officeDocument/2006/relationships/oleObject" Target="../embeddings/oleObject13.bin"/><Relationship Id="rId15" Type="http://schemas.openxmlformats.org/officeDocument/2006/relationships/image" Target="../media/image16.wmf"/><Relationship Id="rId16" Type="http://schemas.openxmlformats.org/officeDocument/2006/relationships/oleObject" Target="../embeddings/oleObject14.bin"/><Relationship Id="rId17" Type="http://schemas.openxmlformats.org/officeDocument/2006/relationships/image" Target="../media/image17.wmf"/><Relationship Id="rId18" Type="http://schemas.openxmlformats.org/officeDocument/2006/relationships/oleObject" Target="../embeddings/oleObject15.bin"/><Relationship Id="rId19" Type="http://schemas.openxmlformats.org/officeDocument/2006/relationships/image" Target="../media/image18.wmf"/></Relationships>
</file>

<file path=ppt/slides/_rels/slide8.xml.rels><?xml version="1.0" encoding="UTF-8" standalone="yes"?>
<Relationships xmlns="http://schemas.openxmlformats.org/package/2006/relationships"><Relationship Id="rId20" Type="http://schemas.openxmlformats.org/officeDocument/2006/relationships/oleObject" Target="../embeddings/oleObject31.bin"/><Relationship Id="rId21" Type="http://schemas.openxmlformats.org/officeDocument/2006/relationships/image" Target="../media/image35.wmf"/><Relationship Id="rId22" Type="http://schemas.openxmlformats.org/officeDocument/2006/relationships/oleObject" Target="../embeddings/oleObject32.bin"/><Relationship Id="rId23" Type="http://schemas.openxmlformats.org/officeDocument/2006/relationships/image" Target="../media/image36.wmf"/><Relationship Id="rId24" Type="http://schemas.openxmlformats.org/officeDocument/2006/relationships/oleObject" Target="../embeddings/oleObject33.bin"/><Relationship Id="rId25" Type="http://schemas.openxmlformats.org/officeDocument/2006/relationships/image" Target="../media/image37.wmf"/><Relationship Id="rId26" Type="http://schemas.openxmlformats.org/officeDocument/2006/relationships/oleObject" Target="../embeddings/oleObject34.bin"/><Relationship Id="rId27" Type="http://schemas.openxmlformats.org/officeDocument/2006/relationships/image" Target="../media/image38.wmf"/><Relationship Id="rId28" Type="http://schemas.openxmlformats.org/officeDocument/2006/relationships/oleObject" Target="../embeddings/oleObject35.bin"/><Relationship Id="rId29" Type="http://schemas.openxmlformats.org/officeDocument/2006/relationships/image" Target="../media/image39.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45.jpeg"/><Relationship Id="rId4" Type="http://schemas.openxmlformats.org/officeDocument/2006/relationships/oleObject" Target="../embeddings/oleObject23.bin"/><Relationship Id="rId5" Type="http://schemas.openxmlformats.org/officeDocument/2006/relationships/image" Target="../media/image27.wmf"/><Relationship Id="rId30" Type="http://schemas.openxmlformats.org/officeDocument/2006/relationships/oleObject" Target="../embeddings/oleObject36.bin"/><Relationship Id="rId31" Type="http://schemas.openxmlformats.org/officeDocument/2006/relationships/image" Target="../media/image40.wmf"/><Relationship Id="rId32" Type="http://schemas.openxmlformats.org/officeDocument/2006/relationships/oleObject" Target="../embeddings/oleObject37.bin"/><Relationship Id="rId9" Type="http://schemas.openxmlformats.org/officeDocument/2006/relationships/image" Target="../media/image29.wmf"/><Relationship Id="rId6" Type="http://schemas.openxmlformats.org/officeDocument/2006/relationships/oleObject" Target="../embeddings/oleObject24.bin"/><Relationship Id="rId7" Type="http://schemas.openxmlformats.org/officeDocument/2006/relationships/image" Target="../media/image28.wmf"/><Relationship Id="rId8" Type="http://schemas.openxmlformats.org/officeDocument/2006/relationships/oleObject" Target="../embeddings/oleObject25.bin"/><Relationship Id="rId33" Type="http://schemas.openxmlformats.org/officeDocument/2006/relationships/image" Target="../media/image41.wmf"/><Relationship Id="rId34" Type="http://schemas.openxmlformats.org/officeDocument/2006/relationships/oleObject" Target="../embeddings/oleObject38.bin"/><Relationship Id="rId35" Type="http://schemas.openxmlformats.org/officeDocument/2006/relationships/image" Target="../media/image42.wmf"/><Relationship Id="rId36" Type="http://schemas.openxmlformats.org/officeDocument/2006/relationships/oleObject" Target="../embeddings/oleObject39.bin"/><Relationship Id="rId10" Type="http://schemas.openxmlformats.org/officeDocument/2006/relationships/oleObject" Target="../embeddings/oleObject26.bin"/><Relationship Id="rId11" Type="http://schemas.openxmlformats.org/officeDocument/2006/relationships/image" Target="../media/image30.wmf"/><Relationship Id="rId12" Type="http://schemas.openxmlformats.org/officeDocument/2006/relationships/oleObject" Target="../embeddings/oleObject27.bin"/><Relationship Id="rId13" Type="http://schemas.openxmlformats.org/officeDocument/2006/relationships/image" Target="../media/image31.wmf"/><Relationship Id="rId14" Type="http://schemas.openxmlformats.org/officeDocument/2006/relationships/oleObject" Target="../embeddings/oleObject28.bin"/><Relationship Id="rId15" Type="http://schemas.openxmlformats.org/officeDocument/2006/relationships/image" Target="../media/image32.wmf"/><Relationship Id="rId16" Type="http://schemas.openxmlformats.org/officeDocument/2006/relationships/oleObject" Target="../embeddings/oleObject29.bin"/><Relationship Id="rId17" Type="http://schemas.openxmlformats.org/officeDocument/2006/relationships/image" Target="../media/image33.wmf"/><Relationship Id="rId18" Type="http://schemas.openxmlformats.org/officeDocument/2006/relationships/oleObject" Target="../embeddings/oleObject30.bin"/><Relationship Id="rId19" Type="http://schemas.openxmlformats.org/officeDocument/2006/relationships/image" Target="../media/image34.wmf"/><Relationship Id="rId37" Type="http://schemas.openxmlformats.org/officeDocument/2006/relationships/image" Target="../media/image43.wmf"/><Relationship Id="rId38" Type="http://schemas.openxmlformats.org/officeDocument/2006/relationships/oleObject" Target="../embeddings/oleObject40.bin"/><Relationship Id="rId39" Type="http://schemas.openxmlformats.org/officeDocument/2006/relationships/image" Target="../media/image44.wmf"/></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41.bin"/><Relationship Id="rId5" Type="http://schemas.openxmlformats.org/officeDocument/2006/relationships/image" Target="../media/image4.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29,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21"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29,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38300" y="2281535"/>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26 </a:t>
            </a:r>
            <a:r>
              <a:rPr lang="mr-IN" sz="2400" dirty="0" smtClean="0">
                <a:latin typeface="Arial Narrow" charset="0"/>
              </a:rPr>
              <a:t>–</a:t>
            </a:r>
            <a:r>
              <a:rPr lang="en-US" sz="2400" dirty="0" smtClean="0">
                <a:latin typeface="Arial Narrow" charset="0"/>
              </a:rPr>
              <a:t> DC Circuit</a:t>
            </a:r>
            <a:endParaRPr lang="en-US" sz="2400" dirty="0">
              <a:latin typeface="Arial Narrow" charset="0"/>
            </a:endParaRPr>
          </a:p>
          <a:p>
            <a:pPr marL="1352550" lvl="1" indent="-609600">
              <a:buFont typeface="Arial" charset="0"/>
              <a:buChar char="•"/>
            </a:pPr>
            <a:r>
              <a:rPr lang="en-US" sz="2000" dirty="0" smtClean="0">
                <a:latin typeface="Arial Narrow" charset="0"/>
              </a:rPr>
              <a:t>Resisters in Series and Parallel</a:t>
            </a:r>
            <a:endParaRPr lang="en-US" sz="2000" dirty="0">
              <a:latin typeface="Arial Narrow" charset="0"/>
            </a:endParaRPr>
          </a:p>
          <a:p>
            <a:pPr marL="1352550" lvl="1" indent="-609600">
              <a:buFont typeface="Arial" charset="0"/>
              <a:buChar char="•"/>
            </a:pPr>
            <a:r>
              <a:rPr lang="en-US" sz="2000" dirty="0" smtClean="0">
                <a:latin typeface="Arial Narrow" charset="0"/>
              </a:rPr>
              <a:t>Kirchhoff’s </a:t>
            </a:r>
            <a:r>
              <a:rPr lang="en-US" sz="2000" dirty="0">
                <a:latin typeface="Arial Narrow" charset="0"/>
              </a:rPr>
              <a:t>Rules</a:t>
            </a:r>
          </a:p>
          <a:p>
            <a:pPr marL="1352550" lvl="1" indent="-609600">
              <a:buFont typeface="Arial" charset="0"/>
              <a:buChar char="•"/>
            </a:pPr>
            <a:r>
              <a:rPr lang="en-US" sz="2000" dirty="0">
                <a:latin typeface="Arial Narrow" charset="0"/>
              </a:rPr>
              <a:t>EMFs in Series and Parallel</a:t>
            </a:r>
          </a:p>
          <a:p>
            <a:pPr marL="1352550" lvl="1" indent="-609600">
              <a:buFont typeface="Arial" charset="0"/>
              <a:buChar char="•"/>
            </a:pPr>
            <a:r>
              <a:rPr lang="en-US" sz="2000" dirty="0">
                <a:latin typeface="Arial Narrow" charset="0"/>
              </a:rPr>
              <a:t>RC </a:t>
            </a:r>
            <a:r>
              <a:rPr lang="en-US" sz="2000" dirty="0" smtClean="0">
                <a:latin typeface="Arial Narrow" charset="0"/>
              </a:rPr>
              <a:t>Circuits </a:t>
            </a:r>
            <a:r>
              <a:rPr lang="mr-IN" sz="2000" dirty="0" smtClean="0">
                <a:latin typeface="Arial Narrow" charset="0"/>
              </a:rPr>
              <a:t>–</a:t>
            </a:r>
            <a:r>
              <a:rPr lang="en-US" sz="2000" dirty="0" smtClean="0">
                <a:latin typeface="Arial Narrow" charset="0"/>
              </a:rPr>
              <a:t> Charging and Discharging</a:t>
            </a:r>
            <a:endParaRPr lang="en-US" sz="2000" dirty="0">
              <a:latin typeface="Arial Narrow" charset="0"/>
            </a:endParaRPr>
          </a:p>
          <a:p>
            <a:pPr marL="609600" indent="-609600" algn="l"/>
            <a:r>
              <a:rPr lang="en-US" sz="2400" dirty="0">
                <a:latin typeface="Arial Narrow" charset="0"/>
              </a:rPr>
              <a:t>Chapter 27: Magnetism and Magnetic Field</a:t>
            </a:r>
          </a:p>
        </p:txBody>
      </p:sp>
      <p:sp>
        <p:nvSpPr>
          <p:cNvPr id="8" name="Text Box 19"/>
          <p:cNvSpPr txBox="1">
            <a:spLocks noChangeArrowheads="1"/>
          </p:cNvSpPr>
          <p:nvPr/>
        </p:nvSpPr>
        <p:spPr bwMode="auto">
          <a:xfrm>
            <a:off x="1502938" y="5636567"/>
            <a:ext cx="7098418" cy="461665"/>
          </a:xfrm>
          <a:prstGeom prst="rect">
            <a:avLst/>
          </a:prstGeom>
          <a:solidFill>
            <a:srgbClr val="99FFCC"/>
          </a:solid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Today’s homework is </a:t>
            </a:r>
            <a:r>
              <a:rPr lang="en-US" dirty="0" smtClean="0">
                <a:solidFill>
                  <a:schemeClr val="accent2"/>
                </a:solidFill>
                <a:latin typeface="Arial Narrow" charset="0"/>
              </a:rPr>
              <a:t>#10, </a:t>
            </a:r>
            <a:r>
              <a:rPr lang="en-US" dirty="0">
                <a:solidFill>
                  <a:schemeClr val="accent2"/>
                </a:solidFill>
                <a:latin typeface="Arial Narrow" charset="0"/>
              </a:rPr>
              <a:t>due</a:t>
            </a:r>
            <a:r>
              <a:rPr lang="en-US" dirty="0" smtClean="0">
                <a:solidFill>
                  <a:schemeClr val="accent2"/>
                </a:solidFill>
                <a:latin typeface="Arial Narrow" charset="0"/>
              </a:rPr>
              <a:t> 11pm</a:t>
            </a:r>
            <a:r>
              <a:rPr lang="en-US" dirty="0">
                <a:solidFill>
                  <a:schemeClr val="accent2"/>
                </a:solidFill>
                <a:latin typeface="Arial Narrow" charset="0"/>
              </a:rPr>
              <a:t>,</a:t>
            </a:r>
            <a:r>
              <a:rPr lang="en-US" dirty="0" smtClean="0">
                <a:solidFill>
                  <a:schemeClr val="accent2"/>
                </a:solidFill>
                <a:latin typeface="Arial Narrow" charset="0"/>
              </a:rPr>
              <a:t> </a:t>
            </a:r>
            <a:r>
              <a:rPr lang="en-US" dirty="0" smtClean="0">
                <a:solidFill>
                  <a:schemeClr val="accent2"/>
                </a:solidFill>
                <a:latin typeface="Arial Narrow" charset="0"/>
              </a:rPr>
              <a:t>Monday, November 12!!</a:t>
            </a:r>
            <a:endParaRPr lang="en-US" dirty="0">
              <a:solidFill>
                <a:schemeClr val="accent2"/>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Oct. 29,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CD6BECFF-7D66-AA4A-8342-807F3767FDEC}" type="slidenum">
              <a:rPr lang="en-US"/>
              <a:pPr/>
              <a:t>10</a:t>
            </a:fld>
            <a:endParaRPr lang="en-US"/>
          </a:p>
        </p:txBody>
      </p:sp>
      <p:graphicFrame>
        <p:nvGraphicFramePr>
          <p:cNvPr id="3297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548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29732" name="Picture 4" descr="FG26_012"/>
          <p:cNvPicPr>
            <a:picLocks noChangeAspect="1" noChangeArrowheads="1"/>
          </p:cNvPicPr>
          <p:nvPr/>
        </p:nvPicPr>
        <p:blipFill>
          <a:blip r:embed="rId5"/>
          <a:srcRect/>
          <a:stretch>
            <a:fillRect/>
          </a:stretch>
        </p:blipFill>
        <p:spPr bwMode="auto">
          <a:xfrm>
            <a:off x="5486400" y="685800"/>
            <a:ext cx="4419600" cy="2133600"/>
          </a:xfrm>
          <a:prstGeom prst="rect">
            <a:avLst/>
          </a:prstGeom>
          <a:noFill/>
        </p:spPr>
      </p:pic>
      <p:sp>
        <p:nvSpPr>
          <p:cNvPr id="329733" name="Rectangle 5"/>
          <p:cNvSpPr>
            <a:spLocks noGrp="1" noChangeArrowheads="1"/>
          </p:cNvSpPr>
          <p:nvPr>
            <p:ph type="body" idx="1"/>
          </p:nvPr>
        </p:nvSpPr>
        <p:spPr>
          <a:xfrm>
            <a:off x="609600" y="990600"/>
            <a:ext cx="5791200" cy="1752600"/>
          </a:xfrm>
        </p:spPr>
        <p:txBody>
          <a:bodyPr/>
          <a:lstStyle/>
          <a:p>
            <a:r>
              <a:rPr lang="en-US" sz="2800" dirty="0" err="1"/>
              <a:t>Kirchoff’s</a:t>
            </a:r>
            <a:r>
              <a:rPr lang="en-US" sz="2800" dirty="0"/>
              <a:t> 2</a:t>
            </a:r>
            <a:r>
              <a:rPr lang="en-US" sz="2800" baseline="30000" dirty="0"/>
              <a:t>nd</a:t>
            </a:r>
            <a:r>
              <a:rPr lang="en-US" sz="2800" dirty="0"/>
              <a:t> rule:</a:t>
            </a:r>
            <a:r>
              <a:rPr lang="en-US" sz="2800" dirty="0" smtClean="0"/>
              <a:t> The loop </a:t>
            </a:r>
            <a:r>
              <a:rPr lang="en-US" sz="2800" dirty="0"/>
              <a:t>rule, uses </a:t>
            </a:r>
            <a:r>
              <a:rPr lang="en-US" sz="2800" b="1" u="sng" dirty="0">
                <a:solidFill>
                  <a:srgbClr val="FF0000"/>
                </a:solidFill>
              </a:rPr>
              <a:t>conservation of energy</a:t>
            </a:r>
            <a:r>
              <a:rPr lang="en-US" sz="2800" dirty="0"/>
              <a:t>.</a:t>
            </a:r>
          </a:p>
          <a:p>
            <a:pPr lvl="1"/>
            <a:r>
              <a:rPr lang="en-US" sz="2400" dirty="0"/>
              <a:t>The sum of the changes in potential </a:t>
            </a:r>
            <a:r>
              <a:rPr lang="en-US" sz="2400" dirty="0" smtClean="0"/>
              <a:t>in </a:t>
            </a:r>
            <a:r>
              <a:rPr lang="en-US" sz="2400" dirty="0"/>
              <a:t>any closed path of a circuit must be zero.</a:t>
            </a:r>
          </a:p>
        </p:txBody>
      </p:sp>
      <p:sp>
        <p:nvSpPr>
          <p:cNvPr id="329734" name="Rectangle 6"/>
          <p:cNvSpPr>
            <a:spLocks noChangeArrowheads="1"/>
          </p:cNvSpPr>
          <p:nvPr/>
        </p:nvSpPr>
        <p:spPr bwMode="auto">
          <a:xfrm>
            <a:off x="304800" y="2743200"/>
            <a:ext cx="8839200" cy="3429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The current in the circuit in the figure </a:t>
            </a:r>
            <a:r>
              <a:rPr lang="en-US" dirty="0" smtClean="0">
                <a:solidFill>
                  <a:schemeClr val="accent2"/>
                </a:solidFill>
                <a:latin typeface="Arial Narrow" charset="0"/>
              </a:rPr>
              <a:t>is</a:t>
            </a:r>
            <a:endParaRPr lang="en-US" dirty="0">
              <a:solidFill>
                <a:schemeClr val="accent2"/>
              </a:solidFill>
              <a:latin typeface="Arial Narrow" charset="0"/>
            </a:endParaRP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is the high potential point while point </a:t>
            </a:r>
            <a:r>
              <a:rPr lang="en-US" sz="2000" dirty="0" err="1">
                <a:solidFill>
                  <a:srgbClr val="660066"/>
                </a:solidFill>
                <a:latin typeface="Monotype Corsiva"/>
                <a:ea typeface="ＭＳ Ｐゴシック" charset="-128"/>
                <a:cs typeface="Monotype Corsiva"/>
              </a:rPr>
              <a:t>d</a:t>
            </a:r>
            <a:r>
              <a:rPr lang="en-US" sz="2000" dirty="0">
                <a:solidFill>
                  <a:srgbClr val="660066"/>
                </a:solidFill>
                <a:latin typeface="Arial Narrow" charset="0"/>
                <a:ea typeface="ＭＳ Ｐゴシック" charset="-128"/>
              </a:rPr>
              <a:t> is the lowest potential.</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When the test charge starts at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returns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 total potential change is 0.</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no potential change since there is no source of potential nor any resistance.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there is a </a:t>
            </a:r>
            <a:r>
              <a:rPr lang="en-US" sz="2000" dirty="0" smtClean="0">
                <a:solidFill>
                  <a:srgbClr val="660066"/>
                </a:solidFill>
                <a:latin typeface="Arial Narrow" charset="0"/>
                <a:ea typeface="ＭＳ Ｐゴシック" charset="-128"/>
              </a:rPr>
              <a:t>400</a:t>
            </a:r>
            <a:r>
              <a:rPr lang="en-US" sz="2000" dirty="0" smtClean="0">
                <a:solidFill>
                  <a:srgbClr val="660066"/>
                </a:solidFill>
                <a:latin typeface="Symbol" charset="2"/>
                <a:ea typeface="ＭＳ Ｐゴシック" charset="-128"/>
              </a:rPr>
              <a:t>Ω</a:t>
            </a:r>
            <a:r>
              <a:rPr lang="en-US" sz="2000" dirty="0" smtClean="0">
                <a:solidFill>
                  <a:srgbClr val="660066"/>
                </a:solidFill>
                <a:latin typeface="Arial Narrow" charset="0"/>
                <a:ea typeface="ＭＳ Ｐゴシック" charset="-128"/>
              </a:rPr>
              <a:t> </a:t>
            </a:r>
            <a:r>
              <a:rPr lang="en-US" sz="2000" dirty="0">
                <a:solidFill>
                  <a:srgbClr val="660066"/>
                </a:solidFill>
                <a:latin typeface="Arial Narrow" charset="0"/>
                <a:ea typeface="ＭＳ Ｐゴシック" charset="-128"/>
              </a:rPr>
              <a:t>resistance, causing IR=0.017*400 =6.8V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err="1">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there is a </a:t>
            </a:r>
            <a:r>
              <a:rPr lang="en-US" sz="2000" dirty="0" smtClean="0">
                <a:solidFill>
                  <a:srgbClr val="660066"/>
                </a:solidFill>
                <a:latin typeface="Arial Narrow" charset="0"/>
                <a:ea typeface="ＭＳ Ｐゴシック" charset="-128"/>
              </a:rPr>
              <a:t>290</a:t>
            </a:r>
            <a:r>
              <a:rPr lang="en-US" sz="2000" dirty="0" smtClean="0">
                <a:solidFill>
                  <a:srgbClr val="660066"/>
                </a:solidFill>
                <a:latin typeface="Symbol" charset="2"/>
                <a:ea typeface="ＭＳ Ｐゴシック" charset="-128"/>
              </a:rPr>
              <a:t>Ω</a:t>
            </a:r>
            <a:r>
              <a:rPr lang="en-US" sz="2000" dirty="0" smtClean="0">
                <a:solidFill>
                  <a:srgbClr val="660066"/>
                </a:solidFill>
                <a:latin typeface="Arial Narrow" charset="0"/>
                <a:ea typeface="ＭＳ Ｐゴシック" charset="-128"/>
              </a:rPr>
              <a:t> </a:t>
            </a:r>
            <a:r>
              <a:rPr lang="en-US" sz="2000" dirty="0">
                <a:solidFill>
                  <a:srgbClr val="660066"/>
                </a:solidFill>
                <a:latin typeface="Arial Narrow" charset="0"/>
                <a:ea typeface="ＭＳ Ｐゴシック" charset="-128"/>
              </a:rPr>
              <a:t>resistance, causing IR=0.017*290 =5.2V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Since these are voltage drops, we use negative sign for these, -6.8V and -5.2V.</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No change between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while from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there is +12V change.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Thus the total change of the voltage through the loop is: -6.8V-5.2V+12V=0V.</a:t>
            </a:r>
          </a:p>
        </p:txBody>
      </p:sp>
      <p:sp>
        <p:nvSpPr>
          <p:cNvPr id="10" name="Rectangle 9"/>
          <p:cNvSpPr/>
          <p:nvPr/>
        </p:nvSpPr>
        <p:spPr bwMode="auto">
          <a:xfrm>
            <a:off x="6324600" y="609600"/>
            <a:ext cx="28194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1" name="Rectangle 10"/>
          <p:cNvSpPr/>
          <p:nvPr/>
        </p:nvSpPr>
        <p:spPr bwMode="auto">
          <a:xfrm>
            <a:off x="6400800" y="1600200"/>
            <a:ext cx="28194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2" name="TextBox 1"/>
          <p:cNvSpPr txBox="1"/>
          <p:nvPr/>
        </p:nvSpPr>
        <p:spPr>
          <a:xfrm>
            <a:off x="5069072" y="2738734"/>
            <a:ext cx="2246128" cy="461665"/>
          </a:xfrm>
          <a:prstGeom prst="rect">
            <a:avLst/>
          </a:prstGeom>
          <a:noFill/>
        </p:spPr>
        <p:txBody>
          <a:bodyPr wrap="none" rtlCol="0">
            <a:spAutoFit/>
          </a:bodyPr>
          <a:lstStyle/>
          <a:p>
            <a:r>
              <a:rPr lang="en-US" b="1">
                <a:solidFill>
                  <a:schemeClr val="accent2"/>
                </a:solidFill>
                <a:latin typeface="Monotype Corsiva" charset="0"/>
              </a:rPr>
              <a:t>I</a:t>
            </a:r>
            <a:r>
              <a:rPr lang="en-US">
                <a:solidFill>
                  <a:schemeClr val="accent2"/>
                </a:solidFill>
                <a:latin typeface="Arial Narrow" charset="0"/>
              </a:rPr>
              <a:t>=12/690=0.017A.</a:t>
            </a:r>
            <a:endParaRPr lang="en-US"/>
          </a:p>
        </p:txBody>
      </p:sp>
      <p:sp>
        <p:nvSpPr>
          <p:cNvPr id="329730" name="Rectangle 2"/>
          <p:cNvSpPr>
            <a:spLocks noGrp="1" noChangeArrowheads="1"/>
          </p:cNvSpPr>
          <p:nvPr>
            <p:ph type="title"/>
          </p:nvPr>
        </p:nvSpPr>
        <p:spPr>
          <a:xfrm>
            <a:off x="838200" y="152400"/>
            <a:ext cx="7239000" cy="609600"/>
          </a:xfrm>
        </p:spPr>
        <p:txBody>
          <a:bodyPr/>
          <a:lstStyle/>
          <a:p>
            <a:r>
              <a:rPr lang="en-US"/>
              <a:t> Kirchhoff’s Rules – 2</a:t>
            </a:r>
            <a:r>
              <a:rPr lang="en-US" baseline="30000"/>
              <a:t>nd</a:t>
            </a:r>
            <a:r>
              <a:rPr lang="en-US"/>
              <a:t> Rule</a:t>
            </a:r>
          </a:p>
        </p:txBody>
      </p:sp>
    </p:spTree>
    <p:extLst>
      <p:ext uri="{BB962C8B-B14F-4D97-AF65-F5344CB8AC3E}">
        <p14:creationId xmlns:p14="http://schemas.microsoft.com/office/powerpoint/2010/main" val="3852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9733">
                                            <p:txEl>
                                              <p:pRg st="0" end="0"/>
                                            </p:txEl>
                                          </p:spTgt>
                                        </p:tgtEl>
                                        <p:attrNameLst>
                                          <p:attrName>style.visibility</p:attrName>
                                        </p:attrNameLst>
                                      </p:cBhvr>
                                      <p:to>
                                        <p:strVal val="visible"/>
                                      </p:to>
                                    </p:set>
                                    <p:animEffect transition="in" filter="wipe(left)">
                                      <p:cBhvr>
                                        <p:cTn id="7" dur="500"/>
                                        <p:tgtEl>
                                          <p:spTgt spid="329733">
                                            <p:txEl>
                                              <p:pRg st="0" end="0"/>
                                            </p:txEl>
                                          </p:spTgt>
                                        </p:tgtEl>
                                      </p:cBhvr>
                                    </p:animEffect>
                                  </p:childTnLst>
                                </p:cTn>
                              </p:par>
                            </p:childTnLst>
                          </p:cTn>
                        </p:par>
                        <p:par>
                          <p:cTn id="8" fill="hold">
                            <p:stCondLst>
                              <p:cond delay="1100"/>
                            </p:stCondLst>
                            <p:childTnLst>
                              <p:par>
                                <p:cTn id="9" presetID="1" presetClass="exit"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329733">
                                            <p:txEl>
                                              <p:pRg st="1" end="1"/>
                                            </p:txEl>
                                          </p:spTgt>
                                        </p:tgtEl>
                                        <p:attrNameLst>
                                          <p:attrName>style.visibility</p:attrName>
                                        </p:attrNameLst>
                                      </p:cBhvr>
                                      <p:to>
                                        <p:strVal val="visible"/>
                                      </p:to>
                                    </p:set>
                                    <p:animEffect transition="in" filter="wipe(left)">
                                      <p:cBhvr>
                                        <p:cTn id="15" dur="500"/>
                                        <p:tgtEl>
                                          <p:spTgt spid="329733">
                                            <p:txEl>
                                              <p:pRg st="1" end="1"/>
                                            </p:txEl>
                                          </p:spTgt>
                                        </p:tgtEl>
                                      </p:cBhvr>
                                    </p:animEffect>
                                  </p:childTnLst>
                                </p:cTn>
                              </p:par>
                            </p:childTnLst>
                          </p:cTn>
                        </p:par>
                        <p:par>
                          <p:cTn id="16" fill="hold">
                            <p:stCondLst>
                              <p:cond delay="1350"/>
                            </p:stCondLst>
                            <p:childTnLst>
                              <p:par>
                                <p:cTn id="17" presetID="1" presetClass="exit"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29734">
                                            <p:txEl>
                                              <p:pRg st="0" end="0"/>
                                            </p:txEl>
                                          </p:spTgt>
                                        </p:tgtEl>
                                        <p:attrNameLst>
                                          <p:attrName>style.visibility</p:attrName>
                                        </p:attrNameLst>
                                      </p:cBhvr>
                                      <p:to>
                                        <p:strVal val="visible"/>
                                      </p:to>
                                    </p:set>
                                    <p:animEffect transition="in" filter="wipe(left)">
                                      <p:cBhvr>
                                        <p:cTn id="23" dur="500"/>
                                        <p:tgtEl>
                                          <p:spTgt spid="3297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29734">
                                            <p:txEl>
                                              <p:pRg st="1" end="1"/>
                                            </p:txEl>
                                          </p:spTgt>
                                        </p:tgtEl>
                                        <p:attrNameLst>
                                          <p:attrName>style.visibility</p:attrName>
                                        </p:attrNameLst>
                                      </p:cBhvr>
                                      <p:to>
                                        <p:strVal val="visible"/>
                                      </p:to>
                                    </p:set>
                                    <p:animEffect transition="in" filter="wipe(left)">
                                      <p:cBhvr>
                                        <p:cTn id="33" dur="500"/>
                                        <p:tgtEl>
                                          <p:spTgt spid="32973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29734">
                                            <p:txEl>
                                              <p:pRg st="2" end="2"/>
                                            </p:txEl>
                                          </p:spTgt>
                                        </p:tgtEl>
                                        <p:attrNameLst>
                                          <p:attrName>style.visibility</p:attrName>
                                        </p:attrNameLst>
                                      </p:cBhvr>
                                      <p:to>
                                        <p:strVal val="visible"/>
                                      </p:to>
                                    </p:set>
                                    <p:animEffect transition="in" filter="wipe(left)">
                                      <p:cBhvr>
                                        <p:cTn id="38" dur="500"/>
                                        <p:tgtEl>
                                          <p:spTgt spid="32973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29734">
                                            <p:txEl>
                                              <p:pRg st="3" end="3"/>
                                            </p:txEl>
                                          </p:spTgt>
                                        </p:tgtEl>
                                        <p:attrNameLst>
                                          <p:attrName>style.visibility</p:attrName>
                                        </p:attrNameLst>
                                      </p:cBhvr>
                                      <p:to>
                                        <p:strVal val="visible"/>
                                      </p:to>
                                    </p:set>
                                    <p:animEffect transition="in" filter="wipe(left)">
                                      <p:cBhvr>
                                        <p:cTn id="43" dur="500"/>
                                        <p:tgtEl>
                                          <p:spTgt spid="32973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29734">
                                            <p:txEl>
                                              <p:pRg st="4" end="4"/>
                                            </p:txEl>
                                          </p:spTgt>
                                        </p:tgtEl>
                                        <p:attrNameLst>
                                          <p:attrName>style.visibility</p:attrName>
                                        </p:attrNameLst>
                                      </p:cBhvr>
                                      <p:to>
                                        <p:strVal val="visible"/>
                                      </p:to>
                                    </p:set>
                                    <p:animEffect transition="in" filter="wipe(left)">
                                      <p:cBhvr>
                                        <p:cTn id="48" dur="500"/>
                                        <p:tgtEl>
                                          <p:spTgt spid="32973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329734">
                                            <p:txEl>
                                              <p:pRg st="5" end="5"/>
                                            </p:txEl>
                                          </p:spTgt>
                                        </p:tgtEl>
                                        <p:attrNameLst>
                                          <p:attrName>style.visibility</p:attrName>
                                        </p:attrNameLst>
                                      </p:cBhvr>
                                      <p:to>
                                        <p:strVal val="visible"/>
                                      </p:to>
                                    </p:set>
                                    <p:animEffect transition="in" filter="wipe(left)">
                                      <p:cBhvr>
                                        <p:cTn id="53" dur="500"/>
                                        <p:tgtEl>
                                          <p:spTgt spid="32973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29734">
                                            <p:txEl>
                                              <p:pRg st="6" end="6"/>
                                            </p:txEl>
                                          </p:spTgt>
                                        </p:tgtEl>
                                        <p:attrNameLst>
                                          <p:attrName>style.visibility</p:attrName>
                                        </p:attrNameLst>
                                      </p:cBhvr>
                                      <p:to>
                                        <p:strVal val="visible"/>
                                      </p:to>
                                    </p:set>
                                    <p:animEffect transition="in" filter="wipe(left)">
                                      <p:cBhvr>
                                        <p:cTn id="58" dur="500"/>
                                        <p:tgtEl>
                                          <p:spTgt spid="32973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29734">
                                            <p:txEl>
                                              <p:pRg st="7" end="7"/>
                                            </p:txEl>
                                          </p:spTgt>
                                        </p:tgtEl>
                                        <p:attrNameLst>
                                          <p:attrName>style.visibility</p:attrName>
                                        </p:attrNameLst>
                                      </p:cBhvr>
                                      <p:to>
                                        <p:strVal val="visible"/>
                                      </p:to>
                                    </p:set>
                                    <p:animEffect transition="in" filter="wipe(left)">
                                      <p:cBhvr>
                                        <p:cTn id="63" dur="500"/>
                                        <p:tgtEl>
                                          <p:spTgt spid="329734">
                                            <p:txEl>
                                              <p:pRg st="7" end="7"/>
                                            </p:txEl>
                                          </p:spTgt>
                                        </p:tgtEl>
                                      </p:cBhvr>
                                    </p:animEffect>
                                  </p:childTnLst>
                                </p:cTn>
                              </p:par>
                              <p:par>
                                <p:cTn id="64" presetID="22" presetClass="entr" presetSubtype="8" fill="hold" grpId="0" nodeType="withEffect">
                                  <p:stCondLst>
                                    <p:cond delay="0"/>
                                  </p:stCondLst>
                                  <p:iterate type="wd">
                                    <p:tmPct val="10000"/>
                                  </p:iterate>
                                  <p:childTnLst>
                                    <p:set>
                                      <p:cBhvr>
                                        <p:cTn id="65" dur="1" fill="hold">
                                          <p:stCondLst>
                                            <p:cond delay="0"/>
                                          </p:stCondLst>
                                        </p:cTn>
                                        <p:tgtEl>
                                          <p:spTgt spid="329734">
                                            <p:txEl>
                                              <p:pRg st="8" end="8"/>
                                            </p:txEl>
                                          </p:spTgt>
                                        </p:tgtEl>
                                        <p:attrNameLst>
                                          <p:attrName>style.visibility</p:attrName>
                                        </p:attrNameLst>
                                      </p:cBhvr>
                                      <p:to>
                                        <p:strVal val="visible"/>
                                      </p:to>
                                    </p:set>
                                    <p:animEffect transition="in" filter="wipe(left)">
                                      <p:cBhvr>
                                        <p:cTn id="66" dur="500"/>
                                        <p:tgtEl>
                                          <p:spTgt spid="3297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3" grpId="0" build="p"/>
      <p:bldP spid="329734" grpId="0" build="p"/>
      <p:bldP spid="10" grpId="0" animBg="1"/>
      <p:bldP spid="1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29,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01F104DF-547A-E245-A12B-6ACECAA20D22}" type="slidenum">
              <a:rPr lang="en-US"/>
              <a:pPr/>
              <a:t>11</a:t>
            </a:fld>
            <a:endParaRPr lang="en-US"/>
          </a:p>
        </p:txBody>
      </p:sp>
      <p:sp>
        <p:nvSpPr>
          <p:cNvPr id="330754" name="Rectangle 2"/>
          <p:cNvSpPr>
            <a:spLocks noGrp="1" noChangeArrowheads="1"/>
          </p:cNvSpPr>
          <p:nvPr>
            <p:ph type="body" idx="1"/>
          </p:nvPr>
        </p:nvSpPr>
        <p:spPr>
          <a:xfrm>
            <a:off x="228600" y="533400"/>
            <a:ext cx="8534400" cy="5715000"/>
          </a:xfrm>
        </p:spPr>
        <p:txBody>
          <a:bodyPr/>
          <a:lstStyle/>
          <a:p>
            <a:pPr marL="609600" indent="-609600">
              <a:spcBef>
                <a:spcPts val="72"/>
              </a:spcBef>
              <a:buFontTx/>
              <a:buAutoNum type="arabicPeriod"/>
            </a:pPr>
            <a:r>
              <a:rPr lang="en-US" sz="2800" dirty="0"/>
              <a:t>Determine the flow of currents at the </a:t>
            </a:r>
            <a:r>
              <a:rPr lang="en-US" sz="2800" dirty="0" smtClean="0"/>
              <a:t>junctions and label each and everyone of the currents.</a:t>
            </a:r>
          </a:p>
          <a:p>
            <a:pPr marL="990600" lvl="1" indent="-533400">
              <a:spcBef>
                <a:spcPts val="72"/>
              </a:spcBef>
              <a:buFontTx/>
              <a:buChar char="•"/>
            </a:pPr>
            <a:r>
              <a:rPr lang="en-US" sz="2400" dirty="0"/>
              <a:t>It does not matter which </a:t>
            </a:r>
            <a:r>
              <a:rPr lang="en-US" sz="2400" dirty="0" smtClean="0"/>
              <a:t>direction, </a:t>
            </a:r>
            <a:r>
              <a:rPr lang="en-US" sz="2400" dirty="0"/>
              <a:t>you </a:t>
            </a:r>
            <a:r>
              <a:rPr lang="en-US" sz="2400" dirty="0" smtClean="0"/>
              <a:t>decide but keep it!</a:t>
            </a:r>
          </a:p>
          <a:p>
            <a:pPr marL="1390650" lvl="2" indent="-533400">
              <a:spcBef>
                <a:spcPts val="72"/>
              </a:spcBef>
            </a:pPr>
            <a:r>
              <a:rPr lang="en-US" sz="2000" dirty="0" smtClean="0"/>
              <a:t>You cannot have all current coming in or going out of a junction, though!</a:t>
            </a:r>
            <a:endParaRPr lang="en-US" sz="2000" dirty="0"/>
          </a:p>
          <a:p>
            <a:pPr marL="990600" lvl="1" indent="-533400">
              <a:spcBef>
                <a:spcPts val="72"/>
              </a:spcBef>
              <a:buFontTx/>
              <a:buChar char="•"/>
            </a:pPr>
            <a:r>
              <a:rPr lang="en-US" sz="2400" dirty="0"/>
              <a:t>If the value of the current after completing the calculations are negative, you </a:t>
            </a:r>
            <a:r>
              <a:rPr lang="en-US" sz="2400" dirty="0" smtClean="0"/>
              <a:t>just need to </a:t>
            </a:r>
            <a:r>
              <a:rPr lang="en-US" sz="2400" dirty="0"/>
              <a:t>flip the direction of the current flow.</a:t>
            </a:r>
          </a:p>
          <a:p>
            <a:pPr marL="609600" indent="-609600">
              <a:spcBef>
                <a:spcPts val="72"/>
              </a:spcBef>
              <a:buFontTx/>
              <a:buAutoNum type="arabicPeriod"/>
            </a:pPr>
            <a:r>
              <a:rPr lang="en-US" sz="2800" dirty="0"/>
              <a:t>Write down the current equation based on Kirchhoff’s 1</a:t>
            </a:r>
            <a:r>
              <a:rPr lang="en-US" sz="2800" baseline="30000" dirty="0"/>
              <a:t>st</a:t>
            </a:r>
            <a:r>
              <a:rPr lang="en-US" sz="2800" dirty="0"/>
              <a:t> rule at various junctions.</a:t>
            </a:r>
          </a:p>
          <a:p>
            <a:pPr marL="990600" lvl="1" indent="-533400">
              <a:spcBef>
                <a:spcPts val="72"/>
              </a:spcBef>
              <a:buFontTx/>
              <a:buChar char="•"/>
            </a:pPr>
            <a:r>
              <a:rPr lang="en-US" sz="2400" dirty="0"/>
              <a:t>Be sure to see if any of them are the same.</a:t>
            </a:r>
          </a:p>
          <a:p>
            <a:pPr marL="609600" indent="-609600">
              <a:spcBef>
                <a:spcPts val="72"/>
              </a:spcBef>
              <a:buFontTx/>
              <a:buAutoNum type="arabicPeriod"/>
            </a:pPr>
            <a:r>
              <a:rPr lang="en-US" sz="2800" dirty="0"/>
              <a:t>Choose </a:t>
            </a:r>
            <a:r>
              <a:rPr lang="en-US" sz="2800" dirty="0" smtClean="0"/>
              <a:t>closed </a:t>
            </a:r>
            <a:r>
              <a:rPr lang="en-US" sz="2800" dirty="0"/>
              <a:t>loops in the circuit</a:t>
            </a:r>
          </a:p>
          <a:p>
            <a:pPr marL="609600" indent="-609600">
              <a:spcBef>
                <a:spcPts val="72"/>
              </a:spcBef>
              <a:buFontTx/>
              <a:buAutoNum type="arabicPeriod"/>
            </a:pPr>
            <a:r>
              <a:rPr lang="en-US" sz="2800" dirty="0"/>
              <a:t>Write down the potential in each interval of the junctions, keeping the </a:t>
            </a:r>
            <a:r>
              <a:rPr lang="en-US" sz="2800" dirty="0" smtClean="0"/>
              <a:t>proper signs as you decided in step 1 above.</a:t>
            </a:r>
            <a:endParaRPr lang="en-US" sz="2800" dirty="0"/>
          </a:p>
          <a:p>
            <a:pPr marL="609600" indent="-609600">
              <a:spcBef>
                <a:spcPts val="72"/>
              </a:spcBef>
              <a:buFontTx/>
              <a:buAutoNum type="arabicPeriod"/>
            </a:pPr>
            <a:r>
              <a:rPr lang="en-US" sz="2800" dirty="0"/>
              <a:t>Write down the potential equations for each loop.</a:t>
            </a:r>
          </a:p>
          <a:p>
            <a:pPr marL="609600" indent="-609600">
              <a:spcBef>
                <a:spcPts val="72"/>
              </a:spcBef>
              <a:buFontTx/>
              <a:buAutoNum type="arabicPeriod"/>
            </a:pPr>
            <a:r>
              <a:rPr lang="en-US" sz="2800" dirty="0"/>
              <a:t>Solve the equations for unknowns.</a:t>
            </a:r>
          </a:p>
        </p:txBody>
      </p:sp>
      <p:sp>
        <p:nvSpPr>
          <p:cNvPr id="330755" name="Rectangle 3"/>
          <p:cNvSpPr>
            <a:spLocks noGrp="1" noChangeArrowheads="1"/>
          </p:cNvSpPr>
          <p:nvPr>
            <p:ph type="title"/>
          </p:nvPr>
        </p:nvSpPr>
        <p:spPr>
          <a:xfrm>
            <a:off x="838200" y="0"/>
            <a:ext cx="7239000" cy="609600"/>
          </a:xfrm>
        </p:spPr>
        <p:txBody>
          <a:bodyPr/>
          <a:lstStyle/>
          <a:p>
            <a:r>
              <a:rPr lang="en-US" dirty="0"/>
              <a:t> </a:t>
            </a:r>
            <a:r>
              <a:rPr lang="en-US" dirty="0" smtClean="0"/>
              <a:t>How to use </a:t>
            </a:r>
            <a:r>
              <a:rPr lang="en-US" dirty="0"/>
              <a:t>Kirchhoff’s </a:t>
            </a:r>
            <a:r>
              <a:rPr lang="en-US" dirty="0" smtClean="0"/>
              <a:t>Rules??</a:t>
            </a:r>
            <a:endParaRPr lang="en-US" dirty="0"/>
          </a:p>
        </p:txBody>
      </p:sp>
      <p:graphicFrame>
        <p:nvGraphicFramePr>
          <p:cNvPr id="33075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650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201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0754">
                                            <p:txEl>
                                              <p:pRg st="0" end="0"/>
                                            </p:txEl>
                                          </p:spTgt>
                                        </p:tgtEl>
                                        <p:attrNameLst>
                                          <p:attrName>style.visibility</p:attrName>
                                        </p:attrNameLst>
                                      </p:cBhvr>
                                      <p:to>
                                        <p:strVal val="visible"/>
                                      </p:to>
                                    </p:set>
                                    <p:animEffect transition="in" filter="wipe(left)">
                                      <p:cBhvr>
                                        <p:cTn id="7" dur="500"/>
                                        <p:tgtEl>
                                          <p:spTgt spid="330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0754">
                                            <p:txEl>
                                              <p:pRg st="1" end="1"/>
                                            </p:txEl>
                                          </p:spTgt>
                                        </p:tgtEl>
                                        <p:attrNameLst>
                                          <p:attrName>style.visibility</p:attrName>
                                        </p:attrNameLst>
                                      </p:cBhvr>
                                      <p:to>
                                        <p:strVal val="visible"/>
                                      </p:to>
                                    </p:set>
                                    <p:animEffect transition="in" filter="wipe(left)">
                                      <p:cBhvr>
                                        <p:cTn id="12" dur="500"/>
                                        <p:tgtEl>
                                          <p:spTgt spid="3307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0754">
                                            <p:txEl>
                                              <p:pRg st="2" end="2"/>
                                            </p:txEl>
                                          </p:spTgt>
                                        </p:tgtEl>
                                        <p:attrNameLst>
                                          <p:attrName>style.visibility</p:attrName>
                                        </p:attrNameLst>
                                      </p:cBhvr>
                                      <p:to>
                                        <p:strVal val="visible"/>
                                      </p:to>
                                    </p:set>
                                    <p:animEffect transition="in" filter="wipe(left)">
                                      <p:cBhvr>
                                        <p:cTn id="17" dur="500"/>
                                        <p:tgtEl>
                                          <p:spTgt spid="3307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0754">
                                            <p:txEl>
                                              <p:pRg st="3" end="3"/>
                                            </p:txEl>
                                          </p:spTgt>
                                        </p:tgtEl>
                                        <p:attrNameLst>
                                          <p:attrName>style.visibility</p:attrName>
                                        </p:attrNameLst>
                                      </p:cBhvr>
                                      <p:to>
                                        <p:strVal val="visible"/>
                                      </p:to>
                                    </p:set>
                                    <p:animEffect transition="in" filter="wipe(left)">
                                      <p:cBhvr>
                                        <p:cTn id="22" dur="500"/>
                                        <p:tgtEl>
                                          <p:spTgt spid="3307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0754">
                                            <p:txEl>
                                              <p:pRg st="4" end="4"/>
                                            </p:txEl>
                                          </p:spTgt>
                                        </p:tgtEl>
                                        <p:attrNameLst>
                                          <p:attrName>style.visibility</p:attrName>
                                        </p:attrNameLst>
                                      </p:cBhvr>
                                      <p:to>
                                        <p:strVal val="visible"/>
                                      </p:to>
                                    </p:set>
                                    <p:animEffect transition="in" filter="wipe(left)">
                                      <p:cBhvr>
                                        <p:cTn id="27" dur="500"/>
                                        <p:tgtEl>
                                          <p:spTgt spid="3307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0754">
                                            <p:txEl>
                                              <p:pRg st="5" end="5"/>
                                            </p:txEl>
                                          </p:spTgt>
                                        </p:tgtEl>
                                        <p:attrNameLst>
                                          <p:attrName>style.visibility</p:attrName>
                                        </p:attrNameLst>
                                      </p:cBhvr>
                                      <p:to>
                                        <p:strVal val="visible"/>
                                      </p:to>
                                    </p:set>
                                    <p:animEffect transition="in" filter="wipe(left)">
                                      <p:cBhvr>
                                        <p:cTn id="32" dur="500"/>
                                        <p:tgtEl>
                                          <p:spTgt spid="3307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0754">
                                            <p:txEl>
                                              <p:pRg st="6" end="6"/>
                                            </p:txEl>
                                          </p:spTgt>
                                        </p:tgtEl>
                                        <p:attrNameLst>
                                          <p:attrName>style.visibility</p:attrName>
                                        </p:attrNameLst>
                                      </p:cBhvr>
                                      <p:to>
                                        <p:strVal val="visible"/>
                                      </p:to>
                                    </p:set>
                                    <p:animEffect transition="in" filter="wipe(left)">
                                      <p:cBhvr>
                                        <p:cTn id="37" dur="500"/>
                                        <p:tgtEl>
                                          <p:spTgt spid="3307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30754">
                                            <p:txEl>
                                              <p:pRg st="7" end="7"/>
                                            </p:txEl>
                                          </p:spTgt>
                                        </p:tgtEl>
                                        <p:attrNameLst>
                                          <p:attrName>style.visibility</p:attrName>
                                        </p:attrNameLst>
                                      </p:cBhvr>
                                      <p:to>
                                        <p:strVal val="visible"/>
                                      </p:to>
                                    </p:set>
                                    <p:animEffect transition="in" filter="wipe(left)">
                                      <p:cBhvr>
                                        <p:cTn id="42" dur="500"/>
                                        <p:tgtEl>
                                          <p:spTgt spid="33075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30754">
                                            <p:txEl>
                                              <p:pRg st="8" end="8"/>
                                            </p:txEl>
                                          </p:spTgt>
                                        </p:tgtEl>
                                        <p:attrNameLst>
                                          <p:attrName>style.visibility</p:attrName>
                                        </p:attrNameLst>
                                      </p:cBhvr>
                                      <p:to>
                                        <p:strVal val="visible"/>
                                      </p:to>
                                    </p:set>
                                    <p:animEffect transition="in" filter="wipe(left)">
                                      <p:cBhvr>
                                        <p:cTn id="47" dur="500"/>
                                        <p:tgtEl>
                                          <p:spTgt spid="33075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30754">
                                            <p:txEl>
                                              <p:pRg st="9" end="9"/>
                                            </p:txEl>
                                          </p:spTgt>
                                        </p:tgtEl>
                                        <p:attrNameLst>
                                          <p:attrName>style.visibility</p:attrName>
                                        </p:attrNameLst>
                                      </p:cBhvr>
                                      <p:to>
                                        <p:strVal val="visible"/>
                                      </p:to>
                                    </p:set>
                                    <p:animEffect transition="in" filter="wipe(left)">
                                      <p:cBhvr>
                                        <p:cTn id="52" dur="500"/>
                                        <p:tgtEl>
                                          <p:spTgt spid="3307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Monday, Oct. 29, 2018</a:t>
            </a:r>
            <a:endParaRPr lang="en-US"/>
          </a:p>
        </p:txBody>
      </p:sp>
      <p:sp>
        <p:nvSpPr>
          <p:cNvPr id="26" name="Footer Placeholder 4"/>
          <p:cNvSpPr>
            <a:spLocks noGrp="1"/>
          </p:cNvSpPr>
          <p:nvPr>
            <p:ph type="ftr" sz="quarter" idx="11"/>
          </p:nvPr>
        </p:nvSpPr>
        <p:spPr/>
        <p:txBody>
          <a:bodyPr/>
          <a:lstStyle/>
          <a:p>
            <a:r>
              <a:rPr lang="mr-IN" smtClean="0"/>
              <a:t>PHYS 1444-002, Fall 2018                     Dr. Jaehoon Yu</a:t>
            </a:r>
            <a:endParaRPr lang="en-US"/>
          </a:p>
        </p:txBody>
      </p:sp>
      <p:sp>
        <p:nvSpPr>
          <p:cNvPr id="27" name="Slide Number Placeholder 5"/>
          <p:cNvSpPr>
            <a:spLocks noGrp="1"/>
          </p:cNvSpPr>
          <p:nvPr>
            <p:ph type="sldNum" sz="quarter" idx="12"/>
          </p:nvPr>
        </p:nvSpPr>
        <p:spPr/>
        <p:txBody>
          <a:bodyPr/>
          <a:lstStyle/>
          <a:p>
            <a:fld id="{0ADD47F8-C557-114C-B0B7-59E4BF649E18}" type="slidenum">
              <a:rPr lang="en-US"/>
              <a:pPr/>
              <a:t>12</a:t>
            </a:fld>
            <a:endParaRPr lang="en-US"/>
          </a:p>
        </p:txBody>
      </p:sp>
      <p:pic>
        <p:nvPicPr>
          <p:cNvPr id="331787" name="Picture 11" descr="FG26_011"/>
          <p:cNvPicPr>
            <a:picLocks noChangeAspect="1" noChangeArrowheads="1"/>
          </p:cNvPicPr>
          <p:nvPr/>
        </p:nvPicPr>
        <p:blipFill>
          <a:blip r:embed="rId3"/>
          <a:srcRect/>
          <a:stretch>
            <a:fillRect/>
          </a:stretch>
        </p:blipFill>
        <p:spPr bwMode="auto">
          <a:xfrm>
            <a:off x="6629400" y="76200"/>
            <a:ext cx="2514600" cy="1628775"/>
          </a:xfrm>
          <a:prstGeom prst="rect">
            <a:avLst/>
          </a:prstGeom>
          <a:noFill/>
        </p:spPr>
      </p:pic>
      <p:sp>
        <p:nvSpPr>
          <p:cNvPr id="331778" name="Rectangle 2"/>
          <p:cNvSpPr>
            <a:spLocks noGrp="1" noChangeArrowheads="1"/>
          </p:cNvSpPr>
          <p:nvPr>
            <p:ph type="title"/>
          </p:nvPr>
        </p:nvSpPr>
        <p:spPr>
          <a:xfrm>
            <a:off x="228600" y="-76200"/>
            <a:ext cx="8686800" cy="762000"/>
          </a:xfrm>
        </p:spPr>
        <p:txBody>
          <a:bodyPr/>
          <a:lstStyle/>
          <a:p>
            <a:r>
              <a:rPr lang="en-US" dirty="0"/>
              <a:t>Example 26 –</a:t>
            </a:r>
            <a:r>
              <a:rPr lang="en-US" dirty="0" smtClean="0"/>
              <a:t> 9</a:t>
            </a:r>
            <a:endParaRPr lang="en-US" dirty="0"/>
          </a:p>
        </p:txBody>
      </p:sp>
      <p:sp>
        <p:nvSpPr>
          <p:cNvPr id="331779" name="Text Box 3"/>
          <p:cNvSpPr txBox="1">
            <a:spLocks noChangeArrowheads="1"/>
          </p:cNvSpPr>
          <p:nvPr/>
        </p:nvSpPr>
        <p:spPr bwMode="auto">
          <a:xfrm>
            <a:off x="152400" y="609600"/>
            <a:ext cx="6477000" cy="8223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Use Kirchhoff’s rules. </a:t>
            </a:r>
            <a:r>
              <a:rPr lang="en-US">
                <a:solidFill>
                  <a:schemeClr val="accent2"/>
                </a:solidFill>
                <a:latin typeface="Arial Narrow" charset="0"/>
              </a:rPr>
              <a:t>Calculate the currents </a:t>
            </a:r>
            <a:r>
              <a:rPr lang="en-US">
                <a:solidFill>
                  <a:schemeClr val="accent2"/>
                </a:solidFill>
                <a:latin typeface="Monotype Corsiva" charset="0"/>
              </a:rPr>
              <a:t>I</a:t>
            </a:r>
            <a:r>
              <a:rPr lang="en-US" baseline="-25000">
                <a:solidFill>
                  <a:schemeClr val="accent2"/>
                </a:solidFill>
                <a:latin typeface="Monotype Corsiva" charset="0"/>
              </a:rPr>
              <a:t>1</a:t>
            </a:r>
            <a:r>
              <a:rPr lang="en-US">
                <a:solidFill>
                  <a:schemeClr val="accent2"/>
                </a:solidFill>
                <a:latin typeface="Monotype Corsiva" charset="0"/>
              </a:rPr>
              <a:t>, I</a:t>
            </a:r>
            <a:r>
              <a:rPr lang="en-US" baseline="-25000">
                <a:solidFill>
                  <a:schemeClr val="accent2"/>
                </a:solidFill>
                <a:latin typeface="Monotype Corsiva" charset="0"/>
              </a:rPr>
              <a:t>2</a:t>
            </a:r>
            <a:r>
              <a:rPr lang="en-US">
                <a:solidFill>
                  <a:schemeClr val="accent2"/>
                </a:solidFill>
                <a:latin typeface="Arial Narrow" charset="0"/>
              </a:rPr>
              <a:t> and </a:t>
            </a:r>
            <a:r>
              <a:rPr lang="en-US">
                <a:solidFill>
                  <a:schemeClr val="accent2"/>
                </a:solidFill>
                <a:latin typeface="Monotype Corsiva" charset="0"/>
              </a:rPr>
              <a:t>I</a:t>
            </a:r>
            <a:r>
              <a:rPr lang="en-US" baseline="-25000">
                <a:solidFill>
                  <a:schemeClr val="accent2"/>
                </a:solidFill>
                <a:latin typeface="Monotype Corsiva" charset="0"/>
              </a:rPr>
              <a:t>3</a:t>
            </a:r>
            <a:r>
              <a:rPr lang="en-US">
                <a:solidFill>
                  <a:schemeClr val="accent2"/>
                </a:solidFill>
                <a:latin typeface="Arial Narrow" charset="0"/>
              </a:rPr>
              <a:t> in each of the branches of the circuit in the figure. </a:t>
            </a:r>
          </a:p>
        </p:txBody>
      </p:sp>
      <p:sp>
        <p:nvSpPr>
          <p:cNvPr id="331780" name="Text Box 4"/>
          <p:cNvSpPr txBox="1">
            <a:spLocks noChangeArrowheads="1"/>
          </p:cNvSpPr>
          <p:nvPr/>
        </p:nvSpPr>
        <p:spPr bwMode="auto">
          <a:xfrm>
            <a:off x="228600" y="1447800"/>
            <a:ext cx="86106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directions of the current through the circuit is not known a </a:t>
            </a:r>
            <a:r>
              <a:rPr lang="en-US" dirty="0">
                <a:solidFill>
                  <a:srgbClr val="CC00CC"/>
                </a:solidFill>
                <a:latin typeface="Monotype Corsiva" charset="0"/>
              </a:rPr>
              <a:t>priori</a:t>
            </a:r>
            <a:r>
              <a:rPr lang="en-US" dirty="0">
                <a:solidFill>
                  <a:srgbClr val="CC00CC"/>
                </a:solidFill>
                <a:latin typeface="Arial Narrow" charset="0"/>
              </a:rPr>
              <a:t> but since the current tends to move away from the positive terminal of a battery, we </a:t>
            </a:r>
            <a:r>
              <a:rPr lang="en-US" dirty="0" smtClean="0">
                <a:solidFill>
                  <a:srgbClr val="CC00CC"/>
                </a:solidFill>
                <a:latin typeface="Arial Narrow" charset="0"/>
              </a:rPr>
              <a:t>arbitrarily </a:t>
            </a:r>
            <a:r>
              <a:rPr lang="en-US" dirty="0">
                <a:solidFill>
                  <a:srgbClr val="CC00CC"/>
                </a:solidFill>
                <a:latin typeface="Arial Narrow" charset="0"/>
              </a:rPr>
              <a:t>choose the direction of the currents as shown.</a:t>
            </a:r>
          </a:p>
        </p:txBody>
      </p:sp>
      <p:sp>
        <p:nvSpPr>
          <p:cNvPr id="331781" name="Text Box 5"/>
          <p:cNvSpPr txBox="1">
            <a:spLocks noChangeArrowheads="1"/>
          </p:cNvSpPr>
          <p:nvPr/>
        </p:nvSpPr>
        <p:spPr bwMode="auto">
          <a:xfrm>
            <a:off x="457200" y="35814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is the same for junction </a:t>
            </a:r>
            <a:r>
              <a:rPr lang="en-US" dirty="0" err="1">
                <a:solidFill>
                  <a:srgbClr val="CC00CC"/>
                </a:solidFill>
                <a:latin typeface="Monotype Corsiva"/>
                <a:cs typeface="Monotype Corsiva"/>
              </a:rPr>
              <a:t>d</a:t>
            </a:r>
            <a:r>
              <a:rPr lang="en-US" dirty="0">
                <a:solidFill>
                  <a:srgbClr val="CC00CC"/>
                </a:solidFill>
                <a:latin typeface="Arial Narrow" charset="0"/>
              </a:rPr>
              <a:t> as well, so no additional information.</a:t>
            </a:r>
          </a:p>
        </p:txBody>
      </p:sp>
      <p:graphicFrame>
        <p:nvGraphicFramePr>
          <p:cNvPr id="331782" name="Object 6"/>
          <p:cNvGraphicFramePr>
            <a:graphicFrameLocks noChangeAspect="1"/>
          </p:cNvGraphicFramePr>
          <p:nvPr/>
        </p:nvGraphicFramePr>
        <p:xfrm>
          <a:off x="6324600" y="3048000"/>
          <a:ext cx="1828800" cy="581025"/>
        </p:xfrm>
        <a:graphic>
          <a:graphicData uri="http://schemas.openxmlformats.org/presentationml/2006/ole">
            <mc:AlternateContent xmlns:mc="http://schemas.openxmlformats.org/markup-compatibility/2006">
              <mc:Choice xmlns:v="urn:schemas-microsoft-com:vml" Requires="v">
                <p:oleObj spid="_x0000_s147679" name="Equation" r:id="rId4" imgW="660240" imgH="203040" progId="Equation.DSMT4">
                  <p:embed/>
                </p:oleObj>
              </mc:Choice>
              <mc:Fallback>
                <p:oleObj name="Equation" r:id="rId4" imgW="66024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0"/>
                        <a:ext cx="1828800" cy="5810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83" name="Text Box 7"/>
          <p:cNvSpPr txBox="1">
            <a:spLocks noChangeArrowheads="1"/>
          </p:cNvSpPr>
          <p:nvPr/>
        </p:nvSpPr>
        <p:spPr bwMode="auto">
          <a:xfrm>
            <a:off x="457200" y="2590800"/>
            <a:ext cx="624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have three unknowns so we need three equations. </a:t>
            </a:r>
          </a:p>
        </p:txBody>
      </p:sp>
      <p:sp>
        <p:nvSpPr>
          <p:cNvPr id="331784" name="Text Box 8"/>
          <p:cNvSpPr txBox="1">
            <a:spLocks noChangeArrowheads="1"/>
          </p:cNvSpPr>
          <p:nvPr/>
        </p:nvSpPr>
        <p:spPr bwMode="auto">
          <a:xfrm>
            <a:off x="457200" y="3048000"/>
            <a:ext cx="617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Kirchhoff’s junction rule at point </a:t>
            </a:r>
            <a:r>
              <a:rPr lang="en-US">
                <a:solidFill>
                  <a:srgbClr val="CC00CC"/>
                </a:solidFill>
                <a:latin typeface="Monotype Corsiva" charset="0"/>
              </a:rPr>
              <a:t>a</a:t>
            </a:r>
            <a:r>
              <a:rPr lang="en-US">
                <a:solidFill>
                  <a:srgbClr val="CC00CC"/>
                </a:solidFill>
                <a:latin typeface="Arial Narrow" charset="0"/>
              </a:rPr>
              <a:t>, we obtain </a:t>
            </a:r>
          </a:p>
        </p:txBody>
      </p:sp>
      <p:sp>
        <p:nvSpPr>
          <p:cNvPr id="331785" name="Text Box 9"/>
          <p:cNvSpPr txBox="1">
            <a:spLocks noChangeArrowheads="1"/>
          </p:cNvSpPr>
          <p:nvPr/>
        </p:nvSpPr>
        <p:spPr bwMode="auto">
          <a:xfrm>
            <a:off x="457200" y="4038600"/>
            <a:ext cx="4800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loop </a:t>
            </a:r>
            <a:r>
              <a:rPr lang="en-US">
                <a:solidFill>
                  <a:srgbClr val="CC00CC"/>
                </a:solidFill>
                <a:latin typeface="Monotype Corsiva" charset="0"/>
              </a:rPr>
              <a:t>ahdcba</a:t>
            </a:r>
            <a:r>
              <a:rPr lang="en-US">
                <a:solidFill>
                  <a:srgbClr val="CC00CC"/>
                </a:solidFill>
                <a:latin typeface="Arial Narrow" charset="0"/>
              </a:rPr>
              <a:t>.</a:t>
            </a:r>
          </a:p>
        </p:txBody>
      </p:sp>
      <p:graphicFrame>
        <p:nvGraphicFramePr>
          <p:cNvPr id="331786" name="Object 10"/>
          <p:cNvGraphicFramePr>
            <a:graphicFrameLocks noChangeAspect="1"/>
          </p:cNvGraphicFramePr>
          <p:nvPr/>
        </p:nvGraphicFramePr>
        <p:xfrm>
          <a:off x="712788" y="4516438"/>
          <a:ext cx="658812" cy="474662"/>
        </p:xfrm>
        <a:graphic>
          <a:graphicData uri="http://schemas.openxmlformats.org/presentationml/2006/ole">
            <mc:AlternateContent xmlns:mc="http://schemas.openxmlformats.org/markup-compatibility/2006">
              <mc:Choice xmlns:v="urn:schemas-microsoft-com:vml" Requires="v">
                <p:oleObj spid="_x0000_s147680"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88" y="4516438"/>
                        <a:ext cx="6588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8" name="Object 12"/>
          <p:cNvGraphicFramePr>
            <a:graphicFrameLocks noChangeAspect="1"/>
          </p:cNvGraphicFramePr>
          <p:nvPr/>
        </p:nvGraphicFramePr>
        <p:xfrm>
          <a:off x="1219200" y="5422900"/>
          <a:ext cx="1111250" cy="520700"/>
        </p:xfrm>
        <a:graphic>
          <a:graphicData uri="http://schemas.openxmlformats.org/presentationml/2006/ole">
            <mc:AlternateContent xmlns:mc="http://schemas.openxmlformats.org/markup-compatibility/2006">
              <mc:Choice xmlns:v="urn:schemas-microsoft-com:vml" Requires="v">
                <p:oleObj spid="_x0000_s147681" name="Equation" r:id="rId8" imgW="507960" imgH="203040" progId="Equation.DSMT4">
                  <p:embed/>
                </p:oleObj>
              </mc:Choice>
              <mc:Fallback>
                <p:oleObj name="Equation" r:id="rId8" imgW="507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422900"/>
                        <a:ext cx="1111250" cy="520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9" name="Object 13"/>
          <p:cNvGraphicFramePr>
            <a:graphicFrameLocks noChangeAspect="1"/>
          </p:cNvGraphicFramePr>
          <p:nvPr/>
        </p:nvGraphicFramePr>
        <p:xfrm>
          <a:off x="2517775" y="4516438"/>
          <a:ext cx="682625" cy="474662"/>
        </p:xfrm>
        <a:graphic>
          <a:graphicData uri="http://schemas.openxmlformats.org/presentationml/2006/ole">
            <mc:AlternateContent xmlns:mc="http://schemas.openxmlformats.org/markup-compatibility/2006">
              <mc:Choice xmlns:v="urn:schemas-microsoft-com:vml" Requires="v">
                <p:oleObj spid="_x0000_s147682" name="Equation" r:id="rId10" imgW="342720" imgH="203040" progId="Equation.DSMT4">
                  <p:embed/>
                </p:oleObj>
              </mc:Choice>
              <mc:Fallback>
                <p:oleObj name="Equation" r:id="rId10" imgW="342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7775" y="4516438"/>
                        <a:ext cx="6826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0" name="Object 14"/>
          <p:cNvGraphicFramePr>
            <a:graphicFrameLocks noChangeAspect="1"/>
          </p:cNvGraphicFramePr>
          <p:nvPr/>
        </p:nvGraphicFramePr>
        <p:xfrm>
          <a:off x="3746500" y="4516438"/>
          <a:ext cx="658813" cy="474662"/>
        </p:xfrm>
        <a:graphic>
          <a:graphicData uri="http://schemas.openxmlformats.org/presentationml/2006/ole">
            <mc:AlternateContent xmlns:mc="http://schemas.openxmlformats.org/markup-compatibility/2006">
              <mc:Choice xmlns:v="urn:schemas-microsoft-com:vml" Requires="v">
                <p:oleObj spid="_x0000_s147683" name="Equation" r:id="rId12" imgW="330120" imgH="203040" progId="Equation.DSMT4">
                  <p:embed/>
                </p:oleObj>
              </mc:Choice>
              <mc:Fallback>
                <p:oleObj name="Equation" r:id="rId12" imgW="3301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6500" y="4516438"/>
                        <a:ext cx="658813"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1" name="Object 15"/>
          <p:cNvGraphicFramePr>
            <a:graphicFrameLocks noChangeAspect="1"/>
          </p:cNvGraphicFramePr>
          <p:nvPr/>
        </p:nvGraphicFramePr>
        <p:xfrm>
          <a:off x="5257800" y="4516438"/>
          <a:ext cx="657225" cy="474662"/>
        </p:xfrm>
        <a:graphic>
          <a:graphicData uri="http://schemas.openxmlformats.org/presentationml/2006/ole">
            <mc:AlternateContent xmlns:mc="http://schemas.openxmlformats.org/markup-compatibility/2006">
              <mc:Choice xmlns:v="urn:schemas-microsoft-com:vml" Requires="v">
                <p:oleObj spid="_x0000_s147684" name="Equation" r:id="rId14" imgW="330120" imgH="203040" progId="Equation.DSMT4">
                  <p:embed/>
                </p:oleObj>
              </mc:Choice>
              <mc:Fallback>
                <p:oleObj name="Equation" r:id="rId14" imgW="3301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2" name="Object 16"/>
          <p:cNvGraphicFramePr>
            <a:graphicFrameLocks noChangeAspect="1"/>
          </p:cNvGraphicFramePr>
          <p:nvPr/>
        </p:nvGraphicFramePr>
        <p:xfrm>
          <a:off x="6781800" y="4516438"/>
          <a:ext cx="657225" cy="474662"/>
        </p:xfrm>
        <a:graphic>
          <a:graphicData uri="http://schemas.openxmlformats.org/presentationml/2006/ole">
            <mc:AlternateContent xmlns:mc="http://schemas.openxmlformats.org/markup-compatibility/2006">
              <mc:Choice xmlns:v="urn:schemas-microsoft-com:vml" Requires="v">
                <p:oleObj spid="_x0000_s147685" name="Equation" r:id="rId16" imgW="330120" imgH="203040" progId="Equation.DSMT4">
                  <p:embed/>
                </p:oleObj>
              </mc:Choice>
              <mc:Fallback>
                <p:oleObj name="Equation" r:id="rId16" imgW="3301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3" name="Text Box 17"/>
          <p:cNvSpPr txBox="1">
            <a:spLocks noChangeArrowheads="1"/>
          </p:cNvSpPr>
          <p:nvPr/>
        </p:nvSpPr>
        <p:spPr bwMode="auto">
          <a:xfrm>
            <a:off x="609600" y="4953000"/>
            <a:ext cx="5638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total voltage change in</a:t>
            </a:r>
            <a:r>
              <a:rPr lang="en-US" dirty="0" smtClean="0">
                <a:solidFill>
                  <a:srgbClr val="CC00CC"/>
                </a:solidFill>
                <a:latin typeface="Arial Narrow" charset="0"/>
              </a:rPr>
              <a:t> the loop </a:t>
            </a:r>
            <a:r>
              <a:rPr lang="en-US" dirty="0" err="1">
                <a:solidFill>
                  <a:srgbClr val="CC00CC"/>
                </a:solidFill>
                <a:latin typeface="Monotype Corsiva" charset="0"/>
              </a:rPr>
              <a:t>ahdcba</a:t>
            </a:r>
            <a:r>
              <a:rPr lang="en-US" dirty="0">
                <a:solidFill>
                  <a:srgbClr val="CC00CC"/>
                </a:solidFill>
                <a:latin typeface="Arial Narrow" charset="0"/>
              </a:rPr>
              <a:t> is.</a:t>
            </a:r>
          </a:p>
        </p:txBody>
      </p:sp>
      <p:graphicFrame>
        <p:nvGraphicFramePr>
          <p:cNvPr id="331794" name="Object 18"/>
          <p:cNvGraphicFramePr>
            <a:graphicFrameLocks noChangeAspect="1"/>
          </p:cNvGraphicFramePr>
          <p:nvPr/>
        </p:nvGraphicFramePr>
        <p:xfrm>
          <a:off x="1374775" y="4516438"/>
          <a:ext cx="758825" cy="474662"/>
        </p:xfrm>
        <a:graphic>
          <a:graphicData uri="http://schemas.openxmlformats.org/presentationml/2006/ole">
            <mc:AlternateContent xmlns:mc="http://schemas.openxmlformats.org/markup-compatibility/2006">
              <mc:Choice xmlns:v="urn:schemas-microsoft-com:vml" Requires="v">
                <p:oleObj spid="_x0000_s147686" name="Equation" r:id="rId18" imgW="380880" imgH="203040" progId="Equation.DSMT4">
                  <p:embed/>
                </p:oleObj>
              </mc:Choice>
              <mc:Fallback>
                <p:oleObj name="Equation" r:id="rId18" imgW="38088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4775" y="4516438"/>
                        <a:ext cx="7588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5" name="Object 19"/>
          <p:cNvGraphicFramePr>
            <a:graphicFrameLocks noChangeAspect="1"/>
          </p:cNvGraphicFramePr>
          <p:nvPr/>
        </p:nvGraphicFramePr>
        <p:xfrm>
          <a:off x="3200400" y="4560888"/>
          <a:ext cx="227013" cy="385762"/>
        </p:xfrm>
        <a:graphic>
          <a:graphicData uri="http://schemas.openxmlformats.org/presentationml/2006/ole">
            <mc:AlternateContent xmlns:mc="http://schemas.openxmlformats.org/markup-compatibility/2006">
              <mc:Choice xmlns:v="urn:schemas-microsoft-com:vml" Requires="v">
                <p:oleObj spid="_x0000_s147687" name="Equation" r:id="rId20" imgW="114120" imgH="164880" progId="Equation.DSMT4">
                  <p:embed/>
                </p:oleObj>
              </mc:Choice>
              <mc:Fallback>
                <p:oleObj name="Equation" r:id="rId20" imgW="11412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4560888"/>
                        <a:ext cx="227013"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6" name="Object 20"/>
          <p:cNvGraphicFramePr>
            <a:graphicFrameLocks noChangeAspect="1"/>
          </p:cNvGraphicFramePr>
          <p:nvPr/>
        </p:nvGraphicFramePr>
        <p:xfrm>
          <a:off x="4421188" y="4560888"/>
          <a:ext cx="531812" cy="385762"/>
        </p:xfrm>
        <a:graphic>
          <a:graphicData uri="http://schemas.openxmlformats.org/presentationml/2006/ole">
            <mc:AlternateContent xmlns:mc="http://schemas.openxmlformats.org/markup-compatibility/2006">
              <mc:Choice xmlns:v="urn:schemas-microsoft-com:vml" Requires="v">
                <p:oleObj spid="_x0000_s147688" name="Equation" r:id="rId22" imgW="266400" imgH="164880" progId="Equation.DSMT4">
                  <p:embed/>
                </p:oleObj>
              </mc:Choice>
              <mc:Fallback>
                <p:oleObj name="Equation" r:id="rId22" imgW="266400" imgH="1648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21188" y="4560888"/>
                        <a:ext cx="531812"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7" name="Object 21"/>
          <p:cNvGraphicFramePr>
            <a:graphicFrameLocks noChangeAspect="1"/>
          </p:cNvGraphicFramePr>
          <p:nvPr/>
        </p:nvGraphicFramePr>
        <p:xfrm>
          <a:off x="5945188" y="4516438"/>
          <a:ext cx="455612" cy="474662"/>
        </p:xfrm>
        <a:graphic>
          <a:graphicData uri="http://schemas.openxmlformats.org/presentationml/2006/ole">
            <mc:AlternateContent xmlns:mc="http://schemas.openxmlformats.org/markup-compatibility/2006">
              <mc:Choice xmlns:v="urn:schemas-microsoft-com:vml" Requires="v">
                <p:oleObj spid="_x0000_s147689" name="Equation" r:id="rId24" imgW="228600" imgH="203040" progId="Equation.DSMT4">
                  <p:embed/>
                </p:oleObj>
              </mc:Choice>
              <mc:Fallback>
                <p:oleObj name="Equation" r:id="rId24" imgW="22860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45188" y="4516438"/>
                        <a:ext cx="4556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8" name="Object 22"/>
          <p:cNvGraphicFramePr>
            <a:graphicFrameLocks noChangeAspect="1"/>
          </p:cNvGraphicFramePr>
          <p:nvPr/>
        </p:nvGraphicFramePr>
        <p:xfrm>
          <a:off x="7419975" y="4516438"/>
          <a:ext cx="733425" cy="474662"/>
        </p:xfrm>
        <a:graphic>
          <a:graphicData uri="http://schemas.openxmlformats.org/presentationml/2006/ole">
            <mc:AlternateContent xmlns:mc="http://schemas.openxmlformats.org/markup-compatibility/2006">
              <mc:Choice xmlns:v="urn:schemas-microsoft-com:vml" Requires="v">
                <p:oleObj spid="_x0000_s147690" name="Equation" r:id="rId26" imgW="368280" imgH="203040" progId="Equation.DSMT4">
                  <p:embed/>
                </p:oleObj>
              </mc:Choice>
              <mc:Fallback>
                <p:oleObj name="Equation" r:id="rId26" imgW="36828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9975" y="4516438"/>
                        <a:ext cx="7334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9" name="Rectangle 23"/>
          <p:cNvSpPr>
            <a:spLocks noChangeArrowheads="1"/>
          </p:cNvSpPr>
          <p:nvPr/>
        </p:nvSpPr>
        <p:spPr bwMode="auto">
          <a:xfrm>
            <a:off x="6553200" y="0"/>
            <a:ext cx="2438400" cy="990600"/>
          </a:xfrm>
          <a:prstGeom prst="rect">
            <a:avLst/>
          </a:prstGeom>
          <a:noFill/>
          <a:ln w="19050">
            <a:solidFill>
              <a:srgbClr val="CC0000"/>
            </a:solidFill>
            <a:prstDash val="dash"/>
            <a:miter lim="800000"/>
            <a:headEnd/>
            <a:tailEnd/>
          </a:ln>
          <a:effectLst/>
        </p:spPr>
        <p:txBody>
          <a:bodyPr wrap="none" anchor="ctr">
            <a:prstTxWarp prst="textNoShape">
              <a:avLst/>
            </a:prstTxWarp>
            <a:spAutoFit/>
          </a:bodyPr>
          <a:lstStyle/>
          <a:p>
            <a:endParaRPr lang="en-US"/>
          </a:p>
        </p:txBody>
      </p:sp>
      <p:graphicFrame>
        <p:nvGraphicFramePr>
          <p:cNvPr id="331800" name="Object 24"/>
          <p:cNvGraphicFramePr>
            <a:graphicFrameLocks noChangeAspect="1"/>
          </p:cNvGraphicFramePr>
          <p:nvPr/>
        </p:nvGraphicFramePr>
        <p:xfrm>
          <a:off x="2336800" y="5378450"/>
          <a:ext cx="5664200" cy="585788"/>
        </p:xfrm>
        <a:graphic>
          <a:graphicData uri="http://schemas.openxmlformats.org/presentationml/2006/ole">
            <mc:AlternateContent xmlns:mc="http://schemas.openxmlformats.org/markup-compatibility/2006">
              <mc:Choice xmlns:v="urn:schemas-microsoft-com:vml" Requires="v">
                <p:oleObj spid="_x0000_s147691" name="Equation" r:id="rId28" imgW="2590800" imgH="228600" progId="Equation.DSMT4">
                  <p:embed/>
                </p:oleObj>
              </mc:Choice>
              <mc:Fallback>
                <p:oleObj name="Equation" r:id="rId28" imgW="2590800" imgH="2286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6800" y="5378450"/>
                        <a:ext cx="5664200" cy="585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907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1779"/>
                                        </p:tgtEl>
                                        <p:attrNameLst>
                                          <p:attrName>style.visibility</p:attrName>
                                        </p:attrNameLst>
                                      </p:cBhvr>
                                      <p:to>
                                        <p:strVal val="visible"/>
                                      </p:to>
                                    </p:set>
                                    <p:animEffect transition="in" filter="wipe(left)">
                                      <p:cBhvr>
                                        <p:cTn id="7" dur="500"/>
                                        <p:tgtEl>
                                          <p:spTgt spid="3317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31787"/>
                                        </p:tgtEl>
                                        <p:attrNameLst>
                                          <p:attrName>style.visibility</p:attrName>
                                        </p:attrNameLst>
                                      </p:cBhvr>
                                      <p:to>
                                        <p:strVal val="visible"/>
                                      </p:to>
                                    </p:set>
                                    <p:anim calcmode="lin" valueType="num">
                                      <p:cBhvr>
                                        <p:cTn id="12" dur="500" fill="hold"/>
                                        <p:tgtEl>
                                          <p:spTgt spid="331787"/>
                                        </p:tgtEl>
                                        <p:attrNameLst>
                                          <p:attrName>ppt_w</p:attrName>
                                        </p:attrNameLst>
                                      </p:cBhvr>
                                      <p:tavLst>
                                        <p:tav tm="0">
                                          <p:val>
                                            <p:fltVal val="0"/>
                                          </p:val>
                                        </p:tav>
                                        <p:tav tm="100000">
                                          <p:val>
                                            <p:strVal val="#ppt_w"/>
                                          </p:val>
                                        </p:tav>
                                      </p:tavLst>
                                    </p:anim>
                                    <p:anim calcmode="lin" valueType="num">
                                      <p:cBhvr>
                                        <p:cTn id="13" dur="500" fill="hold"/>
                                        <p:tgtEl>
                                          <p:spTgt spid="331787"/>
                                        </p:tgtEl>
                                        <p:attrNameLst>
                                          <p:attrName>ppt_h</p:attrName>
                                        </p:attrNameLst>
                                      </p:cBhvr>
                                      <p:tavLst>
                                        <p:tav tm="0">
                                          <p:val>
                                            <p:fltVal val="0"/>
                                          </p:val>
                                        </p:tav>
                                        <p:tav tm="100000">
                                          <p:val>
                                            <p:strVal val="#ppt_h"/>
                                          </p:val>
                                        </p:tav>
                                      </p:tavLst>
                                    </p:anim>
                                    <p:animEffect transition="in" filter="fade">
                                      <p:cBhvr>
                                        <p:cTn id="14" dur="500"/>
                                        <p:tgtEl>
                                          <p:spTgt spid="33178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31780"/>
                                        </p:tgtEl>
                                        <p:attrNameLst>
                                          <p:attrName>style.visibility</p:attrName>
                                        </p:attrNameLst>
                                      </p:cBhvr>
                                      <p:to>
                                        <p:strVal val="visible"/>
                                      </p:to>
                                    </p:set>
                                    <p:animEffect transition="in" filter="wipe(left)">
                                      <p:cBhvr>
                                        <p:cTn id="19" dur="500"/>
                                        <p:tgtEl>
                                          <p:spTgt spid="33178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31783"/>
                                        </p:tgtEl>
                                        <p:attrNameLst>
                                          <p:attrName>style.visibility</p:attrName>
                                        </p:attrNameLst>
                                      </p:cBhvr>
                                      <p:to>
                                        <p:strVal val="visible"/>
                                      </p:to>
                                    </p:set>
                                    <p:animEffect transition="in" filter="wipe(left)">
                                      <p:cBhvr>
                                        <p:cTn id="24" dur="500"/>
                                        <p:tgtEl>
                                          <p:spTgt spid="3317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31784"/>
                                        </p:tgtEl>
                                        <p:attrNameLst>
                                          <p:attrName>style.visibility</p:attrName>
                                        </p:attrNameLst>
                                      </p:cBhvr>
                                      <p:to>
                                        <p:strVal val="visible"/>
                                      </p:to>
                                    </p:set>
                                    <p:animEffect transition="in" filter="wipe(left)">
                                      <p:cBhvr>
                                        <p:cTn id="29" dur="500"/>
                                        <p:tgtEl>
                                          <p:spTgt spid="33178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31782"/>
                                        </p:tgtEl>
                                        <p:attrNameLst>
                                          <p:attrName>style.visibility</p:attrName>
                                        </p:attrNameLst>
                                      </p:cBhvr>
                                      <p:to>
                                        <p:strVal val="visible"/>
                                      </p:to>
                                    </p:set>
                                    <p:animEffect transition="in" filter="wipe(left)">
                                      <p:cBhvr>
                                        <p:cTn id="34" dur="500"/>
                                        <p:tgtEl>
                                          <p:spTgt spid="3317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31781"/>
                                        </p:tgtEl>
                                        <p:attrNameLst>
                                          <p:attrName>style.visibility</p:attrName>
                                        </p:attrNameLst>
                                      </p:cBhvr>
                                      <p:to>
                                        <p:strVal val="visible"/>
                                      </p:to>
                                    </p:set>
                                    <p:animEffect transition="in" filter="wipe(left)">
                                      <p:cBhvr>
                                        <p:cTn id="39" dur="500"/>
                                        <p:tgtEl>
                                          <p:spTgt spid="33178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31785"/>
                                        </p:tgtEl>
                                        <p:attrNameLst>
                                          <p:attrName>style.visibility</p:attrName>
                                        </p:attrNameLst>
                                      </p:cBhvr>
                                      <p:to>
                                        <p:strVal val="visible"/>
                                      </p:to>
                                    </p:set>
                                    <p:animEffect transition="in" filter="wipe(left)">
                                      <p:cBhvr>
                                        <p:cTn id="44" dur="500"/>
                                        <p:tgtEl>
                                          <p:spTgt spid="331785"/>
                                        </p:tgtEl>
                                      </p:cBhvr>
                                    </p:animEffect>
                                  </p:childTnLst>
                                </p:cTn>
                              </p:par>
                            </p:childTnLst>
                          </p:cTn>
                        </p:par>
                        <p:par>
                          <p:cTn id="45" fill="hold">
                            <p:stCondLst>
                              <p:cond delay="900"/>
                            </p:stCondLst>
                            <p:childTnLst>
                              <p:par>
                                <p:cTn id="46" presetID="53" presetClass="entr" presetSubtype="0" fill="hold" grpId="0" nodeType="afterEffect">
                                  <p:stCondLst>
                                    <p:cond delay="0"/>
                                  </p:stCondLst>
                                  <p:childTnLst>
                                    <p:set>
                                      <p:cBhvr>
                                        <p:cTn id="47" dur="1" fill="hold">
                                          <p:stCondLst>
                                            <p:cond delay="0"/>
                                          </p:stCondLst>
                                        </p:cTn>
                                        <p:tgtEl>
                                          <p:spTgt spid="331799"/>
                                        </p:tgtEl>
                                        <p:attrNameLst>
                                          <p:attrName>style.visibility</p:attrName>
                                        </p:attrNameLst>
                                      </p:cBhvr>
                                      <p:to>
                                        <p:strVal val="visible"/>
                                      </p:to>
                                    </p:set>
                                    <p:anim calcmode="lin" valueType="num">
                                      <p:cBhvr>
                                        <p:cTn id="48" dur="500" fill="hold"/>
                                        <p:tgtEl>
                                          <p:spTgt spid="331799"/>
                                        </p:tgtEl>
                                        <p:attrNameLst>
                                          <p:attrName>ppt_w</p:attrName>
                                        </p:attrNameLst>
                                      </p:cBhvr>
                                      <p:tavLst>
                                        <p:tav tm="0">
                                          <p:val>
                                            <p:fltVal val="0"/>
                                          </p:val>
                                        </p:tav>
                                        <p:tav tm="100000">
                                          <p:val>
                                            <p:strVal val="#ppt_w"/>
                                          </p:val>
                                        </p:tav>
                                      </p:tavLst>
                                    </p:anim>
                                    <p:anim calcmode="lin" valueType="num">
                                      <p:cBhvr>
                                        <p:cTn id="49" dur="500" fill="hold"/>
                                        <p:tgtEl>
                                          <p:spTgt spid="331799"/>
                                        </p:tgtEl>
                                        <p:attrNameLst>
                                          <p:attrName>ppt_h</p:attrName>
                                        </p:attrNameLst>
                                      </p:cBhvr>
                                      <p:tavLst>
                                        <p:tav tm="0">
                                          <p:val>
                                            <p:fltVal val="0"/>
                                          </p:val>
                                        </p:tav>
                                        <p:tav tm="100000">
                                          <p:val>
                                            <p:strVal val="#ppt_h"/>
                                          </p:val>
                                        </p:tav>
                                      </p:tavLst>
                                    </p:anim>
                                    <p:animEffect transition="in" filter="fade">
                                      <p:cBhvr>
                                        <p:cTn id="50" dur="500"/>
                                        <p:tgtEl>
                                          <p:spTgt spid="33179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31786"/>
                                        </p:tgtEl>
                                        <p:attrNameLst>
                                          <p:attrName>style.visibility</p:attrName>
                                        </p:attrNameLst>
                                      </p:cBhvr>
                                      <p:to>
                                        <p:strVal val="visible"/>
                                      </p:to>
                                    </p:set>
                                    <p:animEffect transition="in" filter="wipe(left)">
                                      <p:cBhvr>
                                        <p:cTn id="55" dur="500"/>
                                        <p:tgtEl>
                                          <p:spTgt spid="33178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31794"/>
                                        </p:tgtEl>
                                        <p:attrNameLst>
                                          <p:attrName>style.visibility</p:attrName>
                                        </p:attrNameLst>
                                      </p:cBhvr>
                                      <p:to>
                                        <p:strVal val="visible"/>
                                      </p:to>
                                    </p:set>
                                    <p:animEffect transition="in" filter="wipe(left)">
                                      <p:cBhvr>
                                        <p:cTn id="60" dur="500"/>
                                        <p:tgtEl>
                                          <p:spTgt spid="33179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31789"/>
                                        </p:tgtEl>
                                        <p:attrNameLst>
                                          <p:attrName>style.visibility</p:attrName>
                                        </p:attrNameLst>
                                      </p:cBhvr>
                                      <p:to>
                                        <p:strVal val="visible"/>
                                      </p:to>
                                    </p:set>
                                    <p:animEffect transition="in" filter="wipe(left)">
                                      <p:cBhvr>
                                        <p:cTn id="65" dur="500"/>
                                        <p:tgtEl>
                                          <p:spTgt spid="33178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31795"/>
                                        </p:tgtEl>
                                        <p:attrNameLst>
                                          <p:attrName>style.visibility</p:attrName>
                                        </p:attrNameLst>
                                      </p:cBhvr>
                                      <p:to>
                                        <p:strVal val="visible"/>
                                      </p:to>
                                    </p:set>
                                    <p:animEffect transition="in" filter="wipe(left)">
                                      <p:cBhvr>
                                        <p:cTn id="70" dur="500"/>
                                        <p:tgtEl>
                                          <p:spTgt spid="33179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31790"/>
                                        </p:tgtEl>
                                        <p:attrNameLst>
                                          <p:attrName>style.visibility</p:attrName>
                                        </p:attrNameLst>
                                      </p:cBhvr>
                                      <p:to>
                                        <p:strVal val="visible"/>
                                      </p:to>
                                    </p:set>
                                    <p:animEffect transition="in" filter="wipe(left)">
                                      <p:cBhvr>
                                        <p:cTn id="75" dur="500"/>
                                        <p:tgtEl>
                                          <p:spTgt spid="33179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31796"/>
                                        </p:tgtEl>
                                        <p:attrNameLst>
                                          <p:attrName>style.visibility</p:attrName>
                                        </p:attrNameLst>
                                      </p:cBhvr>
                                      <p:to>
                                        <p:strVal val="visible"/>
                                      </p:to>
                                    </p:set>
                                    <p:animEffect transition="in" filter="wipe(left)">
                                      <p:cBhvr>
                                        <p:cTn id="80" dur="500"/>
                                        <p:tgtEl>
                                          <p:spTgt spid="33179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31791"/>
                                        </p:tgtEl>
                                        <p:attrNameLst>
                                          <p:attrName>style.visibility</p:attrName>
                                        </p:attrNameLst>
                                      </p:cBhvr>
                                      <p:to>
                                        <p:strVal val="visible"/>
                                      </p:to>
                                    </p:set>
                                    <p:animEffect transition="in" filter="wipe(left)">
                                      <p:cBhvr>
                                        <p:cTn id="85" dur="500"/>
                                        <p:tgtEl>
                                          <p:spTgt spid="33179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31797"/>
                                        </p:tgtEl>
                                        <p:attrNameLst>
                                          <p:attrName>style.visibility</p:attrName>
                                        </p:attrNameLst>
                                      </p:cBhvr>
                                      <p:to>
                                        <p:strVal val="visible"/>
                                      </p:to>
                                    </p:set>
                                    <p:animEffect transition="in" filter="wipe(left)">
                                      <p:cBhvr>
                                        <p:cTn id="90" dur="500"/>
                                        <p:tgtEl>
                                          <p:spTgt spid="33179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331792"/>
                                        </p:tgtEl>
                                        <p:attrNameLst>
                                          <p:attrName>style.visibility</p:attrName>
                                        </p:attrNameLst>
                                      </p:cBhvr>
                                      <p:to>
                                        <p:strVal val="visible"/>
                                      </p:to>
                                    </p:set>
                                    <p:animEffect transition="in" filter="wipe(left)">
                                      <p:cBhvr>
                                        <p:cTn id="95" dur="500"/>
                                        <p:tgtEl>
                                          <p:spTgt spid="33179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31798"/>
                                        </p:tgtEl>
                                        <p:attrNameLst>
                                          <p:attrName>style.visibility</p:attrName>
                                        </p:attrNameLst>
                                      </p:cBhvr>
                                      <p:to>
                                        <p:strVal val="visible"/>
                                      </p:to>
                                    </p:set>
                                    <p:animEffect transition="in" filter="wipe(left)">
                                      <p:cBhvr>
                                        <p:cTn id="100" dur="500"/>
                                        <p:tgtEl>
                                          <p:spTgt spid="33179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31793"/>
                                        </p:tgtEl>
                                        <p:attrNameLst>
                                          <p:attrName>style.visibility</p:attrName>
                                        </p:attrNameLst>
                                      </p:cBhvr>
                                      <p:to>
                                        <p:strVal val="visible"/>
                                      </p:to>
                                    </p:set>
                                    <p:animEffect transition="in" filter="wipe(left)">
                                      <p:cBhvr>
                                        <p:cTn id="105" dur="500"/>
                                        <p:tgtEl>
                                          <p:spTgt spid="33179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331788"/>
                                        </p:tgtEl>
                                        <p:attrNameLst>
                                          <p:attrName>style.visibility</p:attrName>
                                        </p:attrNameLst>
                                      </p:cBhvr>
                                      <p:to>
                                        <p:strVal val="visible"/>
                                      </p:to>
                                    </p:set>
                                    <p:animEffect transition="in" filter="wipe(left)">
                                      <p:cBhvr>
                                        <p:cTn id="110" dur="500"/>
                                        <p:tgtEl>
                                          <p:spTgt spid="33178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331800"/>
                                        </p:tgtEl>
                                        <p:attrNameLst>
                                          <p:attrName>style.visibility</p:attrName>
                                        </p:attrNameLst>
                                      </p:cBhvr>
                                      <p:to>
                                        <p:strVal val="visible"/>
                                      </p:to>
                                    </p:set>
                                    <p:animEffect transition="in" filter="wipe(left)">
                                      <p:cBhvr>
                                        <p:cTn id="115" dur="500"/>
                                        <p:tgtEl>
                                          <p:spTgt spid="33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p:bldP spid="331780" grpId="0"/>
      <p:bldP spid="331781" grpId="0"/>
      <p:bldP spid="331783" grpId="0"/>
      <p:bldP spid="331784" grpId="0"/>
      <p:bldP spid="331785" grpId="0"/>
      <p:bldP spid="331793" grpId="0"/>
      <p:bldP spid="3317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Monday, Oct. 29, 2018</a:t>
            </a:r>
            <a:endParaRPr lang="en-US"/>
          </a:p>
        </p:txBody>
      </p:sp>
      <p:sp>
        <p:nvSpPr>
          <p:cNvPr id="30" name="Footer Placeholder 4"/>
          <p:cNvSpPr>
            <a:spLocks noGrp="1"/>
          </p:cNvSpPr>
          <p:nvPr>
            <p:ph type="ftr" sz="quarter" idx="11"/>
          </p:nvPr>
        </p:nvSpPr>
        <p:spPr/>
        <p:txBody>
          <a:bodyPr/>
          <a:lstStyle/>
          <a:p>
            <a:r>
              <a:rPr lang="mr-IN" smtClean="0"/>
              <a:t>PHYS 1444-002, Fall 2018                     Dr. Jaehoon Yu</a:t>
            </a:r>
            <a:endParaRPr lang="en-US"/>
          </a:p>
        </p:txBody>
      </p:sp>
      <p:sp>
        <p:nvSpPr>
          <p:cNvPr id="31" name="Slide Number Placeholder 5"/>
          <p:cNvSpPr>
            <a:spLocks noGrp="1"/>
          </p:cNvSpPr>
          <p:nvPr>
            <p:ph type="sldNum" sz="quarter" idx="12"/>
          </p:nvPr>
        </p:nvSpPr>
        <p:spPr/>
        <p:txBody>
          <a:bodyPr/>
          <a:lstStyle/>
          <a:p>
            <a:fld id="{2C8B7A97-ED37-414A-95F2-FD58C3A3D77F}" type="slidenum">
              <a:rPr lang="en-US"/>
              <a:pPr/>
              <a:t>13</a:t>
            </a:fld>
            <a:endParaRPr lang="en-US"/>
          </a:p>
        </p:txBody>
      </p:sp>
      <p:sp>
        <p:nvSpPr>
          <p:cNvPr id="332802" name="Rectangle 2"/>
          <p:cNvSpPr>
            <a:spLocks noGrp="1" noChangeArrowheads="1"/>
          </p:cNvSpPr>
          <p:nvPr>
            <p:ph type="title"/>
          </p:nvPr>
        </p:nvSpPr>
        <p:spPr>
          <a:xfrm>
            <a:off x="228600" y="-76200"/>
            <a:ext cx="8686800" cy="762000"/>
          </a:xfrm>
        </p:spPr>
        <p:txBody>
          <a:bodyPr/>
          <a:lstStyle/>
          <a:p>
            <a:r>
              <a:rPr lang="en-US" dirty="0"/>
              <a:t>Example 26 –</a:t>
            </a:r>
            <a:r>
              <a:rPr lang="en-US" dirty="0" smtClean="0"/>
              <a:t> 9, </a:t>
            </a:r>
            <a:r>
              <a:rPr lang="en-US" dirty="0" err="1"/>
              <a:t>cnt’d</a:t>
            </a:r>
            <a:endParaRPr lang="en-US" dirty="0"/>
          </a:p>
        </p:txBody>
      </p:sp>
      <p:sp>
        <p:nvSpPr>
          <p:cNvPr id="332803" name="Text Box 3"/>
          <p:cNvSpPr txBox="1">
            <a:spLocks noChangeArrowheads="1"/>
          </p:cNvSpPr>
          <p:nvPr/>
        </p:nvSpPr>
        <p:spPr bwMode="auto">
          <a:xfrm>
            <a:off x="304800" y="2895600"/>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the three equations become</a:t>
            </a:r>
          </a:p>
        </p:txBody>
      </p:sp>
      <p:sp>
        <p:nvSpPr>
          <p:cNvPr id="332804" name="Text Box 4"/>
          <p:cNvSpPr txBox="1">
            <a:spLocks noChangeArrowheads="1"/>
          </p:cNvSpPr>
          <p:nvPr/>
        </p:nvSpPr>
        <p:spPr bwMode="auto">
          <a:xfrm>
            <a:off x="381000" y="838200"/>
            <a:ext cx="5715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other loop </a:t>
            </a:r>
            <a:r>
              <a:rPr lang="en-US">
                <a:solidFill>
                  <a:srgbClr val="CC00CC"/>
                </a:solidFill>
                <a:latin typeface="Monotype Corsiva" charset="0"/>
              </a:rPr>
              <a:t>agfedcba</a:t>
            </a:r>
            <a:r>
              <a:rPr lang="en-US">
                <a:solidFill>
                  <a:srgbClr val="CC00CC"/>
                </a:solidFill>
                <a:latin typeface="Arial Narrow" charset="0"/>
              </a:rPr>
              <a:t>.</a:t>
            </a:r>
          </a:p>
        </p:txBody>
      </p:sp>
      <p:graphicFrame>
        <p:nvGraphicFramePr>
          <p:cNvPr id="332805" name="Object 5"/>
          <p:cNvGraphicFramePr>
            <a:graphicFrameLocks noChangeAspect="1"/>
          </p:cNvGraphicFramePr>
          <p:nvPr/>
        </p:nvGraphicFramePr>
        <p:xfrm>
          <a:off x="4543425" y="1295400"/>
          <a:ext cx="714375" cy="495300"/>
        </p:xfrm>
        <a:graphic>
          <a:graphicData uri="http://schemas.openxmlformats.org/presentationml/2006/ole">
            <mc:AlternateContent xmlns:mc="http://schemas.openxmlformats.org/markup-compatibility/2006">
              <mc:Choice xmlns:v="urn:schemas-microsoft-com:vml" Requires="v">
                <p:oleObj spid="_x0000_s148822" name="Equation" r:id="rId3" imgW="342720" imgH="203040" progId="Equation.DSMT4">
                  <p:embed/>
                </p:oleObj>
              </mc:Choice>
              <mc:Fallback>
                <p:oleObj name="Equation" r:id="rId3" imgW="3427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1295400"/>
                        <a:ext cx="714375"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32806" name="Picture 6" descr="FG26_011"/>
          <p:cNvPicPr>
            <a:picLocks noChangeAspect="1" noChangeArrowheads="1"/>
          </p:cNvPicPr>
          <p:nvPr/>
        </p:nvPicPr>
        <p:blipFill>
          <a:blip r:embed="rId5"/>
          <a:srcRect/>
          <a:stretch>
            <a:fillRect/>
          </a:stretch>
        </p:blipFill>
        <p:spPr bwMode="auto">
          <a:xfrm>
            <a:off x="6629400" y="533400"/>
            <a:ext cx="2514600" cy="1828800"/>
          </a:xfrm>
          <a:prstGeom prst="rect">
            <a:avLst/>
          </a:prstGeom>
          <a:noFill/>
        </p:spPr>
      </p:pic>
      <p:graphicFrame>
        <p:nvGraphicFramePr>
          <p:cNvPr id="332807" name="Object 7"/>
          <p:cNvGraphicFramePr>
            <a:graphicFrameLocks noChangeAspect="1"/>
          </p:cNvGraphicFramePr>
          <p:nvPr/>
        </p:nvGraphicFramePr>
        <p:xfrm>
          <a:off x="5362575" y="2408237"/>
          <a:ext cx="1038225" cy="487363"/>
        </p:xfrm>
        <a:graphic>
          <a:graphicData uri="http://schemas.openxmlformats.org/presentationml/2006/ole">
            <mc:AlternateContent xmlns:mc="http://schemas.openxmlformats.org/markup-compatibility/2006">
              <mc:Choice xmlns:v="urn:schemas-microsoft-com:vml" Requires="v">
                <p:oleObj spid="_x0000_s148823" name="Equation" r:id="rId6" imgW="571320" imgH="228600" progId="Equation.DSMT4">
                  <p:embed/>
                </p:oleObj>
              </mc:Choice>
              <mc:Fallback>
                <p:oleObj name="Equation" r:id="rId6" imgW="5713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75" y="2408237"/>
                        <a:ext cx="1038225" cy="4873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8" name="Object 8"/>
          <p:cNvGraphicFramePr>
            <a:graphicFrameLocks noChangeAspect="1"/>
          </p:cNvGraphicFramePr>
          <p:nvPr/>
        </p:nvGraphicFramePr>
        <p:xfrm>
          <a:off x="304800" y="1257300"/>
          <a:ext cx="712788" cy="555625"/>
        </p:xfrm>
        <a:graphic>
          <a:graphicData uri="http://schemas.openxmlformats.org/presentationml/2006/ole">
            <mc:AlternateContent xmlns:mc="http://schemas.openxmlformats.org/markup-compatibility/2006">
              <mc:Choice xmlns:v="urn:schemas-microsoft-com:vml" Requires="v">
                <p:oleObj spid="_x0000_s148824" name="Equation" r:id="rId8" imgW="342720" imgH="228600" progId="Equation.DSMT4">
                  <p:embed/>
                </p:oleObj>
              </mc:Choice>
              <mc:Fallback>
                <p:oleObj name="Equation" r:id="rId8" imgW="342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57300"/>
                        <a:ext cx="712788"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9" name="Object 9"/>
          <p:cNvGraphicFramePr>
            <a:graphicFrameLocks noChangeAspect="1"/>
          </p:cNvGraphicFramePr>
          <p:nvPr/>
        </p:nvGraphicFramePr>
        <p:xfrm>
          <a:off x="1546225" y="1257300"/>
          <a:ext cx="715963" cy="555625"/>
        </p:xfrm>
        <a:graphic>
          <a:graphicData uri="http://schemas.openxmlformats.org/presentationml/2006/ole">
            <mc:AlternateContent xmlns:mc="http://schemas.openxmlformats.org/markup-compatibility/2006">
              <mc:Choice xmlns:v="urn:schemas-microsoft-com:vml" Requires="v">
                <p:oleObj spid="_x0000_s148825" name="Equation" r:id="rId10" imgW="342720" imgH="228600" progId="Equation.DSMT4">
                  <p:embed/>
                </p:oleObj>
              </mc:Choice>
              <mc:Fallback>
                <p:oleObj name="Equation" r:id="rId10" imgW="3427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225" y="1257300"/>
                        <a:ext cx="715963"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0" name="Object 10"/>
          <p:cNvGraphicFramePr>
            <a:graphicFrameLocks noChangeAspect="1"/>
          </p:cNvGraphicFramePr>
          <p:nvPr/>
        </p:nvGraphicFramePr>
        <p:xfrm>
          <a:off x="2895600" y="1255713"/>
          <a:ext cx="685800" cy="558800"/>
        </p:xfrm>
        <a:graphic>
          <a:graphicData uri="http://schemas.openxmlformats.org/presentationml/2006/ole">
            <mc:AlternateContent xmlns:mc="http://schemas.openxmlformats.org/markup-compatibility/2006">
              <mc:Choice xmlns:v="urn:schemas-microsoft-com:vml" Requires="v">
                <p:oleObj spid="_x0000_s148826" name="Equation" r:id="rId12" imgW="330120" imgH="228600" progId="Equation.DSMT4">
                  <p:embed/>
                </p:oleObj>
              </mc:Choice>
              <mc:Fallback>
                <p:oleObj name="Equation" r:id="rId12" imgW="3301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1255713"/>
                        <a:ext cx="685800"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1" name="Object 11"/>
          <p:cNvGraphicFramePr>
            <a:graphicFrameLocks noChangeAspect="1"/>
          </p:cNvGraphicFramePr>
          <p:nvPr/>
        </p:nvGraphicFramePr>
        <p:xfrm>
          <a:off x="3581400" y="1885950"/>
          <a:ext cx="660400" cy="476250"/>
        </p:xfrm>
        <a:graphic>
          <a:graphicData uri="http://schemas.openxmlformats.org/presentationml/2006/ole">
            <mc:AlternateContent xmlns:mc="http://schemas.openxmlformats.org/markup-compatibility/2006">
              <mc:Choice xmlns:v="urn:schemas-microsoft-com:vml" Requires="v">
                <p:oleObj spid="_x0000_s148827" name="Equation" r:id="rId14" imgW="330120" imgH="203040" progId="Equation.DSMT4">
                  <p:embed/>
                </p:oleObj>
              </mc:Choice>
              <mc:Fallback>
                <p:oleObj name="Equation" r:id="rId14" imgW="3301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1885950"/>
                        <a:ext cx="660400" cy="476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2" name="Text Box 12"/>
          <p:cNvSpPr txBox="1">
            <a:spLocks noChangeArrowheads="1"/>
          </p:cNvSpPr>
          <p:nvPr/>
        </p:nvSpPr>
        <p:spPr bwMode="auto">
          <a:xfrm>
            <a:off x="228600" y="2362200"/>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total voltage change in loop </a:t>
            </a:r>
            <a:r>
              <a:rPr lang="en-US">
                <a:solidFill>
                  <a:srgbClr val="CC00CC"/>
                </a:solidFill>
                <a:latin typeface="Monotype Corsiva" charset="0"/>
              </a:rPr>
              <a:t>agfedcba</a:t>
            </a:r>
            <a:r>
              <a:rPr lang="en-US">
                <a:solidFill>
                  <a:srgbClr val="CC00CC"/>
                </a:solidFill>
                <a:latin typeface="Arial Narrow" charset="0"/>
              </a:rPr>
              <a:t> is.</a:t>
            </a:r>
          </a:p>
        </p:txBody>
      </p:sp>
      <p:graphicFrame>
        <p:nvGraphicFramePr>
          <p:cNvPr id="332813" name="Object 13"/>
          <p:cNvGraphicFramePr>
            <a:graphicFrameLocks noChangeAspect="1"/>
          </p:cNvGraphicFramePr>
          <p:nvPr/>
        </p:nvGraphicFramePr>
        <p:xfrm>
          <a:off x="1960563" y="1851025"/>
          <a:ext cx="706437" cy="511175"/>
        </p:xfrm>
        <a:graphic>
          <a:graphicData uri="http://schemas.openxmlformats.org/presentationml/2006/ole">
            <mc:AlternateContent xmlns:mc="http://schemas.openxmlformats.org/markup-compatibility/2006">
              <mc:Choice xmlns:v="urn:schemas-microsoft-com:vml" Requires="v">
                <p:oleObj spid="_x0000_s148828" name="Equation" r:id="rId16" imgW="330120" imgH="203040" progId="Equation.DSMT4">
                  <p:embed/>
                </p:oleObj>
              </mc:Choice>
              <mc:Fallback>
                <p:oleObj name="Equation" r:id="rId16" imgW="3301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0563" y="1851025"/>
                        <a:ext cx="706437" cy="511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4" name="Object 14"/>
          <p:cNvGraphicFramePr>
            <a:graphicFrameLocks noChangeAspect="1"/>
          </p:cNvGraphicFramePr>
          <p:nvPr/>
        </p:nvGraphicFramePr>
        <p:xfrm>
          <a:off x="469900" y="1866900"/>
          <a:ext cx="690563" cy="495300"/>
        </p:xfrm>
        <a:graphic>
          <a:graphicData uri="http://schemas.openxmlformats.org/presentationml/2006/ole">
            <mc:AlternateContent xmlns:mc="http://schemas.openxmlformats.org/markup-compatibility/2006">
              <mc:Choice xmlns:v="urn:schemas-microsoft-com:vml" Requires="v">
                <p:oleObj spid="_x0000_s148829" name="Equation" r:id="rId18" imgW="330120" imgH="203040" progId="Equation.DSMT4">
                  <p:embed/>
                </p:oleObj>
              </mc:Choice>
              <mc:Fallback>
                <p:oleObj name="Equation" r:id="rId18" imgW="33012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9900" y="1866900"/>
                        <a:ext cx="690563"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5" name="Object 15"/>
          <p:cNvGraphicFramePr>
            <a:graphicFrameLocks noChangeAspect="1"/>
          </p:cNvGraphicFramePr>
          <p:nvPr/>
        </p:nvGraphicFramePr>
        <p:xfrm>
          <a:off x="4129088" y="2921000"/>
          <a:ext cx="1357312" cy="431800"/>
        </p:xfrm>
        <a:graphic>
          <a:graphicData uri="http://schemas.openxmlformats.org/presentationml/2006/ole">
            <mc:AlternateContent xmlns:mc="http://schemas.openxmlformats.org/markup-compatibility/2006">
              <mc:Choice xmlns:v="urn:schemas-microsoft-com:vml" Requires="v">
                <p:oleObj spid="_x0000_s148830" name="Equation" r:id="rId20" imgW="660240" imgH="203040" progId="Equation.DSMT4">
                  <p:embed/>
                </p:oleObj>
              </mc:Choice>
              <mc:Fallback>
                <p:oleObj name="Equation" r:id="rId20" imgW="66024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9088" y="2921000"/>
                        <a:ext cx="1357312" cy="431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6" name="Object 16"/>
          <p:cNvGraphicFramePr>
            <a:graphicFrameLocks noChangeAspect="1"/>
          </p:cNvGraphicFramePr>
          <p:nvPr/>
        </p:nvGraphicFramePr>
        <p:xfrm>
          <a:off x="4102100" y="3352800"/>
          <a:ext cx="2298700" cy="473075"/>
        </p:xfrm>
        <a:graphic>
          <a:graphicData uri="http://schemas.openxmlformats.org/presentationml/2006/ole">
            <mc:AlternateContent xmlns:mc="http://schemas.openxmlformats.org/markup-compatibility/2006">
              <mc:Choice xmlns:v="urn:schemas-microsoft-com:vml" Requires="v">
                <p:oleObj spid="_x0000_s148831" name="Equation" r:id="rId22" imgW="1155600" imgH="203040" progId="Equation.DSMT4">
                  <p:embed/>
                </p:oleObj>
              </mc:Choice>
              <mc:Fallback>
                <p:oleObj name="Equation" r:id="rId22" imgW="115560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2100" y="3352800"/>
                        <a:ext cx="2298700"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7" name="Object 17"/>
          <p:cNvGraphicFramePr>
            <a:graphicFrameLocks noChangeAspect="1"/>
          </p:cNvGraphicFramePr>
          <p:nvPr/>
        </p:nvGraphicFramePr>
        <p:xfrm>
          <a:off x="4103688" y="3810000"/>
          <a:ext cx="2239962" cy="433388"/>
        </p:xfrm>
        <a:graphic>
          <a:graphicData uri="http://schemas.openxmlformats.org/presentationml/2006/ole">
            <mc:AlternateContent xmlns:mc="http://schemas.openxmlformats.org/markup-compatibility/2006">
              <mc:Choice xmlns:v="urn:schemas-microsoft-com:vml" Requires="v">
                <p:oleObj spid="_x0000_s148832" name="Equation" r:id="rId24" imgW="1231560" imgH="203040" progId="Equation.DSMT4">
                  <p:embed/>
                </p:oleObj>
              </mc:Choice>
              <mc:Fallback>
                <p:oleObj name="Equation" r:id="rId24" imgW="123156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03688" y="3810000"/>
                        <a:ext cx="2239962"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8" name="Text Box 18"/>
          <p:cNvSpPr txBox="1">
            <a:spLocks noChangeArrowheads="1"/>
          </p:cNvSpPr>
          <p:nvPr/>
        </p:nvSpPr>
        <p:spPr bwMode="auto">
          <a:xfrm>
            <a:off x="228600" y="4419600"/>
            <a:ext cx="8610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We can obtain the three current by solving  these equations for </a:t>
            </a:r>
            <a:r>
              <a:rPr lang="en-US" dirty="0">
                <a:solidFill>
                  <a:srgbClr val="CC00CC"/>
                </a:solidFill>
                <a:latin typeface="Monotype Corsiva" charset="0"/>
              </a:rPr>
              <a:t>I</a:t>
            </a:r>
            <a:r>
              <a:rPr lang="en-US" baseline="-25000" dirty="0">
                <a:solidFill>
                  <a:srgbClr val="CC00CC"/>
                </a:solidFill>
                <a:latin typeface="Monotype Corsiva" charset="0"/>
              </a:rPr>
              <a:t>1</a:t>
            </a:r>
            <a:r>
              <a:rPr lang="en-US" dirty="0">
                <a:solidFill>
                  <a:srgbClr val="CC00CC"/>
                </a:solidFill>
                <a:latin typeface="Monotype Corsiva" charset="0"/>
              </a:rPr>
              <a:t>, I</a:t>
            </a:r>
            <a:r>
              <a:rPr lang="en-US" baseline="-25000" dirty="0">
                <a:solidFill>
                  <a:srgbClr val="CC00CC"/>
                </a:solidFill>
                <a:latin typeface="Monotype Corsiva" charset="0"/>
              </a:rPr>
              <a:t>2</a:t>
            </a:r>
            <a:r>
              <a:rPr lang="en-US" dirty="0">
                <a:solidFill>
                  <a:srgbClr val="CC00CC"/>
                </a:solidFill>
                <a:latin typeface="Arial Narrow" charset="0"/>
              </a:rPr>
              <a:t> and </a:t>
            </a:r>
            <a:r>
              <a:rPr lang="en-US" dirty="0">
                <a:solidFill>
                  <a:srgbClr val="CC00CC"/>
                </a:solidFill>
                <a:latin typeface="Monotype Corsiva" charset="0"/>
              </a:rPr>
              <a:t>I</a:t>
            </a:r>
            <a:r>
              <a:rPr lang="en-US" baseline="-25000" dirty="0">
                <a:solidFill>
                  <a:srgbClr val="CC00CC"/>
                </a:solidFill>
                <a:latin typeface="Monotype Corsiva" charset="0"/>
              </a:rPr>
              <a:t>3</a:t>
            </a:r>
            <a:r>
              <a:rPr lang="en-US" dirty="0">
                <a:solidFill>
                  <a:srgbClr val="CC00CC"/>
                </a:solidFill>
                <a:latin typeface="Arial Narrow" charset="0"/>
              </a:rPr>
              <a:t>.</a:t>
            </a:r>
          </a:p>
        </p:txBody>
      </p:sp>
      <p:sp>
        <p:nvSpPr>
          <p:cNvPr id="332819" name="Rectangle 19"/>
          <p:cNvSpPr>
            <a:spLocks noChangeArrowheads="1"/>
          </p:cNvSpPr>
          <p:nvPr/>
        </p:nvSpPr>
        <p:spPr bwMode="auto">
          <a:xfrm>
            <a:off x="6553200" y="1219200"/>
            <a:ext cx="2590800" cy="1143000"/>
          </a:xfrm>
          <a:prstGeom prst="rect">
            <a:avLst/>
          </a:prstGeom>
          <a:noFill/>
          <a:ln w="19050">
            <a:solidFill>
              <a:srgbClr val="CC0000"/>
            </a:solidFill>
            <a:prstDash val="dash"/>
            <a:miter lim="800000"/>
            <a:headEnd/>
            <a:tailEnd/>
          </a:ln>
          <a:effectLst/>
        </p:spPr>
        <p:txBody>
          <a:bodyPr anchor="ctr">
            <a:prstTxWarp prst="textNoShape">
              <a:avLst/>
            </a:prstTxWarp>
            <a:spAutoFit/>
          </a:bodyPr>
          <a:lstStyle/>
          <a:p>
            <a:endParaRPr lang="en-US"/>
          </a:p>
        </p:txBody>
      </p:sp>
      <p:graphicFrame>
        <p:nvGraphicFramePr>
          <p:cNvPr id="332820" name="Object 20"/>
          <p:cNvGraphicFramePr>
            <a:graphicFrameLocks noChangeAspect="1"/>
          </p:cNvGraphicFramePr>
          <p:nvPr/>
        </p:nvGraphicFramePr>
        <p:xfrm>
          <a:off x="1057275" y="1295400"/>
          <a:ext cx="238125" cy="401638"/>
        </p:xfrm>
        <a:graphic>
          <a:graphicData uri="http://schemas.openxmlformats.org/presentationml/2006/ole">
            <mc:AlternateContent xmlns:mc="http://schemas.openxmlformats.org/markup-compatibility/2006">
              <mc:Choice xmlns:v="urn:schemas-microsoft-com:vml" Requires="v">
                <p:oleObj spid="_x0000_s148833" name="Equation" r:id="rId26" imgW="114120" imgH="164880" progId="Equation.DSMT4">
                  <p:embed/>
                </p:oleObj>
              </mc:Choice>
              <mc:Fallback>
                <p:oleObj name="Equation" r:id="rId26" imgW="114120" imgH="1648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7275" y="1295400"/>
                        <a:ext cx="2381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1" name="Object 21"/>
          <p:cNvGraphicFramePr>
            <a:graphicFrameLocks noChangeAspect="1"/>
          </p:cNvGraphicFramePr>
          <p:nvPr/>
        </p:nvGraphicFramePr>
        <p:xfrm>
          <a:off x="2185988" y="1295400"/>
          <a:ext cx="557212" cy="401638"/>
        </p:xfrm>
        <a:graphic>
          <a:graphicData uri="http://schemas.openxmlformats.org/presentationml/2006/ole">
            <mc:AlternateContent xmlns:mc="http://schemas.openxmlformats.org/markup-compatibility/2006">
              <mc:Choice xmlns:v="urn:schemas-microsoft-com:vml" Requires="v">
                <p:oleObj spid="_x0000_s148834" name="Equation" r:id="rId28" imgW="266400" imgH="164880" progId="Equation.DSMT4">
                  <p:embed/>
                </p:oleObj>
              </mc:Choice>
              <mc:Fallback>
                <p:oleObj name="Equation" r:id="rId28" imgW="26640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85988" y="1295400"/>
                        <a:ext cx="557212"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2" name="Object 22"/>
          <p:cNvGraphicFramePr>
            <a:graphicFrameLocks noChangeAspect="1"/>
          </p:cNvGraphicFramePr>
          <p:nvPr/>
        </p:nvGraphicFramePr>
        <p:xfrm>
          <a:off x="3578225" y="1225550"/>
          <a:ext cx="765175" cy="558800"/>
        </p:xfrm>
        <a:graphic>
          <a:graphicData uri="http://schemas.openxmlformats.org/presentationml/2006/ole">
            <mc:AlternateContent xmlns:mc="http://schemas.openxmlformats.org/markup-compatibility/2006">
              <mc:Choice xmlns:v="urn:schemas-microsoft-com:vml" Requires="v">
                <p:oleObj spid="_x0000_s148835" name="Equation" r:id="rId30" imgW="368300" imgH="228600" progId="Equation.DSMT4">
                  <p:embed/>
                </p:oleObj>
              </mc:Choice>
              <mc:Fallback>
                <p:oleObj name="Equation" r:id="rId30" imgW="36830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8225" y="1225550"/>
                        <a:ext cx="765175"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3" name="Object 23"/>
          <p:cNvGraphicFramePr>
            <a:graphicFrameLocks noChangeAspect="1"/>
          </p:cNvGraphicFramePr>
          <p:nvPr/>
        </p:nvGraphicFramePr>
        <p:xfrm>
          <a:off x="5211763" y="1265238"/>
          <a:ext cx="950912" cy="557212"/>
        </p:xfrm>
        <a:graphic>
          <a:graphicData uri="http://schemas.openxmlformats.org/presentationml/2006/ole">
            <mc:AlternateContent xmlns:mc="http://schemas.openxmlformats.org/markup-compatibility/2006">
              <mc:Choice xmlns:v="urn:schemas-microsoft-com:vml" Requires="v">
                <p:oleObj spid="_x0000_s148836" name="Equation" r:id="rId32" imgW="457200" imgH="228600" progId="Equation.DSMT4">
                  <p:embed/>
                </p:oleObj>
              </mc:Choice>
              <mc:Fallback>
                <p:oleObj name="Equation" r:id="rId32" imgW="457200" imgH="228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11763" y="1265238"/>
                        <a:ext cx="950912" cy="557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4" name="Object 24"/>
          <p:cNvGraphicFramePr>
            <a:graphicFrameLocks noChangeAspect="1"/>
          </p:cNvGraphicFramePr>
          <p:nvPr/>
        </p:nvGraphicFramePr>
        <p:xfrm>
          <a:off x="1120775" y="1905000"/>
          <a:ext cx="555625" cy="401638"/>
        </p:xfrm>
        <a:graphic>
          <a:graphicData uri="http://schemas.openxmlformats.org/presentationml/2006/ole">
            <mc:AlternateContent xmlns:mc="http://schemas.openxmlformats.org/markup-compatibility/2006">
              <mc:Choice xmlns:v="urn:schemas-microsoft-com:vml" Requires="v">
                <p:oleObj spid="_x0000_s148837" name="Equation" r:id="rId34" imgW="266400" imgH="164880" progId="Equation.DSMT4">
                  <p:embed/>
                </p:oleObj>
              </mc:Choice>
              <mc:Fallback>
                <p:oleObj name="Equation" r:id="rId34" imgW="26640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20775" y="1905000"/>
                        <a:ext cx="5556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5" name="Object 25"/>
          <p:cNvGraphicFramePr>
            <a:graphicFrameLocks noChangeAspect="1"/>
          </p:cNvGraphicFramePr>
          <p:nvPr/>
        </p:nvGraphicFramePr>
        <p:xfrm>
          <a:off x="2667000" y="1828800"/>
          <a:ext cx="762000" cy="574675"/>
        </p:xfrm>
        <a:graphic>
          <a:graphicData uri="http://schemas.openxmlformats.org/presentationml/2006/ole">
            <mc:AlternateContent xmlns:mc="http://schemas.openxmlformats.org/markup-compatibility/2006">
              <mc:Choice xmlns:v="urn:schemas-microsoft-com:vml" Requires="v">
                <p:oleObj spid="_x0000_s148838" name="Equation" r:id="rId36" imgW="355600" imgH="228600" progId="Equation.DSMT4">
                  <p:embed/>
                </p:oleObj>
              </mc:Choice>
              <mc:Fallback>
                <p:oleObj name="Equation" r:id="rId36" imgW="355600" imgH="2286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67000" y="1828800"/>
                        <a:ext cx="762000" cy="574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6" name="Object 26"/>
          <p:cNvGraphicFramePr>
            <a:graphicFrameLocks noChangeAspect="1"/>
          </p:cNvGraphicFramePr>
          <p:nvPr/>
        </p:nvGraphicFramePr>
        <p:xfrm>
          <a:off x="4318000" y="1874838"/>
          <a:ext cx="863600" cy="536575"/>
        </p:xfrm>
        <a:graphic>
          <a:graphicData uri="http://schemas.openxmlformats.org/presentationml/2006/ole">
            <mc:AlternateContent xmlns:mc="http://schemas.openxmlformats.org/markup-compatibility/2006">
              <mc:Choice xmlns:v="urn:schemas-microsoft-com:vml" Requires="v">
                <p:oleObj spid="_x0000_s148839" name="Equation" r:id="rId38" imgW="431800" imgH="228600" progId="Equation.DSMT4">
                  <p:embed/>
                </p:oleObj>
              </mc:Choice>
              <mc:Fallback>
                <p:oleObj name="Equation" r:id="rId38" imgW="431800" imgH="22860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18000" y="1874838"/>
                        <a:ext cx="863600" cy="536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7" name="Object 27"/>
          <p:cNvGraphicFramePr>
            <a:graphicFrameLocks noChangeAspect="1"/>
          </p:cNvGraphicFramePr>
          <p:nvPr/>
        </p:nvGraphicFramePr>
        <p:xfrm>
          <a:off x="6419850" y="2438400"/>
          <a:ext cx="2190750" cy="433388"/>
        </p:xfrm>
        <a:graphic>
          <a:graphicData uri="http://schemas.openxmlformats.org/presentationml/2006/ole">
            <mc:AlternateContent xmlns:mc="http://schemas.openxmlformats.org/markup-compatibility/2006">
              <mc:Choice xmlns:v="urn:schemas-microsoft-com:vml" Requires="v">
                <p:oleObj spid="_x0000_s148840" name="Equation" r:id="rId40" imgW="1206360" imgH="203040" progId="Equation.DSMT4">
                  <p:embed/>
                </p:oleObj>
              </mc:Choice>
              <mc:Fallback>
                <p:oleObj name="Equation" r:id="rId40" imgW="1206360" imgH="20304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19850" y="2438400"/>
                        <a:ext cx="2190750"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8" name="Object 28"/>
          <p:cNvGraphicFramePr>
            <a:graphicFrameLocks noChangeAspect="1"/>
          </p:cNvGraphicFramePr>
          <p:nvPr/>
        </p:nvGraphicFramePr>
        <p:xfrm>
          <a:off x="8707438" y="2466975"/>
          <a:ext cx="207962" cy="352425"/>
        </p:xfrm>
        <a:graphic>
          <a:graphicData uri="http://schemas.openxmlformats.org/presentationml/2006/ole">
            <mc:AlternateContent xmlns:mc="http://schemas.openxmlformats.org/markup-compatibility/2006">
              <mc:Choice xmlns:v="urn:schemas-microsoft-com:vml" Requires="v">
                <p:oleObj spid="_x0000_s148841" name="Equation" r:id="rId42" imgW="114120" imgH="164880" progId="Equation.DSMT4">
                  <p:embed/>
                </p:oleObj>
              </mc:Choice>
              <mc:Fallback>
                <p:oleObj name="Equation" r:id="rId42" imgW="114120" imgH="16488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07438" y="2466975"/>
                        <a:ext cx="207962"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 name="Text Box 18"/>
          <p:cNvSpPr txBox="1">
            <a:spLocks noChangeArrowheads="1"/>
          </p:cNvSpPr>
          <p:nvPr/>
        </p:nvSpPr>
        <p:spPr bwMode="auto">
          <a:xfrm>
            <a:off x="3124200" y="5029200"/>
            <a:ext cx="2590800" cy="457200"/>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CC"/>
                </a:solidFill>
                <a:latin typeface="Arial Narrow" charset="0"/>
              </a:rPr>
              <a:t>Do this yourselves!!</a:t>
            </a:r>
            <a:endParaRPr lang="en-US" dirty="0">
              <a:solidFill>
                <a:srgbClr val="CC00CC"/>
              </a:solidFill>
              <a:latin typeface="Arial Narrow" charset="0"/>
            </a:endParaRPr>
          </a:p>
        </p:txBody>
      </p:sp>
    </p:spTree>
    <p:extLst>
      <p:ext uri="{BB962C8B-B14F-4D97-AF65-F5344CB8AC3E}">
        <p14:creationId xmlns:p14="http://schemas.microsoft.com/office/powerpoint/2010/main" val="2552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2804"/>
                                        </p:tgtEl>
                                        <p:attrNameLst>
                                          <p:attrName>style.visibility</p:attrName>
                                        </p:attrNameLst>
                                      </p:cBhvr>
                                      <p:to>
                                        <p:strVal val="visible"/>
                                      </p:to>
                                    </p:set>
                                    <p:animEffect transition="in" filter="wipe(left)">
                                      <p:cBhvr>
                                        <p:cTn id="7" dur="500"/>
                                        <p:tgtEl>
                                          <p:spTgt spid="332804"/>
                                        </p:tgtEl>
                                      </p:cBhvr>
                                    </p:animEffect>
                                  </p:childTnLst>
                                </p:cTn>
                              </p:par>
                            </p:childTnLst>
                          </p:cTn>
                        </p:par>
                        <p:par>
                          <p:cTn id="8" fill="hold">
                            <p:stCondLst>
                              <p:cond delay="950"/>
                            </p:stCondLst>
                            <p:childTnLst>
                              <p:par>
                                <p:cTn id="9" presetID="53" presetClass="entr" presetSubtype="0" fill="hold" grpId="0" nodeType="afterEffect">
                                  <p:stCondLst>
                                    <p:cond delay="0"/>
                                  </p:stCondLst>
                                  <p:childTnLst>
                                    <p:set>
                                      <p:cBhvr>
                                        <p:cTn id="10" dur="1" fill="hold">
                                          <p:stCondLst>
                                            <p:cond delay="0"/>
                                          </p:stCondLst>
                                        </p:cTn>
                                        <p:tgtEl>
                                          <p:spTgt spid="332819"/>
                                        </p:tgtEl>
                                        <p:attrNameLst>
                                          <p:attrName>style.visibility</p:attrName>
                                        </p:attrNameLst>
                                      </p:cBhvr>
                                      <p:to>
                                        <p:strVal val="visible"/>
                                      </p:to>
                                    </p:set>
                                    <p:anim calcmode="lin" valueType="num">
                                      <p:cBhvr>
                                        <p:cTn id="11" dur="500" fill="hold"/>
                                        <p:tgtEl>
                                          <p:spTgt spid="332819"/>
                                        </p:tgtEl>
                                        <p:attrNameLst>
                                          <p:attrName>ppt_w</p:attrName>
                                        </p:attrNameLst>
                                      </p:cBhvr>
                                      <p:tavLst>
                                        <p:tav tm="0">
                                          <p:val>
                                            <p:fltVal val="0"/>
                                          </p:val>
                                        </p:tav>
                                        <p:tav tm="100000">
                                          <p:val>
                                            <p:strVal val="#ppt_w"/>
                                          </p:val>
                                        </p:tav>
                                      </p:tavLst>
                                    </p:anim>
                                    <p:anim calcmode="lin" valueType="num">
                                      <p:cBhvr>
                                        <p:cTn id="12" dur="500" fill="hold"/>
                                        <p:tgtEl>
                                          <p:spTgt spid="332819"/>
                                        </p:tgtEl>
                                        <p:attrNameLst>
                                          <p:attrName>ppt_h</p:attrName>
                                        </p:attrNameLst>
                                      </p:cBhvr>
                                      <p:tavLst>
                                        <p:tav tm="0">
                                          <p:val>
                                            <p:fltVal val="0"/>
                                          </p:val>
                                        </p:tav>
                                        <p:tav tm="100000">
                                          <p:val>
                                            <p:strVal val="#ppt_h"/>
                                          </p:val>
                                        </p:tav>
                                      </p:tavLst>
                                    </p:anim>
                                    <p:animEffect transition="in" filter="fade">
                                      <p:cBhvr>
                                        <p:cTn id="13" dur="500"/>
                                        <p:tgtEl>
                                          <p:spTgt spid="3328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2808"/>
                                        </p:tgtEl>
                                        <p:attrNameLst>
                                          <p:attrName>style.visibility</p:attrName>
                                        </p:attrNameLst>
                                      </p:cBhvr>
                                      <p:to>
                                        <p:strVal val="visible"/>
                                      </p:to>
                                    </p:set>
                                    <p:animEffect transition="in" filter="wipe(left)">
                                      <p:cBhvr>
                                        <p:cTn id="18" dur="500"/>
                                        <p:tgtEl>
                                          <p:spTgt spid="33280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2820"/>
                                        </p:tgtEl>
                                        <p:attrNameLst>
                                          <p:attrName>style.visibility</p:attrName>
                                        </p:attrNameLst>
                                      </p:cBhvr>
                                      <p:to>
                                        <p:strVal val="visible"/>
                                      </p:to>
                                    </p:set>
                                    <p:animEffect transition="in" filter="wipe(left)">
                                      <p:cBhvr>
                                        <p:cTn id="23" dur="500"/>
                                        <p:tgtEl>
                                          <p:spTgt spid="3328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32809"/>
                                        </p:tgtEl>
                                        <p:attrNameLst>
                                          <p:attrName>style.visibility</p:attrName>
                                        </p:attrNameLst>
                                      </p:cBhvr>
                                      <p:to>
                                        <p:strVal val="visible"/>
                                      </p:to>
                                    </p:set>
                                    <p:animEffect transition="in" filter="wipe(left)">
                                      <p:cBhvr>
                                        <p:cTn id="28" dur="500"/>
                                        <p:tgtEl>
                                          <p:spTgt spid="33280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32821"/>
                                        </p:tgtEl>
                                        <p:attrNameLst>
                                          <p:attrName>style.visibility</p:attrName>
                                        </p:attrNameLst>
                                      </p:cBhvr>
                                      <p:to>
                                        <p:strVal val="visible"/>
                                      </p:to>
                                    </p:set>
                                    <p:animEffect transition="in" filter="wipe(left)">
                                      <p:cBhvr>
                                        <p:cTn id="33" dur="500"/>
                                        <p:tgtEl>
                                          <p:spTgt spid="3328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2810"/>
                                        </p:tgtEl>
                                        <p:attrNameLst>
                                          <p:attrName>style.visibility</p:attrName>
                                        </p:attrNameLst>
                                      </p:cBhvr>
                                      <p:to>
                                        <p:strVal val="visible"/>
                                      </p:to>
                                    </p:set>
                                    <p:animEffect transition="in" filter="wipe(left)">
                                      <p:cBhvr>
                                        <p:cTn id="38" dur="500"/>
                                        <p:tgtEl>
                                          <p:spTgt spid="3328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2822"/>
                                        </p:tgtEl>
                                        <p:attrNameLst>
                                          <p:attrName>style.visibility</p:attrName>
                                        </p:attrNameLst>
                                      </p:cBhvr>
                                      <p:to>
                                        <p:strVal val="visible"/>
                                      </p:to>
                                    </p:set>
                                    <p:animEffect transition="in" filter="wipe(left)">
                                      <p:cBhvr>
                                        <p:cTn id="43" dur="500"/>
                                        <p:tgtEl>
                                          <p:spTgt spid="3328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32805"/>
                                        </p:tgtEl>
                                        <p:attrNameLst>
                                          <p:attrName>style.visibility</p:attrName>
                                        </p:attrNameLst>
                                      </p:cBhvr>
                                      <p:to>
                                        <p:strVal val="visible"/>
                                      </p:to>
                                    </p:set>
                                    <p:animEffect transition="in" filter="wipe(left)">
                                      <p:cBhvr>
                                        <p:cTn id="48" dur="500"/>
                                        <p:tgtEl>
                                          <p:spTgt spid="33280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32823"/>
                                        </p:tgtEl>
                                        <p:attrNameLst>
                                          <p:attrName>style.visibility</p:attrName>
                                        </p:attrNameLst>
                                      </p:cBhvr>
                                      <p:to>
                                        <p:strVal val="visible"/>
                                      </p:to>
                                    </p:set>
                                    <p:animEffect transition="in" filter="wipe(left)">
                                      <p:cBhvr>
                                        <p:cTn id="53" dur="500"/>
                                        <p:tgtEl>
                                          <p:spTgt spid="3328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32814"/>
                                        </p:tgtEl>
                                        <p:attrNameLst>
                                          <p:attrName>style.visibility</p:attrName>
                                        </p:attrNameLst>
                                      </p:cBhvr>
                                      <p:to>
                                        <p:strVal val="visible"/>
                                      </p:to>
                                    </p:set>
                                    <p:animEffect transition="in" filter="wipe(left)">
                                      <p:cBhvr>
                                        <p:cTn id="58" dur="500"/>
                                        <p:tgtEl>
                                          <p:spTgt spid="3328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32824"/>
                                        </p:tgtEl>
                                        <p:attrNameLst>
                                          <p:attrName>style.visibility</p:attrName>
                                        </p:attrNameLst>
                                      </p:cBhvr>
                                      <p:to>
                                        <p:strVal val="visible"/>
                                      </p:to>
                                    </p:set>
                                    <p:animEffect transition="in" filter="wipe(left)">
                                      <p:cBhvr>
                                        <p:cTn id="63" dur="500"/>
                                        <p:tgtEl>
                                          <p:spTgt spid="3328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32813"/>
                                        </p:tgtEl>
                                        <p:attrNameLst>
                                          <p:attrName>style.visibility</p:attrName>
                                        </p:attrNameLst>
                                      </p:cBhvr>
                                      <p:to>
                                        <p:strVal val="visible"/>
                                      </p:to>
                                    </p:set>
                                    <p:animEffect transition="in" filter="wipe(left)">
                                      <p:cBhvr>
                                        <p:cTn id="68" dur="500"/>
                                        <p:tgtEl>
                                          <p:spTgt spid="3328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32825"/>
                                        </p:tgtEl>
                                        <p:attrNameLst>
                                          <p:attrName>style.visibility</p:attrName>
                                        </p:attrNameLst>
                                      </p:cBhvr>
                                      <p:to>
                                        <p:strVal val="visible"/>
                                      </p:to>
                                    </p:set>
                                    <p:animEffect transition="in" filter="wipe(left)">
                                      <p:cBhvr>
                                        <p:cTn id="73" dur="500"/>
                                        <p:tgtEl>
                                          <p:spTgt spid="3328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32811"/>
                                        </p:tgtEl>
                                        <p:attrNameLst>
                                          <p:attrName>style.visibility</p:attrName>
                                        </p:attrNameLst>
                                      </p:cBhvr>
                                      <p:to>
                                        <p:strVal val="visible"/>
                                      </p:to>
                                    </p:set>
                                    <p:animEffect transition="in" filter="wipe(left)">
                                      <p:cBhvr>
                                        <p:cTn id="78" dur="500"/>
                                        <p:tgtEl>
                                          <p:spTgt spid="3328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32826"/>
                                        </p:tgtEl>
                                        <p:attrNameLst>
                                          <p:attrName>style.visibility</p:attrName>
                                        </p:attrNameLst>
                                      </p:cBhvr>
                                      <p:to>
                                        <p:strVal val="visible"/>
                                      </p:to>
                                    </p:set>
                                    <p:animEffect transition="in" filter="wipe(left)">
                                      <p:cBhvr>
                                        <p:cTn id="83" dur="500"/>
                                        <p:tgtEl>
                                          <p:spTgt spid="33282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32812"/>
                                        </p:tgtEl>
                                        <p:attrNameLst>
                                          <p:attrName>style.visibility</p:attrName>
                                        </p:attrNameLst>
                                      </p:cBhvr>
                                      <p:to>
                                        <p:strVal val="visible"/>
                                      </p:to>
                                    </p:set>
                                    <p:animEffect transition="in" filter="wipe(left)">
                                      <p:cBhvr>
                                        <p:cTn id="88" dur="500"/>
                                        <p:tgtEl>
                                          <p:spTgt spid="3328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32807"/>
                                        </p:tgtEl>
                                        <p:attrNameLst>
                                          <p:attrName>style.visibility</p:attrName>
                                        </p:attrNameLst>
                                      </p:cBhvr>
                                      <p:to>
                                        <p:strVal val="visible"/>
                                      </p:to>
                                    </p:set>
                                    <p:animEffect transition="in" filter="wipe(left)">
                                      <p:cBhvr>
                                        <p:cTn id="93" dur="500"/>
                                        <p:tgtEl>
                                          <p:spTgt spid="33280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32827"/>
                                        </p:tgtEl>
                                        <p:attrNameLst>
                                          <p:attrName>style.visibility</p:attrName>
                                        </p:attrNameLst>
                                      </p:cBhvr>
                                      <p:to>
                                        <p:strVal val="visible"/>
                                      </p:to>
                                    </p:set>
                                    <p:animEffect transition="in" filter="wipe(left)">
                                      <p:cBhvr>
                                        <p:cTn id="98" dur="500"/>
                                        <p:tgtEl>
                                          <p:spTgt spid="33282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32828"/>
                                        </p:tgtEl>
                                        <p:attrNameLst>
                                          <p:attrName>style.visibility</p:attrName>
                                        </p:attrNameLst>
                                      </p:cBhvr>
                                      <p:to>
                                        <p:strVal val="visible"/>
                                      </p:to>
                                    </p:set>
                                    <p:animEffect transition="in" filter="wipe(left)">
                                      <p:cBhvr>
                                        <p:cTn id="103" dur="500"/>
                                        <p:tgtEl>
                                          <p:spTgt spid="33282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32803"/>
                                        </p:tgtEl>
                                        <p:attrNameLst>
                                          <p:attrName>style.visibility</p:attrName>
                                        </p:attrNameLst>
                                      </p:cBhvr>
                                      <p:to>
                                        <p:strVal val="visible"/>
                                      </p:to>
                                    </p:set>
                                    <p:animEffect transition="in" filter="wipe(left)">
                                      <p:cBhvr>
                                        <p:cTn id="108" dur="500"/>
                                        <p:tgtEl>
                                          <p:spTgt spid="33280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32815"/>
                                        </p:tgtEl>
                                        <p:attrNameLst>
                                          <p:attrName>style.visibility</p:attrName>
                                        </p:attrNameLst>
                                      </p:cBhvr>
                                      <p:to>
                                        <p:strVal val="visible"/>
                                      </p:to>
                                    </p:set>
                                    <p:animEffect transition="in" filter="wipe(left)">
                                      <p:cBhvr>
                                        <p:cTn id="113" dur="500"/>
                                        <p:tgtEl>
                                          <p:spTgt spid="33281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32816"/>
                                        </p:tgtEl>
                                        <p:attrNameLst>
                                          <p:attrName>style.visibility</p:attrName>
                                        </p:attrNameLst>
                                      </p:cBhvr>
                                      <p:to>
                                        <p:strVal val="visible"/>
                                      </p:to>
                                    </p:set>
                                    <p:animEffect transition="in" filter="wipe(left)">
                                      <p:cBhvr>
                                        <p:cTn id="118" dur="500"/>
                                        <p:tgtEl>
                                          <p:spTgt spid="33281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32817"/>
                                        </p:tgtEl>
                                        <p:attrNameLst>
                                          <p:attrName>style.visibility</p:attrName>
                                        </p:attrNameLst>
                                      </p:cBhvr>
                                      <p:to>
                                        <p:strVal val="visible"/>
                                      </p:to>
                                    </p:set>
                                    <p:animEffect transition="in" filter="wipe(left)">
                                      <p:cBhvr>
                                        <p:cTn id="123" dur="500"/>
                                        <p:tgtEl>
                                          <p:spTgt spid="33281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iterate type="wd">
                                    <p:tmPct val="10000"/>
                                  </p:iterate>
                                  <p:childTnLst>
                                    <p:set>
                                      <p:cBhvr>
                                        <p:cTn id="127" dur="1" fill="hold">
                                          <p:stCondLst>
                                            <p:cond delay="0"/>
                                          </p:stCondLst>
                                        </p:cTn>
                                        <p:tgtEl>
                                          <p:spTgt spid="332818"/>
                                        </p:tgtEl>
                                        <p:attrNameLst>
                                          <p:attrName>style.visibility</p:attrName>
                                        </p:attrNameLst>
                                      </p:cBhvr>
                                      <p:to>
                                        <p:strVal val="visible"/>
                                      </p:to>
                                    </p:set>
                                    <p:animEffect transition="in" filter="wipe(left)">
                                      <p:cBhvr>
                                        <p:cTn id="128" dur="500"/>
                                        <p:tgtEl>
                                          <p:spTgt spid="33281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32"/>
                                        </p:tgtEl>
                                        <p:attrNameLst>
                                          <p:attrName>style.visibility</p:attrName>
                                        </p:attrNameLst>
                                      </p:cBhvr>
                                      <p:to>
                                        <p:strVal val="visible"/>
                                      </p:to>
                                    </p:set>
                                    <p:animEffect transition="in" filter="wipe(left)">
                                      <p:cBhvr>
                                        <p:cTn id="1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P spid="332804" grpId="0"/>
      <p:bldP spid="332812" grpId="0"/>
      <p:bldP spid="332818" grpId="0"/>
      <p:bldP spid="332819"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Oct. 29,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1E8F5F9A-AC56-104E-B695-ED1062847BF7}" type="slidenum">
              <a:rPr lang="en-US"/>
              <a:pPr/>
              <a:t>14</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7912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if their direction is the same</a:t>
            </a:r>
          </a:p>
          <a:p>
            <a:pPr lvl="2">
              <a:lnSpc>
                <a:spcPct val="90000"/>
              </a:lnSpc>
            </a:pPr>
            <a:r>
              <a:rPr lang="en-US" sz="2000" dirty="0" err="1"/>
              <a:t>V</a:t>
            </a:r>
            <a:r>
              <a:rPr lang="en-US" sz="2000" baseline="-25000" dirty="0" err="1"/>
              <a:t>ab</a:t>
            </a:r>
            <a:r>
              <a:rPr lang="en-US" sz="2000" dirty="0"/>
              <a:t>=1.5 + 1.5=3.0V in figure (a).</a:t>
            </a:r>
          </a:p>
          <a:p>
            <a:pPr lvl="1">
              <a:lnSpc>
                <a:spcPct val="90000"/>
              </a:lnSpc>
            </a:pPr>
            <a:r>
              <a:rPr lang="en-US" sz="2400" dirty="0"/>
              <a:t>If the batteries are arranged in an 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952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228600" y="4038600"/>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a:solidFill>
                  <a:srgbClr val="003300"/>
                </a:solidFill>
                <a:latin typeface="Arial Narrow" charset="0"/>
                <a:ea typeface="ＭＳ Ｐゴシック" charset="-128"/>
              </a:rPr>
              <a:t>V</a:t>
            </a:r>
            <a:r>
              <a:rPr lang="en-US" sz="2000" baseline="-25000">
                <a:solidFill>
                  <a:srgbClr val="003300"/>
                </a:solidFill>
                <a:latin typeface="Arial Narrow" charset="0"/>
                <a:ea typeface="ＭＳ Ｐゴシック" charset="-128"/>
              </a:rPr>
              <a:t>ac</a:t>
            </a:r>
            <a:r>
              <a:rPr lang="en-US" sz="2000">
                <a:solidFill>
                  <a:srgbClr val="003300"/>
                </a:solidFill>
                <a:latin typeface="Arial Narrow" charset="0"/>
                <a:ea typeface="ＭＳ Ｐゴシック" charset="-128"/>
              </a:rPr>
              <a:t>=20 – 12=8.0V in figure (b)</a:t>
            </a:r>
          </a:p>
          <a:p>
            <a:pPr marL="1143000" lvl="2" indent="-228600">
              <a:spcBef>
                <a:spcPct val="20000"/>
              </a:spcBef>
              <a:buFontTx/>
              <a:buChar char="•"/>
            </a:pPr>
            <a:r>
              <a:rPr lang="en-US" sz="200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a:t>
            </a:r>
            <a:r>
              <a:rPr lang="en-US" sz="1600" dirty="0" smtClean="0">
                <a:solidFill>
                  <a:srgbClr val="CC0000"/>
                </a:solidFill>
                <a:latin typeface="Arial Narrow" charset="0"/>
              </a:rPr>
              <a:t>. An example?</a:t>
            </a:r>
            <a:endParaRPr lang="en-US" sz="1600" dirty="0">
              <a:solidFill>
                <a:srgbClr val="CC0000"/>
              </a:solidFill>
              <a:latin typeface="Arial Narrow" charset="0"/>
            </a:endParaRPr>
          </a:p>
        </p:txBody>
      </p:sp>
      <p:sp>
        <p:nvSpPr>
          <p:cNvPr id="11" name="Rectangle 10"/>
          <p:cNvSpPr/>
          <p:nvPr/>
        </p:nvSpPr>
        <p:spPr bwMode="auto">
          <a:xfrm>
            <a:off x="5943600" y="685800"/>
            <a:ext cx="1676400" cy="144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7696200" y="609600"/>
            <a:ext cx="152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019800" y="2438400"/>
            <a:ext cx="152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78070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wipe(left)">
                                      <p:cBhvr>
                                        <p:cTn id="7" dur="500"/>
                                        <p:tgtEl>
                                          <p:spTgt spid="333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wipe(left)">
                                      <p:cBhvr>
                                        <p:cTn id="12" dur="500"/>
                                        <p:tgtEl>
                                          <p:spTgt spid="333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33827">
                                            <p:txEl>
                                              <p:pRg st="2" end="2"/>
                                            </p:txEl>
                                          </p:spTgt>
                                        </p:tgtEl>
                                        <p:attrNameLst>
                                          <p:attrName>style.visibility</p:attrName>
                                        </p:attrNameLst>
                                      </p:cBhvr>
                                      <p:to>
                                        <p:strVal val="visible"/>
                                      </p:to>
                                    </p:set>
                                    <p:animEffect transition="in" filter="wipe(left)">
                                      <p:cBhvr>
                                        <p:cTn id="21" dur="500"/>
                                        <p:tgtEl>
                                          <p:spTgt spid="33382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33827">
                                            <p:txEl>
                                              <p:pRg st="3" end="3"/>
                                            </p:txEl>
                                          </p:spTgt>
                                        </p:tgtEl>
                                        <p:attrNameLst>
                                          <p:attrName>style.visibility</p:attrName>
                                        </p:attrNameLst>
                                      </p:cBhvr>
                                      <p:to>
                                        <p:strVal val="visible"/>
                                      </p:to>
                                    </p:set>
                                    <p:animEffect transition="in" filter="wipe(left)">
                                      <p:cBhvr>
                                        <p:cTn id="26" dur="500"/>
                                        <p:tgtEl>
                                          <p:spTgt spid="33382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3830">
                                            <p:txEl>
                                              <p:pRg st="0" end="0"/>
                                            </p:txEl>
                                          </p:spTgt>
                                        </p:tgtEl>
                                        <p:attrNameLst>
                                          <p:attrName>style.visibility</p:attrName>
                                        </p:attrNameLst>
                                      </p:cBhvr>
                                      <p:to>
                                        <p:strVal val="visible"/>
                                      </p:to>
                                    </p:set>
                                    <p:animEffect transition="in" filter="wipe(left)">
                                      <p:cBhvr>
                                        <p:cTn id="31" dur="500"/>
                                        <p:tgtEl>
                                          <p:spTgt spid="33383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33830">
                                            <p:txEl>
                                              <p:pRg st="1" end="1"/>
                                            </p:txEl>
                                          </p:spTgt>
                                        </p:tgtEl>
                                        <p:attrNameLst>
                                          <p:attrName>style.visibility</p:attrName>
                                        </p:attrNameLst>
                                      </p:cBhvr>
                                      <p:to>
                                        <p:strVal val="visible"/>
                                      </p:to>
                                    </p:set>
                                    <p:animEffect transition="in" filter="wipe(left)">
                                      <p:cBhvr>
                                        <p:cTn id="40" dur="500"/>
                                        <p:tgtEl>
                                          <p:spTgt spid="33383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33830">
                                            <p:txEl>
                                              <p:pRg st="2" end="2"/>
                                            </p:txEl>
                                          </p:spTgt>
                                        </p:tgtEl>
                                        <p:attrNameLst>
                                          <p:attrName>style.visibility</p:attrName>
                                        </p:attrNameLst>
                                      </p:cBhvr>
                                      <p:to>
                                        <p:strVal val="visible"/>
                                      </p:to>
                                    </p:set>
                                    <p:animEffect transition="in" filter="wipe(left)">
                                      <p:cBhvr>
                                        <p:cTn id="45" dur="500"/>
                                        <p:tgtEl>
                                          <p:spTgt spid="33383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33830">
                                            <p:txEl>
                                              <p:pRg st="3" end="3"/>
                                            </p:txEl>
                                          </p:spTgt>
                                        </p:tgtEl>
                                        <p:attrNameLst>
                                          <p:attrName>style.visibility</p:attrName>
                                        </p:attrNameLst>
                                      </p:cBhvr>
                                      <p:to>
                                        <p:strVal val="visible"/>
                                      </p:to>
                                    </p:set>
                                    <p:animEffect transition="in" filter="wipe(left)">
                                      <p:cBhvr>
                                        <p:cTn id="50" dur="500"/>
                                        <p:tgtEl>
                                          <p:spTgt spid="33383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33830">
                                            <p:txEl>
                                              <p:pRg st="4" end="4"/>
                                            </p:txEl>
                                          </p:spTgt>
                                        </p:tgtEl>
                                        <p:attrNameLst>
                                          <p:attrName>style.visibility</p:attrName>
                                        </p:attrNameLst>
                                      </p:cBhvr>
                                      <p:to>
                                        <p:strVal val="visible"/>
                                      </p:to>
                                    </p:set>
                                    <p:animEffect transition="in" filter="wipe(left)">
                                      <p:cBhvr>
                                        <p:cTn id="55" dur="500"/>
                                        <p:tgtEl>
                                          <p:spTgt spid="333830">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33831"/>
                                        </p:tgtEl>
                                        <p:attrNameLst>
                                          <p:attrName>style.visibility</p:attrName>
                                        </p:attrNameLst>
                                      </p:cBhvr>
                                      <p:to>
                                        <p:strVal val="visible"/>
                                      </p:to>
                                    </p:set>
                                    <p:animEffect transition="in" filter="wipe(left)">
                                      <p:cBhvr>
                                        <p:cTn id="60" dur="500"/>
                                        <p:tgtEl>
                                          <p:spTgt spid="333831"/>
                                        </p:tgtEl>
                                      </p:cBhvr>
                                    </p:animEffect>
                                  </p:childTnLst>
                                </p:cTn>
                              </p:par>
                            </p:childTnLst>
                          </p:cTn>
                        </p:par>
                        <p:par>
                          <p:cTn id="61" fill="hold">
                            <p:stCondLst>
                              <p:cond delay="1200"/>
                            </p:stCondLst>
                            <p:childTnLst>
                              <p:par>
                                <p:cTn id="62" presetID="1" presetClass="exit"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P spid="333830" grpId="0" build="p"/>
      <p:bldP spid="333831" grpId="0" animBg="1"/>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29,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15</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resisters and capacitors</a:t>
            </a:r>
          </a:p>
          <a:p>
            <a:pPr lvl="1">
              <a:lnSpc>
                <a:spcPct val="80000"/>
              </a:lnSpc>
            </a:pPr>
            <a:r>
              <a:rPr lang="en-US" sz="2000" dirty="0"/>
              <a:t>RC circuits are used commonly in everyday life</a:t>
            </a:r>
          </a:p>
          <a:p>
            <a:pPr lvl="2">
              <a:lnSpc>
                <a:spcPct val="80000"/>
              </a:lnSpc>
            </a:pPr>
            <a:r>
              <a:rPr lang="en-US" sz="1800" dirty="0"/>
              <a:t>Control windshield </a:t>
            </a:r>
            <a:r>
              <a:rPr lang="en-US" sz="1800" dirty="0" smtClean="0"/>
              <a:t>wiper timer</a:t>
            </a:r>
            <a:endParaRPr lang="en-US" sz="1800" dirty="0"/>
          </a:p>
          <a:p>
            <a:pPr lvl="2">
              <a:lnSpc>
                <a:spcPct val="80000"/>
              </a:lnSpc>
            </a:pPr>
            <a:r>
              <a:rPr lang="en-US" sz="1800" dirty="0"/>
              <a:t>Timing of traffic light from red to green</a:t>
            </a:r>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a:t>
            </a:r>
            <a:r>
              <a:rPr lang="en-US" sz="2000" dirty="0" smtClean="0"/>
              <a:t>flow </a:t>
            </a:r>
            <a:r>
              <a:rPr lang="en-US" sz="2000" dirty="0"/>
              <a:t>out of negative terminal of the </a:t>
            </a:r>
            <a:r>
              <a:rPr lang="en-US" sz="2000" dirty="0" err="1"/>
              <a:t>emf</a:t>
            </a:r>
            <a:r>
              <a:rPr lang="en-US" sz="2000" dirty="0"/>
              <a:t> source, through the resister R and accumulates on the upper plate of the </a:t>
            </a:r>
            <a:r>
              <a:rPr lang="en-US" sz="2000" dirty="0" smtClean="0"/>
              <a:t>capacitor.</a:t>
            </a:r>
          </a:p>
          <a:p>
            <a:pPr lvl="1">
              <a:lnSpc>
                <a:spcPct val="80000"/>
              </a:lnSpc>
            </a:pPr>
            <a:r>
              <a:rPr lang="en-US" sz="2000" dirty="0"/>
              <a:t>The electrons from the bottom plate of the capacitor will flow into the positive terminal of the battery, leaving only positive charge on the bottom </a:t>
            </a:r>
            <a:r>
              <a:rPr lang="en-US" sz="2000" dirty="0" smtClean="0"/>
              <a:t>plate.</a:t>
            </a:r>
          </a:p>
          <a:p>
            <a:pPr lvl="1">
              <a:lnSpc>
                <a:spcPct val="80000"/>
              </a:lnSpc>
            </a:pPr>
            <a:r>
              <a:rPr lang="en-US" sz="2000" dirty="0"/>
              <a:t>As the charge accumulates on the capacitor, the potential difference across it increases</a:t>
            </a:r>
          </a:p>
          <a:p>
            <a:pPr lvl="1">
              <a:lnSpc>
                <a:spcPct val="80000"/>
              </a:lnSpc>
            </a:pPr>
            <a:r>
              <a:rPr lang="en-US" sz="2000" dirty="0"/>
              <a:t>The current reduces gradually to 0 till the voltage across the capacitor is the same as </a:t>
            </a:r>
            <a:r>
              <a:rPr lang="en-US" sz="2000" dirty="0" err="1"/>
              <a:t>emf</a:t>
            </a:r>
            <a:r>
              <a:rPr lang="en-US" sz="2000" dirty="0"/>
              <a:t>.</a:t>
            </a:r>
          </a:p>
          <a:p>
            <a:pPr lvl="1">
              <a:lnSpc>
                <a:spcPct val="80000"/>
              </a:lnSpc>
            </a:pPr>
            <a:r>
              <a:rPr lang="en-US" sz="2000" dirty="0"/>
              <a:t>The charge on the capacitor increases till it reaches to its maximum </a:t>
            </a:r>
            <a:r>
              <a:rPr lang="en-US" sz="2000" dirty="0" smtClean="0"/>
              <a:t>C</a:t>
            </a:r>
            <a:r>
              <a:rPr lang="en-US" sz="2400" dirty="0" smtClean="0">
                <a:latin typeface="Edwardian Script ITC"/>
                <a:ea typeface="Lucida Grande"/>
                <a:cs typeface="Edwardian Script ITC"/>
              </a:rPr>
              <a:t>E</a:t>
            </a:r>
            <a:r>
              <a:rPr lang="en-US" sz="2400" dirty="0" smtClean="0">
                <a:latin typeface="Monotype Corsiva" charset="0"/>
              </a:rPr>
              <a:t>.</a:t>
            </a:r>
            <a:endParaRPr lang="en-US" sz="2400" dirty="0">
              <a:latin typeface="Monotype Corsiva" charset="0"/>
            </a:endParaRP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054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45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wipe(left)">
                                      <p:cBhvr>
                                        <p:cTn id="7" dur="5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wipe(left)">
                                      <p:cBhvr>
                                        <p:cTn id="12" dur="500"/>
                                        <p:tgtEl>
                                          <p:spTgt spid="334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wipe(left)">
                                      <p:cBhvr>
                                        <p:cTn id="17" dur="500"/>
                                        <p:tgtEl>
                                          <p:spTgt spid="334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4851">
                                            <p:txEl>
                                              <p:pRg st="3" end="3"/>
                                            </p:txEl>
                                          </p:spTgt>
                                        </p:tgtEl>
                                        <p:attrNameLst>
                                          <p:attrName>style.visibility</p:attrName>
                                        </p:attrNameLst>
                                      </p:cBhvr>
                                      <p:to>
                                        <p:strVal val="visible"/>
                                      </p:to>
                                    </p:set>
                                    <p:animEffect transition="in" filter="wipe(left)">
                                      <p:cBhvr>
                                        <p:cTn id="22" dur="500"/>
                                        <p:tgtEl>
                                          <p:spTgt spid="334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4851">
                                            <p:txEl>
                                              <p:pRg st="4" end="4"/>
                                            </p:txEl>
                                          </p:spTgt>
                                        </p:tgtEl>
                                        <p:attrNameLst>
                                          <p:attrName>style.visibility</p:attrName>
                                        </p:attrNameLst>
                                      </p:cBhvr>
                                      <p:to>
                                        <p:strVal val="visible"/>
                                      </p:to>
                                    </p:set>
                                    <p:animEffect transition="in" filter="wipe(left)">
                                      <p:cBhvr>
                                        <p:cTn id="27" dur="500"/>
                                        <p:tgtEl>
                                          <p:spTgt spid="334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4851">
                                            <p:txEl>
                                              <p:pRg st="5" end="5"/>
                                            </p:txEl>
                                          </p:spTgt>
                                        </p:tgtEl>
                                        <p:attrNameLst>
                                          <p:attrName>style.visibility</p:attrName>
                                        </p:attrNameLst>
                                      </p:cBhvr>
                                      <p:to>
                                        <p:strVal val="visible"/>
                                      </p:to>
                                    </p:set>
                                    <p:animEffect transition="in" filter="wipe(left)">
                                      <p:cBhvr>
                                        <p:cTn id="32" dur="500"/>
                                        <p:tgtEl>
                                          <p:spTgt spid="334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4851">
                                            <p:txEl>
                                              <p:pRg st="6" end="6"/>
                                            </p:txEl>
                                          </p:spTgt>
                                        </p:tgtEl>
                                        <p:attrNameLst>
                                          <p:attrName>style.visibility</p:attrName>
                                        </p:attrNameLst>
                                      </p:cBhvr>
                                      <p:to>
                                        <p:strVal val="visible"/>
                                      </p:to>
                                    </p:set>
                                    <p:animEffect transition="in" filter="wipe(left)">
                                      <p:cBhvr>
                                        <p:cTn id="37" dur="500"/>
                                        <p:tgtEl>
                                          <p:spTgt spid="334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34850"/>
                                        </p:tgtEl>
                                        <p:attrNameLst>
                                          <p:attrName>style.visibility</p:attrName>
                                        </p:attrNameLst>
                                      </p:cBhvr>
                                      <p:to>
                                        <p:strVal val="visible"/>
                                      </p:to>
                                    </p:set>
                                    <p:anim calcmode="lin" valueType="num">
                                      <p:cBhvr>
                                        <p:cTn id="42" dur="500" fill="hold"/>
                                        <p:tgtEl>
                                          <p:spTgt spid="334850"/>
                                        </p:tgtEl>
                                        <p:attrNameLst>
                                          <p:attrName>ppt_w</p:attrName>
                                        </p:attrNameLst>
                                      </p:cBhvr>
                                      <p:tavLst>
                                        <p:tav tm="0">
                                          <p:val>
                                            <p:fltVal val="0"/>
                                          </p:val>
                                        </p:tav>
                                        <p:tav tm="100000">
                                          <p:val>
                                            <p:strVal val="#ppt_w"/>
                                          </p:val>
                                        </p:tav>
                                      </p:tavLst>
                                    </p:anim>
                                    <p:anim calcmode="lin" valueType="num">
                                      <p:cBhvr>
                                        <p:cTn id="43" dur="500" fill="hold"/>
                                        <p:tgtEl>
                                          <p:spTgt spid="334850"/>
                                        </p:tgtEl>
                                        <p:attrNameLst>
                                          <p:attrName>ppt_h</p:attrName>
                                        </p:attrNameLst>
                                      </p:cBhvr>
                                      <p:tavLst>
                                        <p:tav tm="0">
                                          <p:val>
                                            <p:fltVal val="0"/>
                                          </p:val>
                                        </p:tav>
                                        <p:tav tm="100000">
                                          <p:val>
                                            <p:strVal val="#ppt_h"/>
                                          </p:val>
                                        </p:tav>
                                      </p:tavLst>
                                    </p:anim>
                                    <p:animEffect transition="in" filter="fade">
                                      <p:cBhvr>
                                        <p:cTn id="44" dur="500"/>
                                        <p:tgtEl>
                                          <p:spTgt spid="3348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34851">
                                            <p:txEl>
                                              <p:pRg st="7" end="7"/>
                                            </p:txEl>
                                          </p:spTgt>
                                        </p:tgtEl>
                                        <p:attrNameLst>
                                          <p:attrName>style.visibility</p:attrName>
                                        </p:attrNameLst>
                                      </p:cBhvr>
                                      <p:to>
                                        <p:strVal val="visible"/>
                                      </p:to>
                                    </p:set>
                                    <p:animEffect transition="in" filter="wipe(left)">
                                      <p:cBhvr>
                                        <p:cTn id="49" dur="500"/>
                                        <p:tgtEl>
                                          <p:spTgt spid="33485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34851">
                                            <p:txEl>
                                              <p:pRg st="8" end="8"/>
                                            </p:txEl>
                                          </p:spTgt>
                                        </p:tgtEl>
                                        <p:attrNameLst>
                                          <p:attrName>style.visibility</p:attrName>
                                        </p:attrNameLst>
                                      </p:cBhvr>
                                      <p:to>
                                        <p:strVal val="visible"/>
                                      </p:to>
                                    </p:set>
                                    <p:animEffect transition="in" filter="wipe(left)">
                                      <p:cBhvr>
                                        <p:cTn id="54" dur="500"/>
                                        <p:tgtEl>
                                          <p:spTgt spid="33485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34851">
                                            <p:txEl>
                                              <p:pRg st="9" end="9"/>
                                            </p:txEl>
                                          </p:spTgt>
                                        </p:tgtEl>
                                        <p:attrNameLst>
                                          <p:attrName>style.visibility</p:attrName>
                                        </p:attrNameLst>
                                      </p:cBhvr>
                                      <p:to>
                                        <p:strVal val="visible"/>
                                      </p:to>
                                    </p:set>
                                    <p:animEffect transition="in" filter="wipe(left)">
                                      <p:cBhvr>
                                        <p:cTn id="59" dur="500"/>
                                        <p:tgtEl>
                                          <p:spTgt spid="33485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34851">
                                            <p:txEl>
                                              <p:pRg st="10" end="10"/>
                                            </p:txEl>
                                          </p:spTgt>
                                        </p:tgtEl>
                                        <p:attrNameLst>
                                          <p:attrName>style.visibility</p:attrName>
                                        </p:attrNameLst>
                                      </p:cBhvr>
                                      <p:to>
                                        <p:strVal val="visible"/>
                                      </p:to>
                                    </p:set>
                                    <p:animEffect transition="in" filter="wipe(left)">
                                      <p:cBhvr>
                                        <p:cTn id="64" dur="500"/>
                                        <p:tgtEl>
                                          <p:spTgt spid="334851">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34851">
                                            <p:txEl>
                                              <p:pRg st="11" end="11"/>
                                            </p:txEl>
                                          </p:spTgt>
                                        </p:tgtEl>
                                        <p:attrNameLst>
                                          <p:attrName>style.visibility</p:attrName>
                                        </p:attrNameLst>
                                      </p:cBhvr>
                                      <p:to>
                                        <p:strVal val="visible"/>
                                      </p:to>
                                    </p:set>
                                    <p:animEffect transition="in" filter="wipe(left)">
                                      <p:cBhvr>
                                        <p:cTn id="69" dur="500"/>
                                        <p:tgtEl>
                                          <p:spTgt spid="334851">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34851">
                                            <p:txEl>
                                              <p:pRg st="12" end="12"/>
                                            </p:txEl>
                                          </p:spTgt>
                                        </p:tgtEl>
                                        <p:attrNameLst>
                                          <p:attrName>style.visibility</p:attrName>
                                        </p:attrNameLst>
                                      </p:cBhvr>
                                      <p:to>
                                        <p:strVal val="visible"/>
                                      </p:to>
                                    </p:set>
                                    <p:animEffect transition="in" filter="wipe(left)">
                                      <p:cBhvr>
                                        <p:cTn id="74" dur="500"/>
                                        <p:tgtEl>
                                          <p:spTgt spid="334851">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34851">
                                            <p:txEl>
                                              <p:pRg st="13" end="13"/>
                                            </p:txEl>
                                          </p:spTgt>
                                        </p:tgtEl>
                                        <p:attrNameLst>
                                          <p:attrName>style.visibility</p:attrName>
                                        </p:attrNameLst>
                                      </p:cBhvr>
                                      <p:to>
                                        <p:strVal val="visible"/>
                                      </p:to>
                                    </p:set>
                                    <p:animEffect transition="in" filter="wipe(left)">
                                      <p:cBhvr>
                                        <p:cTn id="79" dur="500"/>
                                        <p:tgtEl>
                                          <p:spTgt spid="3348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Oct. 29,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16</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endParaRPr lang="en-US" sz="2800" dirty="0" smtClean="0"/>
          </a:p>
          <a:p>
            <a:pPr lvl="1">
              <a:spcBef>
                <a:spcPts val="72"/>
              </a:spcBef>
            </a:pPr>
            <a:r>
              <a:rPr lang="en-US" sz="2400" dirty="0" smtClean="0"/>
              <a:t>The charge </a:t>
            </a:r>
            <a:r>
              <a:rPr lang="en-US" sz="2400" dirty="0"/>
              <a:t>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smtClean="0"/>
          </a:p>
          <a:p>
            <a:pPr lvl="1">
              <a:spcBef>
                <a:spcPts val="72"/>
              </a:spcBef>
            </a:pPr>
            <a:endParaRPr lang="en-US" sz="2400" dirty="0" smtClean="0"/>
          </a:p>
          <a:p>
            <a:pPr lvl="1">
              <a:spcBef>
                <a:spcPts val="72"/>
              </a:spcBef>
            </a:pPr>
            <a:r>
              <a:rPr lang="en-US" sz="2400" dirty="0" smtClean="0"/>
              <a:t>From </a:t>
            </a:r>
            <a:r>
              <a:rPr lang="en-US" sz="2400" dirty="0"/>
              <a:t>energy conservation (Kirchhoff’s 2</a:t>
            </a:r>
            <a:r>
              <a:rPr lang="en-US" sz="2400" baseline="30000" dirty="0"/>
              <a:t>nd</a:t>
            </a:r>
            <a:r>
              <a:rPr lang="en-US" sz="2400" dirty="0"/>
              <a:t> rule), the </a:t>
            </a:r>
            <a:r>
              <a:rPr lang="en-US" sz="2400" dirty="0" err="1"/>
              <a:t>emf</a:t>
            </a:r>
            <a:r>
              <a:rPr lang="en-US" sz="2400" dirty="0" smtClean="0"/>
              <a:t> </a:t>
            </a:r>
            <a:r>
              <a:rPr lang="en-US" dirty="0" smtClean="0">
                <a:latin typeface="Edwardian Script ITC"/>
                <a:cs typeface="Edwardian Script ITC"/>
              </a:rPr>
              <a:t>E</a:t>
            </a:r>
            <a:r>
              <a:rPr lang="en-US" dirty="0" smtClean="0">
                <a:latin typeface="Monotype Corsiva" charset="0"/>
              </a:rPr>
              <a:t> </a:t>
            </a:r>
            <a:r>
              <a:rPr lang="en-US" sz="2400" dirty="0"/>
              <a:t>must be equal to the voltage drop across the capacitor and the resister</a:t>
            </a:r>
          </a:p>
          <a:p>
            <a:pPr lvl="2">
              <a:spcBef>
                <a:spcPts val="72"/>
              </a:spcBef>
            </a:pPr>
            <a:r>
              <a:rPr lang="en-US" dirty="0" smtClean="0"/>
              <a:t> </a:t>
            </a:r>
            <a:r>
              <a:rPr lang="en-US" dirty="0" smtClean="0">
                <a:latin typeface="Edwardian Script ITC"/>
                <a:cs typeface="Edwardian Script ITC"/>
              </a:rPr>
              <a:t>E</a:t>
            </a:r>
            <a:r>
              <a:rPr lang="en-US" dirty="0" smtClean="0">
                <a:latin typeface="Monotype Corsiva" charset="0"/>
              </a:rPr>
              <a:t>=IR+Q/C</a:t>
            </a:r>
            <a:endParaRPr lang="en-US" dirty="0">
              <a:latin typeface="Monotype Corsiva" charset="0"/>
            </a:endParaRPr>
          </a:p>
          <a:p>
            <a:pPr lvl="2">
              <a:spcBef>
                <a:spcPts val="72"/>
              </a:spcBef>
            </a:pPr>
            <a:r>
              <a:rPr lang="en-US" dirty="0" smtClean="0"/>
              <a:t>R </a:t>
            </a:r>
            <a:r>
              <a:rPr lang="en-US" dirty="0"/>
              <a:t>includes all resistance in the circuit, including the internal resistance of the battery, </a:t>
            </a:r>
            <a:r>
              <a:rPr lang="en-US" dirty="0">
                <a:latin typeface="Monotype Corsiva" charset="0"/>
              </a:rPr>
              <a:t>I</a:t>
            </a:r>
            <a:r>
              <a:rPr lang="en-US" dirty="0"/>
              <a:t> is the current in the circuit at any </a:t>
            </a:r>
            <a:r>
              <a:rPr lang="en-US" dirty="0" smtClean="0"/>
              <a:t>instance, </a:t>
            </a:r>
            <a:r>
              <a:rPr lang="en-US" dirty="0"/>
              <a:t>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160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5"/>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6"/>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160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160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20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6898">
                                            <p:txEl>
                                              <p:pRg st="0" end="0"/>
                                            </p:txEl>
                                          </p:spTgt>
                                        </p:tgtEl>
                                        <p:attrNameLst>
                                          <p:attrName>style.visibility</p:attrName>
                                        </p:attrNameLst>
                                      </p:cBhvr>
                                      <p:to>
                                        <p:strVal val="visible"/>
                                      </p:to>
                                    </p:set>
                                    <p:animEffect transition="in" filter="wipe(left)">
                                      <p:cBhvr>
                                        <p:cTn id="7" dur="500"/>
                                        <p:tgtEl>
                                          <p:spTgt spid="336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6898">
                                            <p:txEl>
                                              <p:pRg st="1" end="1"/>
                                            </p:txEl>
                                          </p:spTgt>
                                        </p:tgtEl>
                                        <p:attrNameLst>
                                          <p:attrName>style.visibility</p:attrName>
                                        </p:attrNameLst>
                                      </p:cBhvr>
                                      <p:to>
                                        <p:strVal val="visible"/>
                                      </p:to>
                                    </p:set>
                                    <p:animEffect transition="in" filter="wipe(left)">
                                      <p:cBhvr>
                                        <p:cTn id="12" dur="500"/>
                                        <p:tgtEl>
                                          <p:spTgt spid="336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6901"/>
                                        </p:tgtEl>
                                        <p:attrNameLst>
                                          <p:attrName>style.visibility</p:attrName>
                                        </p:attrNameLst>
                                      </p:cBhvr>
                                      <p:to>
                                        <p:strVal val="visible"/>
                                      </p:to>
                                    </p:set>
                                    <p:anim calcmode="lin" valueType="num">
                                      <p:cBhvr>
                                        <p:cTn id="17" dur="500" fill="hold"/>
                                        <p:tgtEl>
                                          <p:spTgt spid="336901"/>
                                        </p:tgtEl>
                                        <p:attrNameLst>
                                          <p:attrName>ppt_w</p:attrName>
                                        </p:attrNameLst>
                                      </p:cBhvr>
                                      <p:tavLst>
                                        <p:tav tm="0">
                                          <p:val>
                                            <p:fltVal val="0"/>
                                          </p:val>
                                        </p:tav>
                                        <p:tav tm="100000">
                                          <p:val>
                                            <p:strVal val="#ppt_w"/>
                                          </p:val>
                                        </p:tav>
                                      </p:tavLst>
                                    </p:anim>
                                    <p:anim calcmode="lin" valueType="num">
                                      <p:cBhvr>
                                        <p:cTn id="18" dur="500" fill="hold"/>
                                        <p:tgtEl>
                                          <p:spTgt spid="336901"/>
                                        </p:tgtEl>
                                        <p:attrNameLst>
                                          <p:attrName>ppt_h</p:attrName>
                                        </p:attrNameLst>
                                      </p:cBhvr>
                                      <p:tavLst>
                                        <p:tav tm="0">
                                          <p:val>
                                            <p:fltVal val="0"/>
                                          </p:val>
                                        </p:tav>
                                        <p:tav tm="100000">
                                          <p:val>
                                            <p:strVal val="#ppt_h"/>
                                          </p:val>
                                        </p:tav>
                                      </p:tavLst>
                                    </p:anim>
                                    <p:animEffect transition="in" filter="fade">
                                      <p:cBhvr>
                                        <p:cTn id="19" dur="500"/>
                                        <p:tgtEl>
                                          <p:spTgt spid="33690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36902"/>
                                        </p:tgtEl>
                                        <p:attrNameLst>
                                          <p:attrName>style.visibility</p:attrName>
                                        </p:attrNameLst>
                                      </p:cBhvr>
                                      <p:to>
                                        <p:strVal val="visible"/>
                                      </p:to>
                                    </p:set>
                                    <p:anim calcmode="lin" valueType="num">
                                      <p:cBhvr>
                                        <p:cTn id="24" dur="500" fill="hold"/>
                                        <p:tgtEl>
                                          <p:spTgt spid="336902"/>
                                        </p:tgtEl>
                                        <p:attrNameLst>
                                          <p:attrName>ppt_w</p:attrName>
                                        </p:attrNameLst>
                                      </p:cBhvr>
                                      <p:tavLst>
                                        <p:tav tm="0">
                                          <p:val>
                                            <p:fltVal val="0"/>
                                          </p:val>
                                        </p:tav>
                                        <p:tav tm="100000">
                                          <p:val>
                                            <p:strVal val="#ppt_w"/>
                                          </p:val>
                                        </p:tav>
                                      </p:tavLst>
                                    </p:anim>
                                    <p:anim calcmode="lin" valueType="num">
                                      <p:cBhvr>
                                        <p:cTn id="25" dur="500" fill="hold"/>
                                        <p:tgtEl>
                                          <p:spTgt spid="336902"/>
                                        </p:tgtEl>
                                        <p:attrNameLst>
                                          <p:attrName>ppt_h</p:attrName>
                                        </p:attrNameLst>
                                      </p:cBhvr>
                                      <p:tavLst>
                                        <p:tav tm="0">
                                          <p:val>
                                            <p:fltVal val="0"/>
                                          </p:val>
                                        </p:tav>
                                        <p:tav tm="100000">
                                          <p:val>
                                            <p:strVal val="#ppt_h"/>
                                          </p:val>
                                        </p:tav>
                                      </p:tavLst>
                                    </p:anim>
                                    <p:animEffect transition="in" filter="fade">
                                      <p:cBhvr>
                                        <p:cTn id="26" dur="500"/>
                                        <p:tgtEl>
                                          <p:spTgt spid="3369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6898">
                                            <p:txEl>
                                              <p:pRg st="8" end="8"/>
                                            </p:txEl>
                                          </p:spTgt>
                                        </p:tgtEl>
                                        <p:attrNameLst>
                                          <p:attrName>style.visibility</p:attrName>
                                        </p:attrNameLst>
                                      </p:cBhvr>
                                      <p:to>
                                        <p:strVal val="visible"/>
                                      </p:to>
                                    </p:set>
                                    <p:animEffect transition="in" filter="wipe(left)">
                                      <p:cBhvr>
                                        <p:cTn id="31" dur="500"/>
                                        <p:tgtEl>
                                          <p:spTgt spid="33689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36898">
                                            <p:txEl>
                                              <p:pRg st="9" end="9"/>
                                            </p:txEl>
                                          </p:spTgt>
                                        </p:tgtEl>
                                        <p:attrNameLst>
                                          <p:attrName>style.visibility</p:attrName>
                                        </p:attrNameLst>
                                      </p:cBhvr>
                                      <p:to>
                                        <p:strVal val="visible"/>
                                      </p:to>
                                    </p:set>
                                    <p:animEffect transition="in" filter="wipe(left)">
                                      <p:cBhvr>
                                        <p:cTn id="36" dur="500"/>
                                        <p:tgtEl>
                                          <p:spTgt spid="336898">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36898">
                                            <p:txEl>
                                              <p:pRg st="10" end="10"/>
                                            </p:txEl>
                                          </p:spTgt>
                                        </p:tgtEl>
                                        <p:attrNameLst>
                                          <p:attrName>style.visibility</p:attrName>
                                        </p:attrNameLst>
                                      </p:cBhvr>
                                      <p:to>
                                        <p:strVal val="visible"/>
                                      </p:to>
                                    </p:set>
                                    <p:animEffect transition="in" filter="wipe(left)">
                                      <p:cBhvr>
                                        <p:cTn id="41" dur="500"/>
                                        <p:tgtEl>
                                          <p:spTgt spid="336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Oct. 29,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17</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dirty="0" smtClean="0"/>
              <a:t>In an RC circuit                         </a:t>
            </a:r>
            <a:r>
              <a:rPr lang="en-US" dirty="0"/>
              <a:t>and</a:t>
            </a:r>
          </a:p>
          <a:p>
            <a:r>
              <a:rPr lang="en-US" dirty="0"/>
              <a:t>What can we see from the above equations?</a:t>
            </a:r>
          </a:p>
          <a:p>
            <a:pPr lvl="1"/>
            <a:r>
              <a:rPr lang="en-US" dirty="0"/>
              <a:t>Q and V</a:t>
            </a:r>
            <a:r>
              <a:rPr lang="en-US" baseline="-25000" dirty="0"/>
              <a:t>C</a:t>
            </a:r>
            <a:r>
              <a:rPr lang="en-US" dirty="0"/>
              <a:t> increase from 0 at </a:t>
            </a:r>
            <a:r>
              <a:rPr lang="en-US" dirty="0" err="1"/>
              <a:t>t</a:t>
            </a:r>
            <a:r>
              <a:rPr lang="en-US" dirty="0"/>
              <a:t>=0 to maximum value </a:t>
            </a:r>
            <a:r>
              <a:rPr lang="en-US" dirty="0" err="1"/>
              <a:t>Q</a:t>
            </a:r>
            <a:r>
              <a:rPr lang="en-US" baseline="-25000" dirty="0" err="1"/>
              <a:t>max</a:t>
            </a:r>
            <a:r>
              <a:rPr lang="en-US" dirty="0"/>
              <a:t>=</a:t>
            </a:r>
            <a:r>
              <a:rPr lang="en-US" dirty="0" smtClean="0"/>
              <a:t>C</a:t>
            </a:r>
            <a:r>
              <a:rPr lang="en-US" dirty="0" smtClean="0">
                <a:latin typeface="Edwardian Script ITC"/>
                <a:cs typeface="Edwardian Script ITC"/>
              </a:rPr>
              <a:t>E</a:t>
            </a:r>
            <a:r>
              <a:rPr lang="en-US" dirty="0" smtClean="0"/>
              <a:t>  and </a:t>
            </a:r>
            <a:r>
              <a:rPr lang="en-US" dirty="0"/>
              <a:t>V</a:t>
            </a:r>
            <a:r>
              <a:rPr lang="en-US" baseline="-25000" dirty="0"/>
              <a:t>C</a:t>
            </a:r>
            <a:r>
              <a:rPr lang="en-US" dirty="0"/>
              <a:t>=</a:t>
            </a:r>
            <a:r>
              <a:rPr lang="en-US" dirty="0" smtClean="0"/>
              <a:t> </a:t>
            </a:r>
            <a:r>
              <a:rPr lang="en-US" dirty="0" smtClean="0">
                <a:latin typeface="Edwardian Script ITC"/>
                <a:cs typeface="Edwardian Script ITC"/>
              </a:rPr>
              <a:t>E</a:t>
            </a:r>
            <a:r>
              <a:rPr lang="en-US" dirty="0" smtClean="0"/>
              <a:t>.</a:t>
            </a:r>
            <a:endParaRPr lang="en-US" dirty="0"/>
          </a:p>
          <a:p>
            <a:r>
              <a:rPr lang="en-US" dirty="0"/>
              <a:t>In how much time?</a:t>
            </a:r>
          </a:p>
          <a:p>
            <a:pPr lvl="1"/>
            <a:r>
              <a:rPr lang="en-US" dirty="0"/>
              <a:t>The quantity RC is called the </a:t>
            </a:r>
            <a:r>
              <a:rPr lang="en-US" b="1" u="sng" dirty="0">
                <a:solidFill>
                  <a:srgbClr val="FF0000"/>
                </a:solidFill>
              </a:rPr>
              <a:t>time </a:t>
            </a:r>
            <a:r>
              <a:rPr lang="en-US" b="1" u="sng" dirty="0" smtClean="0">
                <a:solidFill>
                  <a:srgbClr val="FF0000"/>
                </a:solidFill>
              </a:rPr>
              <a:t>constant </a:t>
            </a:r>
            <a:r>
              <a:rPr lang="en-US" dirty="0" smtClean="0"/>
              <a:t>of the circuit, </a:t>
            </a:r>
            <a:r>
              <a:rPr lang="en-US" dirty="0" err="1" smtClean="0">
                <a:latin typeface="Symbol" charset="2"/>
              </a:rPr>
              <a:t>τ</a:t>
            </a:r>
            <a:r>
              <a:rPr lang="en-US" dirty="0" smtClean="0"/>
              <a:t> </a:t>
            </a:r>
          </a:p>
          <a:p>
            <a:pPr lvl="2"/>
            <a:r>
              <a:rPr lang="en-US" dirty="0" smtClean="0"/>
              <a:t> </a:t>
            </a:r>
            <a:r>
              <a:rPr lang="en-US" dirty="0" err="1" smtClean="0">
                <a:latin typeface="Symbol" charset="2"/>
              </a:rPr>
              <a:t>τ</a:t>
            </a:r>
            <a:r>
              <a:rPr lang="en-US" dirty="0" smtClean="0">
                <a:latin typeface="Symbol" charset="2"/>
              </a:rPr>
              <a:t>=</a:t>
            </a:r>
            <a:r>
              <a:rPr lang="en-US" dirty="0"/>
              <a:t>RC, What is the unit?</a:t>
            </a:r>
          </a:p>
          <a:p>
            <a:pPr lvl="1"/>
            <a:r>
              <a:rPr lang="en-US" dirty="0"/>
              <a:t>What is the physical meaning?</a:t>
            </a:r>
          </a:p>
          <a:p>
            <a:pPr lvl="2"/>
            <a:r>
              <a:rPr lang="en-US" dirty="0"/>
              <a:t>The time required for </a:t>
            </a:r>
            <a:r>
              <a:rPr lang="en-US" dirty="0"/>
              <a:t>a</a:t>
            </a:r>
            <a:r>
              <a:rPr lang="en-US" dirty="0" smtClean="0"/>
              <a:t> </a:t>
            </a:r>
            <a:r>
              <a:rPr lang="en-US" dirty="0"/>
              <a:t>capacitor to reach (</a:t>
            </a:r>
            <a:r>
              <a:rPr lang="en-US" dirty="0" smtClean="0"/>
              <a:t>1 - e</a:t>
            </a:r>
            <a:r>
              <a:rPr lang="en-US" baseline="30000" dirty="0" smtClean="0"/>
              <a:t>-1</a:t>
            </a:r>
            <a:r>
              <a:rPr lang="en-US" dirty="0" smtClean="0"/>
              <a:t>)=</a:t>
            </a:r>
            <a:r>
              <a:rPr lang="en-US" dirty="0"/>
              <a:t>0.63 or 63% of the full charge</a:t>
            </a:r>
          </a:p>
          <a:p>
            <a:r>
              <a:rPr lang="en-US"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271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271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271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extLst/>
          </p:nvPr>
        </p:nvGraphicFramePr>
        <p:xfrm>
          <a:off x="2970212" y="720725"/>
          <a:ext cx="2239963" cy="574675"/>
        </p:xfrm>
        <a:graphic>
          <a:graphicData uri="http://schemas.openxmlformats.org/presentationml/2006/ole">
            <mc:AlternateContent xmlns:mc="http://schemas.openxmlformats.org/markup-compatibility/2006">
              <mc:Choice xmlns:v="urn:schemas-microsoft-com:vml" Requires="v">
                <p:oleObj spid="_x0000_s152717" name="Equation" r:id="rId7" imgW="1091880" imgH="279360" progId="Equation.DSMT4">
                  <p:embed/>
                </p:oleObj>
              </mc:Choice>
              <mc:Fallback>
                <p:oleObj name="Equation" r:id="rId7" imgW="109188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0212" y="720725"/>
                        <a:ext cx="2239963"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extLst/>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152718" name="Equation" r:id="rId9" imgW="1041120" imgH="279360" progId="Equation.DSMT4">
                  <p:embed/>
                </p:oleObj>
              </mc:Choice>
              <mc:Fallback>
                <p:oleObj name="Equation" r:id="rId9" imgW="104112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4391025" y="3857625"/>
            <a:ext cx="714375" cy="48577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784850"/>
          <a:ext cx="468312" cy="312738"/>
        </p:xfrm>
        <a:graphic>
          <a:graphicData uri="http://schemas.openxmlformats.org/presentationml/2006/ole">
            <mc:AlternateContent xmlns:mc="http://schemas.openxmlformats.org/markup-compatibility/2006">
              <mc:Choice xmlns:v="urn:schemas-microsoft-com:vml" Requires="v">
                <p:oleObj spid="_x0000_s152719" name="Equation" r:id="rId11" imgW="228600" imgH="152280" progId="Equation.DSMT4">
                  <p:embed/>
                </p:oleObj>
              </mc:Choice>
              <mc:Fallback>
                <p:oleObj name="Equation" r:id="rId11" imgW="2286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784850"/>
                        <a:ext cx="468312"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nvGraphicFramePr>
        <p:xfrm>
          <a:off x="3232150" y="5562600"/>
          <a:ext cx="730250" cy="757238"/>
        </p:xfrm>
        <a:graphic>
          <a:graphicData uri="http://schemas.openxmlformats.org/presentationml/2006/ole">
            <mc:AlternateContent xmlns:mc="http://schemas.openxmlformats.org/markup-compatibility/2006">
              <mc:Choice xmlns:v="urn:schemas-microsoft-com:vml" Requires="v">
                <p:oleObj spid="_x0000_s152720" name="Equation" r:id="rId13" imgW="355320" imgH="368280" progId="Equation.DSMT4">
                  <p:embed/>
                </p:oleObj>
              </mc:Choice>
              <mc:Fallback>
                <p:oleObj name="Equation" r:id="rId13" imgW="35532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562600"/>
                        <a:ext cx="73025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nvGraphicFramePr>
        <p:xfrm>
          <a:off x="3962400" y="5562600"/>
          <a:ext cx="990600" cy="757238"/>
        </p:xfrm>
        <a:graphic>
          <a:graphicData uri="http://schemas.openxmlformats.org/presentationml/2006/ole">
            <mc:AlternateContent xmlns:mc="http://schemas.openxmlformats.org/markup-compatibility/2006">
              <mc:Choice xmlns:v="urn:schemas-microsoft-com:vml" Requires="v">
                <p:oleObj spid="_x0000_s152721" name="Equation" r:id="rId15" imgW="482400" imgH="368280" progId="Equation.DSMT4">
                  <p:embed/>
                </p:oleObj>
              </mc:Choice>
              <mc:Fallback>
                <p:oleObj name="Equation" r:id="rId15" imgW="4824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562600"/>
                        <a:ext cx="99060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32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0994">
                                            <p:txEl>
                                              <p:pRg st="0" end="0"/>
                                            </p:txEl>
                                          </p:spTgt>
                                        </p:tgtEl>
                                        <p:attrNameLst>
                                          <p:attrName>style.visibility</p:attrName>
                                        </p:attrNameLst>
                                      </p:cBhvr>
                                      <p:to>
                                        <p:strVal val="visible"/>
                                      </p:to>
                                    </p:set>
                                    <p:animEffect transition="in" filter="wipe(left)">
                                      <p:cBhvr>
                                        <p:cTn id="7" dur="500"/>
                                        <p:tgtEl>
                                          <p:spTgt spid="340994">
                                            <p:txEl>
                                              <p:pRg st="0" end="0"/>
                                            </p:txEl>
                                          </p:spTgt>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340999"/>
                                        </p:tgtEl>
                                        <p:attrNameLst>
                                          <p:attrName>style.visibility</p:attrName>
                                        </p:attrNameLst>
                                      </p:cBhvr>
                                      <p:to>
                                        <p:strVal val="visible"/>
                                      </p:to>
                                    </p:set>
                                    <p:animEffect transition="in" filter="wipe(left)">
                                      <p:cBhvr>
                                        <p:cTn id="11" dur="500"/>
                                        <p:tgtEl>
                                          <p:spTgt spid="340999"/>
                                        </p:tgtEl>
                                      </p:cBhvr>
                                    </p:animEffect>
                                  </p:childTnLst>
                                </p:cTn>
                              </p:par>
                            </p:childTnLst>
                          </p:cTn>
                        </p:par>
                        <p:par>
                          <p:cTn id="12" fill="hold">
                            <p:stCondLst>
                              <p:cond delay="1200"/>
                            </p:stCondLst>
                            <p:childTnLst>
                              <p:par>
                                <p:cTn id="13" presetID="22" presetClass="entr" presetSubtype="8" fill="hold" nodeType="afterEffect">
                                  <p:stCondLst>
                                    <p:cond delay="0"/>
                                  </p:stCondLst>
                                  <p:childTnLst>
                                    <p:set>
                                      <p:cBhvr>
                                        <p:cTn id="14" dur="1" fill="hold">
                                          <p:stCondLst>
                                            <p:cond delay="0"/>
                                          </p:stCondLst>
                                        </p:cTn>
                                        <p:tgtEl>
                                          <p:spTgt spid="341000"/>
                                        </p:tgtEl>
                                        <p:attrNameLst>
                                          <p:attrName>style.visibility</p:attrName>
                                        </p:attrNameLst>
                                      </p:cBhvr>
                                      <p:to>
                                        <p:strVal val="visible"/>
                                      </p:to>
                                    </p:set>
                                    <p:animEffect transition="in" filter="wipe(left)">
                                      <p:cBhvr>
                                        <p:cTn id="15" dur="500"/>
                                        <p:tgtEl>
                                          <p:spTgt spid="3410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40994">
                                            <p:txEl>
                                              <p:pRg st="1" end="1"/>
                                            </p:txEl>
                                          </p:spTgt>
                                        </p:tgtEl>
                                        <p:attrNameLst>
                                          <p:attrName>style.visibility</p:attrName>
                                        </p:attrNameLst>
                                      </p:cBhvr>
                                      <p:to>
                                        <p:strVal val="visible"/>
                                      </p:to>
                                    </p:set>
                                    <p:animEffect transition="in" filter="wipe(left)">
                                      <p:cBhvr>
                                        <p:cTn id="20" dur="500"/>
                                        <p:tgtEl>
                                          <p:spTgt spid="3409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40994">
                                            <p:txEl>
                                              <p:pRg st="2" end="2"/>
                                            </p:txEl>
                                          </p:spTgt>
                                        </p:tgtEl>
                                        <p:attrNameLst>
                                          <p:attrName>style.visibility</p:attrName>
                                        </p:attrNameLst>
                                      </p:cBhvr>
                                      <p:to>
                                        <p:strVal val="visible"/>
                                      </p:to>
                                    </p:set>
                                    <p:animEffect transition="in" filter="wipe(left)">
                                      <p:cBhvr>
                                        <p:cTn id="25" dur="500"/>
                                        <p:tgtEl>
                                          <p:spTgt spid="34099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40994">
                                            <p:txEl>
                                              <p:pRg st="3" end="3"/>
                                            </p:txEl>
                                          </p:spTgt>
                                        </p:tgtEl>
                                        <p:attrNameLst>
                                          <p:attrName>style.visibility</p:attrName>
                                        </p:attrNameLst>
                                      </p:cBhvr>
                                      <p:to>
                                        <p:strVal val="visible"/>
                                      </p:to>
                                    </p:set>
                                    <p:animEffect transition="in" filter="wipe(left)">
                                      <p:cBhvr>
                                        <p:cTn id="30" dur="500"/>
                                        <p:tgtEl>
                                          <p:spTgt spid="34099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40994">
                                            <p:txEl>
                                              <p:pRg st="4" end="4"/>
                                            </p:txEl>
                                          </p:spTgt>
                                        </p:tgtEl>
                                        <p:attrNameLst>
                                          <p:attrName>style.visibility</p:attrName>
                                        </p:attrNameLst>
                                      </p:cBhvr>
                                      <p:to>
                                        <p:strVal val="visible"/>
                                      </p:to>
                                    </p:set>
                                    <p:animEffect transition="in" filter="wipe(left)">
                                      <p:cBhvr>
                                        <p:cTn id="35" dur="500"/>
                                        <p:tgtEl>
                                          <p:spTgt spid="34099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40994">
                                            <p:txEl>
                                              <p:pRg st="5" end="5"/>
                                            </p:txEl>
                                          </p:spTgt>
                                        </p:tgtEl>
                                        <p:attrNameLst>
                                          <p:attrName>style.visibility</p:attrName>
                                        </p:attrNameLst>
                                      </p:cBhvr>
                                      <p:to>
                                        <p:strVal val="visible"/>
                                      </p:to>
                                    </p:set>
                                    <p:animEffect transition="in" filter="wipe(left)">
                                      <p:cBhvr>
                                        <p:cTn id="40" dur="500"/>
                                        <p:tgtEl>
                                          <p:spTgt spid="34099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1001"/>
                                        </p:tgtEl>
                                        <p:attrNameLst>
                                          <p:attrName>style.visibility</p:attrName>
                                        </p:attrNameLst>
                                      </p:cBhvr>
                                      <p:to>
                                        <p:strVal val="visible"/>
                                      </p:to>
                                    </p:set>
                                    <p:animEffect transition="in" filter="wipe(left)">
                                      <p:cBhvr>
                                        <p:cTn id="45" dur="500"/>
                                        <p:tgtEl>
                                          <p:spTgt spid="341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40994">
                                            <p:txEl>
                                              <p:pRg st="6" end="6"/>
                                            </p:txEl>
                                          </p:spTgt>
                                        </p:tgtEl>
                                        <p:attrNameLst>
                                          <p:attrName>style.visibility</p:attrName>
                                        </p:attrNameLst>
                                      </p:cBhvr>
                                      <p:to>
                                        <p:strVal val="visible"/>
                                      </p:to>
                                    </p:set>
                                    <p:animEffect transition="in" filter="wipe(left)">
                                      <p:cBhvr>
                                        <p:cTn id="50" dur="500"/>
                                        <p:tgtEl>
                                          <p:spTgt spid="34099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40994">
                                            <p:txEl>
                                              <p:pRg st="7" end="7"/>
                                            </p:txEl>
                                          </p:spTgt>
                                        </p:tgtEl>
                                        <p:attrNameLst>
                                          <p:attrName>style.visibility</p:attrName>
                                        </p:attrNameLst>
                                      </p:cBhvr>
                                      <p:to>
                                        <p:strVal val="visible"/>
                                      </p:to>
                                    </p:set>
                                    <p:animEffect transition="in" filter="wipe(left)">
                                      <p:cBhvr>
                                        <p:cTn id="55" dur="500"/>
                                        <p:tgtEl>
                                          <p:spTgt spid="3409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40994">
                                            <p:txEl>
                                              <p:pRg st="8" end="8"/>
                                            </p:txEl>
                                          </p:spTgt>
                                        </p:tgtEl>
                                        <p:attrNameLst>
                                          <p:attrName>style.visibility</p:attrName>
                                        </p:attrNameLst>
                                      </p:cBhvr>
                                      <p:to>
                                        <p:strVal val="visible"/>
                                      </p:to>
                                    </p:set>
                                    <p:animEffect transition="in" filter="wipe(left)">
                                      <p:cBhvr>
                                        <p:cTn id="60" dur="500"/>
                                        <p:tgtEl>
                                          <p:spTgt spid="34099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41002"/>
                                        </p:tgtEl>
                                        <p:attrNameLst>
                                          <p:attrName>style.visibility</p:attrName>
                                        </p:attrNameLst>
                                      </p:cBhvr>
                                      <p:to>
                                        <p:strVal val="visible"/>
                                      </p:to>
                                    </p:set>
                                    <p:animEffect transition="in" filter="wipe(left)">
                                      <p:cBhvr>
                                        <p:cTn id="65" dur="500"/>
                                        <p:tgtEl>
                                          <p:spTgt spid="34100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41003"/>
                                        </p:tgtEl>
                                        <p:attrNameLst>
                                          <p:attrName>style.visibility</p:attrName>
                                        </p:attrNameLst>
                                      </p:cBhvr>
                                      <p:to>
                                        <p:strVal val="visible"/>
                                      </p:to>
                                    </p:set>
                                    <p:animEffect transition="in" filter="wipe(left)">
                                      <p:cBhvr>
                                        <p:cTn id="70" dur="500"/>
                                        <p:tgtEl>
                                          <p:spTgt spid="341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41004"/>
                                        </p:tgtEl>
                                        <p:attrNameLst>
                                          <p:attrName>style.visibility</p:attrName>
                                        </p:attrNameLst>
                                      </p:cBhvr>
                                      <p:to>
                                        <p:strVal val="visible"/>
                                      </p:to>
                                    </p:set>
                                    <p:animEffect transition="in" filter="wipe(left)">
                                      <p:cBhvr>
                                        <p:cTn id="75" dur="500"/>
                                        <p:tgtEl>
                                          <p:spTgt spid="3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build="p"/>
      <p:bldP spid="3410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smtClean="0"/>
              <a:t>Monday, Oct. 29, 2018</a:t>
            </a:r>
            <a:endParaRPr lang="en-US"/>
          </a:p>
        </p:txBody>
      </p:sp>
      <p:sp>
        <p:nvSpPr>
          <p:cNvPr id="54" name="Footer Placeholder 4"/>
          <p:cNvSpPr>
            <a:spLocks noGrp="1"/>
          </p:cNvSpPr>
          <p:nvPr>
            <p:ph type="ftr" sz="quarter" idx="11"/>
          </p:nvPr>
        </p:nvSpPr>
        <p:spPr/>
        <p:txBody>
          <a:bodyPr/>
          <a:lstStyle/>
          <a:p>
            <a:r>
              <a:rPr lang="mr-IN" smtClean="0"/>
              <a:t>PHYS 1444-002, Fall 2018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18</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a:t>
            </a:r>
            <a:r>
              <a:rPr lang="en-US" sz="2000" dirty="0" smtClean="0">
                <a:solidFill>
                  <a:schemeClr val="accent2"/>
                </a:solidFill>
                <a:latin typeface="Arial Narrow" charset="0"/>
              </a:rPr>
              <a:t>0.30</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total resistance is </a:t>
            </a:r>
            <a:r>
              <a:rPr lang="en-US" sz="2000" dirty="0" smtClean="0">
                <a:solidFill>
                  <a:schemeClr val="accent2"/>
                </a:solidFill>
                <a:latin typeface="Arial Narrow" charset="0"/>
              </a:rPr>
              <a:t>20k</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154231"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154232"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154233" name="Equation" r:id="rId8" imgW="419040" imgH="203040" progId="Equation.DSMT4">
                  <p:embed/>
                </p:oleObj>
              </mc:Choice>
              <mc:Fallback>
                <p:oleObj name="Equation" r:id="rId8" imgW="41904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154234" name="Equation" r:id="rId10" imgW="253800" imgH="190440" progId="Equation.DSMT4">
                  <p:embed/>
                </p:oleObj>
              </mc:Choice>
              <mc:Fallback>
                <p:oleObj name="Equation" r:id="rId10" imgW="25380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154235" name="Equation" r:id="rId12" imgW="583920" imgH="164880" progId="Equation.DSMT4">
                  <p:embed/>
                </p:oleObj>
              </mc:Choice>
              <mc:Fallback>
                <p:oleObj name="Equation" r:id="rId12" imgW="5839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154236" name="Equation" r:id="rId14" imgW="774360" imgH="215640" progId="Equation.DSMT4">
                  <p:embed/>
                </p:oleObj>
              </mc:Choice>
              <mc:Fallback>
                <p:oleObj name="Equation" r:id="rId14" imgW="77436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154237" name="Equation" r:id="rId16" imgW="1015920" imgH="203040" progId="Equation.DSMT4">
                  <p:embed/>
                </p:oleObj>
              </mc:Choice>
              <mc:Fallback>
                <p:oleObj name="Equation" r:id="rId16" imgW="10159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154238" name="Equation" r:id="rId18" imgW="203040" imgH="152280" progId="Equation.DSMT4">
                  <p:embed/>
                </p:oleObj>
              </mc:Choice>
              <mc:Fallback>
                <p:oleObj name="Equation" r:id="rId18" imgW="203040" imgH="152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154239" name="Equation" r:id="rId20" imgW="241200" imgH="139680" progId="Equation.DSMT4">
                  <p:embed/>
                </p:oleObj>
              </mc:Choice>
              <mc:Fallback>
                <p:oleObj name="Equation" r:id="rId20" imgW="241200" imgH="1396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154240" name="Equation" r:id="rId22" imgW="228600" imgH="152280" progId="Equation.DSMT4">
                  <p:embed/>
                </p:oleObj>
              </mc:Choice>
              <mc:Fallback>
                <p:oleObj name="Equation" r:id="rId22" imgW="228600" imgH="152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154241" name="Equation" r:id="rId24" imgW="228600" imgH="152280" progId="Equation.DSMT4">
                  <p:embed/>
                </p:oleObj>
              </mc:Choice>
              <mc:Fallback>
                <p:oleObj name="Equation" r:id="rId24" imgW="228600" imgH="152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154242" name="Equation" r:id="rId26" imgW="228600" imgH="152280" progId="Equation.DSMT4">
                  <p:embed/>
                </p:oleObj>
              </mc:Choice>
              <mc:Fallback>
                <p:oleObj name="Equation" r:id="rId26" imgW="22860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154243" name="Equation" r:id="rId28" imgW="253800" imgH="190440" progId="Equation.DSMT4">
                  <p:embed/>
                </p:oleObj>
              </mc:Choice>
              <mc:Fallback>
                <p:oleObj name="Equation" r:id="rId28" imgW="253800" imgH="1904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154244" name="Equation" r:id="rId30" imgW="2971800" imgH="279360" progId="Equation.DSMT4">
                  <p:embed/>
                </p:oleObj>
              </mc:Choice>
              <mc:Fallback>
                <p:oleObj name="Equation" r:id="rId30" imgW="2971800" imgH="27936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154245" name="Equation" r:id="rId32" imgW="241200" imgH="164880" progId="Equation.DSMT4">
                  <p:embed/>
                </p:oleObj>
              </mc:Choice>
              <mc:Fallback>
                <p:oleObj name="Equation" r:id="rId32" imgW="241200" imgH="1648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154246" name="Equation" r:id="rId34" imgW="558720" imgH="203040" progId="Equation.DSMT4">
                  <p:embed/>
                </p:oleObj>
              </mc:Choice>
              <mc:Fallback>
                <p:oleObj name="Equation" r:id="rId34" imgW="558720" imgH="20304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154247" name="Equation" r:id="rId36" imgW="761760" imgH="203040" progId="Equation.DSMT4">
                  <p:embed/>
                </p:oleObj>
              </mc:Choice>
              <mc:Fallback>
                <p:oleObj name="Equation" r:id="rId36" imgW="76176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154248" name="Equation" r:id="rId38" imgW="774360" imgH="203040" progId="Equation.DSMT4">
                  <p:embed/>
                </p:oleObj>
              </mc:Choice>
              <mc:Fallback>
                <p:oleObj name="Equation" r:id="rId38" imgW="774360" imgH="203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154249" name="Equation" r:id="rId40" imgW="342720" imgH="164880" progId="Equation.DSMT4">
                  <p:embed/>
                </p:oleObj>
              </mc:Choice>
              <mc:Fallback>
                <p:oleObj name="Equation" r:id="rId40" imgW="342720" imgH="1648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154250" name="Equation" r:id="rId42" imgW="749160" imgH="203040" progId="Equation.DSMT4">
                  <p:embed/>
                </p:oleObj>
              </mc:Choice>
              <mc:Fallback>
                <p:oleObj name="Equation" r:id="rId42" imgW="749160" imgH="20304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154251" name="Equation" r:id="rId44" imgW="279360" imgH="152280" progId="Equation.DSMT4">
                  <p:embed/>
                </p:oleObj>
              </mc:Choice>
              <mc:Fallback>
                <p:oleObj name="Equation" r:id="rId44" imgW="279360" imgH="1522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154252" name="Equation" r:id="rId46" imgW="698400" imgH="203040" progId="Equation.DSMT4">
                  <p:embed/>
                </p:oleObj>
              </mc:Choice>
              <mc:Fallback>
                <p:oleObj name="Equation" r:id="rId46" imgW="698400" imgH="20304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154253" name="Equation" r:id="rId48" imgW="228600" imgH="164880" progId="Equation.DSMT4">
                  <p:embed/>
                </p:oleObj>
              </mc:Choice>
              <mc:Fallback>
                <p:oleObj name="Equation" r:id="rId48" imgW="228600" imgH="1648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154254" name="Equation" r:id="rId50" imgW="660240" imgH="279360" progId="Equation.DSMT4">
                  <p:embed/>
                </p:oleObj>
              </mc:Choice>
              <mc:Fallback>
                <p:oleObj name="Equation" r:id="rId50" imgW="660240" imgH="27936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154255" name="Equation" r:id="rId52" imgW="863280" imgH="279360" progId="Equation.DSMT4">
                  <p:embed/>
                </p:oleObj>
              </mc:Choice>
              <mc:Fallback>
                <p:oleObj name="Equation" r:id="rId52" imgW="863280" imgH="27936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154256" name="Equation" r:id="rId54" imgW="774360" imgH="164880" progId="Equation.DSMT4">
                  <p:embed/>
                </p:oleObj>
              </mc:Choice>
              <mc:Fallback>
                <p:oleObj name="Equation" r:id="rId54" imgW="774360" imgH="164880"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154257" name="Equation" r:id="rId56" imgW="520560" imgH="164880" progId="Equation.DSMT4">
                  <p:embed/>
                </p:oleObj>
              </mc:Choice>
              <mc:Fallback>
                <p:oleObj name="Equation" r:id="rId56" imgW="520560" imgH="164880" progId="Equation.DSMT4">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154258" name="Equation" r:id="rId58" imgW="749160" imgH="203040" progId="Equation.DSMT4">
                  <p:embed/>
                </p:oleObj>
              </mc:Choice>
              <mc:Fallback>
                <p:oleObj name="Equation" r:id="rId58" imgW="749160" imgH="203040" progId="Equation.DSMT4">
                  <p:embed/>
                  <p:pic>
                    <p:nvPicPr>
                      <p:cNvPr id="0" nam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154259" name="Equation" r:id="rId60" imgW="190440" imgH="152280" progId="Equation.DSMT4">
                  <p:embed/>
                </p:oleObj>
              </mc:Choice>
              <mc:Fallback>
                <p:oleObj name="Equation" r:id="rId60" imgW="190440" imgH="152280" progId="Equation.DSMT4">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154260" name="Equation" r:id="rId62" imgW="406080" imgH="203040" progId="Equation.DSMT4">
                  <p:embed/>
                </p:oleObj>
              </mc:Choice>
              <mc:Fallback>
                <p:oleObj name="Equation" r:id="rId62" imgW="406080" imgH="203040" progId="Equation.DSMT4">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154261" name="Equation" r:id="rId64" imgW="634680" imgH="228600" progId="Equation.DSMT4">
                  <p:embed/>
                </p:oleObj>
              </mc:Choice>
              <mc:Fallback>
                <p:oleObj name="Equation" r:id="rId64" imgW="634680" imgH="228600" progId="Equation.DSMT4">
                  <p:embed/>
                  <p:pic>
                    <p:nvPicPr>
                      <p:cNvPr id="0" nam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154262" name="Equation" r:id="rId66" imgW="253800" imgH="203040" progId="Equation.DSMT4">
                  <p:embed/>
                </p:oleObj>
              </mc:Choice>
              <mc:Fallback>
                <p:oleObj name="Equation" r:id="rId66" imgW="253800" imgH="203040" progId="Equation.DSMT4">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154263" name="Equation" r:id="rId68" imgW="2273040" imgH="279360" progId="Equation.DSMT4">
                  <p:embed/>
                </p:oleObj>
              </mc:Choice>
              <mc:Fallback>
                <p:oleObj name="Equation" r:id="rId68" imgW="2273040" imgH="279360" progId="Equation.DSMT4">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154264" name="Equation" r:id="rId70" imgW="571320" imgH="203040" progId="Equation.DSMT4">
                  <p:embed/>
                </p:oleObj>
              </mc:Choice>
              <mc:Fallback>
                <p:oleObj name="Equation" r:id="rId70" imgW="571320" imgH="203040" progId="Equation.DSMT4">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154265" name="Equation" r:id="rId72" imgW="799920" imgH="228600" progId="Equation.DSMT4">
                  <p:embed/>
                </p:oleObj>
              </mc:Choice>
              <mc:Fallback>
                <p:oleObj name="Equation" r:id="rId72" imgW="799920" imgH="228600" progId="Equation.DSMT4">
                  <p:embed/>
                  <p:pic>
                    <p:nvPicPr>
                      <p:cNvPr id="0" name=""/>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154266" name="Equation" r:id="rId74" imgW="571320" imgH="203040" progId="Equation.DSMT4">
                  <p:embed/>
                </p:oleObj>
              </mc:Choice>
              <mc:Fallback>
                <p:oleObj name="Equation" r:id="rId74" imgW="571320" imgH="203040" progId="Equation.DSMT4">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154267" name="Equation" r:id="rId76" imgW="761760" imgH="228600" progId="Equation.DSMT4">
                  <p:embed/>
                </p:oleObj>
              </mc:Choice>
              <mc:Fallback>
                <p:oleObj name="Equation" r:id="rId76" imgW="761760" imgH="228600" progId="Equation.DSMT4">
                  <p:embed/>
                  <p:pic>
                    <p:nvPicPr>
                      <p:cNvPr id="0" name=""/>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05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2020"/>
                                        </p:tgtEl>
                                        <p:attrNameLst>
                                          <p:attrName>style.visibility</p:attrName>
                                        </p:attrNameLst>
                                      </p:cBhvr>
                                      <p:to>
                                        <p:strVal val="visible"/>
                                      </p:to>
                                    </p:set>
                                    <p:animEffect transition="in" filter="wipe(left)">
                                      <p:cBhvr>
                                        <p:cTn id="7" dur="500"/>
                                        <p:tgtEl>
                                          <p:spTgt spid="3420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42018"/>
                                        </p:tgtEl>
                                        <p:attrNameLst>
                                          <p:attrName>style.visibility</p:attrName>
                                        </p:attrNameLst>
                                      </p:cBhvr>
                                      <p:to>
                                        <p:strVal val="visible"/>
                                      </p:to>
                                    </p:set>
                                    <p:anim calcmode="lin" valueType="num">
                                      <p:cBhvr>
                                        <p:cTn id="12" dur="500" fill="hold"/>
                                        <p:tgtEl>
                                          <p:spTgt spid="342018"/>
                                        </p:tgtEl>
                                        <p:attrNameLst>
                                          <p:attrName>ppt_w</p:attrName>
                                        </p:attrNameLst>
                                      </p:cBhvr>
                                      <p:tavLst>
                                        <p:tav tm="0">
                                          <p:val>
                                            <p:fltVal val="0"/>
                                          </p:val>
                                        </p:tav>
                                        <p:tav tm="100000">
                                          <p:val>
                                            <p:strVal val="#ppt_w"/>
                                          </p:val>
                                        </p:tav>
                                      </p:tavLst>
                                    </p:anim>
                                    <p:anim calcmode="lin" valueType="num">
                                      <p:cBhvr>
                                        <p:cTn id="13" dur="500" fill="hold"/>
                                        <p:tgtEl>
                                          <p:spTgt spid="342018"/>
                                        </p:tgtEl>
                                        <p:attrNameLst>
                                          <p:attrName>ppt_h</p:attrName>
                                        </p:attrNameLst>
                                      </p:cBhvr>
                                      <p:tavLst>
                                        <p:tav tm="0">
                                          <p:val>
                                            <p:fltVal val="0"/>
                                          </p:val>
                                        </p:tav>
                                        <p:tav tm="100000">
                                          <p:val>
                                            <p:strVal val="#ppt_h"/>
                                          </p:val>
                                        </p:tav>
                                      </p:tavLst>
                                    </p:anim>
                                    <p:animEffect transition="in" filter="fade">
                                      <p:cBhvr>
                                        <p:cTn id="14" dur="500"/>
                                        <p:tgtEl>
                                          <p:spTgt spid="3420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2021"/>
                                        </p:tgtEl>
                                        <p:attrNameLst>
                                          <p:attrName>style.visibility</p:attrName>
                                        </p:attrNameLst>
                                      </p:cBhvr>
                                      <p:to>
                                        <p:strVal val="visible"/>
                                      </p:to>
                                    </p:set>
                                    <p:animEffect transition="in" filter="wipe(left)">
                                      <p:cBhvr>
                                        <p:cTn id="19" dur="500"/>
                                        <p:tgtEl>
                                          <p:spTgt spid="3420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2023"/>
                                        </p:tgtEl>
                                        <p:attrNameLst>
                                          <p:attrName>style.visibility</p:attrName>
                                        </p:attrNameLst>
                                      </p:cBhvr>
                                      <p:to>
                                        <p:strVal val="visible"/>
                                      </p:to>
                                    </p:set>
                                    <p:animEffect transition="in" filter="wipe(left)">
                                      <p:cBhvr>
                                        <p:cTn id="24" dur="500"/>
                                        <p:tgtEl>
                                          <p:spTgt spid="3420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2046"/>
                                        </p:tgtEl>
                                        <p:attrNameLst>
                                          <p:attrName>style.visibility</p:attrName>
                                        </p:attrNameLst>
                                      </p:cBhvr>
                                      <p:to>
                                        <p:strVal val="visible"/>
                                      </p:to>
                                    </p:set>
                                    <p:animEffect transition="in" filter="wipe(left)">
                                      <p:cBhvr>
                                        <p:cTn id="29" dur="500"/>
                                        <p:tgtEl>
                                          <p:spTgt spid="3420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2024"/>
                                        </p:tgtEl>
                                        <p:attrNameLst>
                                          <p:attrName>style.visibility</p:attrName>
                                        </p:attrNameLst>
                                      </p:cBhvr>
                                      <p:to>
                                        <p:strVal val="visible"/>
                                      </p:to>
                                    </p:set>
                                    <p:animEffect transition="in" filter="wipe(left)">
                                      <p:cBhvr>
                                        <p:cTn id="34" dur="500"/>
                                        <p:tgtEl>
                                          <p:spTgt spid="3420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2022"/>
                                        </p:tgtEl>
                                        <p:attrNameLst>
                                          <p:attrName>style.visibility</p:attrName>
                                        </p:attrNameLst>
                                      </p:cBhvr>
                                      <p:to>
                                        <p:strVal val="visible"/>
                                      </p:to>
                                    </p:set>
                                    <p:animEffect transition="in" filter="wipe(left)">
                                      <p:cBhvr>
                                        <p:cTn id="39" dur="500"/>
                                        <p:tgtEl>
                                          <p:spTgt spid="3420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2047"/>
                                        </p:tgtEl>
                                        <p:attrNameLst>
                                          <p:attrName>style.visibility</p:attrName>
                                        </p:attrNameLst>
                                      </p:cBhvr>
                                      <p:to>
                                        <p:strVal val="visible"/>
                                      </p:to>
                                    </p:set>
                                    <p:animEffect transition="in" filter="wipe(left)">
                                      <p:cBhvr>
                                        <p:cTn id="44" dur="500"/>
                                        <p:tgtEl>
                                          <p:spTgt spid="3420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2048"/>
                                        </p:tgtEl>
                                        <p:attrNameLst>
                                          <p:attrName>style.visibility</p:attrName>
                                        </p:attrNameLst>
                                      </p:cBhvr>
                                      <p:to>
                                        <p:strVal val="visible"/>
                                      </p:to>
                                    </p:set>
                                    <p:animEffect transition="in" filter="wipe(left)">
                                      <p:cBhvr>
                                        <p:cTn id="49" dur="500"/>
                                        <p:tgtEl>
                                          <p:spTgt spid="3420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42049"/>
                                        </p:tgtEl>
                                        <p:attrNameLst>
                                          <p:attrName>style.visibility</p:attrName>
                                        </p:attrNameLst>
                                      </p:cBhvr>
                                      <p:to>
                                        <p:strVal val="visible"/>
                                      </p:to>
                                    </p:set>
                                    <p:animEffect transition="in" filter="wipe(left)">
                                      <p:cBhvr>
                                        <p:cTn id="54" dur="500"/>
                                        <p:tgtEl>
                                          <p:spTgt spid="3420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2028"/>
                                        </p:tgtEl>
                                        <p:attrNameLst>
                                          <p:attrName>style.visibility</p:attrName>
                                        </p:attrNameLst>
                                      </p:cBhvr>
                                      <p:to>
                                        <p:strVal val="visible"/>
                                      </p:to>
                                    </p:set>
                                    <p:animEffect transition="in" filter="wipe(left)">
                                      <p:cBhvr>
                                        <p:cTn id="59" dur="500"/>
                                        <p:tgtEl>
                                          <p:spTgt spid="3420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2025"/>
                                        </p:tgtEl>
                                        <p:attrNameLst>
                                          <p:attrName>style.visibility</p:attrName>
                                        </p:attrNameLst>
                                      </p:cBhvr>
                                      <p:to>
                                        <p:strVal val="visible"/>
                                      </p:to>
                                    </p:set>
                                    <p:animEffect transition="in" filter="wipe(left)">
                                      <p:cBhvr>
                                        <p:cTn id="64" dur="500"/>
                                        <p:tgtEl>
                                          <p:spTgt spid="3420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42050"/>
                                        </p:tgtEl>
                                        <p:attrNameLst>
                                          <p:attrName>style.visibility</p:attrName>
                                        </p:attrNameLst>
                                      </p:cBhvr>
                                      <p:to>
                                        <p:strVal val="visible"/>
                                      </p:to>
                                    </p:set>
                                    <p:animEffect transition="in" filter="wipe(left)">
                                      <p:cBhvr>
                                        <p:cTn id="69" dur="500"/>
                                        <p:tgtEl>
                                          <p:spTgt spid="3420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42051"/>
                                        </p:tgtEl>
                                        <p:attrNameLst>
                                          <p:attrName>style.visibility</p:attrName>
                                        </p:attrNameLst>
                                      </p:cBhvr>
                                      <p:to>
                                        <p:strVal val="visible"/>
                                      </p:to>
                                    </p:set>
                                    <p:animEffect transition="in" filter="wipe(left)">
                                      <p:cBhvr>
                                        <p:cTn id="74" dur="500"/>
                                        <p:tgtEl>
                                          <p:spTgt spid="3420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42052"/>
                                        </p:tgtEl>
                                        <p:attrNameLst>
                                          <p:attrName>style.visibility</p:attrName>
                                        </p:attrNameLst>
                                      </p:cBhvr>
                                      <p:to>
                                        <p:strVal val="visible"/>
                                      </p:to>
                                    </p:set>
                                    <p:animEffect transition="in" filter="wipe(left)">
                                      <p:cBhvr>
                                        <p:cTn id="79" dur="500"/>
                                        <p:tgtEl>
                                          <p:spTgt spid="3420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42053"/>
                                        </p:tgtEl>
                                        <p:attrNameLst>
                                          <p:attrName>style.visibility</p:attrName>
                                        </p:attrNameLst>
                                      </p:cBhvr>
                                      <p:to>
                                        <p:strVal val="visible"/>
                                      </p:to>
                                    </p:set>
                                    <p:animEffect transition="in" filter="wipe(left)">
                                      <p:cBhvr>
                                        <p:cTn id="84" dur="500"/>
                                        <p:tgtEl>
                                          <p:spTgt spid="34205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42026"/>
                                        </p:tgtEl>
                                        <p:attrNameLst>
                                          <p:attrName>style.visibility</p:attrName>
                                        </p:attrNameLst>
                                      </p:cBhvr>
                                      <p:to>
                                        <p:strVal val="visible"/>
                                      </p:to>
                                    </p:set>
                                    <p:animEffect transition="in" filter="wipe(left)">
                                      <p:cBhvr>
                                        <p:cTn id="89" dur="500"/>
                                        <p:tgtEl>
                                          <p:spTgt spid="34202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2029"/>
                                        </p:tgtEl>
                                        <p:attrNameLst>
                                          <p:attrName>style.visibility</p:attrName>
                                        </p:attrNameLst>
                                      </p:cBhvr>
                                      <p:to>
                                        <p:strVal val="visible"/>
                                      </p:to>
                                    </p:set>
                                    <p:animEffect transition="in" filter="wipe(left)">
                                      <p:cBhvr>
                                        <p:cTn id="94" dur="500"/>
                                        <p:tgtEl>
                                          <p:spTgt spid="3420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2054"/>
                                        </p:tgtEl>
                                        <p:attrNameLst>
                                          <p:attrName>style.visibility</p:attrName>
                                        </p:attrNameLst>
                                      </p:cBhvr>
                                      <p:to>
                                        <p:strVal val="visible"/>
                                      </p:to>
                                    </p:set>
                                    <p:animEffect transition="in" filter="wipe(left)">
                                      <p:cBhvr>
                                        <p:cTn id="99" dur="500"/>
                                        <p:tgtEl>
                                          <p:spTgt spid="34205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42055"/>
                                        </p:tgtEl>
                                        <p:attrNameLst>
                                          <p:attrName>style.visibility</p:attrName>
                                        </p:attrNameLst>
                                      </p:cBhvr>
                                      <p:to>
                                        <p:strVal val="visible"/>
                                      </p:to>
                                    </p:set>
                                    <p:animEffect transition="in" filter="wipe(left)">
                                      <p:cBhvr>
                                        <p:cTn id="104" dur="500"/>
                                        <p:tgtEl>
                                          <p:spTgt spid="34205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42030"/>
                                        </p:tgtEl>
                                        <p:attrNameLst>
                                          <p:attrName>style.visibility</p:attrName>
                                        </p:attrNameLst>
                                      </p:cBhvr>
                                      <p:to>
                                        <p:strVal val="visible"/>
                                      </p:to>
                                    </p:set>
                                    <p:animEffect transition="in" filter="wipe(left)">
                                      <p:cBhvr>
                                        <p:cTn id="109" dur="500"/>
                                        <p:tgtEl>
                                          <p:spTgt spid="34203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42031"/>
                                        </p:tgtEl>
                                        <p:attrNameLst>
                                          <p:attrName>style.visibility</p:attrName>
                                        </p:attrNameLst>
                                      </p:cBhvr>
                                      <p:to>
                                        <p:strVal val="visible"/>
                                      </p:to>
                                    </p:set>
                                    <p:animEffect transition="in" filter="wipe(left)">
                                      <p:cBhvr>
                                        <p:cTn id="114" dur="500"/>
                                        <p:tgtEl>
                                          <p:spTgt spid="3420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42056"/>
                                        </p:tgtEl>
                                        <p:attrNameLst>
                                          <p:attrName>style.visibility</p:attrName>
                                        </p:attrNameLst>
                                      </p:cBhvr>
                                      <p:to>
                                        <p:strVal val="visible"/>
                                      </p:to>
                                    </p:set>
                                    <p:animEffect transition="in" filter="wipe(left)">
                                      <p:cBhvr>
                                        <p:cTn id="119" dur="500"/>
                                        <p:tgtEl>
                                          <p:spTgt spid="34205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42032"/>
                                        </p:tgtEl>
                                        <p:attrNameLst>
                                          <p:attrName>style.visibility</p:attrName>
                                        </p:attrNameLst>
                                      </p:cBhvr>
                                      <p:to>
                                        <p:strVal val="visible"/>
                                      </p:to>
                                    </p:set>
                                    <p:animEffect transition="in" filter="wipe(left)">
                                      <p:cBhvr>
                                        <p:cTn id="124" dur="500"/>
                                        <p:tgtEl>
                                          <p:spTgt spid="34203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42033"/>
                                        </p:tgtEl>
                                        <p:attrNameLst>
                                          <p:attrName>style.visibility</p:attrName>
                                        </p:attrNameLst>
                                      </p:cBhvr>
                                      <p:to>
                                        <p:strVal val="visible"/>
                                      </p:to>
                                    </p:set>
                                    <p:animEffect transition="in" filter="wipe(left)">
                                      <p:cBhvr>
                                        <p:cTn id="129" dur="500"/>
                                        <p:tgtEl>
                                          <p:spTgt spid="34203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42034"/>
                                        </p:tgtEl>
                                        <p:attrNameLst>
                                          <p:attrName>style.visibility</p:attrName>
                                        </p:attrNameLst>
                                      </p:cBhvr>
                                      <p:to>
                                        <p:strVal val="visible"/>
                                      </p:to>
                                    </p:set>
                                    <p:animEffect transition="in" filter="wipe(left)">
                                      <p:cBhvr>
                                        <p:cTn id="134" dur="500"/>
                                        <p:tgtEl>
                                          <p:spTgt spid="34203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42057"/>
                                        </p:tgtEl>
                                        <p:attrNameLst>
                                          <p:attrName>style.visibility</p:attrName>
                                        </p:attrNameLst>
                                      </p:cBhvr>
                                      <p:to>
                                        <p:strVal val="visible"/>
                                      </p:to>
                                    </p:set>
                                    <p:animEffect transition="in" filter="wipe(left)">
                                      <p:cBhvr>
                                        <p:cTn id="139" dur="500"/>
                                        <p:tgtEl>
                                          <p:spTgt spid="34205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342058"/>
                                        </p:tgtEl>
                                        <p:attrNameLst>
                                          <p:attrName>style.visibility</p:attrName>
                                        </p:attrNameLst>
                                      </p:cBhvr>
                                      <p:to>
                                        <p:strVal val="visible"/>
                                      </p:to>
                                    </p:set>
                                    <p:animEffect transition="in" filter="wipe(left)">
                                      <p:cBhvr>
                                        <p:cTn id="144" dur="500"/>
                                        <p:tgtEl>
                                          <p:spTgt spid="34205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2059"/>
                                        </p:tgtEl>
                                        <p:attrNameLst>
                                          <p:attrName>style.visibility</p:attrName>
                                        </p:attrNameLst>
                                      </p:cBhvr>
                                      <p:to>
                                        <p:strVal val="visible"/>
                                      </p:to>
                                    </p:set>
                                    <p:animEffect transition="in" filter="wipe(left)">
                                      <p:cBhvr>
                                        <p:cTn id="149" dur="500"/>
                                        <p:tgtEl>
                                          <p:spTgt spid="34205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342035"/>
                                        </p:tgtEl>
                                        <p:attrNameLst>
                                          <p:attrName>style.visibility</p:attrName>
                                        </p:attrNameLst>
                                      </p:cBhvr>
                                      <p:to>
                                        <p:strVal val="visible"/>
                                      </p:to>
                                    </p:set>
                                    <p:animEffect transition="in" filter="wipe(left)">
                                      <p:cBhvr>
                                        <p:cTn id="154" dur="500"/>
                                        <p:tgtEl>
                                          <p:spTgt spid="34203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342036"/>
                                        </p:tgtEl>
                                        <p:attrNameLst>
                                          <p:attrName>style.visibility</p:attrName>
                                        </p:attrNameLst>
                                      </p:cBhvr>
                                      <p:to>
                                        <p:strVal val="visible"/>
                                      </p:to>
                                    </p:set>
                                    <p:animEffect transition="in" filter="wipe(left)">
                                      <p:cBhvr>
                                        <p:cTn id="159" dur="500"/>
                                        <p:tgtEl>
                                          <p:spTgt spid="34203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342060"/>
                                        </p:tgtEl>
                                        <p:attrNameLst>
                                          <p:attrName>style.visibility</p:attrName>
                                        </p:attrNameLst>
                                      </p:cBhvr>
                                      <p:to>
                                        <p:strVal val="visible"/>
                                      </p:to>
                                    </p:set>
                                    <p:animEffect transition="in" filter="wipe(left)">
                                      <p:cBhvr>
                                        <p:cTn id="164" dur="500"/>
                                        <p:tgtEl>
                                          <p:spTgt spid="34206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342061"/>
                                        </p:tgtEl>
                                        <p:attrNameLst>
                                          <p:attrName>style.visibility</p:attrName>
                                        </p:attrNameLst>
                                      </p:cBhvr>
                                      <p:to>
                                        <p:strVal val="visible"/>
                                      </p:to>
                                    </p:set>
                                    <p:animEffect transition="in" filter="wipe(left)">
                                      <p:cBhvr>
                                        <p:cTn id="169" dur="500"/>
                                        <p:tgtEl>
                                          <p:spTgt spid="34206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iterate type="wd">
                                    <p:tmPct val="10000"/>
                                  </p:iterate>
                                  <p:childTnLst>
                                    <p:set>
                                      <p:cBhvr>
                                        <p:cTn id="173" dur="1" fill="hold">
                                          <p:stCondLst>
                                            <p:cond delay="0"/>
                                          </p:stCondLst>
                                        </p:cTn>
                                        <p:tgtEl>
                                          <p:spTgt spid="342038"/>
                                        </p:tgtEl>
                                        <p:attrNameLst>
                                          <p:attrName>style.visibility</p:attrName>
                                        </p:attrNameLst>
                                      </p:cBhvr>
                                      <p:to>
                                        <p:strVal val="visible"/>
                                      </p:to>
                                    </p:set>
                                    <p:animEffect transition="in" filter="wipe(left)">
                                      <p:cBhvr>
                                        <p:cTn id="174" dur="500"/>
                                        <p:tgtEl>
                                          <p:spTgt spid="342038"/>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342037"/>
                                        </p:tgtEl>
                                        <p:attrNameLst>
                                          <p:attrName>style.visibility</p:attrName>
                                        </p:attrNameLst>
                                      </p:cBhvr>
                                      <p:to>
                                        <p:strVal val="visible"/>
                                      </p:to>
                                    </p:set>
                                    <p:animEffect transition="in" filter="wipe(left)">
                                      <p:cBhvr>
                                        <p:cTn id="179" dur="500"/>
                                        <p:tgtEl>
                                          <p:spTgt spid="342037"/>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42062"/>
                                        </p:tgtEl>
                                        <p:attrNameLst>
                                          <p:attrName>style.visibility</p:attrName>
                                        </p:attrNameLst>
                                      </p:cBhvr>
                                      <p:to>
                                        <p:strVal val="visible"/>
                                      </p:to>
                                    </p:set>
                                    <p:animEffect transition="in" filter="wipe(left)">
                                      <p:cBhvr>
                                        <p:cTn id="184" dur="500"/>
                                        <p:tgtEl>
                                          <p:spTgt spid="34206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342063"/>
                                        </p:tgtEl>
                                        <p:attrNameLst>
                                          <p:attrName>style.visibility</p:attrName>
                                        </p:attrNameLst>
                                      </p:cBhvr>
                                      <p:to>
                                        <p:strVal val="visible"/>
                                      </p:to>
                                    </p:set>
                                    <p:animEffect transition="in" filter="wipe(left)">
                                      <p:cBhvr>
                                        <p:cTn id="189" dur="500"/>
                                        <p:tgtEl>
                                          <p:spTgt spid="34206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iterate type="wd">
                                    <p:tmPct val="10000"/>
                                  </p:iterate>
                                  <p:childTnLst>
                                    <p:set>
                                      <p:cBhvr>
                                        <p:cTn id="193" dur="1" fill="hold">
                                          <p:stCondLst>
                                            <p:cond delay="0"/>
                                          </p:stCondLst>
                                        </p:cTn>
                                        <p:tgtEl>
                                          <p:spTgt spid="342027"/>
                                        </p:tgtEl>
                                        <p:attrNameLst>
                                          <p:attrName>style.visibility</p:attrName>
                                        </p:attrNameLst>
                                      </p:cBhvr>
                                      <p:to>
                                        <p:strVal val="visible"/>
                                      </p:to>
                                    </p:set>
                                    <p:animEffect transition="in" filter="wipe(left)">
                                      <p:cBhvr>
                                        <p:cTn id="194" dur="500"/>
                                        <p:tgtEl>
                                          <p:spTgt spid="3420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342039"/>
                                        </p:tgtEl>
                                        <p:attrNameLst>
                                          <p:attrName>style.visibility</p:attrName>
                                        </p:attrNameLst>
                                      </p:cBhvr>
                                      <p:to>
                                        <p:strVal val="visible"/>
                                      </p:to>
                                    </p:set>
                                    <p:animEffect transition="in" filter="wipe(left)">
                                      <p:cBhvr>
                                        <p:cTn id="199" dur="500"/>
                                        <p:tgtEl>
                                          <p:spTgt spid="34203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342064"/>
                                        </p:tgtEl>
                                        <p:attrNameLst>
                                          <p:attrName>style.visibility</p:attrName>
                                        </p:attrNameLst>
                                      </p:cBhvr>
                                      <p:to>
                                        <p:strVal val="visible"/>
                                      </p:to>
                                    </p:set>
                                    <p:animEffect transition="in" filter="wipe(left)">
                                      <p:cBhvr>
                                        <p:cTn id="204" dur="500"/>
                                        <p:tgtEl>
                                          <p:spTgt spid="342064"/>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342065"/>
                                        </p:tgtEl>
                                        <p:attrNameLst>
                                          <p:attrName>style.visibility</p:attrName>
                                        </p:attrNameLst>
                                      </p:cBhvr>
                                      <p:to>
                                        <p:strVal val="visible"/>
                                      </p:to>
                                    </p:set>
                                    <p:animEffect transition="in" filter="wipe(left)">
                                      <p:cBhvr>
                                        <p:cTn id="209" dur="500"/>
                                        <p:tgtEl>
                                          <p:spTgt spid="342065"/>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iterate type="wd">
                                    <p:tmPct val="10000"/>
                                  </p:iterate>
                                  <p:childTnLst>
                                    <p:set>
                                      <p:cBhvr>
                                        <p:cTn id="213" dur="1" fill="hold">
                                          <p:stCondLst>
                                            <p:cond delay="0"/>
                                          </p:stCondLst>
                                        </p:cTn>
                                        <p:tgtEl>
                                          <p:spTgt spid="342040"/>
                                        </p:tgtEl>
                                        <p:attrNameLst>
                                          <p:attrName>style.visibility</p:attrName>
                                        </p:attrNameLst>
                                      </p:cBhvr>
                                      <p:to>
                                        <p:strVal val="visible"/>
                                      </p:to>
                                    </p:set>
                                    <p:animEffect transition="in" filter="wipe(left)">
                                      <p:cBhvr>
                                        <p:cTn id="214" dur="500"/>
                                        <p:tgtEl>
                                          <p:spTgt spid="34204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iterate type="wd">
                                    <p:tmPct val="10000"/>
                                  </p:iterate>
                                  <p:childTnLst>
                                    <p:set>
                                      <p:cBhvr>
                                        <p:cTn id="218" dur="1" fill="hold">
                                          <p:stCondLst>
                                            <p:cond delay="0"/>
                                          </p:stCondLst>
                                        </p:cTn>
                                        <p:tgtEl>
                                          <p:spTgt spid="342042"/>
                                        </p:tgtEl>
                                        <p:attrNameLst>
                                          <p:attrName>style.visibility</p:attrName>
                                        </p:attrNameLst>
                                      </p:cBhvr>
                                      <p:to>
                                        <p:strVal val="visible"/>
                                      </p:to>
                                    </p:set>
                                    <p:animEffect transition="in" filter="wipe(left)">
                                      <p:cBhvr>
                                        <p:cTn id="219" dur="500"/>
                                        <p:tgtEl>
                                          <p:spTgt spid="342042"/>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342041"/>
                                        </p:tgtEl>
                                        <p:attrNameLst>
                                          <p:attrName>style.visibility</p:attrName>
                                        </p:attrNameLst>
                                      </p:cBhvr>
                                      <p:to>
                                        <p:strVal val="visible"/>
                                      </p:to>
                                    </p:set>
                                    <p:animEffect transition="in" filter="wipe(left)">
                                      <p:cBhvr>
                                        <p:cTn id="224" dur="500"/>
                                        <p:tgtEl>
                                          <p:spTgt spid="342041"/>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nodeType="clickEffect">
                                  <p:stCondLst>
                                    <p:cond delay="0"/>
                                  </p:stCondLst>
                                  <p:childTnLst>
                                    <p:set>
                                      <p:cBhvr>
                                        <p:cTn id="228" dur="1" fill="hold">
                                          <p:stCondLst>
                                            <p:cond delay="0"/>
                                          </p:stCondLst>
                                        </p:cTn>
                                        <p:tgtEl>
                                          <p:spTgt spid="342066"/>
                                        </p:tgtEl>
                                        <p:attrNameLst>
                                          <p:attrName>style.visibility</p:attrName>
                                        </p:attrNameLst>
                                      </p:cBhvr>
                                      <p:to>
                                        <p:strVal val="visible"/>
                                      </p:to>
                                    </p:set>
                                    <p:animEffect transition="in" filter="wipe(left)">
                                      <p:cBhvr>
                                        <p:cTn id="229" dur="500"/>
                                        <p:tgtEl>
                                          <p:spTgt spid="342066"/>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342067"/>
                                        </p:tgtEl>
                                        <p:attrNameLst>
                                          <p:attrName>style.visibility</p:attrName>
                                        </p:attrNameLst>
                                      </p:cBhvr>
                                      <p:to>
                                        <p:strVal val="visible"/>
                                      </p:to>
                                    </p:set>
                                    <p:animEffect transition="in" filter="wipe(left)">
                                      <p:cBhvr>
                                        <p:cTn id="234" dur="500"/>
                                        <p:tgtEl>
                                          <p:spTgt spid="342067"/>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iterate type="wd">
                                    <p:tmPct val="10000"/>
                                  </p:iterate>
                                  <p:childTnLst>
                                    <p:set>
                                      <p:cBhvr>
                                        <p:cTn id="238" dur="1" fill="hold">
                                          <p:stCondLst>
                                            <p:cond delay="0"/>
                                          </p:stCondLst>
                                        </p:cTn>
                                        <p:tgtEl>
                                          <p:spTgt spid="342043"/>
                                        </p:tgtEl>
                                        <p:attrNameLst>
                                          <p:attrName>style.visibility</p:attrName>
                                        </p:attrNameLst>
                                      </p:cBhvr>
                                      <p:to>
                                        <p:strVal val="visible"/>
                                      </p:to>
                                    </p:set>
                                    <p:animEffect transition="in" filter="wipe(left)">
                                      <p:cBhvr>
                                        <p:cTn id="239" dur="500"/>
                                        <p:tgtEl>
                                          <p:spTgt spid="34204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nodeType="clickEffect">
                                  <p:stCondLst>
                                    <p:cond delay="0"/>
                                  </p:stCondLst>
                                  <p:childTnLst>
                                    <p:set>
                                      <p:cBhvr>
                                        <p:cTn id="243" dur="1" fill="hold">
                                          <p:stCondLst>
                                            <p:cond delay="0"/>
                                          </p:stCondLst>
                                        </p:cTn>
                                        <p:tgtEl>
                                          <p:spTgt spid="342044"/>
                                        </p:tgtEl>
                                        <p:attrNameLst>
                                          <p:attrName>style.visibility</p:attrName>
                                        </p:attrNameLst>
                                      </p:cBhvr>
                                      <p:to>
                                        <p:strVal val="visible"/>
                                      </p:to>
                                    </p:set>
                                    <p:animEffect transition="in" filter="wipe(left)">
                                      <p:cBhvr>
                                        <p:cTn id="244" dur="500"/>
                                        <p:tgtEl>
                                          <p:spTgt spid="34204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8" fill="hold" nodeType="clickEffect">
                                  <p:stCondLst>
                                    <p:cond delay="0"/>
                                  </p:stCondLst>
                                  <p:childTnLst>
                                    <p:set>
                                      <p:cBhvr>
                                        <p:cTn id="248" dur="1" fill="hold">
                                          <p:stCondLst>
                                            <p:cond delay="0"/>
                                          </p:stCondLst>
                                        </p:cTn>
                                        <p:tgtEl>
                                          <p:spTgt spid="342068"/>
                                        </p:tgtEl>
                                        <p:attrNameLst>
                                          <p:attrName>style.visibility</p:attrName>
                                        </p:attrNameLst>
                                      </p:cBhvr>
                                      <p:to>
                                        <p:strVal val="visible"/>
                                      </p:to>
                                    </p:set>
                                    <p:animEffect transition="in" filter="wipe(left)">
                                      <p:cBhvr>
                                        <p:cTn id="249" dur="500"/>
                                        <p:tgtEl>
                                          <p:spTgt spid="342068"/>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nodeType="clickEffect">
                                  <p:stCondLst>
                                    <p:cond delay="0"/>
                                  </p:stCondLst>
                                  <p:childTnLst>
                                    <p:set>
                                      <p:cBhvr>
                                        <p:cTn id="253" dur="1" fill="hold">
                                          <p:stCondLst>
                                            <p:cond delay="0"/>
                                          </p:stCondLst>
                                        </p:cTn>
                                        <p:tgtEl>
                                          <p:spTgt spid="342045"/>
                                        </p:tgtEl>
                                        <p:attrNameLst>
                                          <p:attrName>style.visibility</p:attrName>
                                        </p:attrNameLst>
                                      </p:cBhvr>
                                      <p:to>
                                        <p:strVal val="visible"/>
                                      </p:to>
                                    </p:set>
                                    <p:animEffect transition="in" filter="wipe(left)">
                                      <p:cBhvr>
                                        <p:cTn id="254" dur="500"/>
                                        <p:tgtEl>
                                          <p:spTgt spid="34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p:bldP spid="342021" grpId="0"/>
      <p:bldP spid="342024" grpId="0"/>
      <p:bldP spid="342026" grpId="0"/>
      <p:bldP spid="342027" grpId="0"/>
      <p:bldP spid="342028" grpId="0"/>
      <p:bldP spid="342030" grpId="0"/>
      <p:bldP spid="342035" grpId="0"/>
      <p:bldP spid="342038" grpId="0"/>
      <p:bldP spid="342040" grpId="0"/>
      <p:bldP spid="342042" grpId="0"/>
      <p:bldP spid="3420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Oct. 29,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19</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negative the current flows through the resistor</a:t>
            </a:r>
          </a:p>
          <a:p>
            <a:pPr lvl="2"/>
            <a:r>
              <a:rPr lang="en-US" dirty="0">
                <a:latin typeface="Monotype Corsiva" charset="0"/>
              </a:rPr>
              <a:t>I</a:t>
            </a:r>
            <a:r>
              <a:rPr lang="en-US" dirty="0"/>
              <a:t>= - </a:t>
            </a:r>
            <a:r>
              <a:rPr lang="en-US" dirty="0" err="1" smtClean="0"/>
              <a:t>dQ</a:t>
            </a:r>
            <a:r>
              <a:rPr lang="en-US" dirty="0" smtClean="0"/>
              <a:t>/</a:t>
            </a:r>
            <a:r>
              <a:rPr lang="en-US" dirty="0" err="1" smtClean="0"/>
              <a:t>dt</a:t>
            </a:r>
            <a:endParaRPr lang="en-US" dirty="0"/>
          </a:p>
          <a:p>
            <a:pPr lvl="2"/>
            <a:r>
              <a:rPr lang="en-US" dirty="0"/>
              <a:t>Since 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4745"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474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474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When a capacitor is already charged, it is allowed to discharge through a resistance R.</a:t>
            </a:r>
          </a:p>
          <a:p>
            <a:pPr marL="742950" lvl="1" indent="-285750">
              <a:spcBef>
                <a:spcPct val="20000"/>
              </a:spcBef>
              <a:buFontTx/>
              <a:buChar char="–"/>
            </a:pPr>
            <a:r>
              <a:rPr lang="en-US" sz="2800">
                <a:solidFill>
                  <a:srgbClr val="660066"/>
                </a:solidFill>
                <a:latin typeface="Arial Narrow" charset="0"/>
                <a:ea typeface="ＭＳ Ｐゴシック" charset="-128"/>
              </a:rPr>
              <a:t>When the switch S is closed, the voltage across the resistor at any instant 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mc:AlternateContent xmlns:mc="http://schemas.openxmlformats.org/markup-compatibility/2006">
              <mc:Choice xmlns:v="urn:schemas-microsoft-com:vml" Requires="v">
                <p:oleObj spid="_x0000_s154748"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5338763"/>
                        <a:ext cx="1171575"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mc:AlternateContent xmlns:mc="http://schemas.openxmlformats.org/markup-compatibility/2006">
              <mc:Choice xmlns:v="urn:schemas-microsoft-com:vml" Requires="v">
                <p:oleObj spid="_x0000_s154749" name="Equation" r:id="rId10" imgW="355320" imgH="406080" progId="Equation.DSMT4">
                  <p:embed/>
                </p:oleObj>
              </mc:Choice>
              <mc:Fallback>
                <p:oleObj name="Equation" r:id="rId10" imgW="35532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334000"/>
                        <a:ext cx="728663"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mc:AlternateContent xmlns:mc="http://schemas.openxmlformats.org/markup-compatibility/2006">
              <mc:Choice xmlns:v="urn:schemas-microsoft-com:vml" Requires="v">
                <p:oleObj spid="_x0000_s154750" name="Equation" r:id="rId12" imgW="177480" imgH="368280" progId="Equation.DSMT4">
                  <p:embed/>
                </p:oleObj>
              </mc:Choice>
              <mc:Fallback>
                <p:oleObj name="Equation" r:id="rId12" imgW="177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1875" y="5334000"/>
                        <a:ext cx="365125"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mc:AlternateContent xmlns:mc="http://schemas.openxmlformats.org/markup-compatibility/2006">
              <mc:Choice xmlns:v="urn:schemas-microsoft-com:vml" Requires="v">
                <p:oleObj spid="_x0000_s154751" name="Equation" r:id="rId14" imgW="368280" imgH="368280" progId="Equation.DSMT4">
                  <p:embed/>
                </p:oleObj>
              </mc:Choice>
              <mc:Fallback>
                <p:oleObj name="Equation" r:id="rId14" imgW="3682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9950" y="5340350"/>
                        <a:ext cx="755650" cy="755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400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3050">
                                            <p:txEl>
                                              <p:pRg st="0" end="0"/>
                                            </p:txEl>
                                          </p:spTgt>
                                        </p:tgtEl>
                                        <p:attrNameLst>
                                          <p:attrName>style.visibility</p:attrName>
                                        </p:attrNameLst>
                                      </p:cBhvr>
                                      <p:to>
                                        <p:strVal val="visible"/>
                                      </p:to>
                                    </p:set>
                                    <p:animEffect transition="in" filter="wipe(left)">
                                      <p:cBhvr>
                                        <p:cTn id="7" dur="500"/>
                                        <p:tgtEl>
                                          <p:spTgt spid="343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3050">
                                            <p:txEl>
                                              <p:pRg st="1" end="1"/>
                                            </p:txEl>
                                          </p:spTgt>
                                        </p:tgtEl>
                                        <p:attrNameLst>
                                          <p:attrName>style.visibility</p:attrName>
                                        </p:attrNameLst>
                                      </p:cBhvr>
                                      <p:to>
                                        <p:strVal val="visible"/>
                                      </p:to>
                                    </p:set>
                                    <p:animEffect transition="in" filter="wipe(left)">
                                      <p:cBhvr>
                                        <p:cTn id="19" dur="500"/>
                                        <p:tgtEl>
                                          <p:spTgt spid="34305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43045">
                                            <p:txEl>
                                              <p:pRg st="0" end="0"/>
                                            </p:txEl>
                                          </p:spTgt>
                                        </p:tgtEl>
                                        <p:attrNameLst>
                                          <p:attrName>style.visibility</p:attrName>
                                        </p:attrNameLst>
                                      </p:cBhvr>
                                      <p:to>
                                        <p:strVal val="visible"/>
                                      </p:to>
                                    </p:set>
                                    <p:animEffect transition="in" filter="wipe(left)">
                                      <p:cBhvr>
                                        <p:cTn id="24" dur="500"/>
                                        <p:tgtEl>
                                          <p:spTgt spid="34304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43045">
                                            <p:txEl>
                                              <p:pRg st="1" end="1"/>
                                            </p:txEl>
                                          </p:spTgt>
                                        </p:tgtEl>
                                        <p:attrNameLst>
                                          <p:attrName>style.visibility</p:attrName>
                                        </p:attrNameLst>
                                      </p:cBhvr>
                                      <p:to>
                                        <p:strVal val="visible"/>
                                      </p:to>
                                    </p:set>
                                    <p:animEffect transition="in" filter="wipe(left)">
                                      <p:cBhvr>
                                        <p:cTn id="29" dur="500"/>
                                        <p:tgtEl>
                                          <p:spTgt spid="34304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3045">
                                            <p:txEl>
                                              <p:pRg st="2" end="2"/>
                                            </p:txEl>
                                          </p:spTgt>
                                        </p:tgtEl>
                                        <p:attrNameLst>
                                          <p:attrName>style.visibility</p:attrName>
                                        </p:attrNameLst>
                                      </p:cBhvr>
                                      <p:to>
                                        <p:strVal val="visible"/>
                                      </p:to>
                                    </p:set>
                                    <p:animEffect transition="in" filter="wipe(left)">
                                      <p:cBhvr>
                                        <p:cTn id="34" dur="500"/>
                                        <p:tgtEl>
                                          <p:spTgt spid="34304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43045">
                                            <p:txEl>
                                              <p:pRg st="3" end="3"/>
                                            </p:txEl>
                                          </p:spTgt>
                                        </p:tgtEl>
                                        <p:attrNameLst>
                                          <p:attrName>style.visibility</p:attrName>
                                        </p:attrNameLst>
                                      </p:cBhvr>
                                      <p:to>
                                        <p:strVal val="visible"/>
                                      </p:to>
                                    </p:set>
                                    <p:animEffect transition="in" filter="wipe(left)">
                                      <p:cBhvr>
                                        <p:cTn id="39" dur="500"/>
                                        <p:tgtEl>
                                          <p:spTgt spid="34304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3051"/>
                                        </p:tgtEl>
                                        <p:attrNameLst>
                                          <p:attrName>style.visibility</p:attrName>
                                        </p:attrNameLst>
                                      </p:cBhvr>
                                      <p:to>
                                        <p:strVal val="visible"/>
                                      </p:to>
                                    </p:set>
                                    <p:animEffect transition="in" filter="wipe(left)">
                                      <p:cBhvr>
                                        <p:cTn id="44" dur="500"/>
                                        <p:tgtEl>
                                          <p:spTgt spid="3430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3054"/>
                                        </p:tgtEl>
                                        <p:attrNameLst>
                                          <p:attrName>style.visibility</p:attrName>
                                        </p:attrNameLst>
                                      </p:cBhvr>
                                      <p:to>
                                        <p:strVal val="visible"/>
                                      </p:to>
                                    </p:set>
                                    <p:animEffect transition="in" filter="wipe(left)">
                                      <p:cBhvr>
                                        <p:cTn id="49" dur="500"/>
                                        <p:tgtEl>
                                          <p:spTgt spid="3430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3053"/>
                                        </p:tgtEl>
                                        <p:attrNameLst>
                                          <p:attrName>style.visibility</p:attrName>
                                        </p:attrNameLst>
                                      </p:cBhvr>
                                      <p:to>
                                        <p:strVal val="visible"/>
                                      </p:to>
                                    </p:set>
                                    <p:animEffect transition="in" filter="wipe(left)">
                                      <p:cBhvr>
                                        <p:cTn id="54" dur="500"/>
                                        <p:tgtEl>
                                          <p:spTgt spid="3430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43052"/>
                                        </p:tgtEl>
                                        <p:attrNameLst>
                                          <p:attrName>style.visibility</p:attrName>
                                        </p:attrNameLst>
                                      </p:cBhvr>
                                      <p:to>
                                        <p:strVal val="visible"/>
                                      </p:to>
                                    </p:set>
                                    <p:animEffect transition="in" filter="wipe(left)">
                                      <p:cBhvr>
                                        <p:cTn id="59" dur="500"/>
                                        <p:tgtEl>
                                          <p:spTgt spid="3430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3055"/>
                                        </p:tgtEl>
                                        <p:attrNameLst>
                                          <p:attrName>style.visibility</p:attrName>
                                        </p:attrNameLst>
                                      </p:cBhvr>
                                      <p:to>
                                        <p:strVal val="visible"/>
                                      </p:to>
                                    </p:set>
                                    <p:animEffect transition="in" filter="wipe(left)">
                                      <p:cBhvr>
                                        <p:cTn id="64" dur="500"/>
                                        <p:tgtEl>
                                          <p:spTgt spid="343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build="p"/>
      <p:bldP spid="343050" grpId="0" build="p"/>
      <p:bldP spid="3430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29,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762000"/>
            <a:ext cx="8229600" cy="5410200"/>
          </a:xfrm>
        </p:spPr>
        <p:txBody>
          <a:bodyPr/>
          <a:lstStyle/>
          <a:p>
            <a:r>
              <a:rPr lang="en-US" sz="2800" dirty="0" smtClean="0"/>
              <a:t>Reading Assignments: CH26.5, 6 and 7</a:t>
            </a:r>
            <a:endParaRPr lang="en-US" sz="2400" dirty="0" smtClean="0"/>
          </a:p>
          <a:p>
            <a:r>
              <a:rPr lang="en-US" sz="2800" dirty="0"/>
              <a:t>Quiz #3</a:t>
            </a:r>
          </a:p>
          <a:p>
            <a:pPr lvl="1"/>
            <a:r>
              <a:rPr lang="en-US" sz="2400" dirty="0"/>
              <a:t>At the beginning of the class Monday, Nov. </a:t>
            </a:r>
            <a:r>
              <a:rPr lang="en-US" sz="2400" dirty="0" smtClean="0"/>
              <a:t>5</a:t>
            </a:r>
            <a:endParaRPr lang="en-US" sz="2400" dirty="0"/>
          </a:p>
          <a:p>
            <a:pPr lvl="1"/>
            <a:r>
              <a:rPr lang="en-US" sz="2400" dirty="0"/>
              <a:t>Covers CH25.5 to what we learn </a:t>
            </a:r>
            <a:r>
              <a:rPr lang="en-US" sz="2400" dirty="0" smtClean="0"/>
              <a:t>this Wednesday</a:t>
            </a:r>
            <a:endParaRPr lang="en-US" sz="24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a:t>
            </a:r>
          </a:p>
          <a:p>
            <a:pPr lvl="1" eaLnBrk="1" hangingPunct="1"/>
            <a:r>
              <a:rPr lang="en-US" sz="2400" dirty="0"/>
              <a:t>No derivations, word definitions or solutions of any kind!</a:t>
            </a:r>
          </a:p>
          <a:p>
            <a:pPr lvl="1" eaLnBrk="1" hangingPunct="1"/>
            <a:r>
              <a:rPr lang="en-US" sz="2400" dirty="0"/>
              <a:t>No additional formulae or values of constants will be provided!</a:t>
            </a:r>
            <a:endParaRPr lang="en-US" sz="2400" dirty="0" smtClean="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Oct. 29, 2018</a:t>
            </a:r>
            <a:endParaRPr lang="en-US"/>
          </a:p>
        </p:txBody>
      </p:sp>
      <p:sp>
        <p:nvSpPr>
          <p:cNvPr id="21" name="Footer Placeholder 4"/>
          <p:cNvSpPr>
            <a:spLocks noGrp="1"/>
          </p:cNvSpPr>
          <p:nvPr>
            <p:ph type="ftr" sz="quarter" idx="11"/>
          </p:nvPr>
        </p:nvSpPr>
        <p:spPr/>
        <p:txBody>
          <a:bodyPr/>
          <a:lstStyle/>
          <a:p>
            <a:r>
              <a:rPr lang="mr-IN" smtClean="0"/>
              <a:t>PHYS 1444-002, Fall 2018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20</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w/ time </a:t>
            </a:r>
            <a:r>
              <a:rPr lang="en-US" dirty="0" smtClean="0"/>
              <a:t>at the time </a:t>
            </a:r>
            <a:r>
              <a:rPr lang="en-US" dirty="0"/>
              <a:t>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a:t>
            </a:r>
            <a:r>
              <a:rPr lang="en-US" dirty="0" err="1"/>
              <a:t>w</a:t>
            </a:r>
            <a:r>
              <a:rPr lang="en-US" dirty="0"/>
              <a:t>/ time </a:t>
            </a:r>
            <a:r>
              <a:rPr lang="en-US" dirty="0" err="1"/>
              <a:t>w</a:t>
            </a:r>
            <a:r>
              <a:rPr lang="en-US" dirty="0"/>
              <a:t>/</a:t>
            </a:r>
            <a:r>
              <a:rPr lang="en-US" dirty="0" smtClean="0"/>
              <a:t> the constant </a:t>
            </a:r>
            <a:r>
              <a:rPr lang="en-US" dirty="0"/>
              <a:t>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5871"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587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587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mc:AlternateContent xmlns:mc="http://schemas.openxmlformats.org/markup-compatibility/2006">
              <mc:Choice xmlns:v="urn:schemas-microsoft-com:vml" Requires="v">
                <p:oleObj spid="_x0000_s155874" name="Equation" r:id="rId7" imgW="533160" imgH="406080" progId="Equation.DSMT4">
                  <p:embed/>
                </p:oleObj>
              </mc:Choice>
              <mc:Fallback>
                <p:oleObj name="Equation" r:id="rId7" imgW="533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990600"/>
                        <a:ext cx="1271588" cy="969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mc:AlternateContent xmlns:mc="http://schemas.openxmlformats.org/markup-compatibility/2006">
              <mc:Choice xmlns:v="urn:schemas-microsoft-com:vml" Requires="v">
                <p:oleObj spid="_x0000_s155875" name="Equation" r:id="rId9" imgW="533160" imgH="291960" progId="Equation.DSMT4">
                  <p:embed/>
                </p:oleObj>
              </mc:Choice>
              <mc:Fallback>
                <p:oleObj name="Equation" r:id="rId9" imgW="533160" imgH="2919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1946275"/>
                        <a:ext cx="1092200"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mc:AlternateContent xmlns:mc="http://schemas.openxmlformats.org/markup-compatibility/2006">
              <mc:Choice xmlns:v="urn:schemas-microsoft-com:vml" Requires="v">
                <p:oleObj spid="_x0000_s155876" name="Equation" r:id="rId11" imgW="914400" imgH="241200" progId="Equation.DSMT4">
                  <p:embed/>
                </p:oleObj>
              </mc:Choice>
              <mc:Fallback>
                <p:oleObj name="Equation" r:id="rId11" imgW="91440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43200"/>
                        <a:ext cx="2514600" cy="6667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mc:AlternateContent xmlns:mc="http://schemas.openxmlformats.org/markup-compatibility/2006">
              <mc:Choice xmlns:v="urn:schemas-microsoft-com:vml" Requires="v">
                <p:oleObj spid="_x0000_s155877" name="Equation" r:id="rId13" imgW="228600" imgH="152280" progId="Equation.DSMT4">
                  <p:embed/>
                </p:oleObj>
              </mc:Choice>
              <mc:Fallback>
                <p:oleObj name="Equation" r:id="rId13" imgW="228600" imgH="152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688" y="4945063"/>
                        <a:ext cx="468312" cy="314325"/>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mc:AlternateContent xmlns:mc="http://schemas.openxmlformats.org/markup-compatibility/2006">
              <mc:Choice xmlns:v="urn:schemas-microsoft-com:vml" Requires="v">
                <p:oleObj spid="_x0000_s155878" name="Equation" r:id="rId15" imgW="838080" imgH="241200" progId="Equation.DSMT4">
                  <p:embed/>
                </p:oleObj>
              </mc:Choice>
              <mc:Fallback>
                <p:oleObj name="Equation" r:id="rId15" imgW="83808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4225" y="4857750"/>
                        <a:ext cx="1908175" cy="5524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mc:AlternateContent xmlns:mc="http://schemas.openxmlformats.org/markup-compatibility/2006">
              <mc:Choice xmlns:v="urn:schemas-microsoft-com:vml" Requires="v">
                <p:oleObj spid="_x0000_s155879" name="Equation" r:id="rId17" imgW="469800" imgH="406080" progId="Equation.DSMT4">
                  <p:embed/>
                </p:oleObj>
              </mc:Choice>
              <mc:Fallback>
                <p:oleObj name="Equation" r:id="rId17" imgW="46980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1828800"/>
                        <a:ext cx="962025"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mc:AlternateContent xmlns:mc="http://schemas.openxmlformats.org/markup-compatibility/2006">
              <mc:Choice xmlns:v="urn:schemas-microsoft-com:vml" Requires="v">
                <p:oleObj spid="_x0000_s155880" name="Equation" r:id="rId19" imgW="368280" imgH="368280" progId="Equation.DSMT4">
                  <p:embed/>
                </p:oleObj>
              </mc:Choice>
              <mc:Fallback>
                <p:oleObj name="Equation" r:id="rId19" imgW="36828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4738" y="1833563"/>
                        <a:ext cx="754062"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mc:AlternateContent xmlns:mc="http://schemas.openxmlformats.org/markup-compatibility/2006">
              <mc:Choice xmlns:v="urn:schemas-microsoft-com:vml" Requires="v">
                <p:oleObj spid="_x0000_s155881" name="Equation" r:id="rId21" imgW="457200" imgH="368280" progId="Equation.DSMT4">
                  <p:embed/>
                </p:oleObj>
              </mc:Choice>
              <mc:Fallback>
                <p:oleObj name="Equation" r:id="rId21" imgW="45720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05188" y="4724400"/>
                        <a:ext cx="93821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mc:AlternateContent xmlns:mc="http://schemas.openxmlformats.org/markup-compatibility/2006">
              <mc:Choice xmlns:v="urn:schemas-microsoft-com:vml" Requires="v">
                <p:oleObj spid="_x0000_s155882" name="Equation" r:id="rId23" imgW="583920" imgH="368280" progId="Equation.DSMT4">
                  <p:embed/>
                </p:oleObj>
              </mc:Choice>
              <mc:Fallback>
                <p:oleObj name="Equation" r:id="rId23" imgW="583920" imgH="368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7838" y="4724400"/>
                        <a:ext cx="119856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mc:AlternateContent xmlns:mc="http://schemas.openxmlformats.org/markup-compatibility/2006">
              <mc:Choice xmlns:v="urn:schemas-microsoft-com:vml" Requires="v">
                <p:oleObj spid="_x0000_s155883" name="Equation" r:id="rId25" imgW="469800" imgH="368280" progId="Equation.DSMT4">
                  <p:embed/>
                </p:oleObj>
              </mc:Choice>
              <mc:Fallback>
                <p:oleObj name="Equation" r:id="rId25" imgW="46980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05413" y="990600"/>
                        <a:ext cx="1119187"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451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4066">
                                            <p:txEl>
                                              <p:pRg st="0" end="0"/>
                                            </p:txEl>
                                          </p:spTgt>
                                        </p:tgtEl>
                                        <p:attrNameLst>
                                          <p:attrName>style.visibility</p:attrName>
                                        </p:attrNameLst>
                                      </p:cBhvr>
                                      <p:to>
                                        <p:strVal val="visible"/>
                                      </p:to>
                                    </p:set>
                                    <p:animEffect transition="in" filter="wipe(left)">
                                      <p:cBhvr>
                                        <p:cTn id="7" dur="500"/>
                                        <p:tgtEl>
                                          <p:spTgt spid="344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4071"/>
                                        </p:tgtEl>
                                        <p:attrNameLst>
                                          <p:attrName>style.visibility</p:attrName>
                                        </p:attrNameLst>
                                      </p:cBhvr>
                                      <p:to>
                                        <p:strVal val="visible"/>
                                      </p:to>
                                    </p:set>
                                    <p:animEffect transition="in" filter="wipe(left)">
                                      <p:cBhvr>
                                        <p:cTn id="12" dur="500"/>
                                        <p:tgtEl>
                                          <p:spTgt spid="3440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4083"/>
                                        </p:tgtEl>
                                        <p:attrNameLst>
                                          <p:attrName>style.visibility</p:attrName>
                                        </p:attrNameLst>
                                      </p:cBhvr>
                                      <p:to>
                                        <p:strVal val="visible"/>
                                      </p:to>
                                    </p:set>
                                    <p:animEffect transition="in" filter="wipe(left)">
                                      <p:cBhvr>
                                        <p:cTn id="17" dur="500"/>
                                        <p:tgtEl>
                                          <p:spTgt spid="3440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4066">
                                            <p:txEl>
                                              <p:pRg st="2" end="2"/>
                                            </p:txEl>
                                          </p:spTgt>
                                        </p:tgtEl>
                                        <p:attrNameLst>
                                          <p:attrName>style.visibility</p:attrName>
                                        </p:attrNameLst>
                                      </p:cBhvr>
                                      <p:to>
                                        <p:strVal val="visible"/>
                                      </p:to>
                                    </p:set>
                                    <p:animEffect transition="in" filter="wipe(left)">
                                      <p:cBhvr>
                                        <p:cTn id="22" dur="500"/>
                                        <p:tgtEl>
                                          <p:spTgt spid="3440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4072"/>
                                        </p:tgtEl>
                                        <p:attrNameLst>
                                          <p:attrName>style.visibility</p:attrName>
                                        </p:attrNameLst>
                                      </p:cBhvr>
                                      <p:to>
                                        <p:strVal val="visible"/>
                                      </p:to>
                                    </p:set>
                                    <p:animEffect transition="in" filter="wipe(left)">
                                      <p:cBhvr>
                                        <p:cTn id="27" dur="500"/>
                                        <p:tgtEl>
                                          <p:spTgt spid="3440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4077"/>
                                        </p:tgtEl>
                                        <p:attrNameLst>
                                          <p:attrName>style.visibility</p:attrName>
                                        </p:attrNameLst>
                                      </p:cBhvr>
                                      <p:to>
                                        <p:strVal val="visible"/>
                                      </p:to>
                                    </p:set>
                                    <p:animEffect transition="in" filter="wipe(left)">
                                      <p:cBhvr>
                                        <p:cTn id="32" dur="500"/>
                                        <p:tgtEl>
                                          <p:spTgt spid="3440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4078"/>
                                        </p:tgtEl>
                                        <p:attrNameLst>
                                          <p:attrName>style.visibility</p:attrName>
                                        </p:attrNameLst>
                                      </p:cBhvr>
                                      <p:to>
                                        <p:strVal val="visible"/>
                                      </p:to>
                                    </p:set>
                                    <p:animEffect transition="in" filter="wipe(left)">
                                      <p:cBhvr>
                                        <p:cTn id="37" dur="500"/>
                                        <p:tgtEl>
                                          <p:spTgt spid="3440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4066">
                                            <p:txEl>
                                              <p:pRg st="3" end="3"/>
                                            </p:txEl>
                                          </p:spTgt>
                                        </p:tgtEl>
                                        <p:attrNameLst>
                                          <p:attrName>style.visibility</p:attrName>
                                        </p:attrNameLst>
                                      </p:cBhvr>
                                      <p:to>
                                        <p:strVal val="visible"/>
                                      </p:to>
                                    </p:set>
                                    <p:animEffect transition="in" filter="wipe(left)">
                                      <p:cBhvr>
                                        <p:cTn id="42" dur="500"/>
                                        <p:tgtEl>
                                          <p:spTgt spid="34406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4073"/>
                                        </p:tgtEl>
                                        <p:attrNameLst>
                                          <p:attrName>style.visibility</p:attrName>
                                        </p:attrNameLst>
                                      </p:cBhvr>
                                      <p:to>
                                        <p:strVal val="visible"/>
                                      </p:to>
                                    </p:set>
                                    <p:animEffect transition="in" filter="wipe(left)">
                                      <p:cBhvr>
                                        <p:cTn id="47" dur="500"/>
                                        <p:tgtEl>
                                          <p:spTgt spid="3440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4066">
                                            <p:txEl>
                                              <p:pRg st="5" end="5"/>
                                            </p:txEl>
                                          </p:spTgt>
                                        </p:tgtEl>
                                        <p:attrNameLst>
                                          <p:attrName>style.visibility</p:attrName>
                                        </p:attrNameLst>
                                      </p:cBhvr>
                                      <p:to>
                                        <p:strVal val="visible"/>
                                      </p:to>
                                    </p:set>
                                    <p:animEffect transition="in" filter="wipe(left)">
                                      <p:cBhvr>
                                        <p:cTn id="52" dur="500"/>
                                        <p:tgtEl>
                                          <p:spTgt spid="34406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44066">
                                            <p:txEl>
                                              <p:pRg st="6" end="6"/>
                                            </p:txEl>
                                          </p:spTgt>
                                        </p:tgtEl>
                                        <p:attrNameLst>
                                          <p:attrName>style.visibility</p:attrName>
                                        </p:attrNameLst>
                                      </p:cBhvr>
                                      <p:to>
                                        <p:strVal val="visible"/>
                                      </p:to>
                                    </p:set>
                                    <p:animEffect transition="in" filter="wipe(left)">
                                      <p:cBhvr>
                                        <p:cTn id="57" dur="500"/>
                                        <p:tgtEl>
                                          <p:spTgt spid="34406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44066">
                                            <p:txEl>
                                              <p:pRg st="7" end="7"/>
                                            </p:txEl>
                                          </p:spTgt>
                                        </p:tgtEl>
                                        <p:attrNameLst>
                                          <p:attrName>style.visibility</p:attrName>
                                        </p:attrNameLst>
                                      </p:cBhvr>
                                      <p:to>
                                        <p:strVal val="visible"/>
                                      </p:to>
                                    </p:set>
                                    <p:animEffect transition="in" filter="wipe(left)">
                                      <p:cBhvr>
                                        <p:cTn id="62" dur="500"/>
                                        <p:tgtEl>
                                          <p:spTgt spid="34406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44066">
                                            <p:txEl>
                                              <p:pRg st="8" end="8"/>
                                            </p:txEl>
                                          </p:spTgt>
                                        </p:tgtEl>
                                        <p:attrNameLst>
                                          <p:attrName>style.visibility</p:attrName>
                                        </p:attrNameLst>
                                      </p:cBhvr>
                                      <p:to>
                                        <p:strVal val="visible"/>
                                      </p:to>
                                    </p:set>
                                    <p:animEffect transition="in" filter="wipe(left)">
                                      <p:cBhvr>
                                        <p:cTn id="67" dur="500"/>
                                        <p:tgtEl>
                                          <p:spTgt spid="344066">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44074"/>
                                        </p:tgtEl>
                                        <p:attrNameLst>
                                          <p:attrName>style.visibility</p:attrName>
                                        </p:attrNameLst>
                                      </p:cBhvr>
                                      <p:to>
                                        <p:strVal val="visible"/>
                                      </p:to>
                                    </p:set>
                                    <p:animEffect transition="in" filter="wipe(left)">
                                      <p:cBhvr>
                                        <p:cTn id="72" dur="500"/>
                                        <p:tgtEl>
                                          <p:spTgt spid="34407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44079"/>
                                        </p:tgtEl>
                                        <p:attrNameLst>
                                          <p:attrName>style.visibility</p:attrName>
                                        </p:attrNameLst>
                                      </p:cBhvr>
                                      <p:to>
                                        <p:strVal val="visible"/>
                                      </p:to>
                                    </p:set>
                                    <p:animEffect transition="in" filter="wipe(left)">
                                      <p:cBhvr>
                                        <p:cTn id="77" dur="500"/>
                                        <p:tgtEl>
                                          <p:spTgt spid="34407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44080"/>
                                        </p:tgtEl>
                                        <p:attrNameLst>
                                          <p:attrName>style.visibility</p:attrName>
                                        </p:attrNameLst>
                                      </p:cBhvr>
                                      <p:to>
                                        <p:strVal val="visible"/>
                                      </p:to>
                                    </p:set>
                                    <p:animEffect transition="in" filter="wipe(left)">
                                      <p:cBhvr>
                                        <p:cTn id="82" dur="500"/>
                                        <p:tgtEl>
                                          <p:spTgt spid="34408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44081"/>
                                        </p:tgtEl>
                                        <p:attrNameLst>
                                          <p:attrName>style.visibility</p:attrName>
                                        </p:attrNameLst>
                                      </p:cBhvr>
                                      <p:to>
                                        <p:strVal val="visible"/>
                                      </p:to>
                                    </p:set>
                                    <p:animEffect transition="in" filter="wipe(left)">
                                      <p:cBhvr>
                                        <p:cTn id="87" dur="500"/>
                                        <p:tgtEl>
                                          <p:spTgt spid="344081"/>
                                        </p:tgtEl>
                                      </p:cBhvr>
                                    </p:animEffect>
                                  </p:childTnLst>
                                </p:cTn>
                              </p:par>
                            </p:childTnLst>
                          </p:cTn>
                        </p:par>
                        <p:par>
                          <p:cTn id="88" fill="hold">
                            <p:stCondLst>
                              <p:cond delay="650"/>
                            </p:stCondLst>
                            <p:childTnLst>
                              <p:par>
                                <p:cTn id="89" presetID="22" presetClass="entr" presetSubtype="2" fill="hold" nodeType="afterEffect">
                                  <p:stCondLst>
                                    <p:cond delay="0"/>
                                  </p:stCondLst>
                                  <p:childTnLst>
                                    <p:set>
                                      <p:cBhvr>
                                        <p:cTn id="90" dur="1" fill="hold">
                                          <p:stCondLst>
                                            <p:cond delay="0"/>
                                          </p:stCondLst>
                                        </p:cTn>
                                        <p:tgtEl>
                                          <p:spTgt spid="344082"/>
                                        </p:tgtEl>
                                        <p:attrNameLst>
                                          <p:attrName>style.visibility</p:attrName>
                                        </p:attrNameLst>
                                      </p:cBhvr>
                                      <p:to>
                                        <p:strVal val="visible"/>
                                      </p:to>
                                    </p:set>
                                    <p:animEffect transition="in" filter="wipe(right)">
                                      <p:cBhvr>
                                        <p:cTn id="91" dur="500"/>
                                        <p:tgtEl>
                                          <p:spTgt spid="344082"/>
                                        </p:tgtEl>
                                      </p:cBhvr>
                                    </p:animEffect>
                                  </p:childTnLst>
                                </p:cTn>
                              </p:par>
                            </p:childTnLst>
                          </p:cTn>
                        </p:par>
                        <p:par>
                          <p:cTn id="92" fill="hold">
                            <p:stCondLst>
                              <p:cond delay="1150"/>
                            </p:stCondLst>
                            <p:childTnLst>
                              <p:par>
                                <p:cTn id="93" presetID="53" presetClass="entr" presetSubtype="0" fill="hold" grpId="0" nodeType="afterEffect">
                                  <p:stCondLst>
                                    <p:cond delay="0"/>
                                  </p:stCondLst>
                                  <p:childTnLst>
                                    <p:set>
                                      <p:cBhvr>
                                        <p:cTn id="94" dur="1" fill="hold">
                                          <p:stCondLst>
                                            <p:cond delay="0"/>
                                          </p:stCondLst>
                                        </p:cTn>
                                        <p:tgtEl>
                                          <p:spTgt spid="344076"/>
                                        </p:tgtEl>
                                        <p:attrNameLst>
                                          <p:attrName>style.visibility</p:attrName>
                                        </p:attrNameLst>
                                      </p:cBhvr>
                                      <p:to>
                                        <p:strVal val="visible"/>
                                      </p:to>
                                    </p:set>
                                    <p:anim calcmode="lin" valueType="num">
                                      <p:cBhvr>
                                        <p:cTn id="95" dur="500" fill="hold"/>
                                        <p:tgtEl>
                                          <p:spTgt spid="344076"/>
                                        </p:tgtEl>
                                        <p:attrNameLst>
                                          <p:attrName>ppt_w</p:attrName>
                                        </p:attrNameLst>
                                      </p:cBhvr>
                                      <p:tavLst>
                                        <p:tav tm="0">
                                          <p:val>
                                            <p:fltVal val="0"/>
                                          </p:val>
                                        </p:tav>
                                        <p:tav tm="100000">
                                          <p:val>
                                            <p:strVal val="#ppt_w"/>
                                          </p:val>
                                        </p:tav>
                                      </p:tavLst>
                                    </p:anim>
                                    <p:anim calcmode="lin" valueType="num">
                                      <p:cBhvr>
                                        <p:cTn id="96" dur="500" fill="hold"/>
                                        <p:tgtEl>
                                          <p:spTgt spid="344076"/>
                                        </p:tgtEl>
                                        <p:attrNameLst>
                                          <p:attrName>ppt_h</p:attrName>
                                        </p:attrNameLst>
                                      </p:cBhvr>
                                      <p:tavLst>
                                        <p:tav tm="0">
                                          <p:val>
                                            <p:fltVal val="0"/>
                                          </p:val>
                                        </p:tav>
                                        <p:tav tm="100000">
                                          <p:val>
                                            <p:strVal val="#ppt_h"/>
                                          </p:val>
                                        </p:tav>
                                      </p:tavLst>
                                    </p:anim>
                                    <p:animEffect transition="in" filter="fade">
                                      <p:cBhvr>
                                        <p:cTn id="97" dur="500"/>
                                        <p:tgtEl>
                                          <p:spTgt spid="34407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44075"/>
                                        </p:tgtEl>
                                        <p:attrNameLst>
                                          <p:attrName>style.visibility</p:attrName>
                                        </p:attrNameLst>
                                      </p:cBhvr>
                                      <p:to>
                                        <p:strVal val="visible"/>
                                      </p:to>
                                    </p:set>
                                    <p:animEffect transition="in" filter="wipe(left)">
                                      <p:cBhvr>
                                        <p:cTn id="102" dur="500"/>
                                        <p:tgtEl>
                                          <p:spTgt spid="34407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44066">
                                            <p:txEl>
                                              <p:pRg st="10" end="10"/>
                                            </p:txEl>
                                          </p:spTgt>
                                        </p:tgtEl>
                                        <p:attrNameLst>
                                          <p:attrName>style.visibility</p:attrName>
                                        </p:attrNameLst>
                                      </p:cBhvr>
                                      <p:to>
                                        <p:strVal val="visible"/>
                                      </p:to>
                                    </p:set>
                                    <p:animEffect transition="in" filter="wipe(left)">
                                      <p:cBhvr>
                                        <p:cTn id="107" dur="500"/>
                                        <p:tgtEl>
                                          <p:spTgt spid="3440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build="p"/>
      <p:bldP spid="344076" grpId="0" animBg="1"/>
      <p:bldP spid="3440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Monday, Oct. 29, 2018</a:t>
            </a:r>
            <a:endParaRPr lang="en-US"/>
          </a:p>
        </p:txBody>
      </p:sp>
      <p:sp>
        <p:nvSpPr>
          <p:cNvPr id="31" name="Footer Placeholder 4"/>
          <p:cNvSpPr>
            <a:spLocks noGrp="1"/>
          </p:cNvSpPr>
          <p:nvPr>
            <p:ph type="ftr" sz="quarter" idx="11"/>
          </p:nvPr>
        </p:nvSpPr>
        <p:spPr/>
        <p:txBody>
          <a:bodyPr/>
          <a:lstStyle/>
          <a:p>
            <a:r>
              <a:rPr lang="mr-IN" smtClean="0"/>
              <a:t>PHYS 1444-002, Fall 2018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21</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a:t>
            </a:r>
            <a:r>
              <a:rPr lang="en-US" sz="2000" dirty="0" smtClean="0">
                <a:solidFill>
                  <a:schemeClr val="accent2"/>
                </a:solidFill>
                <a:latin typeface="Arial Narrow" charset="0"/>
              </a:rPr>
              <a:t>C</a:t>
            </a:r>
            <a:r>
              <a:rPr lang="en-US" dirty="0">
                <a:solidFill>
                  <a:schemeClr val="accent2"/>
                </a:solidFill>
                <a:latin typeface="Edwardian Script ITC"/>
                <a:cs typeface="Edwardian Script ITC"/>
              </a:rPr>
              <a:t>E</a:t>
            </a:r>
            <a:r>
              <a:rPr lang="en-US" sz="2000" dirty="0" smtClean="0">
                <a:solidFill>
                  <a:schemeClr val="accent2"/>
                </a:solidFill>
                <a:latin typeface="Arial Narrow" charset="0"/>
              </a:rPr>
              <a:t>.  </a:t>
            </a:r>
            <a:r>
              <a:rPr lang="en-US" sz="2000" dirty="0">
                <a:solidFill>
                  <a:schemeClr val="accent2"/>
                </a:solidFill>
                <a:latin typeface="Arial Narrow" charset="0"/>
              </a:rPr>
              <a:t>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a:t>
            </a:r>
            <a:r>
              <a:rPr lang="en-US" sz="2000" dirty="0" smtClean="0">
                <a:solidFill>
                  <a:schemeClr val="accent2"/>
                </a:solidFill>
                <a:latin typeface="Arial Narrow" charset="0"/>
              </a:rPr>
              <a:t>1.02</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a:t>
            </a:r>
            <a:r>
              <a:rPr lang="en-US" dirty="0" smtClean="0">
                <a:solidFill>
                  <a:srgbClr val="CC00CC"/>
                </a:solidFill>
                <a:latin typeface="Arial Narrow" charset="0"/>
              </a:rPr>
              <a:t>40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mc:AlternateContent xmlns:mc="http://schemas.openxmlformats.org/markup-compatibility/2006">
              <mc:Choice xmlns:v="urn:schemas-microsoft-com:vml" Requires="v">
                <p:oleObj spid="_x0000_s156946"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5464175"/>
                        <a:ext cx="484187"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mc:AlternateContent xmlns:mc="http://schemas.openxmlformats.org/markup-compatibility/2006">
              <mc:Choice xmlns:v="urn:schemas-microsoft-com:vml" Requires="v">
                <p:oleObj spid="_x0000_s156947" name="Equation" r:id="rId6" imgW="317160" imgH="203040" progId="Equation.DSMT4">
                  <p:embed/>
                </p:oleObj>
              </mc:Choice>
              <mc:Fallback>
                <p:oleObj name="Equation" r:id="rId6" imgW="3171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4611688"/>
                        <a:ext cx="650875"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smtClean="0">
                <a:solidFill>
                  <a:schemeClr val="accent2"/>
                </a:solidFill>
                <a:latin typeface="Arial Narrow" charset="0"/>
              </a:rPr>
              <a:t>0.50 </a:t>
            </a:r>
            <a:r>
              <a:rPr lang="en-US" sz="2000" dirty="0">
                <a:solidFill>
                  <a:schemeClr val="accent2"/>
                </a:solidFill>
                <a:latin typeface="Arial Narrow" charset="0"/>
              </a:rPr>
              <a:t>of its initial value in </a:t>
            </a:r>
            <a:r>
              <a:rPr lang="en-US" sz="2000" dirty="0" smtClean="0">
                <a:solidFill>
                  <a:schemeClr val="accent2"/>
                </a:solidFill>
                <a:latin typeface="Arial Narrow" charset="0"/>
              </a:rPr>
              <a:t>40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a:t>
            </a:r>
            <a:r>
              <a:rPr lang="en-US" sz="2000" dirty="0" smtClean="0">
                <a:solidFill>
                  <a:schemeClr val="accent2"/>
                </a:solidFill>
                <a:latin typeface="Arial Narrow" charset="0"/>
              </a:rPr>
              <a:t>60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mc:AlternateContent xmlns:mc="http://schemas.openxmlformats.org/markup-compatibility/2006">
              <mc:Choice xmlns:v="urn:schemas-microsoft-com:vml" Requires="v">
                <p:oleObj spid="_x0000_s156948" name="Equation" r:id="rId8" imgW="838080" imgH="241200" progId="Equation.DSMT4">
                  <p:embed/>
                </p:oleObj>
              </mc:Choice>
              <mc:Fallback>
                <p:oleObj name="Equation" r:id="rId8" imgW="83808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048000"/>
                        <a:ext cx="1524000" cy="4413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mc:AlternateContent xmlns:mc="http://schemas.openxmlformats.org/markup-compatibility/2006">
              <mc:Choice xmlns:v="urn:schemas-microsoft-com:vml" Requires="v">
                <p:oleObj spid="_x0000_s156949" name="Equation" r:id="rId10" imgW="901440" imgH="228600" progId="Equation.DSMT4">
                  <p:embed/>
                </p:oleObj>
              </mc:Choice>
              <mc:Fallback>
                <p:oleObj name="Equation" r:id="rId10" imgW="9014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6913" y="3011488"/>
                        <a:ext cx="1639887" cy="4175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mc:AlternateContent xmlns:mc="http://schemas.openxmlformats.org/markup-compatibility/2006">
              <mc:Choice xmlns:v="urn:schemas-microsoft-com:vml" Requires="v">
                <p:oleObj spid="_x0000_s156950" name="Equation" r:id="rId12" imgW="1307880" imgH="203040" progId="Equation.DSMT4">
                  <p:embed/>
                </p:oleObj>
              </mc:Choice>
              <mc:Fallback>
                <p:oleObj name="Equation" r:id="rId12" imgW="130788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9725" y="3048000"/>
                        <a:ext cx="2378075" cy="3714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mc:AlternateContent xmlns:mc="http://schemas.openxmlformats.org/markup-compatibility/2006">
              <mc:Choice xmlns:v="urn:schemas-microsoft-com:vml" Requires="v">
                <p:oleObj spid="_x0000_s156951"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3719513"/>
                        <a:ext cx="461963" cy="2794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a:t>
            </a:r>
            <a:r>
              <a:rPr lang="en-US" dirty="0" smtClean="0">
                <a:solidFill>
                  <a:srgbClr val="CC00CC"/>
                </a:solidFill>
                <a:latin typeface="Arial Narrow" charset="0"/>
              </a:rPr>
              <a:t>60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mc:AlternateContent xmlns:mc="http://schemas.openxmlformats.org/markup-compatibility/2006">
              <mc:Choice xmlns:v="urn:schemas-microsoft-com:vml" Requires="v">
                <p:oleObj spid="_x0000_s156952" name="Equation" r:id="rId16" imgW="863280" imgH="228600" progId="Equation.DSMT4">
                  <p:embed/>
                </p:oleObj>
              </mc:Choice>
              <mc:Fallback>
                <p:oleObj name="Equation" r:id="rId16" imgW="86328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846763"/>
                        <a:ext cx="1798638" cy="477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mc:AlternateContent xmlns:mc="http://schemas.openxmlformats.org/markup-compatibility/2006">
              <mc:Choice xmlns:v="urn:schemas-microsoft-com:vml" Requires="v">
                <p:oleObj spid="_x0000_s156953" name="Equation" r:id="rId18" imgW="685800" imgH="228600" progId="Equation.DSMT4">
                  <p:embed/>
                </p:oleObj>
              </mc:Choice>
              <mc:Fallback>
                <p:oleObj name="Equation" r:id="rId18" imgW="6858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6025" y="3657600"/>
                        <a:ext cx="1247775" cy="417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mc:AlternateContent xmlns:mc="http://schemas.openxmlformats.org/markup-compatibility/2006">
              <mc:Choice xmlns:v="urn:schemas-microsoft-com:vml" Requires="v">
                <p:oleObj spid="_x0000_s156954" name="Equation" r:id="rId20" imgW="2095200" imgH="279360" progId="Equation.DSMT4">
                  <p:embed/>
                </p:oleObj>
              </mc:Choice>
              <mc:Fallback>
                <p:oleObj name="Equation" r:id="rId20" imgW="209520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3581400"/>
                        <a:ext cx="3811588" cy="511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mc:AlternateContent xmlns:mc="http://schemas.openxmlformats.org/markup-compatibility/2006">
              <mc:Choice xmlns:v="urn:schemas-microsoft-com:vml" Requires="v">
                <p:oleObj spid="_x0000_s156955" name="Equation" r:id="rId22" imgW="419040" imgH="203040" progId="Equation.DSMT4">
                  <p:embed/>
                </p:oleObj>
              </mc:Choice>
              <mc:Fallback>
                <p:oleObj name="Equation" r:id="rId22" imgW="41904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4611688"/>
                        <a:ext cx="85883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mc:AlternateContent xmlns:mc="http://schemas.openxmlformats.org/markup-compatibility/2006">
              <mc:Choice xmlns:v="urn:schemas-microsoft-com:vml" Requires="v">
                <p:oleObj spid="_x0000_s156956" name="Equation" r:id="rId24" imgW="342720" imgH="164880" progId="Equation.DSMT4">
                  <p:embed/>
                </p:oleObj>
              </mc:Choice>
              <mc:Fallback>
                <p:oleObj name="Equation" r:id="rId24" imgW="34272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25" y="4648200"/>
                        <a:ext cx="701675"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mc:AlternateContent xmlns:mc="http://schemas.openxmlformats.org/markup-compatibility/2006">
              <mc:Choice xmlns:v="urn:schemas-microsoft-com:vml" Requires="v">
                <p:oleObj spid="_x0000_s156957" name="Equation" r:id="rId26" imgW="1587240" imgH="228600" progId="Equation.DSMT4">
                  <p:embed/>
                </p:oleObj>
              </mc:Choice>
              <mc:Fallback>
                <p:oleObj name="Equation" r:id="rId26" imgW="158724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9238" y="4559300"/>
                        <a:ext cx="3255962"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mc:AlternateContent xmlns:mc="http://schemas.openxmlformats.org/markup-compatibility/2006">
              <mc:Choice xmlns:v="urn:schemas-microsoft-com:vml" Requires="v">
                <p:oleObj spid="_x0000_s156958" name="Equation" r:id="rId28" imgW="342720" imgH="164880" progId="Equation.DSMT4">
                  <p:embed/>
                </p:oleObj>
              </mc:Choice>
              <mc:Fallback>
                <p:oleObj name="Equation" r:id="rId28" imgW="34272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43200" y="5410200"/>
                        <a:ext cx="727075" cy="376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mc:AlternateContent xmlns:mc="http://schemas.openxmlformats.org/markup-compatibility/2006">
              <mc:Choice xmlns:v="urn:schemas-microsoft-com:vml" Requires="v">
                <p:oleObj spid="_x0000_s156959" name="Equation" r:id="rId30" imgW="1498320" imgH="228600" progId="Equation.DSMT4">
                  <p:embed/>
                </p:oleObj>
              </mc:Choice>
              <mc:Fallback>
                <p:oleObj name="Equation" r:id="rId30" imgW="149832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55988" y="5334000"/>
                        <a:ext cx="3173412" cy="519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mc:AlternateContent xmlns:mc="http://schemas.openxmlformats.org/markup-compatibility/2006">
              <mc:Choice xmlns:v="urn:schemas-microsoft-com:vml" Requires="v">
                <p:oleObj spid="_x0000_s156960" name="Equation" r:id="rId32" imgW="622080" imgH="228600" progId="Equation.DSMT4">
                  <p:embed/>
                </p:oleObj>
              </mc:Choice>
              <mc:Fallback>
                <p:oleObj name="Equation" r:id="rId32" imgW="622080" imgH="228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1213" y="5791200"/>
                        <a:ext cx="1296987"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mc:AlternateContent xmlns:mc="http://schemas.openxmlformats.org/markup-compatibility/2006">
              <mc:Choice xmlns:v="urn:schemas-microsoft-com:vml" Requires="v">
                <p:oleObj spid="_x0000_s156961" name="Equation" r:id="rId34" imgW="1866600" imgH="228600" progId="Equation.DSMT4">
                  <p:embed/>
                </p:oleObj>
              </mc:Choice>
              <mc:Fallback>
                <p:oleObj name="Equation" r:id="rId34" imgW="18666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45025" y="5791200"/>
                        <a:ext cx="3889375"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3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5092"/>
                                        </p:tgtEl>
                                        <p:attrNameLst>
                                          <p:attrName>style.visibility</p:attrName>
                                        </p:attrNameLst>
                                      </p:cBhvr>
                                      <p:to>
                                        <p:strVal val="visible"/>
                                      </p:to>
                                    </p:set>
                                    <p:animEffect transition="in" filter="wipe(left)">
                                      <p:cBhvr>
                                        <p:cTn id="7" dur="500"/>
                                        <p:tgtEl>
                                          <p:spTgt spid="345092"/>
                                        </p:tgtEl>
                                      </p:cBhvr>
                                    </p:animEffect>
                                  </p:childTnLst>
                                </p:cTn>
                              </p:par>
                            </p:childTnLst>
                          </p:cTn>
                        </p:par>
                        <p:par>
                          <p:cTn id="8" fill="hold">
                            <p:stCondLst>
                              <p:cond delay="35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345097"/>
                                        </p:tgtEl>
                                        <p:attrNameLst>
                                          <p:attrName>style.visibility</p:attrName>
                                        </p:attrNameLst>
                                      </p:cBhvr>
                                      <p:to>
                                        <p:strVal val="visible"/>
                                      </p:to>
                                    </p:set>
                                    <p:animEffect transition="in" filter="wipe(left)">
                                      <p:cBhvr>
                                        <p:cTn id="11" dur="500"/>
                                        <p:tgtEl>
                                          <p:spTgt spid="34509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345090"/>
                                        </p:tgtEl>
                                        <p:attrNameLst>
                                          <p:attrName>style.visibility</p:attrName>
                                        </p:attrNameLst>
                                      </p:cBhvr>
                                      <p:to>
                                        <p:strVal val="visible"/>
                                      </p:to>
                                    </p:set>
                                    <p:anim calcmode="lin" valueType="num">
                                      <p:cBhvr>
                                        <p:cTn id="16" dur="500" fill="hold"/>
                                        <p:tgtEl>
                                          <p:spTgt spid="345090"/>
                                        </p:tgtEl>
                                        <p:attrNameLst>
                                          <p:attrName>ppt_w</p:attrName>
                                        </p:attrNameLst>
                                      </p:cBhvr>
                                      <p:tavLst>
                                        <p:tav tm="0">
                                          <p:val>
                                            <p:fltVal val="0"/>
                                          </p:val>
                                        </p:tav>
                                        <p:tav tm="100000">
                                          <p:val>
                                            <p:strVal val="#ppt_w"/>
                                          </p:val>
                                        </p:tav>
                                      </p:tavLst>
                                    </p:anim>
                                    <p:anim calcmode="lin" valueType="num">
                                      <p:cBhvr>
                                        <p:cTn id="17" dur="500" fill="hold"/>
                                        <p:tgtEl>
                                          <p:spTgt spid="345090"/>
                                        </p:tgtEl>
                                        <p:attrNameLst>
                                          <p:attrName>ppt_h</p:attrName>
                                        </p:attrNameLst>
                                      </p:cBhvr>
                                      <p:tavLst>
                                        <p:tav tm="0">
                                          <p:val>
                                            <p:fltVal val="0"/>
                                          </p:val>
                                        </p:tav>
                                        <p:tav tm="100000">
                                          <p:val>
                                            <p:strVal val="#ppt_h"/>
                                          </p:val>
                                        </p:tav>
                                      </p:tavLst>
                                    </p:anim>
                                    <p:animEffect transition="in" filter="fade">
                                      <p:cBhvr>
                                        <p:cTn id="18" dur="500"/>
                                        <p:tgtEl>
                                          <p:spTgt spid="3450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45093"/>
                                        </p:tgtEl>
                                        <p:attrNameLst>
                                          <p:attrName>style.visibility</p:attrName>
                                        </p:attrNameLst>
                                      </p:cBhvr>
                                      <p:to>
                                        <p:strVal val="visible"/>
                                      </p:to>
                                    </p:set>
                                    <p:animEffect transition="in" filter="wipe(left)">
                                      <p:cBhvr>
                                        <p:cTn id="23" dur="500"/>
                                        <p:tgtEl>
                                          <p:spTgt spid="3450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5098"/>
                                        </p:tgtEl>
                                        <p:attrNameLst>
                                          <p:attrName>style.visibility</p:attrName>
                                        </p:attrNameLst>
                                      </p:cBhvr>
                                      <p:to>
                                        <p:strVal val="visible"/>
                                      </p:to>
                                    </p:set>
                                    <p:animEffect transition="in" filter="wipe(left)">
                                      <p:cBhvr>
                                        <p:cTn id="28" dur="500"/>
                                        <p:tgtEl>
                                          <p:spTgt spid="3450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45102"/>
                                        </p:tgtEl>
                                        <p:attrNameLst>
                                          <p:attrName>style.visibility</p:attrName>
                                        </p:attrNameLst>
                                      </p:cBhvr>
                                      <p:to>
                                        <p:strVal val="visible"/>
                                      </p:to>
                                    </p:set>
                                    <p:animEffect transition="in" filter="wipe(left)">
                                      <p:cBhvr>
                                        <p:cTn id="33" dur="500"/>
                                        <p:tgtEl>
                                          <p:spTgt spid="34510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45099"/>
                                        </p:tgtEl>
                                        <p:attrNameLst>
                                          <p:attrName>style.visibility</p:attrName>
                                        </p:attrNameLst>
                                      </p:cBhvr>
                                      <p:to>
                                        <p:strVal val="visible"/>
                                      </p:to>
                                    </p:set>
                                    <p:animEffect transition="in" filter="wipe(left)">
                                      <p:cBhvr>
                                        <p:cTn id="38" dur="500"/>
                                        <p:tgtEl>
                                          <p:spTgt spid="34509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45103"/>
                                        </p:tgtEl>
                                        <p:attrNameLst>
                                          <p:attrName>style.visibility</p:attrName>
                                        </p:attrNameLst>
                                      </p:cBhvr>
                                      <p:to>
                                        <p:strVal val="visible"/>
                                      </p:to>
                                    </p:set>
                                    <p:animEffect transition="in" filter="wipe(left)">
                                      <p:cBhvr>
                                        <p:cTn id="43" dur="500"/>
                                        <p:tgtEl>
                                          <p:spTgt spid="34510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5100"/>
                                        </p:tgtEl>
                                        <p:attrNameLst>
                                          <p:attrName>style.visibility</p:attrName>
                                        </p:attrNameLst>
                                      </p:cBhvr>
                                      <p:to>
                                        <p:strVal val="visible"/>
                                      </p:to>
                                    </p:set>
                                    <p:animEffect transition="in" filter="wipe(left)">
                                      <p:cBhvr>
                                        <p:cTn id="48" dur="500"/>
                                        <p:tgtEl>
                                          <p:spTgt spid="34510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345104"/>
                                        </p:tgtEl>
                                        <p:attrNameLst>
                                          <p:attrName>style.visibility</p:attrName>
                                        </p:attrNameLst>
                                      </p:cBhvr>
                                      <p:to>
                                        <p:strVal val="visible"/>
                                      </p:to>
                                    </p:set>
                                    <p:animEffect transition="in" filter="wipe(left)">
                                      <p:cBhvr>
                                        <p:cTn id="53" dur="500"/>
                                        <p:tgtEl>
                                          <p:spTgt spid="34510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45101"/>
                                        </p:tgtEl>
                                        <p:attrNameLst>
                                          <p:attrName>style.visibility</p:attrName>
                                        </p:attrNameLst>
                                      </p:cBhvr>
                                      <p:to>
                                        <p:strVal val="visible"/>
                                      </p:to>
                                    </p:set>
                                    <p:animEffect transition="in" filter="wipe(left)">
                                      <p:cBhvr>
                                        <p:cTn id="58" dur="500"/>
                                        <p:tgtEl>
                                          <p:spTgt spid="3451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45109"/>
                                        </p:tgtEl>
                                        <p:attrNameLst>
                                          <p:attrName>style.visibility</p:attrName>
                                        </p:attrNameLst>
                                      </p:cBhvr>
                                      <p:to>
                                        <p:strVal val="visible"/>
                                      </p:to>
                                    </p:set>
                                    <p:animEffect transition="in" filter="wipe(left)">
                                      <p:cBhvr>
                                        <p:cTn id="63" dur="500"/>
                                        <p:tgtEl>
                                          <p:spTgt spid="34510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45110"/>
                                        </p:tgtEl>
                                        <p:attrNameLst>
                                          <p:attrName>style.visibility</p:attrName>
                                        </p:attrNameLst>
                                      </p:cBhvr>
                                      <p:to>
                                        <p:strVal val="visible"/>
                                      </p:to>
                                    </p:set>
                                    <p:animEffect transition="in" filter="wipe(left)">
                                      <p:cBhvr>
                                        <p:cTn id="68" dur="500"/>
                                        <p:tgtEl>
                                          <p:spTgt spid="3451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45095"/>
                                        </p:tgtEl>
                                        <p:attrNameLst>
                                          <p:attrName>style.visibility</p:attrName>
                                        </p:attrNameLst>
                                      </p:cBhvr>
                                      <p:to>
                                        <p:strVal val="visible"/>
                                      </p:to>
                                    </p:set>
                                    <p:animEffect transition="in" filter="wipe(left)">
                                      <p:cBhvr>
                                        <p:cTn id="73" dur="500"/>
                                        <p:tgtEl>
                                          <p:spTgt spid="34509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45096"/>
                                        </p:tgtEl>
                                        <p:attrNameLst>
                                          <p:attrName>style.visibility</p:attrName>
                                        </p:attrNameLst>
                                      </p:cBhvr>
                                      <p:to>
                                        <p:strVal val="visible"/>
                                      </p:to>
                                    </p:set>
                                    <p:animEffect transition="in" filter="wipe(left)">
                                      <p:cBhvr>
                                        <p:cTn id="78" dur="500"/>
                                        <p:tgtEl>
                                          <p:spTgt spid="34509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45111"/>
                                        </p:tgtEl>
                                        <p:attrNameLst>
                                          <p:attrName>style.visibility</p:attrName>
                                        </p:attrNameLst>
                                      </p:cBhvr>
                                      <p:to>
                                        <p:strVal val="visible"/>
                                      </p:to>
                                    </p:set>
                                    <p:animEffect transition="in" filter="wipe(left)">
                                      <p:cBhvr>
                                        <p:cTn id="83" dur="500"/>
                                        <p:tgtEl>
                                          <p:spTgt spid="34511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45112"/>
                                        </p:tgtEl>
                                        <p:attrNameLst>
                                          <p:attrName>style.visibility</p:attrName>
                                        </p:attrNameLst>
                                      </p:cBhvr>
                                      <p:to>
                                        <p:strVal val="visible"/>
                                      </p:to>
                                    </p:set>
                                    <p:animEffect transition="in" filter="wipe(left)">
                                      <p:cBhvr>
                                        <p:cTn id="88" dur="500"/>
                                        <p:tgtEl>
                                          <p:spTgt spid="3451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45113"/>
                                        </p:tgtEl>
                                        <p:attrNameLst>
                                          <p:attrName>style.visibility</p:attrName>
                                        </p:attrNameLst>
                                      </p:cBhvr>
                                      <p:to>
                                        <p:strVal val="visible"/>
                                      </p:to>
                                    </p:set>
                                    <p:animEffect transition="in" filter="wipe(left)">
                                      <p:cBhvr>
                                        <p:cTn id="93" dur="500"/>
                                        <p:tgtEl>
                                          <p:spTgt spid="34511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345106"/>
                                        </p:tgtEl>
                                        <p:attrNameLst>
                                          <p:attrName>style.visibility</p:attrName>
                                        </p:attrNameLst>
                                      </p:cBhvr>
                                      <p:to>
                                        <p:strVal val="visible"/>
                                      </p:to>
                                    </p:set>
                                    <p:animEffect transition="in" filter="wipe(left)">
                                      <p:cBhvr>
                                        <p:cTn id="98" dur="500"/>
                                        <p:tgtEl>
                                          <p:spTgt spid="34510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345105"/>
                                        </p:tgtEl>
                                        <p:attrNameLst>
                                          <p:attrName>style.visibility</p:attrName>
                                        </p:attrNameLst>
                                      </p:cBhvr>
                                      <p:to>
                                        <p:strVal val="visible"/>
                                      </p:to>
                                    </p:set>
                                    <p:animEffect transition="in" filter="wipe(left)">
                                      <p:cBhvr>
                                        <p:cTn id="103" dur="500"/>
                                        <p:tgtEl>
                                          <p:spTgt spid="34510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45094"/>
                                        </p:tgtEl>
                                        <p:attrNameLst>
                                          <p:attrName>style.visibility</p:attrName>
                                        </p:attrNameLst>
                                      </p:cBhvr>
                                      <p:to>
                                        <p:strVal val="visible"/>
                                      </p:to>
                                    </p:set>
                                    <p:animEffect transition="in" filter="wipe(left)">
                                      <p:cBhvr>
                                        <p:cTn id="108" dur="500"/>
                                        <p:tgtEl>
                                          <p:spTgt spid="34509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45114"/>
                                        </p:tgtEl>
                                        <p:attrNameLst>
                                          <p:attrName>style.visibility</p:attrName>
                                        </p:attrNameLst>
                                      </p:cBhvr>
                                      <p:to>
                                        <p:strVal val="visible"/>
                                      </p:to>
                                    </p:set>
                                    <p:animEffect transition="in" filter="wipe(left)">
                                      <p:cBhvr>
                                        <p:cTn id="113" dur="500"/>
                                        <p:tgtEl>
                                          <p:spTgt spid="34511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45115"/>
                                        </p:tgtEl>
                                        <p:attrNameLst>
                                          <p:attrName>style.visibility</p:attrName>
                                        </p:attrNameLst>
                                      </p:cBhvr>
                                      <p:to>
                                        <p:strVal val="visible"/>
                                      </p:to>
                                    </p:set>
                                    <p:animEffect transition="in" filter="wipe(left)">
                                      <p:cBhvr>
                                        <p:cTn id="118" dur="500"/>
                                        <p:tgtEl>
                                          <p:spTgt spid="34511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345107"/>
                                        </p:tgtEl>
                                        <p:attrNameLst>
                                          <p:attrName>style.visibility</p:attrName>
                                        </p:attrNameLst>
                                      </p:cBhvr>
                                      <p:to>
                                        <p:strVal val="visible"/>
                                      </p:to>
                                    </p:set>
                                    <p:animEffect transition="in" filter="wipe(left)">
                                      <p:cBhvr>
                                        <p:cTn id="123" dur="500"/>
                                        <p:tgtEl>
                                          <p:spTgt spid="34510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45108"/>
                                        </p:tgtEl>
                                        <p:attrNameLst>
                                          <p:attrName>style.visibility</p:attrName>
                                        </p:attrNameLst>
                                      </p:cBhvr>
                                      <p:to>
                                        <p:strVal val="visible"/>
                                      </p:to>
                                    </p:set>
                                    <p:animEffect transition="in" filter="wipe(left)">
                                      <p:cBhvr>
                                        <p:cTn id="128" dur="500"/>
                                        <p:tgtEl>
                                          <p:spTgt spid="34510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45116"/>
                                        </p:tgtEl>
                                        <p:attrNameLst>
                                          <p:attrName>style.visibility</p:attrName>
                                        </p:attrNameLst>
                                      </p:cBhvr>
                                      <p:to>
                                        <p:strVal val="visible"/>
                                      </p:to>
                                    </p:set>
                                    <p:animEffect transition="in" filter="wipe(left)">
                                      <p:cBhvr>
                                        <p:cTn id="133" dur="500"/>
                                        <p:tgtEl>
                                          <p:spTgt spid="34511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345117"/>
                                        </p:tgtEl>
                                        <p:attrNameLst>
                                          <p:attrName>style.visibility</p:attrName>
                                        </p:attrNameLst>
                                      </p:cBhvr>
                                      <p:to>
                                        <p:strVal val="visible"/>
                                      </p:to>
                                    </p:set>
                                    <p:animEffect transition="in" filter="wipe(left)">
                                      <p:cBhvr>
                                        <p:cTn id="138" dur="500"/>
                                        <p:tgtEl>
                                          <p:spTgt spid="34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p:bldP spid="345093" grpId="0"/>
      <p:bldP spid="345095" grpId="0"/>
      <p:bldP spid="345097" grpId="0"/>
      <p:bldP spid="345102" grpId="0" animBg="1"/>
      <p:bldP spid="345103" grpId="0" animBg="1"/>
      <p:bldP spid="345104" grpId="0" animBg="1"/>
      <p:bldP spid="345105" grpId="0"/>
      <p:bldP spid="345106" grpId="0"/>
      <p:bldP spid="3451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29,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22</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4"/>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4"/>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a:t>What do you think the charging and discharging characteristics of RC circuits can be used for?</a:t>
            </a:r>
          </a:p>
          <a:p>
            <a:pPr lvl="1"/>
            <a:r>
              <a:rPr lang="en-US"/>
              <a:t>To produce voltage pulses at a regular frequency</a:t>
            </a:r>
          </a:p>
          <a:p>
            <a:pPr lvl="1"/>
            <a:r>
              <a:rPr lang="en-US"/>
              <a:t> How?</a:t>
            </a:r>
          </a:p>
          <a:p>
            <a:pPr lvl="2"/>
            <a:r>
              <a:rPr lang="en-US"/>
              <a:t>The capacitor charges up to a particular voltage and discharges</a:t>
            </a:r>
          </a:p>
          <a:p>
            <a:pPr lvl="2"/>
            <a:r>
              <a:rPr lang="en-US"/>
              <a:t>A simple way of doing this is to use breakdown of voltage in a gas filled tube</a:t>
            </a:r>
          </a:p>
          <a:p>
            <a:pPr lvl="3"/>
            <a:r>
              <a:rPr lang="en-US"/>
              <a:t>The discharge occurs when the voltage breaks down at V</a:t>
            </a:r>
            <a:r>
              <a:rPr lang="en-US" baseline="-25000"/>
              <a:t>0</a:t>
            </a:r>
          </a:p>
          <a:p>
            <a:pPr lvl="3"/>
            <a:r>
              <a:rPr lang="en-US"/>
              <a:t>After the completion of discharge, the tube no longer conducts</a:t>
            </a:r>
          </a:p>
          <a:p>
            <a:pPr lvl="3"/>
            <a:r>
              <a:rPr lang="en-US"/>
              <a:t>Then the voltage is at V</a:t>
            </a:r>
            <a:r>
              <a:rPr lang="en-US" baseline="-25000"/>
              <a:t>0</a:t>
            </a:r>
            <a:r>
              <a:rPr lang="en-US"/>
              <a:t>’ and it starts charging up</a:t>
            </a:r>
          </a:p>
          <a:p>
            <a:pPr lvl="3"/>
            <a:r>
              <a:rPr lang="en-US"/>
              <a:t>How do you think the voltage as a function of time look?</a:t>
            </a:r>
          </a:p>
          <a:p>
            <a:pPr lvl="4"/>
            <a:r>
              <a:rPr lang="en-US"/>
              <a:t>A sawtooth shape</a:t>
            </a:r>
          </a:p>
          <a:p>
            <a:pPr lvl="2"/>
            <a:r>
              <a:rPr lang="en-US"/>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774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775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775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3982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6121">
                                            <p:txEl>
                                              <p:pRg st="0" end="0"/>
                                            </p:txEl>
                                          </p:spTgt>
                                        </p:tgtEl>
                                        <p:attrNameLst>
                                          <p:attrName>style.visibility</p:attrName>
                                        </p:attrNameLst>
                                      </p:cBhvr>
                                      <p:to>
                                        <p:strVal val="visible"/>
                                      </p:to>
                                    </p:set>
                                    <p:animEffect transition="in" filter="wipe(left)">
                                      <p:cBhvr>
                                        <p:cTn id="7" dur="500"/>
                                        <p:tgtEl>
                                          <p:spTgt spid="346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6121">
                                            <p:txEl>
                                              <p:pRg st="1" end="1"/>
                                            </p:txEl>
                                          </p:spTgt>
                                        </p:tgtEl>
                                        <p:attrNameLst>
                                          <p:attrName>style.visibility</p:attrName>
                                        </p:attrNameLst>
                                      </p:cBhvr>
                                      <p:to>
                                        <p:strVal val="visible"/>
                                      </p:to>
                                    </p:set>
                                    <p:animEffect transition="in" filter="wipe(left)">
                                      <p:cBhvr>
                                        <p:cTn id="12" dur="500"/>
                                        <p:tgtEl>
                                          <p:spTgt spid="346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6121">
                                            <p:txEl>
                                              <p:pRg st="2" end="2"/>
                                            </p:txEl>
                                          </p:spTgt>
                                        </p:tgtEl>
                                        <p:attrNameLst>
                                          <p:attrName>style.visibility</p:attrName>
                                        </p:attrNameLst>
                                      </p:cBhvr>
                                      <p:to>
                                        <p:strVal val="visible"/>
                                      </p:to>
                                    </p:set>
                                    <p:animEffect transition="in" filter="wipe(left)">
                                      <p:cBhvr>
                                        <p:cTn id="17" dur="500"/>
                                        <p:tgtEl>
                                          <p:spTgt spid="346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6121">
                                            <p:txEl>
                                              <p:pRg st="3" end="3"/>
                                            </p:txEl>
                                          </p:spTgt>
                                        </p:tgtEl>
                                        <p:attrNameLst>
                                          <p:attrName>style.visibility</p:attrName>
                                        </p:attrNameLst>
                                      </p:cBhvr>
                                      <p:to>
                                        <p:strVal val="visible"/>
                                      </p:to>
                                    </p:set>
                                    <p:animEffect transition="in" filter="wipe(left)">
                                      <p:cBhvr>
                                        <p:cTn id="22" dur="500"/>
                                        <p:tgtEl>
                                          <p:spTgt spid="346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6121">
                                            <p:txEl>
                                              <p:pRg st="4" end="4"/>
                                            </p:txEl>
                                          </p:spTgt>
                                        </p:tgtEl>
                                        <p:attrNameLst>
                                          <p:attrName>style.visibility</p:attrName>
                                        </p:attrNameLst>
                                      </p:cBhvr>
                                      <p:to>
                                        <p:strVal val="visible"/>
                                      </p:to>
                                    </p:set>
                                    <p:animEffect transition="in" filter="wipe(left)">
                                      <p:cBhvr>
                                        <p:cTn id="27" dur="500"/>
                                        <p:tgtEl>
                                          <p:spTgt spid="346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46126"/>
                                        </p:tgtEl>
                                        <p:attrNameLst>
                                          <p:attrName>style.visibility</p:attrName>
                                        </p:attrNameLst>
                                      </p:cBhvr>
                                      <p:to>
                                        <p:strVal val="visible"/>
                                      </p:to>
                                    </p:set>
                                    <p:anim calcmode="lin" valueType="num">
                                      <p:cBhvr>
                                        <p:cTn id="39" dur="500" fill="hold"/>
                                        <p:tgtEl>
                                          <p:spTgt spid="346126"/>
                                        </p:tgtEl>
                                        <p:attrNameLst>
                                          <p:attrName>ppt_w</p:attrName>
                                        </p:attrNameLst>
                                      </p:cBhvr>
                                      <p:tavLst>
                                        <p:tav tm="0">
                                          <p:val>
                                            <p:fltVal val="0"/>
                                          </p:val>
                                        </p:tav>
                                        <p:tav tm="100000">
                                          <p:val>
                                            <p:strVal val="#ppt_w"/>
                                          </p:val>
                                        </p:tav>
                                      </p:tavLst>
                                    </p:anim>
                                    <p:anim calcmode="lin" valueType="num">
                                      <p:cBhvr>
                                        <p:cTn id="40" dur="500" fill="hold"/>
                                        <p:tgtEl>
                                          <p:spTgt spid="346126"/>
                                        </p:tgtEl>
                                        <p:attrNameLst>
                                          <p:attrName>ppt_h</p:attrName>
                                        </p:attrNameLst>
                                      </p:cBhvr>
                                      <p:tavLst>
                                        <p:tav tm="0">
                                          <p:val>
                                            <p:fltVal val="0"/>
                                          </p:val>
                                        </p:tav>
                                        <p:tav tm="100000">
                                          <p:val>
                                            <p:strVal val="#ppt_h"/>
                                          </p:val>
                                        </p:tav>
                                      </p:tavLst>
                                    </p:anim>
                                    <p:animEffect transition="in" filter="fade">
                                      <p:cBhvr>
                                        <p:cTn id="41" dur="500"/>
                                        <p:tgtEl>
                                          <p:spTgt spid="3461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46121">
                                            <p:txEl>
                                              <p:pRg st="5" end="5"/>
                                            </p:txEl>
                                          </p:spTgt>
                                        </p:tgtEl>
                                        <p:attrNameLst>
                                          <p:attrName>style.visibility</p:attrName>
                                        </p:attrNameLst>
                                      </p:cBhvr>
                                      <p:to>
                                        <p:strVal val="visible"/>
                                      </p:to>
                                    </p:set>
                                    <p:animEffect transition="in" filter="wipe(left)">
                                      <p:cBhvr>
                                        <p:cTn id="46" dur="500"/>
                                        <p:tgtEl>
                                          <p:spTgt spid="34612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46121">
                                            <p:txEl>
                                              <p:pRg st="6" end="6"/>
                                            </p:txEl>
                                          </p:spTgt>
                                        </p:tgtEl>
                                        <p:attrNameLst>
                                          <p:attrName>style.visibility</p:attrName>
                                        </p:attrNameLst>
                                      </p:cBhvr>
                                      <p:to>
                                        <p:strVal val="visible"/>
                                      </p:to>
                                    </p:set>
                                    <p:animEffect transition="in" filter="wipe(left)">
                                      <p:cBhvr>
                                        <p:cTn id="51" dur="500"/>
                                        <p:tgtEl>
                                          <p:spTgt spid="34612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46121">
                                            <p:txEl>
                                              <p:pRg st="7" end="7"/>
                                            </p:txEl>
                                          </p:spTgt>
                                        </p:tgtEl>
                                        <p:attrNameLst>
                                          <p:attrName>style.visibility</p:attrName>
                                        </p:attrNameLst>
                                      </p:cBhvr>
                                      <p:to>
                                        <p:strVal val="visible"/>
                                      </p:to>
                                    </p:set>
                                    <p:animEffect transition="in" filter="wipe(left)">
                                      <p:cBhvr>
                                        <p:cTn id="56" dur="500"/>
                                        <p:tgtEl>
                                          <p:spTgt spid="346121">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46121">
                                            <p:txEl>
                                              <p:pRg st="8" end="8"/>
                                            </p:txEl>
                                          </p:spTgt>
                                        </p:tgtEl>
                                        <p:attrNameLst>
                                          <p:attrName>style.visibility</p:attrName>
                                        </p:attrNameLst>
                                      </p:cBhvr>
                                      <p:to>
                                        <p:strVal val="visible"/>
                                      </p:to>
                                    </p:set>
                                    <p:animEffect transition="in" filter="wipe(left)">
                                      <p:cBhvr>
                                        <p:cTn id="61" dur="500"/>
                                        <p:tgtEl>
                                          <p:spTgt spid="346121">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46121">
                                            <p:txEl>
                                              <p:pRg st="9" end="9"/>
                                            </p:txEl>
                                          </p:spTgt>
                                        </p:tgtEl>
                                        <p:attrNameLst>
                                          <p:attrName>style.visibility</p:attrName>
                                        </p:attrNameLst>
                                      </p:cBhvr>
                                      <p:to>
                                        <p:strVal val="visible"/>
                                      </p:to>
                                    </p:set>
                                    <p:animEffect transition="in" filter="wipe(left)">
                                      <p:cBhvr>
                                        <p:cTn id="66" dur="500"/>
                                        <p:tgtEl>
                                          <p:spTgt spid="346121">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6121">
                                            <p:txEl>
                                              <p:pRg st="10" end="10"/>
                                            </p:txEl>
                                          </p:spTgt>
                                        </p:tgtEl>
                                        <p:attrNameLst>
                                          <p:attrName>style.visibility</p:attrName>
                                        </p:attrNameLst>
                                      </p:cBhvr>
                                      <p:to>
                                        <p:strVal val="visible"/>
                                      </p:to>
                                    </p:set>
                                    <p:animEffect transition="in" filter="wipe(left)">
                                      <p:cBhvr>
                                        <p:cTn id="76" dur="500"/>
                                        <p:tgtEl>
                                          <p:spTgt spid="3461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1" grpId="0" build="p"/>
      <p:bldP spid="3461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29,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smtClean="0">
                <a:latin typeface="Arial Narrow" charset="0"/>
                <a:ea typeface="ＭＳ Ｐゴシック" charset="0"/>
                <a:cs typeface="ＭＳ Ｐゴシック" charset="0"/>
              </a:rPr>
              <a:t>Reminder: Special Extra Credit #4</a:t>
            </a:r>
            <a:endParaRPr lang="en-US" b="1"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486888" y="685800"/>
            <a:ext cx="8229600" cy="5410200"/>
          </a:xfrm>
        </p:spPr>
        <p:txBody>
          <a:bodyPr/>
          <a:lstStyle/>
          <a:p>
            <a:r>
              <a:rPr lang="en-US" sz="2400" b="1" dirty="0" smtClean="0"/>
              <a:t>Election Participation Exercise</a:t>
            </a:r>
          </a:p>
          <a:p>
            <a:r>
              <a:rPr lang="en-US" sz="2400" dirty="0" smtClean="0"/>
              <a:t>For those with legal voting rights: You can submit three “I Voted” stickers for 20 points total </a:t>
            </a:r>
            <a:r>
              <a:rPr lang="mr-IN" sz="2400" dirty="0" smtClean="0"/>
              <a:t>–</a:t>
            </a:r>
            <a:r>
              <a:rPr lang="en-US" sz="2400" dirty="0" smtClean="0"/>
              <a:t> one your own and two others who voted and the remainder 2 points each</a:t>
            </a:r>
          </a:p>
          <a:p>
            <a:r>
              <a:rPr lang="en-US" sz="2400" dirty="0" smtClean="0"/>
              <a:t>For those without legal voting rights: You can submit for the first four “I Voted” sticker for 20 points total and the remainder 2 points each</a:t>
            </a:r>
          </a:p>
          <a:p>
            <a:r>
              <a:rPr lang="en-US" sz="2400" dirty="0" smtClean="0"/>
              <a:t>Be sure to tape one side of the stickers on a sheet of paper with your name on it.</a:t>
            </a:r>
          </a:p>
          <a:p>
            <a:pPr lvl="1"/>
            <a:r>
              <a:rPr lang="en-US" sz="2000" dirty="0" smtClean="0"/>
              <a:t>Write the precinct number the vote was cast, the full name of the person voted and the signature of the voter next to the relevant sticker</a:t>
            </a:r>
          </a:p>
          <a:p>
            <a:r>
              <a:rPr lang="en-US" sz="2400" dirty="0" smtClean="0"/>
              <a:t>None of the stickers can be from the same person on someone else’s extra credit or on your own.  All of those with any of the identical persons on your extra credit sheet will get 0 credit.</a:t>
            </a:r>
          </a:p>
          <a:p>
            <a:r>
              <a:rPr lang="en-US" sz="2400" dirty="0" smtClean="0"/>
              <a:t>Deadline: Beginning of the class Wednesday, Nov. 7</a:t>
            </a:r>
            <a:endParaRPr lang="en-US" sz="2000" dirty="0"/>
          </a:p>
        </p:txBody>
      </p:sp>
    </p:spTree>
    <p:extLst>
      <p:ext uri="{BB962C8B-B14F-4D97-AF65-F5344CB8AC3E}">
        <p14:creationId xmlns:p14="http://schemas.microsoft.com/office/powerpoint/2010/main" val="8520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par>
                          <p:cTn id="13" fill="hold">
                            <p:stCondLst>
                              <p:cond delay="22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1619">
                                            <p:txEl>
                                              <p:pRg st="2" end="2"/>
                                            </p:txEl>
                                          </p:spTgt>
                                        </p:tgtEl>
                                        <p:attrNameLst>
                                          <p:attrName>style.visibility</p:attrName>
                                        </p:attrNameLst>
                                      </p:cBhvr>
                                      <p:to>
                                        <p:strVal val="visible"/>
                                      </p:to>
                                    </p:set>
                                    <p:animEffect transition="in" filter="wipe(left)">
                                      <p:cBhvr>
                                        <p:cTn id="16" dur="500"/>
                                        <p:tgtEl>
                                          <p:spTgt spid="111619">
                                            <p:txEl>
                                              <p:pRg st="2" end="2"/>
                                            </p:txEl>
                                          </p:spTgt>
                                        </p:tgtEl>
                                      </p:cBhvr>
                                    </p:animEffect>
                                  </p:childTnLst>
                                </p:cTn>
                              </p:par>
                            </p:childTnLst>
                          </p:cTn>
                        </p:par>
                        <p:par>
                          <p:cTn id="17" fill="hold">
                            <p:stCondLst>
                              <p:cond delay="410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childTnLst>
                          </p:cTn>
                        </p:par>
                        <p:par>
                          <p:cTn id="21" fill="hold">
                            <p:stCondLst>
                              <p:cond delay="555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wipe(left)">
                                      <p:cBhvr>
                                        <p:cTn id="24" dur="500"/>
                                        <p:tgtEl>
                                          <p:spTgt spid="111619">
                                            <p:txEl>
                                              <p:pRg st="4" end="4"/>
                                            </p:txEl>
                                          </p:spTgt>
                                        </p:tgtEl>
                                      </p:cBhvr>
                                    </p:animEffect>
                                  </p:childTnLst>
                                </p:cTn>
                              </p:par>
                            </p:childTnLst>
                          </p:cTn>
                        </p:par>
                        <p:par>
                          <p:cTn id="25" fill="hold">
                            <p:stCondLst>
                              <p:cond delay="735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wipe(left)">
                                      <p:cBhvr>
                                        <p:cTn id="28" dur="500"/>
                                        <p:tgtEl>
                                          <p:spTgt spid="111619">
                                            <p:txEl>
                                              <p:pRg st="5" end="5"/>
                                            </p:txEl>
                                          </p:spTgt>
                                        </p:tgtEl>
                                      </p:cBhvr>
                                    </p:animEffect>
                                  </p:childTnLst>
                                </p:cTn>
                              </p:par>
                            </p:childTnLst>
                          </p:cTn>
                        </p:par>
                        <p:par>
                          <p:cTn id="29" fill="hold">
                            <p:stCondLst>
                              <p:cond delay="9750"/>
                            </p:stCondLst>
                            <p:childTnLst>
                              <p:par>
                                <p:cTn id="30" presetID="22" presetClass="entr" presetSubtype="8" fill="hold" grpId="0" nodeType="afterEffect">
                                  <p:stCondLst>
                                    <p:cond delay="0"/>
                                  </p:stCondLst>
                                  <p:iterate type="wd">
                                    <p:tmPct val="10000"/>
                                  </p:iterate>
                                  <p:childTnLst>
                                    <p:set>
                                      <p:cBhvr>
                                        <p:cTn id="31" dur="1" fill="hold">
                                          <p:stCondLst>
                                            <p:cond delay="0"/>
                                          </p:stCondLst>
                                        </p:cTn>
                                        <p:tgtEl>
                                          <p:spTgt spid="111619">
                                            <p:txEl>
                                              <p:pRg st="6" end="6"/>
                                            </p:txEl>
                                          </p:spTgt>
                                        </p:tgtEl>
                                        <p:attrNameLst>
                                          <p:attrName>style.visibility</p:attrName>
                                        </p:attrNameLst>
                                      </p:cBhvr>
                                      <p:to>
                                        <p:strVal val="visible"/>
                                      </p:to>
                                    </p:set>
                                    <p:animEffect transition="in" filter="wipe(left)">
                                      <p:cBhvr>
                                        <p:cTn id="32"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1143000"/>
          </a:xfrm>
        </p:spPr>
        <p:txBody>
          <a:bodyPr/>
          <a:lstStyle/>
          <a:p>
            <a:r>
              <a:rPr lang="en-US" dirty="0" smtClean="0"/>
              <a:t>These </a:t>
            </a:r>
            <a:r>
              <a:rPr lang="en-US" smtClean="0"/>
              <a:t>are acceptable!</a:t>
            </a:r>
            <a:endParaRPr lang="en-US"/>
          </a:p>
        </p:txBody>
      </p:sp>
      <p:sp>
        <p:nvSpPr>
          <p:cNvPr id="4" name="Date Placeholder 3"/>
          <p:cNvSpPr>
            <a:spLocks noGrp="1"/>
          </p:cNvSpPr>
          <p:nvPr>
            <p:ph type="dt" sz="half" idx="10"/>
          </p:nvPr>
        </p:nvSpPr>
        <p:spPr/>
        <p:txBody>
          <a:body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61831" y="935474"/>
            <a:ext cx="4797565" cy="536501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36713" y="334866"/>
            <a:ext cx="3886200" cy="6327972"/>
          </a:xfrm>
          <a:prstGeom prst="rect">
            <a:avLst/>
          </a:prstGeom>
        </p:spPr>
      </p:pic>
    </p:spTree>
    <p:extLst>
      <p:ext uri="{BB962C8B-B14F-4D97-AF65-F5344CB8AC3E}">
        <p14:creationId xmlns:p14="http://schemas.microsoft.com/office/powerpoint/2010/main" val="14473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29,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487C39FC-9124-7D46-8212-782585256EFF}" type="slidenum">
              <a:rPr lang="en-US"/>
              <a:pPr/>
              <a:t>5</a:t>
            </a:fld>
            <a:endParaRPr lang="en-US"/>
          </a:p>
        </p:txBody>
      </p:sp>
      <p:sp>
        <p:nvSpPr>
          <p:cNvPr id="324611" name="Rectangle 3"/>
          <p:cNvSpPr>
            <a:spLocks noGrp="1" noChangeArrowheads="1"/>
          </p:cNvSpPr>
          <p:nvPr>
            <p:ph type="title"/>
          </p:nvPr>
        </p:nvSpPr>
        <p:spPr>
          <a:xfrm>
            <a:off x="838200" y="76200"/>
            <a:ext cx="7239000" cy="609600"/>
          </a:xfrm>
        </p:spPr>
        <p:txBody>
          <a:bodyPr/>
          <a:lstStyle/>
          <a:p>
            <a:r>
              <a:rPr lang="en-US"/>
              <a:t> Resisters in Parallel</a:t>
            </a:r>
          </a:p>
        </p:txBody>
      </p:sp>
      <p:graphicFrame>
        <p:nvGraphicFramePr>
          <p:cNvPr id="3246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043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4613" name="Rectangle 5"/>
          <p:cNvSpPr>
            <a:spLocks noChangeArrowheads="1"/>
          </p:cNvSpPr>
          <p:nvPr/>
        </p:nvSpPr>
        <p:spPr bwMode="auto">
          <a:xfrm>
            <a:off x="381000" y="2514600"/>
            <a:ext cx="8763000" cy="3505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common </a:t>
            </a:r>
            <a:r>
              <a:rPr lang="en-US" sz="2800" dirty="0" smtClean="0">
                <a:solidFill>
                  <a:schemeClr val="accent2"/>
                </a:solidFill>
                <a:latin typeface="Arial Narrow" charset="0"/>
              </a:rPr>
              <a:t>for the devices in </a:t>
            </a:r>
            <a:r>
              <a:rPr lang="en-US" sz="2800" dirty="0">
                <a:solidFill>
                  <a:schemeClr val="accent2"/>
                </a:solidFill>
                <a:latin typeface="Arial Narrow" charset="0"/>
              </a:rPr>
              <a:t>a </a:t>
            </a:r>
            <a:r>
              <a:rPr lang="en-US" sz="2800" dirty="0" smtClean="0">
                <a:solidFill>
                  <a:schemeClr val="accent2"/>
                </a:solidFill>
                <a:latin typeface="Arial Narrow" charset="0"/>
              </a:rPr>
              <a:t>parallel circuit?</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The voltage is the same across all the </a:t>
            </a:r>
            <a:r>
              <a:rPr lang="en-US" dirty="0" smtClean="0">
                <a:solidFill>
                  <a:srgbClr val="660066"/>
                </a:solidFill>
                <a:latin typeface="Arial Narrow" charset="0"/>
                <a:ea typeface="ＭＳ Ｐゴシック" charset="-128"/>
              </a:rPr>
              <a:t>resisters in the same circuit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The total current that leaves the </a:t>
            </a:r>
            <a:r>
              <a:rPr lang="en-US" dirty="0" smtClean="0">
                <a:solidFill>
                  <a:srgbClr val="660066"/>
                </a:solidFill>
                <a:latin typeface="Arial Narrow" charset="0"/>
                <a:ea typeface="ＭＳ Ｐゴシック" charset="-128"/>
              </a:rPr>
              <a:t>battery is, </a:t>
            </a:r>
            <a:r>
              <a:rPr lang="en-US" dirty="0">
                <a:solidFill>
                  <a:srgbClr val="660066"/>
                </a:solidFill>
                <a:latin typeface="Arial Narrow" charset="0"/>
                <a:ea typeface="ＭＳ Ｐゴシック" charset="-128"/>
              </a:rPr>
              <a:t>however, split.</a:t>
            </a:r>
          </a:p>
          <a:p>
            <a:pPr marL="342900" indent="-342900">
              <a:spcBef>
                <a:spcPct val="20000"/>
              </a:spcBef>
              <a:buFontTx/>
              <a:buChar char="•"/>
            </a:pPr>
            <a:r>
              <a:rPr lang="en-US" sz="2800" dirty="0">
                <a:solidFill>
                  <a:schemeClr val="accent2"/>
                </a:solidFill>
                <a:latin typeface="Arial Narrow" charset="0"/>
              </a:rPr>
              <a:t>The current that passes through every element is</a:t>
            </a:r>
          </a:p>
          <a:p>
            <a:pPr marL="742950" lvl="1" indent="-285750">
              <a:spcBef>
                <a:spcPct val="20000"/>
              </a:spcBef>
              <a:buFontTx/>
              <a:buChar char="–"/>
            </a:pPr>
            <a:r>
              <a:rPr lang="en-US" dirty="0">
                <a:solidFill>
                  <a:srgbClr val="660066"/>
                </a:solidFill>
                <a:latin typeface="Arial Narrow" charset="0"/>
                <a:ea typeface="ＭＳ Ｐゴシック" charset="-128"/>
              </a:rPr>
              <a:t>I</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=V/R</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=V/R</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I</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=V/R</a:t>
            </a:r>
            <a:r>
              <a:rPr lang="en-US" baseline="-25000" dirty="0">
                <a:solidFill>
                  <a:srgbClr val="660066"/>
                </a:solidFill>
                <a:latin typeface="Arial Narrow" charset="0"/>
                <a:ea typeface="ＭＳ Ｐゴシック" charset="-128"/>
              </a:rPr>
              <a:t>3</a:t>
            </a: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Since the total current is I, we obtain</a:t>
            </a:r>
          </a:p>
          <a:p>
            <a:pPr marL="742950" lvl="1" indent="-285750">
              <a:spcBef>
                <a:spcPct val="20000"/>
              </a:spcBef>
              <a:buFontTx/>
              <a:buChar char="–"/>
            </a:pPr>
            <a:r>
              <a:rPr lang="en-US" dirty="0">
                <a:solidFill>
                  <a:srgbClr val="660066"/>
                </a:solidFill>
                <a:latin typeface="Arial Narrow" charset="0"/>
                <a:ea typeface="ＭＳ Ｐゴシック" charset="-128"/>
              </a:rPr>
              <a:t>I=V/</a:t>
            </a:r>
            <a:r>
              <a:rPr lang="en-US" dirty="0" err="1">
                <a:solidFill>
                  <a:srgbClr val="660066"/>
                </a:solidFill>
                <a:latin typeface="Arial Narrow" charset="0"/>
                <a:ea typeface="ＭＳ Ｐゴシック" charset="-128"/>
              </a:rPr>
              <a:t>R</a:t>
            </a:r>
            <a:r>
              <a:rPr lang="en-US" baseline="-25000" dirty="0" err="1">
                <a:solidFill>
                  <a:srgbClr val="660066"/>
                </a:solidFill>
                <a:latin typeface="Arial Narrow" charset="0"/>
                <a:ea typeface="ＭＳ Ｐゴシック" charset="-128"/>
              </a:rPr>
              <a:t>eq</a:t>
            </a:r>
            <a:r>
              <a:rPr lang="en-US" dirty="0">
                <a:solidFill>
                  <a:srgbClr val="660066"/>
                </a:solidFill>
                <a:latin typeface="Arial Narrow" charset="0"/>
                <a:ea typeface="ＭＳ Ｐゴシック" charset="-128"/>
              </a:rPr>
              <a:t>=I</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+I</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+I</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=V(1/R</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Thus, 1/</a:t>
            </a:r>
            <a:r>
              <a:rPr lang="en-US" dirty="0" err="1">
                <a:solidFill>
                  <a:srgbClr val="660066"/>
                </a:solidFill>
                <a:latin typeface="Arial Narrow" charset="0"/>
                <a:ea typeface="ＭＳ Ｐゴシック" charset="-128"/>
              </a:rPr>
              <a:t>R</a:t>
            </a:r>
            <a:r>
              <a:rPr lang="en-US" baseline="-25000" dirty="0" err="1">
                <a:solidFill>
                  <a:srgbClr val="660066"/>
                </a:solidFill>
                <a:latin typeface="Arial Narrow" charset="0"/>
                <a:ea typeface="ＭＳ Ｐゴシック" charset="-128"/>
              </a:rPr>
              <a:t>eq</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3</a:t>
            </a:r>
          </a:p>
        </p:txBody>
      </p:sp>
      <p:graphicFrame>
        <p:nvGraphicFramePr>
          <p:cNvPr id="324614" name="Object 6"/>
          <p:cNvGraphicFramePr>
            <a:graphicFrameLocks noChangeAspect="1"/>
          </p:cNvGraphicFramePr>
          <p:nvPr/>
        </p:nvGraphicFramePr>
        <p:xfrm>
          <a:off x="5876925" y="5353050"/>
          <a:ext cx="1514475" cy="819150"/>
        </p:xfrm>
        <a:graphic>
          <a:graphicData uri="http://schemas.openxmlformats.org/presentationml/2006/ole">
            <mc:AlternateContent xmlns:mc="http://schemas.openxmlformats.org/markup-compatibility/2006">
              <mc:Choice xmlns:v="urn:schemas-microsoft-com:vml" Requires="v">
                <p:oleObj spid="_x0000_s140438" name="Equation" r:id="rId5" imgW="736560" imgH="419040" progId="Equation.DSMT4">
                  <p:embed/>
                </p:oleObj>
              </mc:Choice>
              <mc:Fallback>
                <p:oleObj name="Equation" r:id="rId5" imgW="73656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6925" y="5353050"/>
                        <a:ext cx="15144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4615" name="Text Box 7"/>
          <p:cNvSpPr txBox="1">
            <a:spLocks noChangeArrowheads="1"/>
          </p:cNvSpPr>
          <p:nvPr/>
        </p:nvSpPr>
        <p:spPr bwMode="auto">
          <a:xfrm>
            <a:off x="7696200" y="5410200"/>
            <a:ext cx="1143000" cy="66992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Resisters in parallel</a:t>
            </a:r>
          </a:p>
        </p:txBody>
      </p:sp>
      <p:sp>
        <p:nvSpPr>
          <p:cNvPr id="324616" name="Text Box 8"/>
          <p:cNvSpPr txBox="1">
            <a:spLocks noChangeArrowheads="1"/>
          </p:cNvSpPr>
          <p:nvPr/>
        </p:nvSpPr>
        <p:spPr bwMode="auto">
          <a:xfrm>
            <a:off x="76200" y="6310313"/>
            <a:ext cx="9067800" cy="369332"/>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pPr algn="ctr"/>
            <a:r>
              <a:rPr lang="en-US" sz="1800" b="1">
                <a:solidFill>
                  <a:srgbClr val="CC0000"/>
                </a:solidFill>
                <a:latin typeface="Arial Narrow" charset="0"/>
              </a:rPr>
              <a:t>When resisters are connected in parallel, the total resistance decreases and the current increases.</a:t>
            </a:r>
          </a:p>
        </p:txBody>
      </p:sp>
      <p:pic>
        <p:nvPicPr>
          <p:cNvPr id="324617" name="Picture 9" descr="FG26_004B"/>
          <p:cNvPicPr>
            <a:picLocks noChangeAspect="1" noChangeArrowheads="1"/>
          </p:cNvPicPr>
          <p:nvPr/>
        </p:nvPicPr>
        <p:blipFill>
          <a:blip r:embed="rId7"/>
          <a:srcRect/>
          <a:stretch>
            <a:fillRect/>
          </a:stretch>
        </p:blipFill>
        <p:spPr bwMode="auto">
          <a:xfrm>
            <a:off x="7162800" y="533400"/>
            <a:ext cx="2286000" cy="1905000"/>
          </a:xfrm>
          <a:prstGeom prst="rect">
            <a:avLst/>
          </a:prstGeom>
          <a:noFill/>
        </p:spPr>
      </p:pic>
      <p:pic>
        <p:nvPicPr>
          <p:cNvPr id="324618" name="Picture 10" descr="FG26_004A"/>
          <p:cNvPicPr>
            <a:picLocks noChangeAspect="1" noChangeArrowheads="1"/>
          </p:cNvPicPr>
          <p:nvPr/>
        </p:nvPicPr>
        <p:blipFill>
          <a:blip r:embed="rId8"/>
          <a:srcRect/>
          <a:stretch>
            <a:fillRect/>
          </a:stretch>
        </p:blipFill>
        <p:spPr bwMode="auto">
          <a:xfrm>
            <a:off x="5562600" y="685800"/>
            <a:ext cx="2057400" cy="1828800"/>
          </a:xfrm>
          <a:prstGeom prst="rect">
            <a:avLst/>
          </a:prstGeom>
          <a:noFill/>
        </p:spPr>
      </p:pic>
      <p:sp>
        <p:nvSpPr>
          <p:cNvPr id="324610" name="Rectangle 2"/>
          <p:cNvSpPr>
            <a:spLocks noGrp="1" noChangeArrowheads="1"/>
          </p:cNvSpPr>
          <p:nvPr>
            <p:ph type="body" idx="1"/>
          </p:nvPr>
        </p:nvSpPr>
        <p:spPr>
          <a:xfrm>
            <a:off x="381000" y="838200"/>
            <a:ext cx="5562600" cy="1828800"/>
          </a:xfrm>
        </p:spPr>
        <p:txBody>
          <a:bodyPr/>
          <a:lstStyle/>
          <a:p>
            <a:pPr>
              <a:lnSpc>
                <a:spcPct val="80000"/>
              </a:lnSpc>
            </a:pPr>
            <a:r>
              <a:rPr lang="en-US" sz="2800" dirty="0"/>
              <a:t>Resisters are</a:t>
            </a:r>
            <a:r>
              <a:rPr lang="en-US" sz="2800" dirty="0" smtClean="0"/>
              <a:t> in </a:t>
            </a:r>
            <a:r>
              <a:rPr lang="en-US" sz="2800" dirty="0"/>
              <a:t>parallel when two or more resisters are connected in separate branches</a:t>
            </a:r>
          </a:p>
          <a:p>
            <a:pPr lvl="1">
              <a:lnSpc>
                <a:spcPct val="80000"/>
              </a:lnSpc>
            </a:pPr>
            <a:r>
              <a:rPr lang="en-US" sz="2400" dirty="0"/>
              <a:t>Most the house and building wirings are arranged this way.</a:t>
            </a:r>
          </a:p>
        </p:txBody>
      </p:sp>
    </p:spTree>
    <p:extLst>
      <p:ext uri="{BB962C8B-B14F-4D97-AF65-F5344CB8AC3E}">
        <p14:creationId xmlns:p14="http://schemas.microsoft.com/office/powerpoint/2010/main" val="84430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4610">
                                            <p:txEl>
                                              <p:pRg st="0" end="0"/>
                                            </p:txEl>
                                          </p:spTgt>
                                        </p:tgtEl>
                                        <p:attrNameLst>
                                          <p:attrName>style.visibility</p:attrName>
                                        </p:attrNameLst>
                                      </p:cBhvr>
                                      <p:to>
                                        <p:strVal val="visible"/>
                                      </p:to>
                                    </p:set>
                                    <p:animEffect transition="in" filter="wipe(left)">
                                      <p:cBhvr>
                                        <p:cTn id="7" dur="500"/>
                                        <p:tgtEl>
                                          <p:spTgt spid="324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24618"/>
                                        </p:tgtEl>
                                        <p:attrNameLst>
                                          <p:attrName>style.visibility</p:attrName>
                                        </p:attrNameLst>
                                      </p:cBhvr>
                                      <p:to>
                                        <p:strVal val="visible"/>
                                      </p:to>
                                    </p:set>
                                    <p:anim calcmode="lin" valueType="num">
                                      <p:cBhvr>
                                        <p:cTn id="12" dur="500" fill="hold"/>
                                        <p:tgtEl>
                                          <p:spTgt spid="324618"/>
                                        </p:tgtEl>
                                        <p:attrNameLst>
                                          <p:attrName>ppt_w</p:attrName>
                                        </p:attrNameLst>
                                      </p:cBhvr>
                                      <p:tavLst>
                                        <p:tav tm="0">
                                          <p:val>
                                            <p:fltVal val="0"/>
                                          </p:val>
                                        </p:tav>
                                        <p:tav tm="100000">
                                          <p:val>
                                            <p:strVal val="#ppt_w"/>
                                          </p:val>
                                        </p:tav>
                                      </p:tavLst>
                                    </p:anim>
                                    <p:anim calcmode="lin" valueType="num">
                                      <p:cBhvr>
                                        <p:cTn id="13" dur="500" fill="hold"/>
                                        <p:tgtEl>
                                          <p:spTgt spid="324618"/>
                                        </p:tgtEl>
                                        <p:attrNameLst>
                                          <p:attrName>ppt_h</p:attrName>
                                        </p:attrNameLst>
                                      </p:cBhvr>
                                      <p:tavLst>
                                        <p:tav tm="0">
                                          <p:val>
                                            <p:fltVal val="0"/>
                                          </p:val>
                                        </p:tav>
                                        <p:tav tm="100000">
                                          <p:val>
                                            <p:strVal val="#ppt_h"/>
                                          </p:val>
                                        </p:tav>
                                      </p:tavLst>
                                    </p:anim>
                                    <p:animEffect transition="in" filter="fade">
                                      <p:cBhvr>
                                        <p:cTn id="14" dur="500"/>
                                        <p:tgtEl>
                                          <p:spTgt spid="3246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24610">
                                            <p:txEl>
                                              <p:pRg st="1" end="1"/>
                                            </p:txEl>
                                          </p:spTgt>
                                        </p:tgtEl>
                                        <p:attrNameLst>
                                          <p:attrName>style.visibility</p:attrName>
                                        </p:attrNameLst>
                                      </p:cBhvr>
                                      <p:to>
                                        <p:strVal val="visible"/>
                                      </p:to>
                                    </p:set>
                                    <p:animEffect transition="in" filter="wipe(left)">
                                      <p:cBhvr>
                                        <p:cTn id="19" dur="500"/>
                                        <p:tgtEl>
                                          <p:spTgt spid="3246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24617"/>
                                        </p:tgtEl>
                                        <p:attrNameLst>
                                          <p:attrName>style.visibility</p:attrName>
                                        </p:attrNameLst>
                                      </p:cBhvr>
                                      <p:to>
                                        <p:strVal val="visible"/>
                                      </p:to>
                                    </p:set>
                                    <p:anim calcmode="lin" valueType="num">
                                      <p:cBhvr>
                                        <p:cTn id="24" dur="500" fill="hold"/>
                                        <p:tgtEl>
                                          <p:spTgt spid="324617"/>
                                        </p:tgtEl>
                                        <p:attrNameLst>
                                          <p:attrName>ppt_w</p:attrName>
                                        </p:attrNameLst>
                                      </p:cBhvr>
                                      <p:tavLst>
                                        <p:tav tm="0">
                                          <p:val>
                                            <p:fltVal val="0"/>
                                          </p:val>
                                        </p:tav>
                                        <p:tav tm="100000">
                                          <p:val>
                                            <p:strVal val="#ppt_w"/>
                                          </p:val>
                                        </p:tav>
                                      </p:tavLst>
                                    </p:anim>
                                    <p:anim calcmode="lin" valueType="num">
                                      <p:cBhvr>
                                        <p:cTn id="25" dur="500" fill="hold"/>
                                        <p:tgtEl>
                                          <p:spTgt spid="324617"/>
                                        </p:tgtEl>
                                        <p:attrNameLst>
                                          <p:attrName>ppt_h</p:attrName>
                                        </p:attrNameLst>
                                      </p:cBhvr>
                                      <p:tavLst>
                                        <p:tav tm="0">
                                          <p:val>
                                            <p:fltVal val="0"/>
                                          </p:val>
                                        </p:tav>
                                        <p:tav tm="100000">
                                          <p:val>
                                            <p:strVal val="#ppt_h"/>
                                          </p:val>
                                        </p:tav>
                                      </p:tavLst>
                                    </p:anim>
                                    <p:animEffect transition="in" filter="fade">
                                      <p:cBhvr>
                                        <p:cTn id="26" dur="500"/>
                                        <p:tgtEl>
                                          <p:spTgt spid="3246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24613">
                                            <p:txEl>
                                              <p:pRg st="0" end="0"/>
                                            </p:txEl>
                                          </p:spTgt>
                                        </p:tgtEl>
                                        <p:attrNameLst>
                                          <p:attrName>style.visibility</p:attrName>
                                        </p:attrNameLst>
                                      </p:cBhvr>
                                      <p:to>
                                        <p:strVal val="visible"/>
                                      </p:to>
                                    </p:set>
                                    <p:animEffect transition="in" filter="wipe(left)">
                                      <p:cBhvr>
                                        <p:cTn id="31" dur="500"/>
                                        <p:tgtEl>
                                          <p:spTgt spid="3246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24613">
                                            <p:txEl>
                                              <p:pRg st="1" end="1"/>
                                            </p:txEl>
                                          </p:spTgt>
                                        </p:tgtEl>
                                        <p:attrNameLst>
                                          <p:attrName>style.visibility</p:attrName>
                                        </p:attrNameLst>
                                      </p:cBhvr>
                                      <p:to>
                                        <p:strVal val="visible"/>
                                      </p:to>
                                    </p:set>
                                    <p:animEffect transition="in" filter="wipe(left)">
                                      <p:cBhvr>
                                        <p:cTn id="36" dur="500"/>
                                        <p:tgtEl>
                                          <p:spTgt spid="32461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24613">
                                            <p:txEl>
                                              <p:pRg st="2" end="2"/>
                                            </p:txEl>
                                          </p:spTgt>
                                        </p:tgtEl>
                                        <p:attrNameLst>
                                          <p:attrName>style.visibility</p:attrName>
                                        </p:attrNameLst>
                                      </p:cBhvr>
                                      <p:to>
                                        <p:strVal val="visible"/>
                                      </p:to>
                                    </p:set>
                                    <p:animEffect transition="in" filter="wipe(left)">
                                      <p:cBhvr>
                                        <p:cTn id="41" dur="500"/>
                                        <p:tgtEl>
                                          <p:spTgt spid="32461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24613">
                                            <p:txEl>
                                              <p:pRg st="3" end="3"/>
                                            </p:txEl>
                                          </p:spTgt>
                                        </p:tgtEl>
                                        <p:attrNameLst>
                                          <p:attrName>style.visibility</p:attrName>
                                        </p:attrNameLst>
                                      </p:cBhvr>
                                      <p:to>
                                        <p:strVal val="visible"/>
                                      </p:to>
                                    </p:set>
                                    <p:animEffect transition="in" filter="wipe(left)">
                                      <p:cBhvr>
                                        <p:cTn id="46" dur="500"/>
                                        <p:tgtEl>
                                          <p:spTgt spid="32461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lt">
                                    <p:tmPct val="10000"/>
                                  </p:iterate>
                                  <p:childTnLst>
                                    <p:set>
                                      <p:cBhvr>
                                        <p:cTn id="50" dur="1" fill="hold">
                                          <p:stCondLst>
                                            <p:cond delay="0"/>
                                          </p:stCondLst>
                                        </p:cTn>
                                        <p:tgtEl>
                                          <p:spTgt spid="324613">
                                            <p:txEl>
                                              <p:pRg st="4" end="4"/>
                                            </p:txEl>
                                          </p:spTgt>
                                        </p:tgtEl>
                                        <p:attrNameLst>
                                          <p:attrName>style.visibility</p:attrName>
                                        </p:attrNameLst>
                                      </p:cBhvr>
                                      <p:to>
                                        <p:strVal val="visible"/>
                                      </p:to>
                                    </p:set>
                                    <p:animEffect transition="in" filter="wipe(left)">
                                      <p:cBhvr>
                                        <p:cTn id="51" dur="500"/>
                                        <p:tgtEl>
                                          <p:spTgt spid="32461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24613">
                                            <p:txEl>
                                              <p:pRg st="5" end="5"/>
                                            </p:txEl>
                                          </p:spTgt>
                                        </p:tgtEl>
                                        <p:attrNameLst>
                                          <p:attrName>style.visibility</p:attrName>
                                        </p:attrNameLst>
                                      </p:cBhvr>
                                      <p:to>
                                        <p:strVal val="visible"/>
                                      </p:to>
                                    </p:set>
                                    <p:animEffect transition="in" filter="wipe(left)">
                                      <p:cBhvr>
                                        <p:cTn id="56" dur="500"/>
                                        <p:tgtEl>
                                          <p:spTgt spid="32461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lt">
                                    <p:tmPct val="10000"/>
                                  </p:iterate>
                                  <p:childTnLst>
                                    <p:set>
                                      <p:cBhvr>
                                        <p:cTn id="60" dur="1" fill="hold">
                                          <p:stCondLst>
                                            <p:cond delay="0"/>
                                          </p:stCondLst>
                                        </p:cTn>
                                        <p:tgtEl>
                                          <p:spTgt spid="324613">
                                            <p:txEl>
                                              <p:pRg st="6" end="6"/>
                                            </p:txEl>
                                          </p:spTgt>
                                        </p:tgtEl>
                                        <p:attrNameLst>
                                          <p:attrName>style.visibility</p:attrName>
                                        </p:attrNameLst>
                                      </p:cBhvr>
                                      <p:to>
                                        <p:strVal val="visible"/>
                                      </p:to>
                                    </p:set>
                                    <p:animEffect transition="in" filter="wipe(left)">
                                      <p:cBhvr>
                                        <p:cTn id="61" dur="1000"/>
                                        <p:tgtEl>
                                          <p:spTgt spid="32461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lt">
                                    <p:tmPct val="10000"/>
                                  </p:iterate>
                                  <p:childTnLst>
                                    <p:set>
                                      <p:cBhvr>
                                        <p:cTn id="65" dur="1" fill="hold">
                                          <p:stCondLst>
                                            <p:cond delay="0"/>
                                          </p:stCondLst>
                                        </p:cTn>
                                        <p:tgtEl>
                                          <p:spTgt spid="324613">
                                            <p:txEl>
                                              <p:pRg st="7" end="7"/>
                                            </p:txEl>
                                          </p:spTgt>
                                        </p:tgtEl>
                                        <p:attrNameLst>
                                          <p:attrName>style.visibility</p:attrName>
                                        </p:attrNameLst>
                                      </p:cBhvr>
                                      <p:to>
                                        <p:strVal val="visible"/>
                                      </p:to>
                                    </p:set>
                                    <p:animEffect transition="in" filter="wipe(left)">
                                      <p:cBhvr>
                                        <p:cTn id="66" dur="1000"/>
                                        <p:tgtEl>
                                          <p:spTgt spid="32461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24614"/>
                                        </p:tgtEl>
                                        <p:attrNameLst>
                                          <p:attrName>style.visibility</p:attrName>
                                        </p:attrNameLst>
                                      </p:cBhvr>
                                      <p:to>
                                        <p:strVal val="visible"/>
                                      </p:to>
                                    </p:set>
                                    <p:animEffect transition="in" filter="wipe(left)">
                                      <p:cBhvr>
                                        <p:cTn id="71" dur="500"/>
                                        <p:tgtEl>
                                          <p:spTgt spid="3246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24615"/>
                                        </p:tgtEl>
                                        <p:attrNameLst>
                                          <p:attrName>style.visibility</p:attrName>
                                        </p:attrNameLst>
                                      </p:cBhvr>
                                      <p:to>
                                        <p:strVal val="visible"/>
                                      </p:to>
                                    </p:set>
                                    <p:animEffect transition="in" filter="wipe(left)">
                                      <p:cBhvr>
                                        <p:cTn id="76" dur="500"/>
                                        <p:tgtEl>
                                          <p:spTgt spid="3246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324616"/>
                                        </p:tgtEl>
                                        <p:attrNameLst>
                                          <p:attrName>style.visibility</p:attrName>
                                        </p:attrNameLst>
                                      </p:cBhvr>
                                      <p:to>
                                        <p:strVal val="visible"/>
                                      </p:to>
                                    </p:set>
                                    <p:animEffect transition="in" filter="wipe(left)">
                                      <p:cBhvr>
                                        <p:cTn id="81" dur="500"/>
                                        <p:tgtEl>
                                          <p:spTgt spid="324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3" grpId="0" build="p"/>
      <p:bldP spid="324615" grpId="0" animBg="1"/>
      <p:bldP spid="324616" grpId="0" animBg="1"/>
      <p:bldP spid="3246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Oct. 29,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4FC9A746-06FD-B841-920E-6FBE1F3C2C4D}" type="slidenum">
              <a:rPr lang="en-US"/>
              <a:pPr/>
              <a:t>6</a:t>
            </a:fld>
            <a:endParaRPr lang="en-US"/>
          </a:p>
        </p:txBody>
      </p:sp>
      <p:sp>
        <p:nvSpPr>
          <p:cNvPr id="325634" name="Rectangle 2"/>
          <p:cNvSpPr>
            <a:spLocks noGrp="1" noChangeArrowheads="1"/>
          </p:cNvSpPr>
          <p:nvPr>
            <p:ph type="body" idx="1"/>
          </p:nvPr>
        </p:nvSpPr>
        <p:spPr>
          <a:xfrm>
            <a:off x="822325" y="1066800"/>
            <a:ext cx="5562600" cy="685800"/>
          </a:xfrm>
        </p:spPr>
        <p:txBody>
          <a:bodyPr/>
          <a:lstStyle/>
          <a:p>
            <a:r>
              <a:rPr lang="en-US"/>
              <a:t>Parallel Capacitor arrangements</a:t>
            </a:r>
          </a:p>
        </p:txBody>
      </p:sp>
      <p:sp>
        <p:nvSpPr>
          <p:cNvPr id="325635" name="Rectangle 3"/>
          <p:cNvSpPr>
            <a:spLocks noGrp="1" noChangeArrowheads="1"/>
          </p:cNvSpPr>
          <p:nvPr>
            <p:ph type="title"/>
          </p:nvPr>
        </p:nvSpPr>
        <p:spPr>
          <a:xfrm>
            <a:off x="228600" y="76200"/>
            <a:ext cx="8686800" cy="609600"/>
          </a:xfrm>
        </p:spPr>
        <p:txBody>
          <a:bodyPr/>
          <a:lstStyle/>
          <a:p>
            <a:r>
              <a:rPr lang="en-US"/>
              <a:t> Resister and Capacitor Arrangements</a:t>
            </a:r>
          </a:p>
        </p:txBody>
      </p:sp>
      <p:graphicFrame>
        <p:nvGraphicFramePr>
          <p:cNvPr id="3256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168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25637" name="Object 5"/>
          <p:cNvGraphicFramePr>
            <a:graphicFrameLocks noChangeAspect="1"/>
          </p:cNvGraphicFramePr>
          <p:nvPr/>
        </p:nvGraphicFramePr>
        <p:xfrm>
          <a:off x="6384925" y="1066800"/>
          <a:ext cx="1436688" cy="669925"/>
        </p:xfrm>
        <a:graphic>
          <a:graphicData uri="http://schemas.openxmlformats.org/presentationml/2006/ole">
            <mc:AlternateContent xmlns:mc="http://schemas.openxmlformats.org/markup-compatibility/2006">
              <mc:Choice xmlns:v="urn:schemas-microsoft-com:vml" Requires="v">
                <p:oleObj spid="_x0000_s141681" name="Equation" r:id="rId5" imgW="698400" imgH="342720" progId="Equation.DSMT4">
                  <p:embed/>
                </p:oleObj>
              </mc:Choice>
              <mc:Fallback>
                <p:oleObj name="Equation" r:id="rId5" imgW="698400" imgH="342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1066800"/>
                        <a:ext cx="1436688" cy="669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25638" name="Object 6"/>
          <p:cNvGraphicFramePr>
            <a:graphicFrameLocks noChangeAspect="1"/>
          </p:cNvGraphicFramePr>
          <p:nvPr/>
        </p:nvGraphicFramePr>
        <p:xfrm>
          <a:off x="6384925" y="2262188"/>
          <a:ext cx="1514475" cy="819150"/>
        </p:xfrm>
        <a:graphic>
          <a:graphicData uri="http://schemas.openxmlformats.org/presentationml/2006/ole">
            <mc:AlternateContent xmlns:mc="http://schemas.openxmlformats.org/markup-compatibility/2006">
              <mc:Choice xmlns:v="urn:schemas-microsoft-com:vml" Requires="v">
                <p:oleObj spid="_x0000_s141682" name="Equation" r:id="rId7" imgW="736560" imgH="419040" progId="Equation.DSMT4">
                  <p:embed/>
                </p:oleObj>
              </mc:Choice>
              <mc:Fallback>
                <p:oleObj name="Equation" r:id="rId7" imgW="73656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4925" y="2262188"/>
                        <a:ext cx="15144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5639" name="Rectangle 7"/>
          <p:cNvSpPr>
            <a:spLocks noChangeArrowheads="1"/>
          </p:cNvSpPr>
          <p:nvPr/>
        </p:nvSpPr>
        <p:spPr bwMode="auto">
          <a:xfrm>
            <a:off x="822325" y="23622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Parallel Resister arrangements</a:t>
            </a:r>
          </a:p>
        </p:txBody>
      </p:sp>
      <p:sp>
        <p:nvSpPr>
          <p:cNvPr id="325640" name="Rectangle 8"/>
          <p:cNvSpPr>
            <a:spLocks noChangeArrowheads="1"/>
          </p:cNvSpPr>
          <p:nvPr/>
        </p:nvSpPr>
        <p:spPr bwMode="auto">
          <a:xfrm>
            <a:off x="822325" y="36576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Series Capacitor arrangements</a:t>
            </a:r>
          </a:p>
        </p:txBody>
      </p:sp>
      <p:graphicFrame>
        <p:nvGraphicFramePr>
          <p:cNvPr id="325641" name="Object 9"/>
          <p:cNvGraphicFramePr>
            <a:graphicFrameLocks noChangeAspect="1"/>
          </p:cNvGraphicFramePr>
          <p:nvPr/>
        </p:nvGraphicFramePr>
        <p:xfrm>
          <a:off x="6384925" y="3606800"/>
          <a:ext cx="1539875" cy="819150"/>
        </p:xfrm>
        <a:graphic>
          <a:graphicData uri="http://schemas.openxmlformats.org/presentationml/2006/ole">
            <mc:AlternateContent xmlns:mc="http://schemas.openxmlformats.org/markup-compatibility/2006">
              <mc:Choice xmlns:v="urn:schemas-microsoft-com:vml" Requires="v">
                <p:oleObj spid="_x0000_s141683" name="Equation" r:id="rId9" imgW="749160" imgH="419040" progId="Equation.DSMT4">
                  <p:embed/>
                </p:oleObj>
              </mc:Choice>
              <mc:Fallback>
                <p:oleObj name="Equation" r:id="rId9" imgW="74916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4925" y="3606800"/>
                        <a:ext cx="15398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5642" name="Rectangle 10"/>
          <p:cNvSpPr>
            <a:spLocks noChangeArrowheads="1"/>
          </p:cNvSpPr>
          <p:nvPr/>
        </p:nvSpPr>
        <p:spPr bwMode="auto">
          <a:xfrm>
            <a:off x="822325" y="49530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Series Resister arrangements</a:t>
            </a:r>
          </a:p>
        </p:txBody>
      </p:sp>
      <p:graphicFrame>
        <p:nvGraphicFramePr>
          <p:cNvPr id="325643" name="Object 11"/>
          <p:cNvGraphicFramePr>
            <a:graphicFrameLocks noChangeAspect="1"/>
          </p:cNvGraphicFramePr>
          <p:nvPr/>
        </p:nvGraphicFramePr>
        <p:xfrm>
          <a:off x="6384925" y="4953000"/>
          <a:ext cx="1409700" cy="669925"/>
        </p:xfrm>
        <a:graphic>
          <a:graphicData uri="http://schemas.openxmlformats.org/presentationml/2006/ole">
            <mc:AlternateContent xmlns:mc="http://schemas.openxmlformats.org/markup-compatibility/2006">
              <mc:Choice xmlns:v="urn:schemas-microsoft-com:vml" Requires="v">
                <p:oleObj spid="_x0000_s141684" name="Equation" r:id="rId11" imgW="685800" imgH="342720" progId="Equation.DSMT4">
                  <p:embed/>
                </p:oleObj>
              </mc:Choice>
              <mc:Fallback>
                <p:oleObj name="Equation" r:id="rId11" imgW="685800" imgH="342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4925" y="4953000"/>
                        <a:ext cx="1409700" cy="6699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89292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5634">
                                            <p:txEl>
                                              <p:pRg st="0" end="0"/>
                                            </p:txEl>
                                          </p:spTgt>
                                        </p:tgtEl>
                                        <p:attrNameLst>
                                          <p:attrName>style.visibility</p:attrName>
                                        </p:attrNameLst>
                                      </p:cBhvr>
                                      <p:to>
                                        <p:strVal val="visible"/>
                                      </p:to>
                                    </p:set>
                                    <p:animEffect transition="in" filter="wipe(left)">
                                      <p:cBhvr>
                                        <p:cTn id="7" dur="500"/>
                                        <p:tgtEl>
                                          <p:spTgt spid="325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5637"/>
                                        </p:tgtEl>
                                        <p:attrNameLst>
                                          <p:attrName>style.visibility</p:attrName>
                                        </p:attrNameLst>
                                      </p:cBhvr>
                                      <p:to>
                                        <p:strVal val="visible"/>
                                      </p:to>
                                    </p:set>
                                    <p:animEffect transition="in" filter="wipe(left)">
                                      <p:cBhvr>
                                        <p:cTn id="12" dur="500"/>
                                        <p:tgtEl>
                                          <p:spTgt spid="3256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25639">
                                            <p:txEl>
                                              <p:pRg st="0" end="0"/>
                                            </p:txEl>
                                          </p:spTgt>
                                        </p:tgtEl>
                                        <p:attrNameLst>
                                          <p:attrName>style.visibility</p:attrName>
                                        </p:attrNameLst>
                                      </p:cBhvr>
                                      <p:to>
                                        <p:strVal val="visible"/>
                                      </p:to>
                                    </p:set>
                                    <p:animEffect transition="in" filter="wipe(left)">
                                      <p:cBhvr>
                                        <p:cTn id="17" dur="500"/>
                                        <p:tgtEl>
                                          <p:spTgt spid="3256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5638"/>
                                        </p:tgtEl>
                                        <p:attrNameLst>
                                          <p:attrName>style.visibility</p:attrName>
                                        </p:attrNameLst>
                                      </p:cBhvr>
                                      <p:to>
                                        <p:strVal val="visible"/>
                                      </p:to>
                                    </p:set>
                                    <p:animEffect transition="in" filter="wipe(left)">
                                      <p:cBhvr>
                                        <p:cTn id="22" dur="500"/>
                                        <p:tgtEl>
                                          <p:spTgt spid="3256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25640">
                                            <p:txEl>
                                              <p:pRg st="0" end="0"/>
                                            </p:txEl>
                                          </p:spTgt>
                                        </p:tgtEl>
                                        <p:attrNameLst>
                                          <p:attrName>style.visibility</p:attrName>
                                        </p:attrNameLst>
                                      </p:cBhvr>
                                      <p:to>
                                        <p:strVal val="visible"/>
                                      </p:to>
                                    </p:set>
                                    <p:animEffect transition="in" filter="wipe(left)">
                                      <p:cBhvr>
                                        <p:cTn id="27" dur="500"/>
                                        <p:tgtEl>
                                          <p:spTgt spid="3256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5641"/>
                                        </p:tgtEl>
                                        <p:attrNameLst>
                                          <p:attrName>style.visibility</p:attrName>
                                        </p:attrNameLst>
                                      </p:cBhvr>
                                      <p:to>
                                        <p:strVal val="visible"/>
                                      </p:to>
                                    </p:set>
                                    <p:animEffect transition="in" filter="wipe(left)">
                                      <p:cBhvr>
                                        <p:cTn id="32" dur="500"/>
                                        <p:tgtEl>
                                          <p:spTgt spid="3256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25642">
                                            <p:txEl>
                                              <p:pRg st="0" end="0"/>
                                            </p:txEl>
                                          </p:spTgt>
                                        </p:tgtEl>
                                        <p:attrNameLst>
                                          <p:attrName>style.visibility</p:attrName>
                                        </p:attrNameLst>
                                      </p:cBhvr>
                                      <p:to>
                                        <p:strVal val="visible"/>
                                      </p:to>
                                    </p:set>
                                    <p:animEffect transition="in" filter="wipe(left)">
                                      <p:cBhvr>
                                        <p:cTn id="37" dur="500"/>
                                        <p:tgtEl>
                                          <p:spTgt spid="32564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5643"/>
                                        </p:tgtEl>
                                        <p:attrNameLst>
                                          <p:attrName>style.visibility</p:attrName>
                                        </p:attrNameLst>
                                      </p:cBhvr>
                                      <p:to>
                                        <p:strVal val="visible"/>
                                      </p:to>
                                    </p:set>
                                    <p:animEffect transition="in" filter="wipe(left)">
                                      <p:cBhvr>
                                        <p:cTn id="42" dur="500"/>
                                        <p:tgtEl>
                                          <p:spTgt spid="325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build="p"/>
      <p:bldP spid="325639" grpId="0" build="p"/>
      <p:bldP spid="325640" grpId="0" build="p"/>
      <p:bldP spid="32564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Oct. 29, 2018</a:t>
            </a:r>
            <a:endParaRPr lang="en-US"/>
          </a:p>
        </p:txBody>
      </p:sp>
      <p:sp>
        <p:nvSpPr>
          <p:cNvPr id="32" name="Footer Placeholder 4"/>
          <p:cNvSpPr>
            <a:spLocks noGrp="1"/>
          </p:cNvSpPr>
          <p:nvPr>
            <p:ph type="ftr" sz="quarter" idx="11"/>
          </p:nvPr>
        </p:nvSpPr>
        <p:spPr/>
        <p:txBody>
          <a:bodyPr/>
          <a:lstStyle/>
          <a:p>
            <a:r>
              <a:rPr lang="mr-IN" smtClean="0"/>
              <a:t>PHYS 1444-002, Fall 2018                     Dr. Jaehoon Yu</a:t>
            </a:r>
            <a:endParaRPr lang="en-US"/>
          </a:p>
        </p:txBody>
      </p:sp>
      <p:sp>
        <p:nvSpPr>
          <p:cNvPr id="33" name="Slide Number Placeholder 5"/>
          <p:cNvSpPr>
            <a:spLocks noGrp="1"/>
          </p:cNvSpPr>
          <p:nvPr>
            <p:ph type="sldNum" sz="quarter" idx="12"/>
          </p:nvPr>
        </p:nvSpPr>
        <p:spPr/>
        <p:txBody>
          <a:bodyPr/>
          <a:lstStyle/>
          <a:p>
            <a:fld id="{14E386DD-CAE9-DC44-8D5F-2650E4352A5F}" type="slidenum">
              <a:rPr lang="en-US"/>
              <a:pPr/>
              <a:t>7</a:t>
            </a:fld>
            <a:endParaRPr lang="en-US"/>
          </a:p>
        </p:txBody>
      </p:sp>
      <p:sp>
        <p:nvSpPr>
          <p:cNvPr id="326658" name="Rectangle 2"/>
          <p:cNvSpPr>
            <a:spLocks noGrp="1" noChangeArrowheads="1"/>
          </p:cNvSpPr>
          <p:nvPr>
            <p:ph type="title"/>
          </p:nvPr>
        </p:nvSpPr>
        <p:spPr>
          <a:xfrm>
            <a:off x="228600" y="-76200"/>
            <a:ext cx="8686800" cy="762000"/>
          </a:xfrm>
        </p:spPr>
        <p:txBody>
          <a:bodyPr/>
          <a:lstStyle/>
          <a:p>
            <a:r>
              <a:rPr lang="en-US"/>
              <a:t>Example 26 – 2 </a:t>
            </a:r>
          </a:p>
        </p:txBody>
      </p:sp>
      <p:sp>
        <p:nvSpPr>
          <p:cNvPr id="326659" name="Text Box 3"/>
          <p:cNvSpPr txBox="1">
            <a:spLocks noChangeArrowheads="1"/>
          </p:cNvSpPr>
          <p:nvPr/>
        </p:nvSpPr>
        <p:spPr bwMode="auto">
          <a:xfrm>
            <a:off x="152400" y="762000"/>
            <a:ext cx="6096000" cy="15525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Series or parallel? </a:t>
            </a:r>
            <a:r>
              <a:rPr lang="en-US">
                <a:solidFill>
                  <a:schemeClr val="accent2"/>
                </a:solidFill>
                <a:latin typeface="Arial Narrow" charset="0"/>
              </a:rPr>
              <a:t>(a) The light bulbs in the figure are identical and have identical resistance R.  Which configuration produces more light? (b) Which way do you think the headlights of a car are wired? </a:t>
            </a:r>
          </a:p>
        </p:txBody>
      </p:sp>
      <p:sp>
        <p:nvSpPr>
          <p:cNvPr id="326660" name="Text Box 4"/>
          <p:cNvSpPr txBox="1">
            <a:spLocks noChangeArrowheads="1"/>
          </p:cNvSpPr>
          <p:nvPr/>
        </p:nvSpPr>
        <p:spPr bwMode="auto">
          <a:xfrm>
            <a:off x="304800" y="24384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What are the equivalent resistances for the two cases? </a:t>
            </a:r>
          </a:p>
        </p:txBody>
      </p:sp>
      <p:sp>
        <p:nvSpPr>
          <p:cNvPr id="326661" name="AutoShape 5"/>
          <p:cNvSpPr>
            <a:spLocks noChangeArrowheads="1"/>
          </p:cNvSpPr>
          <p:nvPr/>
        </p:nvSpPr>
        <p:spPr bwMode="auto">
          <a:xfrm>
            <a:off x="817563" y="2971800"/>
            <a:ext cx="782637" cy="609600"/>
          </a:xfrm>
          <a:prstGeom prst="rightArrow">
            <a:avLst>
              <a:gd name="adj1" fmla="val 50000"/>
              <a:gd name="adj2" fmla="val 3209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Series</a:t>
            </a:r>
          </a:p>
        </p:txBody>
      </p:sp>
      <p:sp>
        <p:nvSpPr>
          <p:cNvPr id="326662" name="Text Box 6"/>
          <p:cNvSpPr txBox="1">
            <a:spLocks noChangeArrowheads="1"/>
          </p:cNvSpPr>
          <p:nvPr/>
        </p:nvSpPr>
        <p:spPr bwMode="auto">
          <a:xfrm>
            <a:off x="457200" y="3657600"/>
            <a:ext cx="7848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bulbs get brighter when the total power transformed is larger.</a:t>
            </a:r>
          </a:p>
        </p:txBody>
      </p:sp>
      <p:sp>
        <p:nvSpPr>
          <p:cNvPr id="326663" name="Text Box 7"/>
          <p:cNvSpPr txBox="1">
            <a:spLocks noChangeArrowheads="1"/>
          </p:cNvSpPr>
          <p:nvPr/>
        </p:nvSpPr>
        <p:spPr bwMode="auto">
          <a:xfrm>
            <a:off x="381000" y="41910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series</a:t>
            </a:r>
          </a:p>
        </p:txBody>
      </p:sp>
      <p:graphicFrame>
        <p:nvGraphicFramePr>
          <p:cNvPr id="326664" name="Object 8"/>
          <p:cNvGraphicFramePr>
            <a:graphicFrameLocks noChangeAspect="1"/>
          </p:cNvGraphicFramePr>
          <p:nvPr/>
        </p:nvGraphicFramePr>
        <p:xfrm>
          <a:off x="1447800" y="4210050"/>
          <a:ext cx="577850" cy="461963"/>
        </p:xfrm>
        <a:graphic>
          <a:graphicData uri="http://schemas.openxmlformats.org/presentationml/2006/ole">
            <mc:AlternateContent xmlns:mc="http://schemas.openxmlformats.org/markup-compatibility/2006">
              <mc:Choice xmlns:v="urn:schemas-microsoft-com:vml" Requires="v">
                <p:oleObj spid="_x0000_s1098"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10050"/>
                        <a:ext cx="577850" cy="4619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65" name="Object 9"/>
          <p:cNvGraphicFramePr>
            <a:graphicFrameLocks noChangeAspect="1"/>
          </p:cNvGraphicFramePr>
          <p:nvPr/>
        </p:nvGraphicFramePr>
        <p:xfrm>
          <a:off x="1752600" y="3048000"/>
          <a:ext cx="830263" cy="519113"/>
        </p:xfrm>
        <a:graphic>
          <a:graphicData uri="http://schemas.openxmlformats.org/presentationml/2006/ole">
            <mc:AlternateContent xmlns:mc="http://schemas.openxmlformats.org/markup-compatibility/2006">
              <mc:Choice xmlns:v="urn:schemas-microsoft-com:vml" Requires="v">
                <p:oleObj spid="_x0000_s1099" name="Equation" r:id="rId5" imgW="342720" imgH="228600" progId="Equation.DSMT4">
                  <p:embed/>
                </p:oleObj>
              </mc:Choice>
              <mc:Fallback>
                <p:oleObj name="Equation" r:id="rId5" imgW="3427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048000"/>
                        <a:ext cx="830263"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6666" name="Object 10"/>
          <p:cNvGraphicFramePr>
            <a:graphicFrameLocks noChangeAspect="1"/>
          </p:cNvGraphicFramePr>
          <p:nvPr/>
        </p:nvGraphicFramePr>
        <p:xfrm>
          <a:off x="2057400" y="4267200"/>
          <a:ext cx="598488" cy="374650"/>
        </p:xfrm>
        <a:graphic>
          <a:graphicData uri="http://schemas.openxmlformats.org/presentationml/2006/ole">
            <mc:AlternateContent xmlns:mc="http://schemas.openxmlformats.org/markup-compatibility/2006">
              <mc:Choice xmlns:v="urn:schemas-microsoft-com:vml" Requires="v">
                <p:oleObj spid="_x0000_s1100" name="Equation" r:id="rId7" imgW="317160" imgH="164880" progId="Equation.DSMT4">
                  <p:embed/>
                </p:oleObj>
              </mc:Choice>
              <mc:Fallback>
                <p:oleObj name="Equation" r:id="rId7" imgW="3171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267200"/>
                        <a:ext cx="598488" cy="374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6667" name="Picture 11" descr="FG26_006"/>
          <p:cNvPicPr>
            <a:picLocks noChangeAspect="1" noChangeArrowheads="1"/>
          </p:cNvPicPr>
          <p:nvPr/>
        </p:nvPicPr>
        <p:blipFill>
          <a:blip r:embed="rId9"/>
          <a:srcRect/>
          <a:stretch>
            <a:fillRect/>
          </a:stretch>
        </p:blipFill>
        <p:spPr bwMode="auto">
          <a:xfrm>
            <a:off x="6248400" y="533400"/>
            <a:ext cx="2895600" cy="1981200"/>
          </a:xfrm>
          <a:prstGeom prst="rect">
            <a:avLst/>
          </a:prstGeom>
          <a:noFill/>
        </p:spPr>
      </p:pic>
      <p:sp>
        <p:nvSpPr>
          <p:cNvPr id="326668" name="AutoShape 12"/>
          <p:cNvSpPr>
            <a:spLocks noChangeArrowheads="1"/>
          </p:cNvSpPr>
          <p:nvPr/>
        </p:nvSpPr>
        <p:spPr bwMode="auto">
          <a:xfrm>
            <a:off x="3962400" y="2895600"/>
            <a:ext cx="889000" cy="609600"/>
          </a:xfrm>
          <a:prstGeom prst="rightArrow">
            <a:avLst>
              <a:gd name="adj1" fmla="val 50000"/>
              <a:gd name="adj2" fmla="val 3645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Parallel</a:t>
            </a:r>
          </a:p>
        </p:txBody>
      </p:sp>
      <p:graphicFrame>
        <p:nvGraphicFramePr>
          <p:cNvPr id="326669" name="Object 13"/>
          <p:cNvGraphicFramePr>
            <a:graphicFrameLocks noChangeAspect="1"/>
          </p:cNvGraphicFramePr>
          <p:nvPr/>
        </p:nvGraphicFramePr>
        <p:xfrm>
          <a:off x="5053013" y="2755900"/>
          <a:ext cx="890587" cy="952500"/>
        </p:xfrm>
        <a:graphic>
          <a:graphicData uri="http://schemas.openxmlformats.org/presentationml/2006/ole">
            <mc:AlternateContent xmlns:mc="http://schemas.openxmlformats.org/markup-compatibility/2006">
              <mc:Choice xmlns:v="urn:schemas-microsoft-com:vml" Requires="v">
                <p:oleObj spid="_x0000_s1101" name="Equation" r:id="rId10" imgW="368280" imgH="419040" progId="Equation.DSMT4">
                  <p:embed/>
                </p:oleObj>
              </mc:Choice>
              <mc:Fallback>
                <p:oleObj name="Equation" r:id="rId10" imgW="368280" imgH="419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3013" y="2755900"/>
                        <a:ext cx="890587" cy="952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6670" name="Object 14"/>
          <p:cNvGraphicFramePr>
            <a:graphicFrameLocks noChangeAspect="1"/>
          </p:cNvGraphicFramePr>
          <p:nvPr/>
        </p:nvGraphicFramePr>
        <p:xfrm>
          <a:off x="7162800" y="3048000"/>
          <a:ext cx="828675" cy="519113"/>
        </p:xfrm>
        <a:graphic>
          <a:graphicData uri="http://schemas.openxmlformats.org/presentationml/2006/ole">
            <mc:AlternateContent xmlns:mc="http://schemas.openxmlformats.org/markup-compatibility/2006">
              <mc:Choice xmlns:v="urn:schemas-microsoft-com:vml" Requires="v">
                <p:oleObj spid="_x0000_s1102" name="Equation" r:id="rId12" imgW="342720" imgH="228600" progId="Equation.DSMT4">
                  <p:embed/>
                </p:oleObj>
              </mc:Choice>
              <mc:Fallback>
                <p:oleObj name="Equation" r:id="rId12" imgW="3427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800" y="3048000"/>
                        <a:ext cx="82867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26671" name="AutoShape 15"/>
          <p:cNvSpPr>
            <a:spLocks noChangeArrowheads="1"/>
          </p:cNvSpPr>
          <p:nvPr/>
        </p:nvSpPr>
        <p:spPr bwMode="auto">
          <a:xfrm>
            <a:off x="6613525" y="2895600"/>
            <a:ext cx="457200" cy="609600"/>
          </a:xfrm>
          <a:prstGeom prst="rightArrow">
            <a:avLst>
              <a:gd name="adj1" fmla="val 50000"/>
              <a:gd name="adj2" fmla="val 2500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a:t>
            </a:r>
          </a:p>
        </p:txBody>
      </p:sp>
      <p:graphicFrame>
        <p:nvGraphicFramePr>
          <p:cNvPr id="326672" name="Object 16"/>
          <p:cNvGraphicFramePr>
            <a:graphicFrameLocks noChangeAspect="1"/>
          </p:cNvGraphicFramePr>
          <p:nvPr/>
        </p:nvGraphicFramePr>
        <p:xfrm>
          <a:off x="5943600" y="4197350"/>
          <a:ext cx="598488" cy="374650"/>
        </p:xfrm>
        <a:graphic>
          <a:graphicData uri="http://schemas.openxmlformats.org/presentationml/2006/ole">
            <mc:AlternateContent xmlns:mc="http://schemas.openxmlformats.org/markup-compatibility/2006">
              <mc:Choice xmlns:v="urn:schemas-microsoft-com:vml" Requires="v">
                <p:oleObj spid="_x0000_s1103" name="Equation" r:id="rId14" imgW="317160" imgH="164880" progId="Equation.DSMT4">
                  <p:embed/>
                </p:oleObj>
              </mc:Choice>
              <mc:Fallback>
                <p:oleObj name="Equation" r:id="rId14" imgW="31716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0" y="4197350"/>
                        <a:ext cx="598488" cy="374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3" name="Object 17"/>
          <p:cNvGraphicFramePr>
            <a:graphicFrameLocks noChangeAspect="1"/>
          </p:cNvGraphicFramePr>
          <p:nvPr/>
        </p:nvGraphicFramePr>
        <p:xfrm>
          <a:off x="5334000" y="4186238"/>
          <a:ext cx="577850" cy="461962"/>
        </p:xfrm>
        <a:graphic>
          <a:graphicData uri="http://schemas.openxmlformats.org/presentationml/2006/ole">
            <mc:AlternateContent xmlns:mc="http://schemas.openxmlformats.org/markup-compatibility/2006">
              <mc:Choice xmlns:v="urn:schemas-microsoft-com:vml" Requires="v">
                <p:oleObj spid="_x0000_s1104" name="Equation" r:id="rId16" imgW="304560" imgH="203040" progId="Equation.DSMT4">
                  <p:embed/>
                </p:oleObj>
              </mc:Choice>
              <mc:Fallback>
                <p:oleObj name="Equation" r:id="rId16" imgW="3045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4186238"/>
                        <a:ext cx="577850" cy="461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6674" name="Text Box 18"/>
          <p:cNvSpPr txBox="1">
            <a:spLocks noChangeArrowheads="1"/>
          </p:cNvSpPr>
          <p:nvPr/>
        </p:nvSpPr>
        <p:spPr bwMode="auto">
          <a:xfrm>
            <a:off x="4267200" y="41910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parallel</a:t>
            </a:r>
          </a:p>
        </p:txBody>
      </p:sp>
      <p:graphicFrame>
        <p:nvGraphicFramePr>
          <p:cNvPr id="326675" name="Object 19"/>
          <p:cNvGraphicFramePr>
            <a:graphicFrameLocks noChangeAspect="1"/>
          </p:cNvGraphicFramePr>
          <p:nvPr/>
        </p:nvGraphicFramePr>
        <p:xfrm>
          <a:off x="2590800" y="3962400"/>
          <a:ext cx="695325" cy="1008063"/>
        </p:xfrm>
        <a:graphic>
          <a:graphicData uri="http://schemas.openxmlformats.org/presentationml/2006/ole">
            <mc:AlternateContent xmlns:mc="http://schemas.openxmlformats.org/markup-compatibility/2006">
              <mc:Choice xmlns:v="urn:schemas-microsoft-com:vml" Requires="v">
                <p:oleObj spid="_x0000_s1105" name="Equation" r:id="rId18" imgW="368280" imgH="444240" progId="Equation.DSMT4">
                  <p:embed/>
                </p:oleObj>
              </mc:Choice>
              <mc:Fallback>
                <p:oleObj name="Equation" r:id="rId18" imgW="368280" imgH="4442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90800" y="3962400"/>
                        <a:ext cx="695325" cy="1008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6" name="Object 20"/>
          <p:cNvGraphicFramePr>
            <a:graphicFrameLocks noChangeAspect="1"/>
          </p:cNvGraphicFramePr>
          <p:nvPr/>
        </p:nvGraphicFramePr>
        <p:xfrm>
          <a:off x="3278188" y="3962400"/>
          <a:ext cx="455612" cy="892175"/>
        </p:xfrm>
        <a:graphic>
          <a:graphicData uri="http://schemas.openxmlformats.org/presentationml/2006/ole">
            <mc:AlternateContent xmlns:mc="http://schemas.openxmlformats.org/markup-compatibility/2006">
              <mc:Choice xmlns:v="urn:schemas-microsoft-com:vml" Requires="v">
                <p:oleObj spid="_x0000_s1106" name="Equation" r:id="rId20" imgW="241200" imgH="393480" progId="Equation.DSMT4">
                  <p:embed/>
                </p:oleObj>
              </mc:Choice>
              <mc:Fallback>
                <p:oleObj name="Equation" r:id="rId20" imgW="241200" imgH="393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78188" y="3962400"/>
                        <a:ext cx="455612"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7" name="Object 21"/>
          <p:cNvGraphicFramePr>
            <a:graphicFrameLocks noChangeAspect="1"/>
          </p:cNvGraphicFramePr>
          <p:nvPr/>
        </p:nvGraphicFramePr>
        <p:xfrm>
          <a:off x="6477000" y="3944938"/>
          <a:ext cx="695325" cy="1008062"/>
        </p:xfrm>
        <a:graphic>
          <a:graphicData uri="http://schemas.openxmlformats.org/presentationml/2006/ole">
            <mc:AlternateContent xmlns:mc="http://schemas.openxmlformats.org/markup-compatibility/2006">
              <mc:Choice xmlns:v="urn:schemas-microsoft-com:vml" Requires="v">
                <p:oleObj spid="_x0000_s1107" name="Equation" r:id="rId22" imgW="368280" imgH="444240" progId="Equation.DSMT4">
                  <p:embed/>
                </p:oleObj>
              </mc:Choice>
              <mc:Fallback>
                <p:oleObj name="Equation" r:id="rId22" imgW="36828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77000" y="3944938"/>
                        <a:ext cx="695325" cy="1008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8" name="Object 22"/>
          <p:cNvGraphicFramePr>
            <a:graphicFrameLocks noChangeAspect="1"/>
          </p:cNvGraphicFramePr>
          <p:nvPr/>
        </p:nvGraphicFramePr>
        <p:xfrm>
          <a:off x="7162800" y="3962400"/>
          <a:ext cx="792163" cy="892175"/>
        </p:xfrm>
        <a:graphic>
          <a:graphicData uri="http://schemas.openxmlformats.org/presentationml/2006/ole">
            <mc:AlternateContent xmlns:mc="http://schemas.openxmlformats.org/markup-compatibility/2006">
              <mc:Choice xmlns:v="urn:schemas-microsoft-com:vml" Requires="v">
                <p:oleObj spid="_x0000_s1108" name="Equation" r:id="rId24" imgW="419040" imgH="393480" progId="Equation.DSMT4">
                  <p:embed/>
                </p:oleObj>
              </mc:Choice>
              <mc:Fallback>
                <p:oleObj name="Equation" r:id="rId24" imgW="41904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62800" y="3962400"/>
                        <a:ext cx="79216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9" name="Object 23"/>
          <p:cNvGraphicFramePr>
            <a:graphicFrameLocks noChangeAspect="1"/>
          </p:cNvGraphicFramePr>
          <p:nvPr/>
        </p:nvGraphicFramePr>
        <p:xfrm>
          <a:off x="7926388" y="4191000"/>
          <a:ext cx="455612" cy="460375"/>
        </p:xfrm>
        <a:graphic>
          <a:graphicData uri="http://schemas.openxmlformats.org/presentationml/2006/ole">
            <mc:AlternateContent xmlns:mc="http://schemas.openxmlformats.org/markup-compatibility/2006">
              <mc:Choice xmlns:v="urn:schemas-microsoft-com:vml" Requires="v">
                <p:oleObj spid="_x0000_s1109" name="Equation" r:id="rId26" imgW="241200" imgH="203040" progId="Equation.DSMT4">
                  <p:embed/>
                </p:oleObj>
              </mc:Choice>
              <mc:Fallback>
                <p:oleObj name="Equation" r:id="rId26" imgW="24120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26388" y="4191000"/>
                        <a:ext cx="455612" cy="460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6680" name="Text Box 24"/>
          <p:cNvSpPr txBox="1">
            <a:spLocks noChangeArrowheads="1"/>
          </p:cNvSpPr>
          <p:nvPr/>
        </p:nvSpPr>
        <p:spPr bwMode="auto">
          <a:xfrm>
            <a:off x="457200" y="4876800"/>
            <a:ext cx="502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parallel circuit provides brighter lighting.</a:t>
            </a:r>
          </a:p>
        </p:txBody>
      </p:sp>
      <p:sp>
        <p:nvSpPr>
          <p:cNvPr id="326681" name="Text Box 25"/>
          <p:cNvSpPr txBox="1">
            <a:spLocks noChangeArrowheads="1"/>
          </p:cNvSpPr>
          <p:nvPr/>
        </p:nvSpPr>
        <p:spPr bwMode="auto">
          <a:xfrm>
            <a:off x="381000" y="5257800"/>
            <a:ext cx="85344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Car’s headlights are in parallel to provide brighter lighting and also to prevent both lights going out at the same time when one burns out. </a:t>
            </a:r>
          </a:p>
        </p:txBody>
      </p:sp>
      <p:sp>
        <p:nvSpPr>
          <p:cNvPr id="326682" name="Text Box 26"/>
          <p:cNvSpPr txBox="1">
            <a:spLocks noChangeArrowheads="1"/>
          </p:cNvSpPr>
          <p:nvPr/>
        </p:nvSpPr>
        <p:spPr bwMode="auto">
          <a:xfrm>
            <a:off x="228600" y="6172200"/>
            <a:ext cx="4419600" cy="457200"/>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a:solidFill>
                  <a:srgbClr val="CC0000"/>
                </a:solidFill>
                <a:latin typeface="Arial Narrow" charset="0"/>
              </a:rPr>
              <a:t>So what is bad about parallel circuits?</a:t>
            </a:r>
          </a:p>
        </p:txBody>
      </p:sp>
      <p:sp>
        <p:nvSpPr>
          <p:cNvPr id="326683" name="Text Box 27"/>
          <p:cNvSpPr txBox="1">
            <a:spLocks noChangeArrowheads="1"/>
          </p:cNvSpPr>
          <p:nvPr/>
        </p:nvSpPr>
        <p:spPr bwMode="auto">
          <a:xfrm>
            <a:off x="4876800" y="6172200"/>
            <a:ext cx="4038600" cy="457200"/>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a:solidFill>
                  <a:srgbClr val="CC0000"/>
                </a:solidFill>
                <a:latin typeface="Arial Narrow" charset="0"/>
              </a:rPr>
              <a:t>Uses more energy in a given time.</a:t>
            </a:r>
          </a:p>
        </p:txBody>
      </p:sp>
      <p:graphicFrame>
        <p:nvGraphicFramePr>
          <p:cNvPr id="326684" name="Object 28"/>
          <p:cNvGraphicFramePr>
            <a:graphicFrameLocks noChangeAspect="1"/>
          </p:cNvGraphicFramePr>
          <p:nvPr/>
        </p:nvGraphicFramePr>
        <p:xfrm>
          <a:off x="2600325" y="3082925"/>
          <a:ext cx="523875" cy="346075"/>
        </p:xfrm>
        <a:graphic>
          <a:graphicData uri="http://schemas.openxmlformats.org/presentationml/2006/ole">
            <mc:AlternateContent xmlns:mc="http://schemas.openxmlformats.org/markup-compatibility/2006">
              <mc:Choice xmlns:v="urn:schemas-microsoft-com:vml" Requires="v">
                <p:oleObj spid="_x0000_s1110" name="Equation" r:id="rId28" imgW="215640" imgH="152280" progId="Equation.DSMT4">
                  <p:embed/>
                </p:oleObj>
              </mc:Choice>
              <mc:Fallback>
                <p:oleObj name="Equation" r:id="rId28" imgW="215640" imgH="152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600325" y="3082925"/>
                        <a:ext cx="523875"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6685" name="Object 29"/>
          <p:cNvGraphicFramePr>
            <a:graphicFrameLocks noChangeAspect="1"/>
          </p:cNvGraphicFramePr>
          <p:nvPr/>
        </p:nvGraphicFramePr>
        <p:xfrm>
          <a:off x="5943600" y="2743200"/>
          <a:ext cx="400050" cy="836613"/>
        </p:xfrm>
        <a:graphic>
          <a:graphicData uri="http://schemas.openxmlformats.org/presentationml/2006/ole">
            <mc:AlternateContent xmlns:mc="http://schemas.openxmlformats.org/markup-compatibility/2006">
              <mc:Choice xmlns:v="urn:schemas-microsoft-com:vml" Requires="v">
                <p:oleObj spid="_x0000_s1111" name="Equation" r:id="rId30" imgW="164880" imgH="368280" progId="Equation.DSMT4">
                  <p:embed/>
                </p:oleObj>
              </mc:Choice>
              <mc:Fallback>
                <p:oleObj name="Equation" r:id="rId30" imgW="164880" imgH="368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943600" y="2743200"/>
                        <a:ext cx="400050" cy="836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6686" name="Object 30"/>
          <p:cNvGraphicFramePr>
            <a:graphicFrameLocks noChangeAspect="1"/>
          </p:cNvGraphicFramePr>
          <p:nvPr/>
        </p:nvGraphicFramePr>
        <p:xfrm>
          <a:off x="7981950" y="2820988"/>
          <a:ext cx="400050" cy="836612"/>
        </p:xfrm>
        <a:graphic>
          <a:graphicData uri="http://schemas.openxmlformats.org/presentationml/2006/ole">
            <mc:AlternateContent xmlns:mc="http://schemas.openxmlformats.org/markup-compatibility/2006">
              <mc:Choice xmlns:v="urn:schemas-microsoft-com:vml" Requires="v">
                <p:oleObj spid="_x0000_s1112" name="Equation" r:id="rId32" imgW="164880" imgH="368280" progId="Equation.DSMT4">
                  <p:embed/>
                </p:oleObj>
              </mc:Choice>
              <mc:Fallback>
                <p:oleObj name="Equation" r:id="rId32" imgW="164880" imgH="3682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981950" y="2820988"/>
                        <a:ext cx="400050" cy="836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 name="Rectangle 1"/>
          <p:cNvSpPr/>
          <p:nvPr/>
        </p:nvSpPr>
        <p:spPr bwMode="auto">
          <a:xfrm>
            <a:off x="6477000" y="2314575"/>
            <a:ext cx="914400" cy="1238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5" name="Rectangle 34"/>
          <p:cNvSpPr/>
          <p:nvPr/>
        </p:nvSpPr>
        <p:spPr bwMode="auto">
          <a:xfrm>
            <a:off x="8001000" y="2314575"/>
            <a:ext cx="914400" cy="1238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55666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6659"/>
                                        </p:tgtEl>
                                        <p:attrNameLst>
                                          <p:attrName>style.visibility</p:attrName>
                                        </p:attrNameLst>
                                      </p:cBhvr>
                                      <p:to>
                                        <p:strVal val="visible"/>
                                      </p:to>
                                    </p:set>
                                    <p:animEffect transition="in" filter="wipe(left)">
                                      <p:cBhvr>
                                        <p:cTn id="7" dur="500"/>
                                        <p:tgtEl>
                                          <p:spTgt spid="32665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26667"/>
                                        </p:tgtEl>
                                        <p:attrNameLst>
                                          <p:attrName>style.visibility</p:attrName>
                                        </p:attrNameLst>
                                      </p:cBhvr>
                                      <p:to>
                                        <p:strVal val="visible"/>
                                      </p:to>
                                    </p:set>
                                    <p:anim calcmode="lin" valueType="num">
                                      <p:cBhvr>
                                        <p:cTn id="12" dur="500" fill="hold"/>
                                        <p:tgtEl>
                                          <p:spTgt spid="326667"/>
                                        </p:tgtEl>
                                        <p:attrNameLst>
                                          <p:attrName>ppt_w</p:attrName>
                                        </p:attrNameLst>
                                      </p:cBhvr>
                                      <p:tavLst>
                                        <p:tav tm="0">
                                          <p:val>
                                            <p:fltVal val="0"/>
                                          </p:val>
                                        </p:tav>
                                        <p:tav tm="100000">
                                          <p:val>
                                            <p:strVal val="#ppt_w"/>
                                          </p:val>
                                        </p:tav>
                                      </p:tavLst>
                                    </p:anim>
                                    <p:anim calcmode="lin" valueType="num">
                                      <p:cBhvr>
                                        <p:cTn id="13" dur="500" fill="hold"/>
                                        <p:tgtEl>
                                          <p:spTgt spid="326667"/>
                                        </p:tgtEl>
                                        <p:attrNameLst>
                                          <p:attrName>ppt_h</p:attrName>
                                        </p:attrNameLst>
                                      </p:cBhvr>
                                      <p:tavLst>
                                        <p:tav tm="0">
                                          <p:val>
                                            <p:fltVal val="0"/>
                                          </p:val>
                                        </p:tav>
                                        <p:tav tm="100000">
                                          <p:val>
                                            <p:strVal val="#ppt_h"/>
                                          </p:val>
                                        </p:tav>
                                      </p:tavLst>
                                    </p:anim>
                                    <p:animEffect transition="in" filter="fade">
                                      <p:cBhvr>
                                        <p:cTn id="14" dur="500"/>
                                        <p:tgtEl>
                                          <p:spTgt spid="32666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26660"/>
                                        </p:tgtEl>
                                        <p:attrNameLst>
                                          <p:attrName>style.visibility</p:attrName>
                                        </p:attrNameLst>
                                      </p:cBhvr>
                                      <p:to>
                                        <p:strVal val="visible"/>
                                      </p:to>
                                    </p:set>
                                    <p:animEffect transition="in" filter="wipe(left)">
                                      <p:cBhvr>
                                        <p:cTn id="19" dur="500"/>
                                        <p:tgtEl>
                                          <p:spTgt spid="32666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0" nodeType="clickEffect">
                                  <p:stCondLst>
                                    <p:cond delay="0"/>
                                  </p:stCondLst>
                                  <p:childTnLst>
                                    <p:animEffect transition="out" filter="checkerboard(across)">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35"/>
                                        </p:tgtEl>
                                      </p:cBhvr>
                                    </p:animEffect>
                                    <p:set>
                                      <p:cBhvr>
                                        <p:cTn id="29" dur="1" fill="hold">
                                          <p:stCondLst>
                                            <p:cond delay="499"/>
                                          </p:stCondLst>
                                        </p:cTn>
                                        <p:tgtEl>
                                          <p:spTgt spid="3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26661"/>
                                        </p:tgtEl>
                                        <p:attrNameLst>
                                          <p:attrName>style.visibility</p:attrName>
                                        </p:attrNameLst>
                                      </p:cBhvr>
                                      <p:to>
                                        <p:strVal val="visible"/>
                                      </p:to>
                                    </p:set>
                                    <p:animEffect transition="in" filter="wipe(left)">
                                      <p:cBhvr>
                                        <p:cTn id="34" dur="500"/>
                                        <p:tgtEl>
                                          <p:spTgt spid="3266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6665"/>
                                        </p:tgtEl>
                                        <p:attrNameLst>
                                          <p:attrName>style.visibility</p:attrName>
                                        </p:attrNameLst>
                                      </p:cBhvr>
                                      <p:to>
                                        <p:strVal val="visible"/>
                                      </p:to>
                                    </p:set>
                                    <p:animEffect transition="in" filter="wipe(left)">
                                      <p:cBhvr>
                                        <p:cTn id="39" dur="500"/>
                                        <p:tgtEl>
                                          <p:spTgt spid="32666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26684"/>
                                        </p:tgtEl>
                                        <p:attrNameLst>
                                          <p:attrName>style.visibility</p:attrName>
                                        </p:attrNameLst>
                                      </p:cBhvr>
                                      <p:to>
                                        <p:strVal val="visible"/>
                                      </p:to>
                                    </p:set>
                                    <p:animEffect transition="in" filter="wipe(left)">
                                      <p:cBhvr>
                                        <p:cTn id="44" dur="500"/>
                                        <p:tgtEl>
                                          <p:spTgt spid="32668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26668"/>
                                        </p:tgtEl>
                                        <p:attrNameLst>
                                          <p:attrName>style.visibility</p:attrName>
                                        </p:attrNameLst>
                                      </p:cBhvr>
                                      <p:to>
                                        <p:strVal val="visible"/>
                                      </p:to>
                                    </p:set>
                                    <p:animEffect transition="in" filter="wipe(left)">
                                      <p:cBhvr>
                                        <p:cTn id="49" dur="500"/>
                                        <p:tgtEl>
                                          <p:spTgt spid="3266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26669"/>
                                        </p:tgtEl>
                                        <p:attrNameLst>
                                          <p:attrName>style.visibility</p:attrName>
                                        </p:attrNameLst>
                                      </p:cBhvr>
                                      <p:to>
                                        <p:strVal val="visible"/>
                                      </p:to>
                                    </p:set>
                                    <p:animEffect transition="in" filter="wipe(left)">
                                      <p:cBhvr>
                                        <p:cTn id="54" dur="500"/>
                                        <p:tgtEl>
                                          <p:spTgt spid="32666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26685"/>
                                        </p:tgtEl>
                                        <p:attrNameLst>
                                          <p:attrName>style.visibility</p:attrName>
                                        </p:attrNameLst>
                                      </p:cBhvr>
                                      <p:to>
                                        <p:strVal val="visible"/>
                                      </p:to>
                                    </p:set>
                                    <p:animEffect transition="in" filter="wipe(left)">
                                      <p:cBhvr>
                                        <p:cTn id="59" dur="500"/>
                                        <p:tgtEl>
                                          <p:spTgt spid="3266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26671"/>
                                        </p:tgtEl>
                                        <p:attrNameLst>
                                          <p:attrName>style.visibility</p:attrName>
                                        </p:attrNameLst>
                                      </p:cBhvr>
                                      <p:to>
                                        <p:strVal val="visible"/>
                                      </p:to>
                                    </p:set>
                                    <p:animEffect transition="in" filter="wipe(left)">
                                      <p:cBhvr>
                                        <p:cTn id="64" dur="500"/>
                                        <p:tgtEl>
                                          <p:spTgt spid="32667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26670"/>
                                        </p:tgtEl>
                                        <p:attrNameLst>
                                          <p:attrName>style.visibility</p:attrName>
                                        </p:attrNameLst>
                                      </p:cBhvr>
                                      <p:to>
                                        <p:strVal val="visible"/>
                                      </p:to>
                                    </p:set>
                                    <p:animEffect transition="in" filter="wipe(left)">
                                      <p:cBhvr>
                                        <p:cTn id="69" dur="500"/>
                                        <p:tgtEl>
                                          <p:spTgt spid="32667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26686"/>
                                        </p:tgtEl>
                                        <p:attrNameLst>
                                          <p:attrName>style.visibility</p:attrName>
                                        </p:attrNameLst>
                                      </p:cBhvr>
                                      <p:to>
                                        <p:strVal val="visible"/>
                                      </p:to>
                                    </p:set>
                                    <p:animEffect transition="in" filter="wipe(left)">
                                      <p:cBhvr>
                                        <p:cTn id="74" dur="500"/>
                                        <p:tgtEl>
                                          <p:spTgt spid="32668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26662"/>
                                        </p:tgtEl>
                                        <p:attrNameLst>
                                          <p:attrName>style.visibility</p:attrName>
                                        </p:attrNameLst>
                                      </p:cBhvr>
                                      <p:to>
                                        <p:strVal val="visible"/>
                                      </p:to>
                                    </p:set>
                                    <p:animEffect transition="in" filter="wipe(left)">
                                      <p:cBhvr>
                                        <p:cTn id="79" dur="500"/>
                                        <p:tgtEl>
                                          <p:spTgt spid="32666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26663"/>
                                        </p:tgtEl>
                                        <p:attrNameLst>
                                          <p:attrName>style.visibility</p:attrName>
                                        </p:attrNameLst>
                                      </p:cBhvr>
                                      <p:to>
                                        <p:strVal val="visible"/>
                                      </p:to>
                                    </p:set>
                                    <p:animEffect transition="in" filter="wipe(left)">
                                      <p:cBhvr>
                                        <p:cTn id="84" dur="500"/>
                                        <p:tgtEl>
                                          <p:spTgt spid="32666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26664"/>
                                        </p:tgtEl>
                                        <p:attrNameLst>
                                          <p:attrName>style.visibility</p:attrName>
                                        </p:attrNameLst>
                                      </p:cBhvr>
                                      <p:to>
                                        <p:strVal val="visible"/>
                                      </p:to>
                                    </p:set>
                                    <p:animEffect transition="in" filter="wipe(left)">
                                      <p:cBhvr>
                                        <p:cTn id="89" dur="500"/>
                                        <p:tgtEl>
                                          <p:spTgt spid="32666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26666"/>
                                        </p:tgtEl>
                                        <p:attrNameLst>
                                          <p:attrName>style.visibility</p:attrName>
                                        </p:attrNameLst>
                                      </p:cBhvr>
                                      <p:to>
                                        <p:strVal val="visible"/>
                                      </p:to>
                                    </p:set>
                                    <p:animEffect transition="in" filter="wipe(left)">
                                      <p:cBhvr>
                                        <p:cTn id="94" dur="500"/>
                                        <p:tgtEl>
                                          <p:spTgt spid="32666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26675"/>
                                        </p:tgtEl>
                                        <p:attrNameLst>
                                          <p:attrName>style.visibility</p:attrName>
                                        </p:attrNameLst>
                                      </p:cBhvr>
                                      <p:to>
                                        <p:strVal val="visible"/>
                                      </p:to>
                                    </p:set>
                                    <p:animEffect transition="in" filter="wipe(left)">
                                      <p:cBhvr>
                                        <p:cTn id="99" dur="500"/>
                                        <p:tgtEl>
                                          <p:spTgt spid="32667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26676"/>
                                        </p:tgtEl>
                                        <p:attrNameLst>
                                          <p:attrName>style.visibility</p:attrName>
                                        </p:attrNameLst>
                                      </p:cBhvr>
                                      <p:to>
                                        <p:strVal val="visible"/>
                                      </p:to>
                                    </p:set>
                                    <p:animEffect transition="in" filter="wipe(left)">
                                      <p:cBhvr>
                                        <p:cTn id="104" dur="500"/>
                                        <p:tgtEl>
                                          <p:spTgt spid="32667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26674"/>
                                        </p:tgtEl>
                                        <p:attrNameLst>
                                          <p:attrName>style.visibility</p:attrName>
                                        </p:attrNameLst>
                                      </p:cBhvr>
                                      <p:to>
                                        <p:strVal val="visible"/>
                                      </p:to>
                                    </p:set>
                                    <p:animEffect transition="in" filter="wipe(left)">
                                      <p:cBhvr>
                                        <p:cTn id="109" dur="500"/>
                                        <p:tgtEl>
                                          <p:spTgt spid="32667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26673"/>
                                        </p:tgtEl>
                                        <p:attrNameLst>
                                          <p:attrName>style.visibility</p:attrName>
                                        </p:attrNameLst>
                                      </p:cBhvr>
                                      <p:to>
                                        <p:strVal val="visible"/>
                                      </p:to>
                                    </p:set>
                                    <p:animEffect transition="in" filter="wipe(left)">
                                      <p:cBhvr>
                                        <p:cTn id="114" dur="500"/>
                                        <p:tgtEl>
                                          <p:spTgt spid="32667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26672"/>
                                        </p:tgtEl>
                                        <p:attrNameLst>
                                          <p:attrName>style.visibility</p:attrName>
                                        </p:attrNameLst>
                                      </p:cBhvr>
                                      <p:to>
                                        <p:strVal val="visible"/>
                                      </p:to>
                                    </p:set>
                                    <p:animEffect transition="in" filter="wipe(left)">
                                      <p:cBhvr>
                                        <p:cTn id="119" dur="500"/>
                                        <p:tgtEl>
                                          <p:spTgt spid="326672"/>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26677"/>
                                        </p:tgtEl>
                                        <p:attrNameLst>
                                          <p:attrName>style.visibility</p:attrName>
                                        </p:attrNameLst>
                                      </p:cBhvr>
                                      <p:to>
                                        <p:strVal val="visible"/>
                                      </p:to>
                                    </p:set>
                                    <p:animEffect transition="in" filter="wipe(left)">
                                      <p:cBhvr>
                                        <p:cTn id="124" dur="500"/>
                                        <p:tgtEl>
                                          <p:spTgt spid="32667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26678"/>
                                        </p:tgtEl>
                                        <p:attrNameLst>
                                          <p:attrName>style.visibility</p:attrName>
                                        </p:attrNameLst>
                                      </p:cBhvr>
                                      <p:to>
                                        <p:strVal val="visible"/>
                                      </p:to>
                                    </p:set>
                                    <p:animEffect transition="in" filter="wipe(left)">
                                      <p:cBhvr>
                                        <p:cTn id="129" dur="500"/>
                                        <p:tgtEl>
                                          <p:spTgt spid="32667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26679"/>
                                        </p:tgtEl>
                                        <p:attrNameLst>
                                          <p:attrName>style.visibility</p:attrName>
                                        </p:attrNameLst>
                                      </p:cBhvr>
                                      <p:to>
                                        <p:strVal val="visible"/>
                                      </p:to>
                                    </p:set>
                                    <p:animEffect transition="in" filter="wipe(left)">
                                      <p:cBhvr>
                                        <p:cTn id="134" dur="500"/>
                                        <p:tgtEl>
                                          <p:spTgt spid="32667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326680"/>
                                        </p:tgtEl>
                                        <p:attrNameLst>
                                          <p:attrName>style.visibility</p:attrName>
                                        </p:attrNameLst>
                                      </p:cBhvr>
                                      <p:to>
                                        <p:strVal val="visible"/>
                                      </p:to>
                                    </p:set>
                                    <p:animEffect transition="in" filter="wipe(left)">
                                      <p:cBhvr>
                                        <p:cTn id="139" dur="500"/>
                                        <p:tgtEl>
                                          <p:spTgt spid="32668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iterate type="wd">
                                    <p:tmPct val="10000"/>
                                  </p:iterate>
                                  <p:childTnLst>
                                    <p:set>
                                      <p:cBhvr>
                                        <p:cTn id="143" dur="1" fill="hold">
                                          <p:stCondLst>
                                            <p:cond delay="0"/>
                                          </p:stCondLst>
                                        </p:cTn>
                                        <p:tgtEl>
                                          <p:spTgt spid="326681"/>
                                        </p:tgtEl>
                                        <p:attrNameLst>
                                          <p:attrName>style.visibility</p:attrName>
                                        </p:attrNameLst>
                                      </p:cBhvr>
                                      <p:to>
                                        <p:strVal val="visible"/>
                                      </p:to>
                                    </p:set>
                                    <p:animEffect transition="in" filter="wipe(left)">
                                      <p:cBhvr>
                                        <p:cTn id="144" dur="500"/>
                                        <p:tgtEl>
                                          <p:spTgt spid="32668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iterate type="wd">
                                    <p:tmPct val="10000"/>
                                  </p:iterate>
                                  <p:childTnLst>
                                    <p:set>
                                      <p:cBhvr>
                                        <p:cTn id="148" dur="1" fill="hold">
                                          <p:stCondLst>
                                            <p:cond delay="0"/>
                                          </p:stCondLst>
                                        </p:cTn>
                                        <p:tgtEl>
                                          <p:spTgt spid="326682"/>
                                        </p:tgtEl>
                                        <p:attrNameLst>
                                          <p:attrName>style.visibility</p:attrName>
                                        </p:attrNameLst>
                                      </p:cBhvr>
                                      <p:to>
                                        <p:strVal val="visible"/>
                                      </p:to>
                                    </p:set>
                                    <p:animEffect transition="in" filter="wipe(left)">
                                      <p:cBhvr>
                                        <p:cTn id="149" dur="500"/>
                                        <p:tgtEl>
                                          <p:spTgt spid="32668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326683"/>
                                        </p:tgtEl>
                                        <p:attrNameLst>
                                          <p:attrName>style.visibility</p:attrName>
                                        </p:attrNameLst>
                                      </p:cBhvr>
                                      <p:to>
                                        <p:strVal val="visible"/>
                                      </p:to>
                                    </p:set>
                                    <p:animEffect transition="in" filter="wipe(left)">
                                      <p:cBhvr>
                                        <p:cTn id="154" dur="500"/>
                                        <p:tgtEl>
                                          <p:spTgt spid="326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p:bldP spid="326660" grpId="0"/>
      <p:bldP spid="326661" grpId="0" animBg="1"/>
      <p:bldP spid="326662" grpId="0"/>
      <p:bldP spid="326663" grpId="0"/>
      <p:bldP spid="326668" grpId="0" animBg="1"/>
      <p:bldP spid="326671" grpId="0" animBg="1"/>
      <p:bldP spid="326674" grpId="0"/>
      <p:bldP spid="326680" grpId="0"/>
      <p:bldP spid="326681" grpId="0"/>
      <p:bldP spid="326682" grpId="0" animBg="1"/>
      <p:bldP spid="326683" grpId="0" animBg="1"/>
      <p:bldP spid="2"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smtClean="0"/>
              <a:t>Monday, Oct. 29, 2018</a:t>
            </a:r>
            <a:endParaRPr lang="en-US"/>
          </a:p>
        </p:txBody>
      </p:sp>
      <p:sp>
        <p:nvSpPr>
          <p:cNvPr id="36" name="Footer Placeholder 4"/>
          <p:cNvSpPr>
            <a:spLocks noGrp="1"/>
          </p:cNvSpPr>
          <p:nvPr>
            <p:ph type="ftr" sz="quarter" idx="11"/>
          </p:nvPr>
        </p:nvSpPr>
        <p:spPr/>
        <p:txBody>
          <a:bodyPr/>
          <a:lstStyle/>
          <a:p>
            <a:r>
              <a:rPr lang="mr-IN" smtClean="0"/>
              <a:t>PHYS 1444-002, Fall 2018                     Dr. Jaehoon Yu</a:t>
            </a:r>
            <a:endParaRPr lang="en-US"/>
          </a:p>
        </p:txBody>
      </p:sp>
      <p:sp>
        <p:nvSpPr>
          <p:cNvPr id="37" name="Slide Number Placeholder 5"/>
          <p:cNvSpPr>
            <a:spLocks noGrp="1"/>
          </p:cNvSpPr>
          <p:nvPr>
            <p:ph type="sldNum" sz="quarter" idx="12"/>
          </p:nvPr>
        </p:nvSpPr>
        <p:spPr/>
        <p:txBody>
          <a:bodyPr/>
          <a:lstStyle/>
          <a:p>
            <a:fld id="{470B764D-6CCF-CC49-AE57-F3B5A6E91CF5}" type="slidenum">
              <a:rPr lang="en-US"/>
              <a:pPr/>
              <a:t>8</a:t>
            </a:fld>
            <a:endParaRPr lang="en-US"/>
          </a:p>
        </p:txBody>
      </p:sp>
      <p:grpSp>
        <p:nvGrpSpPr>
          <p:cNvPr id="2" name="Group 2"/>
          <p:cNvGrpSpPr>
            <a:grpSpLocks/>
          </p:cNvGrpSpPr>
          <p:nvPr/>
        </p:nvGrpSpPr>
        <p:grpSpPr bwMode="auto">
          <a:xfrm>
            <a:off x="6248400" y="228600"/>
            <a:ext cx="3581400" cy="4724400"/>
            <a:chOff x="3504" y="0"/>
            <a:chExt cx="1920" cy="1488"/>
          </a:xfrm>
        </p:grpSpPr>
        <p:pic>
          <p:nvPicPr>
            <p:cNvPr id="327683" name="Picture 3" descr="FG26_008"/>
            <p:cNvPicPr>
              <a:picLocks noChangeAspect="1" noChangeArrowheads="1"/>
            </p:cNvPicPr>
            <p:nvPr/>
          </p:nvPicPr>
          <p:blipFill>
            <a:blip r:embed="rId3"/>
            <a:srcRect/>
            <a:stretch>
              <a:fillRect/>
            </a:stretch>
          </p:blipFill>
          <p:spPr bwMode="auto">
            <a:xfrm>
              <a:off x="3504" y="0"/>
              <a:ext cx="1920" cy="1440"/>
            </a:xfrm>
            <a:prstGeom prst="rect">
              <a:avLst/>
            </a:prstGeom>
            <a:noFill/>
          </p:spPr>
        </p:pic>
        <p:sp>
          <p:nvSpPr>
            <p:cNvPr id="327684" name="Rectangle 4"/>
            <p:cNvSpPr>
              <a:spLocks noChangeArrowheads="1"/>
            </p:cNvSpPr>
            <p:nvPr/>
          </p:nvSpPr>
          <p:spPr bwMode="auto">
            <a:xfrm>
              <a:off x="3792" y="672"/>
              <a:ext cx="1344" cy="81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27685" name="Rectangle 5"/>
          <p:cNvSpPr>
            <a:spLocks noGrp="1" noChangeArrowheads="1"/>
          </p:cNvSpPr>
          <p:nvPr>
            <p:ph type="title"/>
          </p:nvPr>
        </p:nvSpPr>
        <p:spPr>
          <a:xfrm>
            <a:off x="228600" y="-76200"/>
            <a:ext cx="8686800" cy="762000"/>
          </a:xfrm>
        </p:spPr>
        <p:txBody>
          <a:bodyPr/>
          <a:lstStyle/>
          <a:p>
            <a:r>
              <a:rPr lang="en-US"/>
              <a:t>Example 26 – 5 </a:t>
            </a:r>
          </a:p>
        </p:txBody>
      </p:sp>
      <p:sp>
        <p:nvSpPr>
          <p:cNvPr id="327686" name="Text Box 6"/>
          <p:cNvSpPr txBox="1">
            <a:spLocks noChangeArrowheads="1"/>
          </p:cNvSpPr>
          <p:nvPr/>
        </p:nvSpPr>
        <p:spPr bwMode="auto">
          <a:xfrm>
            <a:off x="152400" y="609600"/>
            <a:ext cx="6858000" cy="83099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Current in one branch. </a:t>
            </a:r>
            <a:r>
              <a:rPr lang="en-US" dirty="0">
                <a:solidFill>
                  <a:schemeClr val="accent2"/>
                </a:solidFill>
                <a:latin typeface="Arial Narrow" charset="0"/>
              </a:rPr>
              <a:t>What is the current flowing through the 500</a:t>
            </a:r>
            <a:r>
              <a:rPr lang="en-US" dirty="0" smtClean="0">
                <a:solidFill>
                  <a:schemeClr val="accent2"/>
                </a:solidFill>
                <a:latin typeface="Arial Narrow" charset="0"/>
              </a:rPr>
              <a:t>-</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resister in the figure?</a:t>
            </a:r>
          </a:p>
        </p:txBody>
      </p:sp>
      <p:sp>
        <p:nvSpPr>
          <p:cNvPr id="327687" name="Text Box 7"/>
          <p:cNvSpPr txBox="1">
            <a:spLocks noChangeArrowheads="1"/>
          </p:cNvSpPr>
          <p:nvPr/>
        </p:nvSpPr>
        <p:spPr bwMode="auto">
          <a:xfrm>
            <a:off x="228600" y="14478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need to find first? </a:t>
            </a:r>
          </a:p>
        </p:txBody>
      </p:sp>
      <p:sp>
        <p:nvSpPr>
          <p:cNvPr id="327688" name="Text Box 8"/>
          <p:cNvSpPr txBox="1">
            <a:spLocks noChangeArrowheads="1"/>
          </p:cNvSpPr>
          <p:nvPr/>
        </p:nvSpPr>
        <p:spPr bwMode="auto">
          <a:xfrm>
            <a:off x="457200" y="3581400"/>
            <a:ext cx="434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total current in the circuit is</a:t>
            </a:r>
          </a:p>
        </p:txBody>
      </p:sp>
      <p:graphicFrame>
        <p:nvGraphicFramePr>
          <p:cNvPr id="327689" name="Object 9"/>
          <p:cNvGraphicFramePr>
            <a:graphicFrameLocks noChangeAspect="1"/>
          </p:cNvGraphicFramePr>
          <p:nvPr/>
        </p:nvGraphicFramePr>
        <p:xfrm>
          <a:off x="4710113" y="2449513"/>
          <a:ext cx="623887" cy="693737"/>
        </p:xfrm>
        <a:graphic>
          <a:graphicData uri="http://schemas.openxmlformats.org/presentationml/2006/ole">
            <mc:AlternateContent xmlns:mc="http://schemas.openxmlformats.org/markup-compatibility/2006">
              <mc:Choice xmlns:v="urn:schemas-microsoft-com:vml" Requires="v">
                <p:oleObj spid="_x0000_s159013" name="Equation" r:id="rId4" imgW="342720" imgH="406080" progId="Equation.DSMT4">
                  <p:embed/>
                </p:oleObj>
              </mc:Choice>
              <mc:Fallback>
                <p:oleObj name="Equation" r:id="rId4" imgW="34272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13" y="2449513"/>
                        <a:ext cx="623887" cy="6937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7690" name="Object 10"/>
          <p:cNvGraphicFramePr>
            <a:graphicFrameLocks noChangeAspect="1"/>
          </p:cNvGraphicFramePr>
          <p:nvPr/>
        </p:nvGraphicFramePr>
        <p:xfrm>
          <a:off x="4724400" y="3733800"/>
          <a:ext cx="390525" cy="269875"/>
        </p:xfrm>
        <a:graphic>
          <a:graphicData uri="http://schemas.openxmlformats.org/presentationml/2006/ole">
            <mc:AlternateContent xmlns:mc="http://schemas.openxmlformats.org/markup-compatibility/2006">
              <mc:Choice xmlns:v="urn:schemas-microsoft-com:vml" Requires="v">
                <p:oleObj spid="_x0000_s159014"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733800"/>
                        <a:ext cx="390525" cy="269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7691" name="Text Box 11"/>
          <p:cNvSpPr txBox="1">
            <a:spLocks noChangeArrowheads="1"/>
          </p:cNvSpPr>
          <p:nvPr/>
        </p:nvSpPr>
        <p:spPr bwMode="auto">
          <a:xfrm>
            <a:off x="3810000" y="1295400"/>
            <a:ext cx="3048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need to find the total current.</a:t>
            </a:r>
          </a:p>
        </p:txBody>
      </p:sp>
      <p:sp>
        <p:nvSpPr>
          <p:cNvPr id="327692" name="Text Box 12"/>
          <p:cNvSpPr txBox="1">
            <a:spLocks noChangeArrowheads="1"/>
          </p:cNvSpPr>
          <p:nvPr/>
        </p:nvSpPr>
        <p:spPr bwMode="auto">
          <a:xfrm>
            <a:off x="304800" y="2057400"/>
            <a:ext cx="685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 do that we need to compute the equivalent resistance. </a:t>
            </a:r>
          </a:p>
        </p:txBody>
      </p:sp>
      <p:sp>
        <p:nvSpPr>
          <p:cNvPr id="327693" name="Text Box 13"/>
          <p:cNvSpPr txBox="1">
            <a:spLocks noChangeArrowheads="1"/>
          </p:cNvSpPr>
          <p:nvPr/>
        </p:nvSpPr>
        <p:spPr bwMode="auto">
          <a:xfrm>
            <a:off x="457200" y="2590800"/>
            <a:ext cx="4114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R</a:t>
            </a:r>
            <a:r>
              <a:rPr lang="en-US" baseline="-25000">
                <a:solidFill>
                  <a:srgbClr val="CC00CC"/>
                </a:solidFill>
                <a:latin typeface="Arial Narrow" charset="0"/>
              </a:rPr>
              <a:t>eq</a:t>
            </a:r>
            <a:r>
              <a:rPr lang="en-US">
                <a:solidFill>
                  <a:srgbClr val="CC00CC"/>
                </a:solidFill>
                <a:latin typeface="Arial Narrow" charset="0"/>
              </a:rPr>
              <a:t> of the small parallel branch is: </a:t>
            </a:r>
          </a:p>
        </p:txBody>
      </p:sp>
      <p:graphicFrame>
        <p:nvGraphicFramePr>
          <p:cNvPr id="327694" name="Object 14"/>
          <p:cNvGraphicFramePr>
            <a:graphicFrameLocks noChangeAspect="1"/>
          </p:cNvGraphicFramePr>
          <p:nvPr/>
        </p:nvGraphicFramePr>
        <p:xfrm>
          <a:off x="7543800" y="2578100"/>
          <a:ext cx="577850" cy="347663"/>
        </p:xfrm>
        <a:graphic>
          <a:graphicData uri="http://schemas.openxmlformats.org/presentationml/2006/ole">
            <mc:AlternateContent xmlns:mc="http://schemas.openxmlformats.org/markup-compatibility/2006">
              <mc:Choice xmlns:v="urn:schemas-microsoft-com:vml" Requires="v">
                <p:oleObj spid="_x0000_s159015" name="Equation" r:id="rId8" imgW="317160" imgH="203040" progId="Equation.DSMT4">
                  <p:embed/>
                </p:oleObj>
              </mc:Choice>
              <mc:Fallback>
                <p:oleObj name="Equation" r:id="rId8" imgW="317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578100"/>
                        <a:ext cx="577850" cy="3476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27695" name="Text Box 15"/>
          <p:cNvSpPr txBox="1">
            <a:spLocks noChangeArrowheads="1"/>
          </p:cNvSpPr>
          <p:nvPr/>
        </p:nvSpPr>
        <p:spPr bwMode="auto">
          <a:xfrm>
            <a:off x="457200" y="3048000"/>
            <a:ext cx="243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R</a:t>
            </a:r>
            <a:r>
              <a:rPr lang="en-US" baseline="-25000">
                <a:solidFill>
                  <a:srgbClr val="CC00CC"/>
                </a:solidFill>
                <a:latin typeface="Arial Narrow" charset="0"/>
              </a:rPr>
              <a:t>eq</a:t>
            </a:r>
            <a:r>
              <a:rPr lang="en-US">
                <a:solidFill>
                  <a:srgbClr val="CC00CC"/>
                </a:solidFill>
                <a:latin typeface="Arial Narrow" charset="0"/>
              </a:rPr>
              <a:t> of the circuit is: </a:t>
            </a:r>
          </a:p>
        </p:txBody>
      </p:sp>
      <p:graphicFrame>
        <p:nvGraphicFramePr>
          <p:cNvPr id="327696" name="Object 16"/>
          <p:cNvGraphicFramePr>
            <a:graphicFrameLocks noChangeAspect="1"/>
          </p:cNvGraphicFramePr>
          <p:nvPr/>
        </p:nvGraphicFramePr>
        <p:xfrm>
          <a:off x="2971800" y="3133725"/>
          <a:ext cx="622300" cy="390525"/>
        </p:xfrm>
        <a:graphic>
          <a:graphicData uri="http://schemas.openxmlformats.org/presentationml/2006/ole">
            <mc:AlternateContent xmlns:mc="http://schemas.openxmlformats.org/markup-compatibility/2006">
              <mc:Choice xmlns:v="urn:schemas-microsoft-com:vml" Requires="v">
                <p:oleObj spid="_x0000_s159016" name="Equation" r:id="rId10" imgW="342720" imgH="228600" progId="Equation.DSMT4">
                  <p:embed/>
                </p:oleObj>
              </mc:Choice>
              <mc:Fallback>
                <p:oleObj name="Equation" r:id="rId10" imgW="3427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3133725"/>
                        <a:ext cx="622300" cy="390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27697" name="Text Box 17"/>
          <p:cNvSpPr txBox="1">
            <a:spLocks noChangeArrowheads="1"/>
          </p:cNvSpPr>
          <p:nvPr/>
        </p:nvSpPr>
        <p:spPr bwMode="auto">
          <a:xfrm>
            <a:off x="457200" y="4191000"/>
            <a:ext cx="5410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voltage drop across the parallel branch is</a:t>
            </a:r>
          </a:p>
        </p:txBody>
      </p:sp>
      <p:graphicFrame>
        <p:nvGraphicFramePr>
          <p:cNvPr id="327698" name="Object 18"/>
          <p:cNvGraphicFramePr>
            <a:graphicFrameLocks noChangeAspect="1"/>
          </p:cNvGraphicFramePr>
          <p:nvPr/>
        </p:nvGraphicFramePr>
        <p:xfrm>
          <a:off x="5737225" y="4278313"/>
          <a:ext cx="511175" cy="368300"/>
        </p:xfrm>
        <a:graphic>
          <a:graphicData uri="http://schemas.openxmlformats.org/presentationml/2006/ole">
            <mc:AlternateContent xmlns:mc="http://schemas.openxmlformats.org/markup-compatibility/2006">
              <mc:Choice xmlns:v="urn:schemas-microsoft-com:vml" Requires="v">
                <p:oleObj spid="_x0000_s159017" name="Equation" r:id="rId12" imgW="330120" imgH="203040" progId="Equation.DSMT4">
                  <p:embed/>
                </p:oleObj>
              </mc:Choice>
              <mc:Fallback>
                <p:oleObj name="Equation" r:id="rId12" imgW="3301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7225" y="4278313"/>
                        <a:ext cx="511175"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7699" name="Text Box 19"/>
          <p:cNvSpPr txBox="1">
            <a:spLocks noChangeArrowheads="1"/>
          </p:cNvSpPr>
          <p:nvPr/>
        </p:nvSpPr>
        <p:spPr bwMode="auto">
          <a:xfrm>
            <a:off x="457200" y="4724400"/>
            <a:ext cx="64770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current flowing across 500</a:t>
            </a:r>
            <a:r>
              <a:rPr lang="en-US" dirty="0" smtClean="0">
                <a:solidFill>
                  <a:srgbClr val="CC00CC"/>
                </a:solidFill>
                <a:latin typeface="Arial Narrow" charset="0"/>
              </a:rPr>
              <a:t>-</a:t>
            </a:r>
            <a:r>
              <a:rPr lang="en-US" dirty="0" smtClean="0">
                <a:solidFill>
                  <a:srgbClr val="CC00CC"/>
                </a:solidFill>
                <a:latin typeface="Symbol" charset="2"/>
              </a:rPr>
              <a:t>Ω</a:t>
            </a:r>
            <a:r>
              <a:rPr lang="en-US" dirty="0" smtClean="0">
                <a:solidFill>
                  <a:srgbClr val="CC00CC"/>
                </a:solidFill>
                <a:latin typeface="Arial Narrow" charset="0"/>
              </a:rPr>
              <a:t> </a:t>
            </a:r>
            <a:r>
              <a:rPr lang="en-US" dirty="0">
                <a:solidFill>
                  <a:srgbClr val="CC00CC"/>
                </a:solidFill>
                <a:latin typeface="Arial Narrow" charset="0"/>
              </a:rPr>
              <a:t>resister is therefore</a:t>
            </a:r>
          </a:p>
        </p:txBody>
      </p:sp>
      <p:graphicFrame>
        <p:nvGraphicFramePr>
          <p:cNvPr id="327700" name="Object 20"/>
          <p:cNvGraphicFramePr>
            <a:graphicFrameLocks noChangeAspect="1"/>
          </p:cNvGraphicFramePr>
          <p:nvPr/>
        </p:nvGraphicFramePr>
        <p:xfrm>
          <a:off x="2266950" y="5313363"/>
          <a:ext cx="857250" cy="393700"/>
        </p:xfrm>
        <a:graphic>
          <a:graphicData uri="http://schemas.openxmlformats.org/presentationml/2006/ole">
            <mc:AlternateContent xmlns:mc="http://schemas.openxmlformats.org/markup-compatibility/2006">
              <mc:Choice xmlns:v="urn:schemas-microsoft-com:vml" Requires="v">
                <p:oleObj spid="_x0000_s159018" name="Equation" r:id="rId14" imgW="533160" imgH="203040" progId="Equation.DSMT4">
                  <p:embed/>
                </p:oleObj>
              </mc:Choice>
              <mc:Fallback>
                <p:oleObj name="Equation" r:id="rId14" imgW="53316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6950" y="5313363"/>
                        <a:ext cx="857250" cy="393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7701" name="Text Box 21"/>
          <p:cNvSpPr txBox="1">
            <a:spLocks noChangeArrowheads="1"/>
          </p:cNvSpPr>
          <p:nvPr/>
        </p:nvSpPr>
        <p:spPr bwMode="auto">
          <a:xfrm>
            <a:off x="457200" y="5881688"/>
            <a:ext cx="4191000" cy="366712"/>
          </a:xfrm>
          <a:prstGeom prst="rect">
            <a:avLst/>
          </a:prstGeom>
          <a:solidFill>
            <a:srgbClr val="FFFF66"/>
          </a:solidFill>
          <a:ln w="9525">
            <a:noFill/>
            <a:miter lim="800000"/>
            <a:headEnd/>
            <a:tailEnd/>
          </a:ln>
          <a:effectLst/>
        </p:spPr>
        <p:txBody>
          <a:bodyPr>
            <a:prstTxWarp prst="textNoShape">
              <a:avLst/>
            </a:prstTxWarp>
            <a:spAutoFit/>
          </a:bodyPr>
          <a:lstStyle/>
          <a:p>
            <a:r>
              <a:rPr lang="en-US" sz="1800" b="1" dirty="0">
                <a:solidFill>
                  <a:srgbClr val="CC0000"/>
                </a:solidFill>
                <a:latin typeface="Arial Narrow" charset="0"/>
              </a:rPr>
              <a:t>What is the current flowing 700</a:t>
            </a:r>
            <a:r>
              <a:rPr lang="en-US" sz="1800" b="1" dirty="0" smtClean="0">
                <a:solidFill>
                  <a:srgbClr val="CC0000"/>
                </a:solidFill>
                <a:latin typeface="Arial Narrow" charset="0"/>
              </a:rPr>
              <a:t>-</a:t>
            </a:r>
            <a:r>
              <a:rPr lang="en-US" sz="1800" b="1" dirty="0" smtClean="0">
                <a:solidFill>
                  <a:srgbClr val="CC0000"/>
                </a:solidFill>
                <a:latin typeface="Symbol" charset="2"/>
              </a:rPr>
              <a:t>Ω</a:t>
            </a:r>
            <a:r>
              <a:rPr lang="en-US" sz="1800" b="1" dirty="0" smtClean="0">
                <a:solidFill>
                  <a:srgbClr val="CC0000"/>
                </a:solidFill>
                <a:latin typeface="Arial Narrow" charset="0"/>
              </a:rPr>
              <a:t> </a:t>
            </a:r>
            <a:r>
              <a:rPr lang="en-US" sz="1800" b="1" dirty="0">
                <a:solidFill>
                  <a:srgbClr val="CC0000"/>
                </a:solidFill>
                <a:latin typeface="Arial Narrow" charset="0"/>
              </a:rPr>
              <a:t>resister?</a:t>
            </a:r>
          </a:p>
        </p:txBody>
      </p:sp>
      <p:graphicFrame>
        <p:nvGraphicFramePr>
          <p:cNvPr id="327702" name="Object 22"/>
          <p:cNvGraphicFramePr>
            <a:graphicFrameLocks noChangeAspect="1"/>
          </p:cNvGraphicFramePr>
          <p:nvPr/>
        </p:nvGraphicFramePr>
        <p:xfrm>
          <a:off x="4818063" y="5846763"/>
          <a:ext cx="592137" cy="393700"/>
        </p:xfrm>
        <a:graphic>
          <a:graphicData uri="http://schemas.openxmlformats.org/presentationml/2006/ole">
            <mc:AlternateContent xmlns:mc="http://schemas.openxmlformats.org/markup-compatibility/2006">
              <mc:Choice xmlns:v="urn:schemas-microsoft-com:vml" Requires="v">
                <p:oleObj spid="_x0000_s159019" name="Equation" r:id="rId16" imgW="368280" imgH="203040" progId="Equation.DSMT4">
                  <p:embed/>
                </p:oleObj>
              </mc:Choice>
              <mc:Fallback>
                <p:oleObj name="Equation" r:id="rId16" imgW="36828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18063" y="5846763"/>
                        <a:ext cx="592137" cy="393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03" name="Object 23"/>
          <p:cNvGraphicFramePr>
            <a:graphicFrameLocks noChangeAspect="1"/>
          </p:cNvGraphicFramePr>
          <p:nvPr/>
        </p:nvGraphicFramePr>
        <p:xfrm>
          <a:off x="3086100" y="5154613"/>
          <a:ext cx="571500" cy="712787"/>
        </p:xfrm>
        <a:graphic>
          <a:graphicData uri="http://schemas.openxmlformats.org/presentationml/2006/ole">
            <mc:AlternateContent xmlns:mc="http://schemas.openxmlformats.org/markup-compatibility/2006">
              <mc:Choice xmlns:v="urn:schemas-microsoft-com:vml" Requires="v">
                <p:oleObj spid="_x0000_s159020" name="Equation" r:id="rId18" imgW="355320" imgH="368280" progId="Equation.DSMT4">
                  <p:embed/>
                </p:oleObj>
              </mc:Choice>
              <mc:Fallback>
                <p:oleObj name="Equation" r:id="rId18" imgW="355320" imgH="368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86100" y="5154613"/>
                        <a:ext cx="571500" cy="7127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04" name="Object 24"/>
          <p:cNvGraphicFramePr>
            <a:graphicFrameLocks noChangeAspect="1"/>
          </p:cNvGraphicFramePr>
          <p:nvPr/>
        </p:nvGraphicFramePr>
        <p:xfrm>
          <a:off x="3657600" y="5154613"/>
          <a:ext cx="2614613" cy="712787"/>
        </p:xfrm>
        <a:graphic>
          <a:graphicData uri="http://schemas.openxmlformats.org/presentationml/2006/ole">
            <mc:AlternateContent xmlns:mc="http://schemas.openxmlformats.org/markup-compatibility/2006">
              <mc:Choice xmlns:v="urn:schemas-microsoft-com:vml" Requires="v">
                <p:oleObj spid="_x0000_s159021" name="Equation" r:id="rId20" imgW="1625400" imgH="368280" progId="Equation.DSMT4">
                  <p:embed/>
                </p:oleObj>
              </mc:Choice>
              <mc:Fallback>
                <p:oleObj name="Equation" r:id="rId20" imgW="162540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5154613"/>
                        <a:ext cx="2614613" cy="7127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05" name="Object 25"/>
          <p:cNvGraphicFramePr>
            <a:graphicFrameLocks noChangeAspect="1"/>
          </p:cNvGraphicFramePr>
          <p:nvPr/>
        </p:nvGraphicFramePr>
        <p:xfrm>
          <a:off x="5410200" y="5854700"/>
          <a:ext cx="919163" cy="393700"/>
        </p:xfrm>
        <a:graphic>
          <a:graphicData uri="http://schemas.openxmlformats.org/presentationml/2006/ole">
            <mc:AlternateContent xmlns:mc="http://schemas.openxmlformats.org/markup-compatibility/2006">
              <mc:Choice xmlns:v="urn:schemas-microsoft-com:vml" Requires="v">
                <p:oleObj spid="_x0000_s159022" name="Equation" r:id="rId22" imgW="571320" imgH="203040" progId="Equation.DSMT4">
                  <p:embed/>
                </p:oleObj>
              </mc:Choice>
              <mc:Fallback>
                <p:oleObj name="Equation" r:id="rId22" imgW="5713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10200" y="5854700"/>
                        <a:ext cx="919163" cy="393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06" name="Object 26"/>
          <p:cNvGraphicFramePr>
            <a:graphicFrameLocks noChangeAspect="1"/>
          </p:cNvGraphicFramePr>
          <p:nvPr/>
        </p:nvGraphicFramePr>
        <p:xfrm>
          <a:off x="6354763" y="5867400"/>
          <a:ext cx="1798637" cy="320675"/>
        </p:xfrm>
        <a:graphic>
          <a:graphicData uri="http://schemas.openxmlformats.org/presentationml/2006/ole">
            <mc:AlternateContent xmlns:mc="http://schemas.openxmlformats.org/markup-compatibility/2006">
              <mc:Choice xmlns:v="urn:schemas-microsoft-com:vml" Requires="v">
                <p:oleObj spid="_x0000_s159023" name="Equation" r:id="rId24" imgW="1117440" imgH="164880" progId="Equation.DSMT4">
                  <p:embed/>
                </p:oleObj>
              </mc:Choice>
              <mc:Fallback>
                <p:oleObj name="Equation" r:id="rId24" imgW="111744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4763" y="5867400"/>
                        <a:ext cx="1798637" cy="320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7707" name="Oval 27"/>
          <p:cNvSpPr>
            <a:spLocks noChangeArrowheads="1"/>
          </p:cNvSpPr>
          <p:nvPr/>
        </p:nvSpPr>
        <p:spPr bwMode="auto">
          <a:xfrm>
            <a:off x="7848600" y="228600"/>
            <a:ext cx="990600" cy="685800"/>
          </a:xfrm>
          <a:prstGeom prst="ellipse">
            <a:avLst/>
          </a:prstGeom>
          <a:noFill/>
          <a:ln w="12700">
            <a:solidFill>
              <a:srgbClr val="CC0000"/>
            </a:solidFill>
            <a:prstDash val="dash"/>
            <a:round/>
            <a:headEnd/>
            <a:tailEnd/>
          </a:ln>
          <a:effectLst/>
        </p:spPr>
        <p:txBody>
          <a:bodyPr wrap="none" anchor="ctr">
            <a:prstTxWarp prst="textNoShape">
              <a:avLst/>
            </a:prstTxWarp>
            <a:spAutoFit/>
          </a:bodyPr>
          <a:lstStyle/>
          <a:p>
            <a:endParaRPr lang="en-US"/>
          </a:p>
        </p:txBody>
      </p:sp>
      <p:graphicFrame>
        <p:nvGraphicFramePr>
          <p:cNvPr id="327708" name="Object 28"/>
          <p:cNvGraphicFramePr>
            <a:graphicFrameLocks noChangeAspect="1"/>
          </p:cNvGraphicFramePr>
          <p:nvPr/>
        </p:nvGraphicFramePr>
        <p:xfrm>
          <a:off x="5257800" y="2438400"/>
          <a:ext cx="1985963" cy="628650"/>
        </p:xfrm>
        <a:graphic>
          <a:graphicData uri="http://schemas.openxmlformats.org/presentationml/2006/ole">
            <mc:AlternateContent xmlns:mc="http://schemas.openxmlformats.org/markup-compatibility/2006">
              <mc:Choice xmlns:v="urn:schemas-microsoft-com:vml" Requires="v">
                <p:oleObj spid="_x0000_s159024" name="Equation" r:id="rId26" imgW="1091880" imgH="368280" progId="Equation.DSMT4">
                  <p:embed/>
                </p:oleObj>
              </mc:Choice>
              <mc:Fallback>
                <p:oleObj name="Equation" r:id="rId26" imgW="109188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57800" y="2438400"/>
                        <a:ext cx="1985963" cy="628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7709" name="Object 29"/>
          <p:cNvGraphicFramePr>
            <a:graphicFrameLocks noChangeAspect="1"/>
          </p:cNvGraphicFramePr>
          <p:nvPr/>
        </p:nvGraphicFramePr>
        <p:xfrm>
          <a:off x="8062913" y="2438400"/>
          <a:ext cx="623887" cy="628650"/>
        </p:xfrm>
        <a:graphic>
          <a:graphicData uri="http://schemas.openxmlformats.org/presentationml/2006/ole">
            <mc:AlternateContent xmlns:mc="http://schemas.openxmlformats.org/markup-compatibility/2006">
              <mc:Choice xmlns:v="urn:schemas-microsoft-com:vml" Requires="v">
                <p:oleObj spid="_x0000_s159025" name="Equation" r:id="rId28" imgW="342720" imgH="368280" progId="Equation.DSMT4">
                  <p:embed/>
                </p:oleObj>
              </mc:Choice>
              <mc:Fallback>
                <p:oleObj name="Equation" r:id="rId28" imgW="34272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62913" y="2438400"/>
                        <a:ext cx="623887" cy="628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7710" name="Object 30"/>
          <p:cNvGraphicFramePr>
            <a:graphicFrameLocks noChangeAspect="1"/>
          </p:cNvGraphicFramePr>
          <p:nvPr/>
        </p:nvGraphicFramePr>
        <p:xfrm>
          <a:off x="3581400" y="3027363"/>
          <a:ext cx="3348038" cy="630237"/>
        </p:xfrm>
        <a:graphic>
          <a:graphicData uri="http://schemas.openxmlformats.org/presentationml/2006/ole">
            <mc:AlternateContent xmlns:mc="http://schemas.openxmlformats.org/markup-compatibility/2006">
              <mc:Choice xmlns:v="urn:schemas-microsoft-com:vml" Requires="v">
                <p:oleObj spid="_x0000_s159026" name="Equation" r:id="rId30" imgW="1841400" imgH="368280" progId="Equation.DSMT4">
                  <p:embed/>
                </p:oleObj>
              </mc:Choice>
              <mc:Fallback>
                <p:oleObj name="Equation" r:id="rId30" imgW="1841400" imgH="368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81400" y="3027363"/>
                        <a:ext cx="3348038"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7711" name="Object 31"/>
          <p:cNvGraphicFramePr>
            <a:graphicFrameLocks noChangeAspect="1"/>
          </p:cNvGraphicFramePr>
          <p:nvPr/>
        </p:nvGraphicFramePr>
        <p:xfrm>
          <a:off x="5105400" y="3505200"/>
          <a:ext cx="630238" cy="741363"/>
        </p:xfrm>
        <a:graphic>
          <a:graphicData uri="http://schemas.openxmlformats.org/presentationml/2006/ole">
            <mc:AlternateContent xmlns:mc="http://schemas.openxmlformats.org/markup-compatibility/2006">
              <mc:Choice xmlns:v="urn:schemas-microsoft-com:vml" Requires="v">
                <p:oleObj spid="_x0000_s159027" name="Equation" r:id="rId32" imgW="368280" imgH="419040" progId="Equation.DSMT4">
                  <p:embed/>
                </p:oleObj>
              </mc:Choice>
              <mc:Fallback>
                <p:oleObj name="Equation" r:id="rId32" imgW="368280" imgH="419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105400" y="3505200"/>
                        <a:ext cx="630238" cy="7413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12" name="Object 32"/>
          <p:cNvGraphicFramePr>
            <a:graphicFrameLocks noChangeAspect="1"/>
          </p:cNvGraphicFramePr>
          <p:nvPr/>
        </p:nvGraphicFramePr>
        <p:xfrm>
          <a:off x="5715000" y="3505200"/>
          <a:ext cx="1258888" cy="650875"/>
        </p:xfrm>
        <a:graphic>
          <a:graphicData uri="http://schemas.openxmlformats.org/presentationml/2006/ole">
            <mc:AlternateContent xmlns:mc="http://schemas.openxmlformats.org/markup-compatibility/2006">
              <mc:Choice xmlns:v="urn:schemas-microsoft-com:vml" Requires="v">
                <p:oleObj spid="_x0000_s159028" name="Equation" r:id="rId34" imgW="736560" imgH="368280" progId="Equation.DSMT4">
                  <p:embed/>
                </p:oleObj>
              </mc:Choice>
              <mc:Fallback>
                <p:oleObj name="Equation" r:id="rId34" imgW="736560" imgH="3682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15000" y="3505200"/>
                        <a:ext cx="1258888" cy="650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13" name="Object 33"/>
          <p:cNvGraphicFramePr>
            <a:graphicFrameLocks noChangeAspect="1"/>
          </p:cNvGraphicFramePr>
          <p:nvPr/>
        </p:nvGraphicFramePr>
        <p:xfrm>
          <a:off x="6288088" y="4278313"/>
          <a:ext cx="569912" cy="368300"/>
        </p:xfrm>
        <a:graphic>
          <a:graphicData uri="http://schemas.openxmlformats.org/presentationml/2006/ole">
            <mc:AlternateContent xmlns:mc="http://schemas.openxmlformats.org/markup-compatibility/2006">
              <mc:Choice xmlns:v="urn:schemas-microsoft-com:vml" Requires="v">
                <p:oleObj spid="_x0000_s159029" name="Equation" r:id="rId36" imgW="368280" imgH="203040" progId="Equation.DSMT4">
                  <p:embed/>
                </p:oleObj>
              </mc:Choice>
              <mc:Fallback>
                <p:oleObj name="Equation" r:id="rId36" imgW="36828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288088" y="4278313"/>
                        <a:ext cx="5699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14" name="Object 34"/>
          <p:cNvGraphicFramePr>
            <a:graphicFrameLocks noChangeAspect="1"/>
          </p:cNvGraphicFramePr>
          <p:nvPr/>
        </p:nvGraphicFramePr>
        <p:xfrm>
          <a:off x="6892925" y="4203700"/>
          <a:ext cx="2022475" cy="368300"/>
        </p:xfrm>
        <a:graphic>
          <a:graphicData uri="http://schemas.openxmlformats.org/presentationml/2006/ole">
            <mc:AlternateContent xmlns:mc="http://schemas.openxmlformats.org/markup-compatibility/2006">
              <mc:Choice xmlns:v="urn:schemas-microsoft-com:vml" Requires="v">
                <p:oleObj spid="_x0000_s159030" name="Equation" r:id="rId38" imgW="1307880" imgH="203040" progId="Equation.DSMT4">
                  <p:embed/>
                </p:oleObj>
              </mc:Choice>
              <mc:Fallback>
                <p:oleObj name="Equation" r:id="rId38" imgW="1307880" imgH="203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892925" y="4203700"/>
                        <a:ext cx="2022475"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2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7686"/>
                                        </p:tgtEl>
                                        <p:attrNameLst>
                                          <p:attrName>style.visibility</p:attrName>
                                        </p:attrNameLst>
                                      </p:cBhvr>
                                      <p:to>
                                        <p:strVal val="visible"/>
                                      </p:to>
                                    </p:set>
                                    <p:animEffect transition="in" filter="wipe(left)">
                                      <p:cBhvr>
                                        <p:cTn id="7" dur="500"/>
                                        <p:tgtEl>
                                          <p:spTgt spid="3276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27707"/>
                                        </p:tgtEl>
                                        <p:attrNameLst>
                                          <p:attrName>style.visibility</p:attrName>
                                        </p:attrNameLst>
                                      </p:cBhvr>
                                      <p:to>
                                        <p:strVal val="visible"/>
                                      </p:to>
                                    </p:set>
                                    <p:anim calcmode="lin" valueType="num">
                                      <p:cBhvr>
                                        <p:cTn id="19" dur="500" fill="hold"/>
                                        <p:tgtEl>
                                          <p:spTgt spid="327707"/>
                                        </p:tgtEl>
                                        <p:attrNameLst>
                                          <p:attrName>ppt_w</p:attrName>
                                        </p:attrNameLst>
                                      </p:cBhvr>
                                      <p:tavLst>
                                        <p:tav tm="0">
                                          <p:val>
                                            <p:fltVal val="0"/>
                                          </p:val>
                                        </p:tav>
                                        <p:tav tm="100000">
                                          <p:val>
                                            <p:strVal val="#ppt_w"/>
                                          </p:val>
                                        </p:tav>
                                      </p:tavLst>
                                    </p:anim>
                                    <p:anim calcmode="lin" valueType="num">
                                      <p:cBhvr>
                                        <p:cTn id="20" dur="500" fill="hold"/>
                                        <p:tgtEl>
                                          <p:spTgt spid="327707"/>
                                        </p:tgtEl>
                                        <p:attrNameLst>
                                          <p:attrName>ppt_h</p:attrName>
                                        </p:attrNameLst>
                                      </p:cBhvr>
                                      <p:tavLst>
                                        <p:tav tm="0">
                                          <p:val>
                                            <p:fltVal val="0"/>
                                          </p:val>
                                        </p:tav>
                                        <p:tav tm="100000">
                                          <p:val>
                                            <p:strVal val="#ppt_h"/>
                                          </p:val>
                                        </p:tav>
                                      </p:tavLst>
                                    </p:anim>
                                    <p:animEffect transition="in" filter="fade">
                                      <p:cBhvr>
                                        <p:cTn id="21" dur="500"/>
                                        <p:tgtEl>
                                          <p:spTgt spid="32770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27687"/>
                                        </p:tgtEl>
                                        <p:attrNameLst>
                                          <p:attrName>style.visibility</p:attrName>
                                        </p:attrNameLst>
                                      </p:cBhvr>
                                      <p:to>
                                        <p:strVal val="visible"/>
                                      </p:to>
                                    </p:set>
                                    <p:animEffect transition="in" filter="wipe(left)">
                                      <p:cBhvr>
                                        <p:cTn id="26" dur="500"/>
                                        <p:tgtEl>
                                          <p:spTgt spid="32768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27691"/>
                                        </p:tgtEl>
                                        <p:attrNameLst>
                                          <p:attrName>style.visibility</p:attrName>
                                        </p:attrNameLst>
                                      </p:cBhvr>
                                      <p:to>
                                        <p:strVal val="visible"/>
                                      </p:to>
                                    </p:set>
                                    <p:animEffect transition="in" filter="wipe(left)">
                                      <p:cBhvr>
                                        <p:cTn id="31" dur="500"/>
                                        <p:tgtEl>
                                          <p:spTgt spid="32769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27692"/>
                                        </p:tgtEl>
                                        <p:attrNameLst>
                                          <p:attrName>style.visibility</p:attrName>
                                        </p:attrNameLst>
                                      </p:cBhvr>
                                      <p:to>
                                        <p:strVal val="visible"/>
                                      </p:to>
                                    </p:set>
                                    <p:animEffect transition="in" filter="wipe(left)">
                                      <p:cBhvr>
                                        <p:cTn id="36" dur="500"/>
                                        <p:tgtEl>
                                          <p:spTgt spid="32769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27693"/>
                                        </p:tgtEl>
                                        <p:attrNameLst>
                                          <p:attrName>style.visibility</p:attrName>
                                        </p:attrNameLst>
                                      </p:cBhvr>
                                      <p:to>
                                        <p:strVal val="visible"/>
                                      </p:to>
                                    </p:set>
                                    <p:animEffect transition="in" filter="wipe(left)">
                                      <p:cBhvr>
                                        <p:cTn id="41" dur="500"/>
                                        <p:tgtEl>
                                          <p:spTgt spid="32769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27689"/>
                                        </p:tgtEl>
                                        <p:attrNameLst>
                                          <p:attrName>style.visibility</p:attrName>
                                        </p:attrNameLst>
                                      </p:cBhvr>
                                      <p:to>
                                        <p:strVal val="visible"/>
                                      </p:to>
                                    </p:set>
                                    <p:animEffect transition="in" filter="wipe(left)">
                                      <p:cBhvr>
                                        <p:cTn id="46" dur="500"/>
                                        <p:tgtEl>
                                          <p:spTgt spid="32768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7708"/>
                                        </p:tgtEl>
                                        <p:attrNameLst>
                                          <p:attrName>style.visibility</p:attrName>
                                        </p:attrNameLst>
                                      </p:cBhvr>
                                      <p:to>
                                        <p:strVal val="visible"/>
                                      </p:to>
                                    </p:set>
                                    <p:animEffect transition="in" filter="wipe(left)">
                                      <p:cBhvr>
                                        <p:cTn id="51" dur="500"/>
                                        <p:tgtEl>
                                          <p:spTgt spid="32770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27694"/>
                                        </p:tgtEl>
                                        <p:attrNameLst>
                                          <p:attrName>style.visibility</p:attrName>
                                        </p:attrNameLst>
                                      </p:cBhvr>
                                      <p:to>
                                        <p:strVal val="visible"/>
                                      </p:to>
                                    </p:set>
                                    <p:animEffect transition="in" filter="wipe(left)">
                                      <p:cBhvr>
                                        <p:cTn id="56" dur="500"/>
                                        <p:tgtEl>
                                          <p:spTgt spid="32769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27709"/>
                                        </p:tgtEl>
                                        <p:attrNameLst>
                                          <p:attrName>style.visibility</p:attrName>
                                        </p:attrNameLst>
                                      </p:cBhvr>
                                      <p:to>
                                        <p:strVal val="visible"/>
                                      </p:to>
                                    </p:set>
                                    <p:animEffect transition="in" filter="wipe(left)">
                                      <p:cBhvr>
                                        <p:cTn id="61" dur="500"/>
                                        <p:tgtEl>
                                          <p:spTgt spid="32770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27695"/>
                                        </p:tgtEl>
                                        <p:attrNameLst>
                                          <p:attrName>style.visibility</p:attrName>
                                        </p:attrNameLst>
                                      </p:cBhvr>
                                      <p:to>
                                        <p:strVal val="visible"/>
                                      </p:to>
                                    </p:set>
                                    <p:animEffect transition="in" filter="wipe(left)">
                                      <p:cBhvr>
                                        <p:cTn id="66" dur="500"/>
                                        <p:tgtEl>
                                          <p:spTgt spid="32769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27696"/>
                                        </p:tgtEl>
                                        <p:attrNameLst>
                                          <p:attrName>style.visibility</p:attrName>
                                        </p:attrNameLst>
                                      </p:cBhvr>
                                      <p:to>
                                        <p:strVal val="visible"/>
                                      </p:to>
                                    </p:set>
                                    <p:animEffect transition="in" filter="wipe(left)">
                                      <p:cBhvr>
                                        <p:cTn id="71" dur="500"/>
                                        <p:tgtEl>
                                          <p:spTgt spid="32769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27710"/>
                                        </p:tgtEl>
                                        <p:attrNameLst>
                                          <p:attrName>style.visibility</p:attrName>
                                        </p:attrNameLst>
                                      </p:cBhvr>
                                      <p:to>
                                        <p:strVal val="visible"/>
                                      </p:to>
                                    </p:set>
                                    <p:animEffect transition="in" filter="wipe(left)">
                                      <p:cBhvr>
                                        <p:cTn id="76" dur="500"/>
                                        <p:tgtEl>
                                          <p:spTgt spid="3277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327688"/>
                                        </p:tgtEl>
                                        <p:attrNameLst>
                                          <p:attrName>style.visibility</p:attrName>
                                        </p:attrNameLst>
                                      </p:cBhvr>
                                      <p:to>
                                        <p:strVal val="visible"/>
                                      </p:to>
                                    </p:set>
                                    <p:animEffect transition="in" filter="wipe(left)">
                                      <p:cBhvr>
                                        <p:cTn id="81" dur="500"/>
                                        <p:tgtEl>
                                          <p:spTgt spid="32768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27690"/>
                                        </p:tgtEl>
                                        <p:attrNameLst>
                                          <p:attrName>style.visibility</p:attrName>
                                        </p:attrNameLst>
                                      </p:cBhvr>
                                      <p:to>
                                        <p:strVal val="visible"/>
                                      </p:to>
                                    </p:set>
                                    <p:animEffect transition="in" filter="wipe(left)">
                                      <p:cBhvr>
                                        <p:cTn id="86" dur="500"/>
                                        <p:tgtEl>
                                          <p:spTgt spid="32769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27711"/>
                                        </p:tgtEl>
                                        <p:attrNameLst>
                                          <p:attrName>style.visibility</p:attrName>
                                        </p:attrNameLst>
                                      </p:cBhvr>
                                      <p:to>
                                        <p:strVal val="visible"/>
                                      </p:to>
                                    </p:set>
                                    <p:animEffect transition="in" filter="wipe(left)">
                                      <p:cBhvr>
                                        <p:cTn id="91" dur="500"/>
                                        <p:tgtEl>
                                          <p:spTgt spid="32771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27712"/>
                                        </p:tgtEl>
                                        <p:attrNameLst>
                                          <p:attrName>style.visibility</p:attrName>
                                        </p:attrNameLst>
                                      </p:cBhvr>
                                      <p:to>
                                        <p:strVal val="visible"/>
                                      </p:to>
                                    </p:set>
                                    <p:animEffect transition="in" filter="wipe(left)">
                                      <p:cBhvr>
                                        <p:cTn id="96" dur="500"/>
                                        <p:tgtEl>
                                          <p:spTgt spid="32771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327697"/>
                                        </p:tgtEl>
                                        <p:attrNameLst>
                                          <p:attrName>style.visibility</p:attrName>
                                        </p:attrNameLst>
                                      </p:cBhvr>
                                      <p:to>
                                        <p:strVal val="visible"/>
                                      </p:to>
                                    </p:set>
                                    <p:animEffect transition="in" filter="wipe(left)">
                                      <p:cBhvr>
                                        <p:cTn id="101" dur="500"/>
                                        <p:tgtEl>
                                          <p:spTgt spid="32769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327698"/>
                                        </p:tgtEl>
                                        <p:attrNameLst>
                                          <p:attrName>style.visibility</p:attrName>
                                        </p:attrNameLst>
                                      </p:cBhvr>
                                      <p:to>
                                        <p:strVal val="visible"/>
                                      </p:to>
                                    </p:set>
                                    <p:animEffect transition="in" filter="wipe(left)">
                                      <p:cBhvr>
                                        <p:cTn id="106" dur="500"/>
                                        <p:tgtEl>
                                          <p:spTgt spid="32769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327713"/>
                                        </p:tgtEl>
                                        <p:attrNameLst>
                                          <p:attrName>style.visibility</p:attrName>
                                        </p:attrNameLst>
                                      </p:cBhvr>
                                      <p:to>
                                        <p:strVal val="visible"/>
                                      </p:to>
                                    </p:set>
                                    <p:animEffect transition="in" filter="wipe(left)">
                                      <p:cBhvr>
                                        <p:cTn id="111" dur="500"/>
                                        <p:tgtEl>
                                          <p:spTgt spid="32771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327714"/>
                                        </p:tgtEl>
                                        <p:attrNameLst>
                                          <p:attrName>style.visibility</p:attrName>
                                        </p:attrNameLst>
                                      </p:cBhvr>
                                      <p:to>
                                        <p:strVal val="visible"/>
                                      </p:to>
                                    </p:set>
                                    <p:animEffect transition="in" filter="wipe(left)">
                                      <p:cBhvr>
                                        <p:cTn id="116" dur="500"/>
                                        <p:tgtEl>
                                          <p:spTgt spid="32771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327699"/>
                                        </p:tgtEl>
                                        <p:attrNameLst>
                                          <p:attrName>style.visibility</p:attrName>
                                        </p:attrNameLst>
                                      </p:cBhvr>
                                      <p:to>
                                        <p:strVal val="visible"/>
                                      </p:to>
                                    </p:set>
                                    <p:animEffect transition="in" filter="wipe(left)">
                                      <p:cBhvr>
                                        <p:cTn id="121" dur="500"/>
                                        <p:tgtEl>
                                          <p:spTgt spid="32769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327700"/>
                                        </p:tgtEl>
                                        <p:attrNameLst>
                                          <p:attrName>style.visibility</p:attrName>
                                        </p:attrNameLst>
                                      </p:cBhvr>
                                      <p:to>
                                        <p:strVal val="visible"/>
                                      </p:to>
                                    </p:set>
                                    <p:animEffect transition="in" filter="wipe(left)">
                                      <p:cBhvr>
                                        <p:cTn id="126" dur="500"/>
                                        <p:tgtEl>
                                          <p:spTgt spid="32770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327703"/>
                                        </p:tgtEl>
                                        <p:attrNameLst>
                                          <p:attrName>style.visibility</p:attrName>
                                        </p:attrNameLst>
                                      </p:cBhvr>
                                      <p:to>
                                        <p:strVal val="visible"/>
                                      </p:to>
                                    </p:set>
                                    <p:animEffect transition="in" filter="wipe(left)">
                                      <p:cBhvr>
                                        <p:cTn id="131" dur="500"/>
                                        <p:tgtEl>
                                          <p:spTgt spid="327703"/>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327704"/>
                                        </p:tgtEl>
                                        <p:attrNameLst>
                                          <p:attrName>style.visibility</p:attrName>
                                        </p:attrNameLst>
                                      </p:cBhvr>
                                      <p:to>
                                        <p:strVal val="visible"/>
                                      </p:to>
                                    </p:set>
                                    <p:animEffect transition="in" filter="wipe(left)">
                                      <p:cBhvr>
                                        <p:cTn id="136" dur="500"/>
                                        <p:tgtEl>
                                          <p:spTgt spid="327704"/>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327701"/>
                                        </p:tgtEl>
                                        <p:attrNameLst>
                                          <p:attrName>style.visibility</p:attrName>
                                        </p:attrNameLst>
                                      </p:cBhvr>
                                      <p:to>
                                        <p:strVal val="visible"/>
                                      </p:to>
                                    </p:set>
                                    <p:animEffect transition="in" filter="wipe(left)">
                                      <p:cBhvr>
                                        <p:cTn id="141" dur="500"/>
                                        <p:tgtEl>
                                          <p:spTgt spid="327701"/>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327702"/>
                                        </p:tgtEl>
                                        <p:attrNameLst>
                                          <p:attrName>style.visibility</p:attrName>
                                        </p:attrNameLst>
                                      </p:cBhvr>
                                      <p:to>
                                        <p:strVal val="visible"/>
                                      </p:to>
                                    </p:set>
                                    <p:animEffect transition="in" filter="wipe(left)">
                                      <p:cBhvr>
                                        <p:cTn id="146" dur="500"/>
                                        <p:tgtEl>
                                          <p:spTgt spid="32770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327705"/>
                                        </p:tgtEl>
                                        <p:attrNameLst>
                                          <p:attrName>style.visibility</p:attrName>
                                        </p:attrNameLst>
                                      </p:cBhvr>
                                      <p:to>
                                        <p:strVal val="visible"/>
                                      </p:to>
                                    </p:set>
                                    <p:animEffect transition="in" filter="wipe(left)">
                                      <p:cBhvr>
                                        <p:cTn id="151" dur="500"/>
                                        <p:tgtEl>
                                          <p:spTgt spid="327705"/>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327706"/>
                                        </p:tgtEl>
                                        <p:attrNameLst>
                                          <p:attrName>style.visibility</p:attrName>
                                        </p:attrNameLst>
                                      </p:cBhvr>
                                      <p:to>
                                        <p:strVal val="visible"/>
                                      </p:to>
                                    </p:set>
                                    <p:animEffect transition="in" filter="wipe(left)">
                                      <p:cBhvr>
                                        <p:cTn id="156" dur="500"/>
                                        <p:tgtEl>
                                          <p:spTgt spid="327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6" grpId="0"/>
      <p:bldP spid="327687" grpId="0"/>
      <p:bldP spid="327688" grpId="0"/>
      <p:bldP spid="327691" grpId="0"/>
      <p:bldP spid="327692" grpId="0"/>
      <p:bldP spid="327693" grpId="0"/>
      <p:bldP spid="327695" grpId="0"/>
      <p:bldP spid="327697" grpId="0"/>
      <p:bldP spid="327699" grpId="0"/>
      <p:bldP spid="327701" grpId="0" animBg="1"/>
      <p:bldP spid="3277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Oct. 29,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DA092534-CEB4-6140-93FE-0EA1FF9AFF86}" type="slidenum">
              <a:rPr lang="en-US"/>
              <a:pPr/>
              <a:t>9</a:t>
            </a:fld>
            <a:endParaRPr lang="en-US"/>
          </a:p>
        </p:txBody>
      </p:sp>
      <p:pic>
        <p:nvPicPr>
          <p:cNvPr id="328706" name="Picture 2" descr="FG26_011"/>
          <p:cNvPicPr>
            <a:picLocks noChangeAspect="1" noChangeArrowheads="1"/>
          </p:cNvPicPr>
          <p:nvPr/>
        </p:nvPicPr>
        <p:blipFill>
          <a:blip r:embed="rId3"/>
          <a:srcRect/>
          <a:stretch>
            <a:fillRect/>
          </a:stretch>
        </p:blipFill>
        <p:spPr bwMode="auto">
          <a:xfrm>
            <a:off x="5791200" y="495300"/>
            <a:ext cx="3352800" cy="2171700"/>
          </a:xfrm>
          <a:prstGeom prst="rect">
            <a:avLst/>
          </a:prstGeom>
          <a:noFill/>
        </p:spPr>
      </p:pic>
      <p:sp>
        <p:nvSpPr>
          <p:cNvPr id="328707" name="Rectangle 3"/>
          <p:cNvSpPr>
            <a:spLocks noGrp="1" noChangeArrowheads="1"/>
          </p:cNvSpPr>
          <p:nvPr>
            <p:ph type="body" idx="1"/>
          </p:nvPr>
        </p:nvSpPr>
        <p:spPr>
          <a:xfrm>
            <a:off x="228600" y="533400"/>
            <a:ext cx="5715000" cy="2362200"/>
          </a:xfrm>
        </p:spPr>
        <p:txBody>
          <a:bodyPr/>
          <a:lstStyle/>
          <a:p>
            <a:pPr>
              <a:lnSpc>
                <a:spcPct val="90000"/>
              </a:lnSpc>
            </a:pPr>
            <a:r>
              <a:rPr lang="en-US"/>
              <a:t>Some circuits are very complicated to do the analysis using the simple combinations of resisters</a:t>
            </a:r>
          </a:p>
          <a:p>
            <a:pPr lvl="1">
              <a:lnSpc>
                <a:spcPct val="90000"/>
              </a:lnSpc>
            </a:pPr>
            <a:r>
              <a:rPr lang="en-US"/>
              <a:t>G. R. Kirchhoff devised two rules to deal with complicated circuits.</a:t>
            </a:r>
          </a:p>
        </p:txBody>
      </p:sp>
      <p:sp>
        <p:nvSpPr>
          <p:cNvPr id="328708" name="Rectangle 4"/>
          <p:cNvSpPr>
            <a:spLocks noGrp="1" noChangeArrowheads="1"/>
          </p:cNvSpPr>
          <p:nvPr>
            <p:ph type="title"/>
          </p:nvPr>
        </p:nvSpPr>
        <p:spPr>
          <a:xfrm>
            <a:off x="838200" y="0"/>
            <a:ext cx="7239000" cy="609600"/>
          </a:xfrm>
        </p:spPr>
        <p:txBody>
          <a:bodyPr/>
          <a:lstStyle/>
          <a:p>
            <a:r>
              <a:rPr lang="en-US"/>
              <a:t> Kirchhoff’s Rules – 1</a:t>
            </a:r>
            <a:r>
              <a:rPr lang="en-US" baseline="30000"/>
              <a:t>st</a:t>
            </a:r>
            <a:r>
              <a:rPr lang="en-US"/>
              <a:t> Rule</a:t>
            </a:r>
          </a:p>
        </p:txBody>
      </p:sp>
      <p:graphicFrame>
        <p:nvGraphicFramePr>
          <p:cNvPr id="32870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446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8710" name="Rectangle 6"/>
          <p:cNvSpPr>
            <a:spLocks noChangeArrowheads="1"/>
          </p:cNvSpPr>
          <p:nvPr/>
        </p:nvSpPr>
        <p:spPr bwMode="auto">
          <a:xfrm>
            <a:off x="304800" y="2667000"/>
            <a:ext cx="8686800" cy="3657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Kirchhoff’s rules are based on </a:t>
            </a:r>
            <a:r>
              <a:rPr lang="en-US" sz="3200" b="1" u="sng" dirty="0">
                <a:solidFill>
                  <a:srgbClr val="FF0000"/>
                </a:solidFill>
                <a:latin typeface="Arial Narrow" charset="0"/>
              </a:rPr>
              <a:t>conservation of charge and energy</a:t>
            </a:r>
          </a:p>
          <a:p>
            <a:pPr marL="742950" lvl="1" indent="-285750">
              <a:spcBef>
                <a:spcPct val="20000"/>
              </a:spcBef>
              <a:buFontTx/>
              <a:buChar char="–"/>
            </a:pPr>
            <a:r>
              <a:rPr lang="en-US" sz="2800" dirty="0">
                <a:solidFill>
                  <a:srgbClr val="660066"/>
                </a:solidFill>
                <a:latin typeface="Arial Narrow" charset="0"/>
                <a:ea typeface="ＭＳ Ｐゴシック" charset="-128"/>
              </a:rPr>
              <a:t>Kirchhoff’s 1</a:t>
            </a:r>
            <a:r>
              <a:rPr lang="en-US" sz="2800" baseline="30000" dirty="0">
                <a:solidFill>
                  <a:srgbClr val="660066"/>
                </a:solidFill>
                <a:latin typeface="Arial Narrow" charset="0"/>
                <a:ea typeface="ＭＳ Ｐゴシック" charset="-128"/>
              </a:rPr>
              <a:t>st</a:t>
            </a:r>
            <a:r>
              <a:rPr lang="en-US" sz="2800" dirty="0">
                <a:solidFill>
                  <a:srgbClr val="660066"/>
                </a:solidFill>
                <a:latin typeface="Arial Narrow" charset="0"/>
                <a:ea typeface="ＭＳ Ｐゴシック" charset="-128"/>
              </a:rPr>
              <a:t> rule:</a:t>
            </a:r>
            <a:r>
              <a:rPr lang="en-US" sz="2800" dirty="0" smtClean="0">
                <a:solidFill>
                  <a:srgbClr val="660066"/>
                </a:solidFill>
                <a:latin typeface="Arial Narrow" charset="0"/>
                <a:ea typeface="ＭＳ Ｐゴシック" charset="-128"/>
              </a:rPr>
              <a:t> The junction </a:t>
            </a:r>
            <a:r>
              <a:rPr lang="en-US" sz="2800" dirty="0">
                <a:solidFill>
                  <a:srgbClr val="660066"/>
                </a:solidFill>
                <a:latin typeface="Arial Narrow" charset="0"/>
                <a:ea typeface="ＭＳ Ｐゴシック" charset="-128"/>
              </a:rPr>
              <a:t>rule, </a:t>
            </a:r>
            <a:r>
              <a:rPr lang="en-US" sz="2800" b="1" u="sng" dirty="0">
                <a:solidFill>
                  <a:srgbClr val="FF0000"/>
                </a:solidFill>
                <a:latin typeface="Arial Narrow" charset="0"/>
                <a:ea typeface="ＭＳ Ｐゴシック" charset="-128"/>
              </a:rPr>
              <a:t>charge conservation</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a:solidFill>
                  <a:srgbClr val="003300"/>
                </a:solidFill>
                <a:latin typeface="Arial Narrow" charset="0"/>
                <a:ea typeface="ＭＳ Ｐゴシック" charset="-128"/>
              </a:rPr>
              <a:t>At any junction point, the sum of all currents entering the junction must </a:t>
            </a:r>
            <a:r>
              <a:rPr lang="en-US" dirty="0" smtClean="0">
                <a:solidFill>
                  <a:srgbClr val="003300"/>
                </a:solidFill>
                <a:latin typeface="Arial Narrow" charset="0"/>
                <a:ea typeface="ＭＳ Ｐゴシック" charset="-128"/>
              </a:rPr>
              <a:t>be equal </a:t>
            </a:r>
            <a:r>
              <a:rPr lang="en-US" dirty="0">
                <a:solidFill>
                  <a:srgbClr val="003300"/>
                </a:solidFill>
                <a:latin typeface="Arial Narrow" charset="0"/>
                <a:ea typeface="ＭＳ Ｐゴシック" charset="-128"/>
              </a:rPr>
              <a:t>to the sum of all currents leaving the junction.</a:t>
            </a:r>
          </a:p>
          <a:p>
            <a:pPr marL="1143000" lvl="2" indent="-228600">
              <a:spcBef>
                <a:spcPct val="20000"/>
              </a:spcBef>
              <a:buFontTx/>
              <a:buChar char="•"/>
            </a:pPr>
            <a:r>
              <a:rPr lang="en-US" dirty="0">
                <a:solidFill>
                  <a:srgbClr val="003300"/>
                </a:solidFill>
                <a:latin typeface="Arial Narrow" charset="0"/>
                <a:ea typeface="ＭＳ Ｐゴシック" charset="-128"/>
              </a:rPr>
              <a:t>In other words, what goes in must come out.</a:t>
            </a:r>
          </a:p>
          <a:p>
            <a:pPr marL="1143000" lvl="2" indent="-228600">
              <a:spcBef>
                <a:spcPct val="20000"/>
              </a:spcBef>
              <a:buFontTx/>
              <a:buChar char="•"/>
            </a:pPr>
            <a:r>
              <a:rPr lang="en-US" dirty="0">
                <a:solidFill>
                  <a:srgbClr val="003300"/>
                </a:solidFill>
                <a:latin typeface="Arial Narrow" charset="0"/>
                <a:ea typeface="ＭＳ Ｐゴシック" charset="-128"/>
              </a:rPr>
              <a:t>At junction </a:t>
            </a:r>
            <a:r>
              <a:rPr lang="en-US" dirty="0">
                <a:solidFill>
                  <a:srgbClr val="003300"/>
                </a:solidFill>
                <a:latin typeface="Monotype Corsiva" charset="0"/>
                <a:ea typeface="ＭＳ Ｐゴシック" charset="-128"/>
              </a:rPr>
              <a:t>a</a:t>
            </a:r>
            <a:r>
              <a:rPr lang="en-US" dirty="0">
                <a:solidFill>
                  <a:srgbClr val="003300"/>
                </a:solidFill>
                <a:latin typeface="Arial Narrow" charset="0"/>
                <a:ea typeface="ＭＳ Ｐゴシック" charset="-128"/>
              </a:rPr>
              <a:t> in the figure,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comes into the junction while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and I</a:t>
            </a:r>
            <a:r>
              <a:rPr lang="en-US" baseline="-25000" dirty="0">
                <a:solidFill>
                  <a:srgbClr val="003300"/>
                </a:solidFill>
                <a:latin typeface="Arial Narrow" charset="0"/>
                <a:ea typeface="ＭＳ Ｐゴシック" charset="-128"/>
              </a:rPr>
              <a:t>2</a:t>
            </a:r>
            <a:r>
              <a:rPr lang="en-US" dirty="0">
                <a:solidFill>
                  <a:srgbClr val="003300"/>
                </a:solidFill>
                <a:latin typeface="Arial Narrow" charset="0"/>
                <a:ea typeface="ＭＳ Ｐゴシック" charset="-128"/>
              </a:rPr>
              <a:t> leaves: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I</a:t>
            </a:r>
            <a:r>
              <a:rPr lang="en-US" baseline="-25000" dirty="0">
                <a:solidFill>
                  <a:srgbClr val="003300"/>
                </a:solidFill>
                <a:latin typeface="Arial Narrow" charset="0"/>
                <a:ea typeface="ＭＳ Ｐゴシック" charset="-128"/>
              </a:rPr>
              <a:t>2</a:t>
            </a:r>
            <a:endParaRPr lang="en-US" dirty="0">
              <a:solidFill>
                <a:srgbClr val="003300"/>
              </a:solidFill>
              <a:latin typeface="Arial Narrow" charset="0"/>
              <a:ea typeface="ＭＳ Ｐゴシック" charset="-128"/>
            </a:endParaRPr>
          </a:p>
        </p:txBody>
      </p:sp>
    </p:spTree>
    <p:extLst>
      <p:ext uri="{BB962C8B-B14F-4D97-AF65-F5344CB8AC3E}">
        <p14:creationId xmlns:p14="http://schemas.microsoft.com/office/powerpoint/2010/main" val="70379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wipe(left)">
                                      <p:cBhvr>
                                        <p:cTn id="7" dur="500"/>
                                        <p:tgtEl>
                                          <p:spTgt spid="328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28706"/>
                                        </p:tgtEl>
                                        <p:attrNameLst>
                                          <p:attrName>style.visibility</p:attrName>
                                        </p:attrNameLst>
                                      </p:cBhvr>
                                      <p:to>
                                        <p:strVal val="visible"/>
                                      </p:to>
                                    </p:set>
                                    <p:anim calcmode="lin" valueType="num">
                                      <p:cBhvr>
                                        <p:cTn id="12" dur="500" fill="hold"/>
                                        <p:tgtEl>
                                          <p:spTgt spid="328706"/>
                                        </p:tgtEl>
                                        <p:attrNameLst>
                                          <p:attrName>ppt_w</p:attrName>
                                        </p:attrNameLst>
                                      </p:cBhvr>
                                      <p:tavLst>
                                        <p:tav tm="0">
                                          <p:val>
                                            <p:fltVal val="0"/>
                                          </p:val>
                                        </p:tav>
                                        <p:tav tm="100000">
                                          <p:val>
                                            <p:strVal val="#ppt_w"/>
                                          </p:val>
                                        </p:tav>
                                      </p:tavLst>
                                    </p:anim>
                                    <p:anim calcmode="lin" valueType="num">
                                      <p:cBhvr>
                                        <p:cTn id="13" dur="500" fill="hold"/>
                                        <p:tgtEl>
                                          <p:spTgt spid="328706"/>
                                        </p:tgtEl>
                                        <p:attrNameLst>
                                          <p:attrName>ppt_h</p:attrName>
                                        </p:attrNameLst>
                                      </p:cBhvr>
                                      <p:tavLst>
                                        <p:tav tm="0">
                                          <p:val>
                                            <p:fltVal val="0"/>
                                          </p:val>
                                        </p:tav>
                                        <p:tav tm="100000">
                                          <p:val>
                                            <p:strVal val="#ppt_h"/>
                                          </p:val>
                                        </p:tav>
                                      </p:tavLst>
                                    </p:anim>
                                    <p:animEffect transition="in" filter="fade">
                                      <p:cBhvr>
                                        <p:cTn id="14" dur="500"/>
                                        <p:tgtEl>
                                          <p:spTgt spid="32870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28707">
                                            <p:txEl>
                                              <p:pRg st="1" end="1"/>
                                            </p:txEl>
                                          </p:spTgt>
                                        </p:tgtEl>
                                        <p:attrNameLst>
                                          <p:attrName>style.visibility</p:attrName>
                                        </p:attrNameLst>
                                      </p:cBhvr>
                                      <p:to>
                                        <p:strVal val="visible"/>
                                      </p:to>
                                    </p:set>
                                    <p:animEffect transition="in" filter="wipe(left)">
                                      <p:cBhvr>
                                        <p:cTn id="19" dur="500"/>
                                        <p:tgtEl>
                                          <p:spTgt spid="3287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28710">
                                            <p:txEl>
                                              <p:pRg st="0" end="0"/>
                                            </p:txEl>
                                          </p:spTgt>
                                        </p:tgtEl>
                                        <p:attrNameLst>
                                          <p:attrName>style.visibility</p:attrName>
                                        </p:attrNameLst>
                                      </p:cBhvr>
                                      <p:to>
                                        <p:strVal val="visible"/>
                                      </p:to>
                                    </p:set>
                                    <p:animEffect transition="in" filter="wipe(left)">
                                      <p:cBhvr>
                                        <p:cTn id="24" dur="500"/>
                                        <p:tgtEl>
                                          <p:spTgt spid="3287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28710">
                                            <p:txEl>
                                              <p:pRg st="1" end="1"/>
                                            </p:txEl>
                                          </p:spTgt>
                                        </p:tgtEl>
                                        <p:attrNameLst>
                                          <p:attrName>style.visibility</p:attrName>
                                        </p:attrNameLst>
                                      </p:cBhvr>
                                      <p:to>
                                        <p:strVal val="visible"/>
                                      </p:to>
                                    </p:set>
                                    <p:animEffect transition="in" filter="wipe(left)">
                                      <p:cBhvr>
                                        <p:cTn id="29" dur="500"/>
                                        <p:tgtEl>
                                          <p:spTgt spid="3287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28710">
                                            <p:txEl>
                                              <p:pRg st="2" end="2"/>
                                            </p:txEl>
                                          </p:spTgt>
                                        </p:tgtEl>
                                        <p:attrNameLst>
                                          <p:attrName>style.visibility</p:attrName>
                                        </p:attrNameLst>
                                      </p:cBhvr>
                                      <p:to>
                                        <p:strVal val="visible"/>
                                      </p:to>
                                    </p:set>
                                    <p:animEffect transition="in" filter="wipe(left)">
                                      <p:cBhvr>
                                        <p:cTn id="34" dur="500"/>
                                        <p:tgtEl>
                                          <p:spTgt spid="3287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28710">
                                            <p:txEl>
                                              <p:pRg st="3" end="3"/>
                                            </p:txEl>
                                          </p:spTgt>
                                        </p:tgtEl>
                                        <p:attrNameLst>
                                          <p:attrName>style.visibility</p:attrName>
                                        </p:attrNameLst>
                                      </p:cBhvr>
                                      <p:to>
                                        <p:strVal val="visible"/>
                                      </p:to>
                                    </p:set>
                                    <p:animEffect transition="in" filter="wipe(left)">
                                      <p:cBhvr>
                                        <p:cTn id="39" dur="500"/>
                                        <p:tgtEl>
                                          <p:spTgt spid="32871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28710">
                                            <p:txEl>
                                              <p:pRg st="4" end="4"/>
                                            </p:txEl>
                                          </p:spTgt>
                                        </p:tgtEl>
                                        <p:attrNameLst>
                                          <p:attrName>style.visibility</p:attrName>
                                        </p:attrNameLst>
                                      </p:cBhvr>
                                      <p:to>
                                        <p:strVal val="visible"/>
                                      </p:to>
                                    </p:set>
                                    <p:animEffect transition="in" filter="wipe(left)">
                                      <p:cBhvr>
                                        <p:cTn id="44" dur="500"/>
                                        <p:tgtEl>
                                          <p:spTgt spid="3287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P spid="328710"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65724</TotalTime>
  <Words>2794</Words>
  <Application>Microsoft Macintosh PowerPoint</Application>
  <PresentationFormat>On-screen Show (4:3)</PresentationFormat>
  <Paragraphs>294</Paragraphs>
  <Slides>22</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 Narrow</vt:lpstr>
      <vt:lpstr>Edwardian Script ITC</vt:lpstr>
      <vt:lpstr>Lucida Grande</vt:lpstr>
      <vt:lpstr>Monotype Corsiva</vt:lpstr>
      <vt:lpstr>ＭＳ Ｐゴシック</vt:lpstr>
      <vt:lpstr>Symbol</vt:lpstr>
      <vt:lpstr>Times New Roman</vt:lpstr>
      <vt:lpstr>Arial</vt:lpstr>
      <vt:lpstr>phys1443-spring02</vt:lpstr>
      <vt:lpstr>Equation</vt:lpstr>
      <vt:lpstr>PHYS 1441 – Section 002 Lecture #14</vt:lpstr>
      <vt:lpstr>Announcements</vt:lpstr>
      <vt:lpstr>Reminder: Special Extra Credit #4</vt:lpstr>
      <vt:lpstr>These are acceptable!</vt:lpstr>
      <vt:lpstr> Resisters in Parallel</vt:lpstr>
      <vt:lpstr> Resister and Capacitor Arrangements</vt:lpstr>
      <vt:lpstr>Example 26 – 2 </vt:lpstr>
      <vt:lpstr>Example 26 – 5 </vt:lpstr>
      <vt:lpstr> Kirchhoff’s Rules – 1st Rule</vt:lpstr>
      <vt:lpstr> Kirchhoff’s Rules – 2nd Rule</vt:lpstr>
      <vt:lpstr> How to use Kirchhoff’s Rules??</vt:lpstr>
      <vt:lpstr>Example 26 – 9</vt:lpstr>
      <vt:lpstr>Example 26 – 9, cnt’d</vt:lpstr>
      <vt:lpstr> EMFs in Series and Parallel: Charging a Battery</vt:lpstr>
      <vt:lpstr> RC Circuits</vt:lpstr>
      <vt:lpstr> RC Circuits</vt:lpstr>
      <vt:lpstr> Analysis of RC Circuits</vt:lpstr>
      <vt:lpstr>Example 26 – 12 </vt:lpstr>
      <vt:lpstr> Discharging RC Circuits</vt:lpstr>
      <vt:lpstr> Discharging RC Circuits</vt:lpstr>
      <vt:lpstr>Example 26 – 13 </vt:lpstr>
      <vt:lpstr> Application of RC Circuits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731</cp:revision>
  <cp:lastPrinted>2018-10-29T17:43:30Z</cp:lastPrinted>
  <dcterms:created xsi:type="dcterms:W3CDTF">2012-01-19T04:21:20Z</dcterms:created>
  <dcterms:modified xsi:type="dcterms:W3CDTF">2018-10-29T17:43:37Z</dcterms:modified>
</cp:coreProperties>
</file>