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91" r:id="rId2"/>
    <p:sldId id="582" r:id="rId3"/>
    <p:sldId id="714" r:id="rId4"/>
    <p:sldId id="661" r:id="rId5"/>
    <p:sldId id="688" r:id="rId6"/>
    <p:sldId id="679" r:id="rId7"/>
    <p:sldId id="680" r:id="rId8"/>
    <p:sldId id="681" r:id="rId9"/>
    <p:sldId id="682" r:id="rId10"/>
    <p:sldId id="683" r:id="rId11"/>
    <p:sldId id="684" r:id="rId12"/>
    <p:sldId id="685" r:id="rId13"/>
    <p:sldId id="686" r:id="rId14"/>
    <p:sldId id="687" r:id="rId15"/>
    <p:sldId id="689" r:id="rId16"/>
    <p:sldId id="69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76"/>
    <p:restoredTop sz="94660"/>
  </p:normalViewPr>
  <p:slideViewPr>
    <p:cSldViewPr>
      <p:cViewPr varScale="1">
        <p:scale>
          <a:sx n="115" d="100"/>
          <a:sy n="115" d="100"/>
        </p:scale>
        <p:origin x="21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1" Type="http://schemas.openxmlformats.org/officeDocument/2006/relationships/image" Target="../media/image5.wmf"/><Relationship Id="rId2"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0" Type="http://schemas.openxmlformats.org/officeDocument/2006/relationships/image" Target="../media/image34.wmf"/><Relationship Id="rId21" Type="http://schemas.openxmlformats.org/officeDocument/2006/relationships/image" Target="../media/image35.wmf"/><Relationship Id="rId22" Type="http://schemas.openxmlformats.org/officeDocument/2006/relationships/image" Target="../media/image36.wmf"/><Relationship Id="rId23" Type="http://schemas.openxmlformats.org/officeDocument/2006/relationships/image" Target="../media/image37.wmf"/><Relationship Id="rId24" Type="http://schemas.openxmlformats.org/officeDocument/2006/relationships/image" Target="../media/image38.wmf"/><Relationship Id="rId25" Type="http://schemas.openxmlformats.org/officeDocument/2006/relationships/image" Target="../media/image39.wmf"/><Relationship Id="rId26" Type="http://schemas.openxmlformats.org/officeDocument/2006/relationships/image" Target="../media/image40.wmf"/><Relationship Id="rId27" Type="http://schemas.openxmlformats.org/officeDocument/2006/relationships/image" Target="../media/image41.wmf"/><Relationship Id="rId28" Type="http://schemas.openxmlformats.org/officeDocument/2006/relationships/image" Target="../media/image42.wmf"/><Relationship Id="rId29" Type="http://schemas.openxmlformats.org/officeDocument/2006/relationships/image" Target="../media/image43.wmf"/><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30" Type="http://schemas.openxmlformats.org/officeDocument/2006/relationships/image" Target="../media/image44.wmf"/><Relationship Id="rId31" Type="http://schemas.openxmlformats.org/officeDocument/2006/relationships/image" Target="../media/image45.wmf"/><Relationship Id="rId32" Type="http://schemas.openxmlformats.org/officeDocument/2006/relationships/image" Target="../media/image46.wmf"/><Relationship Id="rId9" Type="http://schemas.openxmlformats.org/officeDocument/2006/relationships/image" Target="../media/image23.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 Id="rId33" Type="http://schemas.openxmlformats.org/officeDocument/2006/relationships/image" Target="../media/image47.wmf"/><Relationship Id="rId34" Type="http://schemas.openxmlformats.org/officeDocument/2006/relationships/image" Target="../media/image48.wmf"/><Relationship Id="rId35" Type="http://schemas.openxmlformats.org/officeDocument/2006/relationships/image" Target="../media/image49.wmf"/><Relationship Id="rId36" Type="http://schemas.openxmlformats.org/officeDocument/2006/relationships/image" Target="../media/image50.wmf"/><Relationship Id="rId10" Type="http://schemas.openxmlformats.org/officeDocument/2006/relationships/image" Target="../media/image24.wmf"/><Relationship Id="rId11" Type="http://schemas.openxmlformats.org/officeDocument/2006/relationships/image" Target="../media/image25.w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wmf"/><Relationship Id="rId15" Type="http://schemas.openxmlformats.org/officeDocument/2006/relationships/image" Target="../media/image29.wmf"/><Relationship Id="rId16" Type="http://schemas.openxmlformats.org/officeDocument/2006/relationships/image" Target="../media/image30.wmf"/><Relationship Id="rId17" Type="http://schemas.openxmlformats.org/officeDocument/2006/relationships/image" Target="../media/image31.wmf"/><Relationship Id="rId18" Type="http://schemas.openxmlformats.org/officeDocument/2006/relationships/image" Target="../media/image32.wmf"/><Relationship Id="rId19" Type="http://schemas.openxmlformats.org/officeDocument/2006/relationships/image" Target="../media/image33.wmf"/><Relationship Id="rId37"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1" Type="http://schemas.openxmlformats.org/officeDocument/2006/relationships/image" Target="../media/image5.wmf"/><Relationship Id="rId2"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6" Type="http://schemas.openxmlformats.org/officeDocument/2006/relationships/image" Target="../media/image61.wmf"/><Relationship Id="rId7" Type="http://schemas.openxmlformats.org/officeDocument/2006/relationships/image" Target="../media/image62.wmf"/><Relationship Id="rId8" Type="http://schemas.openxmlformats.org/officeDocument/2006/relationships/image" Target="../media/image63.wmf"/><Relationship Id="rId9" Type="http://schemas.openxmlformats.org/officeDocument/2006/relationships/image" Target="../media/image64.wmf"/><Relationship Id="rId10" Type="http://schemas.openxmlformats.org/officeDocument/2006/relationships/image" Target="../media/image65.wmf"/><Relationship Id="rId11" Type="http://schemas.openxmlformats.org/officeDocument/2006/relationships/image" Target="../media/image66.wmf"/><Relationship Id="rId1" Type="http://schemas.openxmlformats.org/officeDocument/2006/relationships/image" Target="../media/image5.wmf"/><Relationship Id="rId2"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image" Target="../media/image77.wmf"/><Relationship Id="rId13" Type="http://schemas.openxmlformats.org/officeDocument/2006/relationships/image" Target="../media/image78.wmf"/><Relationship Id="rId14" Type="http://schemas.openxmlformats.org/officeDocument/2006/relationships/image" Target="../media/image79.wmf"/><Relationship Id="rId15" Type="http://schemas.openxmlformats.org/officeDocument/2006/relationships/image" Target="../media/image80.wmf"/><Relationship Id="rId16" Type="http://schemas.openxmlformats.org/officeDocument/2006/relationships/image" Target="../media/image81.wmf"/><Relationship Id="rId1" Type="http://schemas.openxmlformats.org/officeDocument/2006/relationships/image" Target="../media/image67.wmf"/><Relationship Id="rId2" Type="http://schemas.openxmlformats.org/officeDocument/2006/relationships/image" Target="../media/image68.wmf"/><Relationship Id="rId3" Type="http://schemas.openxmlformats.org/officeDocument/2006/relationships/image" Target="../media/image61.wmf"/><Relationship Id="rId4" Type="http://schemas.openxmlformats.org/officeDocument/2006/relationships/image" Target="../media/image69.wmf"/><Relationship Id="rId5" Type="http://schemas.openxmlformats.org/officeDocument/2006/relationships/image" Target="../media/image70.wmf"/><Relationship Id="rId6" Type="http://schemas.openxmlformats.org/officeDocument/2006/relationships/image" Target="../media/image71.wmf"/><Relationship Id="rId7" Type="http://schemas.openxmlformats.org/officeDocument/2006/relationships/image" Target="../media/image72.wmf"/><Relationship Id="rId8" Type="http://schemas.openxmlformats.org/officeDocument/2006/relationships/image" Target="../media/image73.wmf"/><Relationship Id="rId9" Type="http://schemas.openxmlformats.org/officeDocument/2006/relationships/image" Target="../media/image74.wmf"/><Relationship Id="rId10" Type="http://schemas.openxmlformats.org/officeDocument/2006/relationships/image" Target="../media/image7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48274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4055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35559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19525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Wrdnesday, Oct. 31,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Wrdnesday, Oct. 31,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Wrdnesday, Oct. 31,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image" Target="../media/image19.wmf"/><Relationship Id="rId14" Type="http://schemas.openxmlformats.org/officeDocument/2006/relationships/oleObject" Target="../embeddings/oleObject19.bin"/><Relationship Id="rId15" Type="http://schemas.openxmlformats.org/officeDocument/2006/relationships/image" Target="../media/image20.wmf"/><Relationship Id="rId16" Type="http://schemas.openxmlformats.org/officeDocument/2006/relationships/oleObject" Target="../embeddings/oleObject20.bin"/><Relationship Id="rId17" Type="http://schemas.openxmlformats.org/officeDocument/2006/relationships/image" Target="../media/image21.wmf"/><Relationship Id="rId18" Type="http://schemas.openxmlformats.org/officeDocument/2006/relationships/oleObject" Target="../embeddings/oleObject21.bin"/><Relationship Id="rId19" Type="http://schemas.openxmlformats.org/officeDocument/2006/relationships/image" Target="../media/image22.wmf"/><Relationship Id="rId63" Type="http://schemas.openxmlformats.org/officeDocument/2006/relationships/image" Target="../media/image44.wmf"/><Relationship Id="rId64" Type="http://schemas.openxmlformats.org/officeDocument/2006/relationships/oleObject" Target="../embeddings/oleObject44.bin"/><Relationship Id="rId65" Type="http://schemas.openxmlformats.org/officeDocument/2006/relationships/image" Target="../media/image45.wmf"/><Relationship Id="rId66" Type="http://schemas.openxmlformats.org/officeDocument/2006/relationships/oleObject" Target="../embeddings/oleObject45.bin"/><Relationship Id="rId67" Type="http://schemas.openxmlformats.org/officeDocument/2006/relationships/image" Target="../media/image46.wmf"/><Relationship Id="rId68" Type="http://schemas.openxmlformats.org/officeDocument/2006/relationships/oleObject" Target="../embeddings/oleObject46.bin"/><Relationship Id="rId69" Type="http://schemas.openxmlformats.org/officeDocument/2006/relationships/image" Target="../media/image47.wmf"/><Relationship Id="rId50" Type="http://schemas.openxmlformats.org/officeDocument/2006/relationships/oleObject" Target="../embeddings/oleObject37.bin"/><Relationship Id="rId51" Type="http://schemas.openxmlformats.org/officeDocument/2006/relationships/image" Target="../media/image38.wmf"/><Relationship Id="rId52" Type="http://schemas.openxmlformats.org/officeDocument/2006/relationships/oleObject" Target="../embeddings/oleObject38.bin"/><Relationship Id="rId53" Type="http://schemas.openxmlformats.org/officeDocument/2006/relationships/image" Target="../media/image39.wmf"/><Relationship Id="rId54" Type="http://schemas.openxmlformats.org/officeDocument/2006/relationships/oleObject" Target="../embeddings/oleObject39.bin"/><Relationship Id="rId55" Type="http://schemas.openxmlformats.org/officeDocument/2006/relationships/image" Target="../media/image40.wmf"/><Relationship Id="rId56" Type="http://schemas.openxmlformats.org/officeDocument/2006/relationships/oleObject" Target="../embeddings/oleObject40.bin"/><Relationship Id="rId57" Type="http://schemas.openxmlformats.org/officeDocument/2006/relationships/image" Target="../media/image41.wmf"/><Relationship Id="rId58" Type="http://schemas.openxmlformats.org/officeDocument/2006/relationships/oleObject" Target="../embeddings/oleObject41.bin"/><Relationship Id="rId59" Type="http://schemas.openxmlformats.org/officeDocument/2006/relationships/image" Target="../media/image42.wmf"/><Relationship Id="rId40" Type="http://schemas.openxmlformats.org/officeDocument/2006/relationships/oleObject" Target="../embeddings/oleObject32.bin"/><Relationship Id="rId41" Type="http://schemas.openxmlformats.org/officeDocument/2006/relationships/image" Target="../media/image33.wmf"/><Relationship Id="rId42" Type="http://schemas.openxmlformats.org/officeDocument/2006/relationships/oleObject" Target="../embeddings/oleObject33.bin"/><Relationship Id="rId43" Type="http://schemas.openxmlformats.org/officeDocument/2006/relationships/image" Target="../media/image34.wmf"/><Relationship Id="rId44" Type="http://schemas.openxmlformats.org/officeDocument/2006/relationships/oleObject" Target="../embeddings/oleObject34.bin"/><Relationship Id="rId45" Type="http://schemas.openxmlformats.org/officeDocument/2006/relationships/image" Target="../media/image35.wmf"/><Relationship Id="rId46" Type="http://schemas.openxmlformats.org/officeDocument/2006/relationships/oleObject" Target="../embeddings/oleObject35.bin"/><Relationship Id="rId47" Type="http://schemas.openxmlformats.org/officeDocument/2006/relationships/image" Target="../media/image36.wmf"/><Relationship Id="rId48" Type="http://schemas.openxmlformats.org/officeDocument/2006/relationships/oleObject" Target="../embeddings/oleObject36.bin"/><Relationship Id="rId49" Type="http://schemas.openxmlformats.org/officeDocument/2006/relationships/image" Target="../media/image37.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7.jpeg"/><Relationship Id="rId4" Type="http://schemas.openxmlformats.org/officeDocument/2006/relationships/oleObject" Target="../embeddings/oleObject14.bin"/><Relationship Id="rId5" Type="http://schemas.openxmlformats.org/officeDocument/2006/relationships/image" Target="../media/image15.wmf"/><Relationship Id="rId6" Type="http://schemas.openxmlformats.org/officeDocument/2006/relationships/oleObject" Target="../embeddings/oleObject15.bin"/><Relationship Id="rId7" Type="http://schemas.openxmlformats.org/officeDocument/2006/relationships/image" Target="../media/image16.wmf"/><Relationship Id="rId8" Type="http://schemas.openxmlformats.org/officeDocument/2006/relationships/oleObject" Target="../embeddings/oleObject16.bin"/><Relationship Id="rId9" Type="http://schemas.openxmlformats.org/officeDocument/2006/relationships/image" Target="../media/image17.wmf"/><Relationship Id="rId30" Type="http://schemas.openxmlformats.org/officeDocument/2006/relationships/oleObject" Target="../embeddings/oleObject27.bin"/><Relationship Id="rId31" Type="http://schemas.openxmlformats.org/officeDocument/2006/relationships/image" Target="../media/image28.wmf"/><Relationship Id="rId32" Type="http://schemas.openxmlformats.org/officeDocument/2006/relationships/oleObject" Target="../embeddings/oleObject28.bin"/><Relationship Id="rId33" Type="http://schemas.openxmlformats.org/officeDocument/2006/relationships/image" Target="../media/image29.wmf"/><Relationship Id="rId34" Type="http://schemas.openxmlformats.org/officeDocument/2006/relationships/oleObject" Target="../embeddings/oleObject29.bin"/><Relationship Id="rId35" Type="http://schemas.openxmlformats.org/officeDocument/2006/relationships/image" Target="../media/image30.wmf"/><Relationship Id="rId36" Type="http://schemas.openxmlformats.org/officeDocument/2006/relationships/oleObject" Target="../embeddings/oleObject30.bin"/><Relationship Id="rId37" Type="http://schemas.openxmlformats.org/officeDocument/2006/relationships/image" Target="../media/image31.wmf"/><Relationship Id="rId38" Type="http://schemas.openxmlformats.org/officeDocument/2006/relationships/oleObject" Target="../embeddings/oleObject31.bin"/><Relationship Id="rId39" Type="http://schemas.openxmlformats.org/officeDocument/2006/relationships/image" Target="../media/image32.wmf"/><Relationship Id="rId70" Type="http://schemas.openxmlformats.org/officeDocument/2006/relationships/oleObject" Target="../embeddings/oleObject47.bin"/><Relationship Id="rId71" Type="http://schemas.openxmlformats.org/officeDocument/2006/relationships/image" Target="../media/image48.wmf"/><Relationship Id="rId72" Type="http://schemas.openxmlformats.org/officeDocument/2006/relationships/oleObject" Target="../embeddings/oleObject48.bin"/><Relationship Id="rId20" Type="http://schemas.openxmlformats.org/officeDocument/2006/relationships/oleObject" Target="../embeddings/oleObject22.bin"/><Relationship Id="rId21" Type="http://schemas.openxmlformats.org/officeDocument/2006/relationships/image" Target="../media/image23.wmf"/><Relationship Id="rId22" Type="http://schemas.openxmlformats.org/officeDocument/2006/relationships/oleObject" Target="../embeddings/oleObject23.bin"/><Relationship Id="rId23" Type="http://schemas.openxmlformats.org/officeDocument/2006/relationships/image" Target="../media/image24.wmf"/><Relationship Id="rId24" Type="http://schemas.openxmlformats.org/officeDocument/2006/relationships/oleObject" Target="../embeddings/oleObject24.bin"/><Relationship Id="rId25" Type="http://schemas.openxmlformats.org/officeDocument/2006/relationships/image" Target="../media/image25.wmf"/><Relationship Id="rId26" Type="http://schemas.openxmlformats.org/officeDocument/2006/relationships/oleObject" Target="../embeddings/oleObject25.bin"/><Relationship Id="rId27" Type="http://schemas.openxmlformats.org/officeDocument/2006/relationships/image" Target="../media/image26.wmf"/><Relationship Id="rId28" Type="http://schemas.openxmlformats.org/officeDocument/2006/relationships/oleObject" Target="../embeddings/oleObject26.bin"/><Relationship Id="rId29" Type="http://schemas.openxmlformats.org/officeDocument/2006/relationships/image" Target="../media/image27.wmf"/><Relationship Id="rId73" Type="http://schemas.openxmlformats.org/officeDocument/2006/relationships/image" Target="../media/image49.wmf"/><Relationship Id="rId74" Type="http://schemas.openxmlformats.org/officeDocument/2006/relationships/oleObject" Target="../embeddings/oleObject49.bin"/><Relationship Id="rId75" Type="http://schemas.openxmlformats.org/officeDocument/2006/relationships/image" Target="../media/image50.wmf"/><Relationship Id="rId76" Type="http://schemas.openxmlformats.org/officeDocument/2006/relationships/oleObject" Target="../embeddings/oleObject50.bin"/><Relationship Id="rId77" Type="http://schemas.openxmlformats.org/officeDocument/2006/relationships/image" Target="../media/image51.wmf"/><Relationship Id="rId60" Type="http://schemas.openxmlformats.org/officeDocument/2006/relationships/oleObject" Target="../embeddings/oleObject42.bin"/><Relationship Id="rId61" Type="http://schemas.openxmlformats.org/officeDocument/2006/relationships/image" Target="../media/image43.wmf"/><Relationship Id="rId62" Type="http://schemas.openxmlformats.org/officeDocument/2006/relationships/oleObject" Target="../embeddings/oleObject43.bin"/><Relationship Id="rId10" Type="http://schemas.openxmlformats.org/officeDocument/2006/relationships/oleObject" Target="../embeddings/oleObject17.bin"/><Relationship Id="rId11" Type="http://schemas.openxmlformats.org/officeDocument/2006/relationships/image" Target="../media/image18.wmf"/><Relationship Id="rId12"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11" Type="http://schemas.openxmlformats.org/officeDocument/2006/relationships/image" Target="../media/image53.wmf"/><Relationship Id="rId12" Type="http://schemas.openxmlformats.org/officeDocument/2006/relationships/oleObject" Target="../embeddings/oleObject56.bin"/><Relationship Id="rId13" Type="http://schemas.openxmlformats.org/officeDocument/2006/relationships/image" Target="../media/image54.wmf"/><Relationship Id="rId14" Type="http://schemas.openxmlformats.org/officeDocument/2006/relationships/oleObject" Target="../embeddings/oleObject57.bin"/><Relationship Id="rId15" Type="http://schemas.openxmlformats.org/officeDocument/2006/relationships/image" Target="../media/image55.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56.jpeg"/><Relationship Id="rId4" Type="http://schemas.openxmlformats.org/officeDocument/2006/relationships/oleObject" Target="../embeddings/oleObject51.bin"/><Relationship Id="rId5" Type="http://schemas.openxmlformats.org/officeDocument/2006/relationships/image" Target="../media/image5.wmf"/><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image" Target="../media/image52.wmf"/><Relationship Id="rId10" Type="http://schemas.openxmlformats.org/officeDocument/2006/relationships/oleObject" Target="../embeddings/oleObject55.bin"/></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62.bin"/><Relationship Id="rId20" Type="http://schemas.openxmlformats.org/officeDocument/2006/relationships/image" Target="../media/image63.wmf"/><Relationship Id="rId21" Type="http://schemas.openxmlformats.org/officeDocument/2006/relationships/oleObject" Target="../embeddings/oleObject68.bin"/><Relationship Id="rId22" Type="http://schemas.openxmlformats.org/officeDocument/2006/relationships/image" Target="../media/image64.wmf"/><Relationship Id="rId23" Type="http://schemas.openxmlformats.org/officeDocument/2006/relationships/oleObject" Target="../embeddings/oleObject69.bin"/><Relationship Id="rId24" Type="http://schemas.openxmlformats.org/officeDocument/2006/relationships/image" Target="../media/image65.wmf"/><Relationship Id="rId25" Type="http://schemas.openxmlformats.org/officeDocument/2006/relationships/oleObject" Target="../embeddings/oleObject70.bin"/><Relationship Id="rId26" Type="http://schemas.openxmlformats.org/officeDocument/2006/relationships/image" Target="../media/image66.wmf"/><Relationship Id="rId10" Type="http://schemas.openxmlformats.org/officeDocument/2006/relationships/image" Target="../media/image58.wmf"/><Relationship Id="rId11" Type="http://schemas.openxmlformats.org/officeDocument/2006/relationships/oleObject" Target="../embeddings/oleObject63.bin"/><Relationship Id="rId12" Type="http://schemas.openxmlformats.org/officeDocument/2006/relationships/image" Target="../media/image59.wmf"/><Relationship Id="rId13" Type="http://schemas.openxmlformats.org/officeDocument/2006/relationships/oleObject" Target="../embeddings/oleObject64.bin"/><Relationship Id="rId14" Type="http://schemas.openxmlformats.org/officeDocument/2006/relationships/image" Target="../media/image60.wmf"/><Relationship Id="rId15" Type="http://schemas.openxmlformats.org/officeDocument/2006/relationships/oleObject" Target="../embeddings/oleObject65.bin"/><Relationship Id="rId16" Type="http://schemas.openxmlformats.org/officeDocument/2006/relationships/image" Target="../media/image61.wmf"/><Relationship Id="rId17" Type="http://schemas.openxmlformats.org/officeDocument/2006/relationships/oleObject" Target="../embeddings/oleObject66.bin"/><Relationship Id="rId18" Type="http://schemas.openxmlformats.org/officeDocument/2006/relationships/image" Target="../media/image62.wmf"/><Relationship Id="rId19" Type="http://schemas.openxmlformats.org/officeDocument/2006/relationships/oleObject" Target="../embeddings/oleObject67.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5.wmf"/><Relationship Id="rId5" Type="http://schemas.openxmlformats.org/officeDocument/2006/relationships/oleObject" Target="../embeddings/oleObject59.bin"/><Relationship Id="rId6" Type="http://schemas.openxmlformats.org/officeDocument/2006/relationships/oleObject" Target="../embeddings/oleObject60.bin"/><Relationship Id="rId7" Type="http://schemas.openxmlformats.org/officeDocument/2006/relationships/oleObject" Target="../embeddings/oleObject61.bin"/><Relationship Id="rId8" Type="http://schemas.openxmlformats.org/officeDocument/2006/relationships/image" Target="../media/image57.wmf"/></Relationships>
</file>

<file path=ppt/slides/_rels/slide13.xml.rels><?xml version="1.0" encoding="UTF-8" standalone="yes"?>
<Relationships xmlns="http://schemas.openxmlformats.org/package/2006/relationships"><Relationship Id="rId20" Type="http://schemas.openxmlformats.org/officeDocument/2006/relationships/oleObject" Target="../embeddings/oleObject79.bin"/><Relationship Id="rId21" Type="http://schemas.openxmlformats.org/officeDocument/2006/relationships/image" Target="../media/image74.wmf"/><Relationship Id="rId22" Type="http://schemas.openxmlformats.org/officeDocument/2006/relationships/oleObject" Target="../embeddings/oleObject80.bin"/><Relationship Id="rId23" Type="http://schemas.openxmlformats.org/officeDocument/2006/relationships/image" Target="../media/image75.wmf"/><Relationship Id="rId24" Type="http://schemas.openxmlformats.org/officeDocument/2006/relationships/oleObject" Target="../embeddings/oleObject81.bin"/><Relationship Id="rId25" Type="http://schemas.openxmlformats.org/officeDocument/2006/relationships/image" Target="../media/image76.wmf"/><Relationship Id="rId26" Type="http://schemas.openxmlformats.org/officeDocument/2006/relationships/oleObject" Target="../embeddings/oleObject82.bin"/><Relationship Id="rId27" Type="http://schemas.openxmlformats.org/officeDocument/2006/relationships/image" Target="../media/image77.wmf"/><Relationship Id="rId28" Type="http://schemas.openxmlformats.org/officeDocument/2006/relationships/oleObject" Target="../embeddings/oleObject83.bin"/><Relationship Id="rId29" Type="http://schemas.openxmlformats.org/officeDocument/2006/relationships/image" Target="../media/image78.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82.jpeg"/><Relationship Id="rId4" Type="http://schemas.openxmlformats.org/officeDocument/2006/relationships/oleObject" Target="../embeddings/oleObject71.bin"/><Relationship Id="rId5" Type="http://schemas.openxmlformats.org/officeDocument/2006/relationships/image" Target="../media/image67.wmf"/><Relationship Id="rId30" Type="http://schemas.openxmlformats.org/officeDocument/2006/relationships/oleObject" Target="../embeddings/oleObject84.bin"/><Relationship Id="rId31" Type="http://schemas.openxmlformats.org/officeDocument/2006/relationships/image" Target="../media/image79.wmf"/><Relationship Id="rId32" Type="http://schemas.openxmlformats.org/officeDocument/2006/relationships/oleObject" Target="../embeddings/oleObject85.bin"/><Relationship Id="rId9" Type="http://schemas.openxmlformats.org/officeDocument/2006/relationships/image" Target="../media/image61.wmf"/><Relationship Id="rId6" Type="http://schemas.openxmlformats.org/officeDocument/2006/relationships/oleObject" Target="../embeddings/oleObject72.bin"/><Relationship Id="rId7" Type="http://schemas.openxmlformats.org/officeDocument/2006/relationships/image" Target="../media/image68.wmf"/><Relationship Id="rId8" Type="http://schemas.openxmlformats.org/officeDocument/2006/relationships/oleObject" Target="../embeddings/oleObject73.bin"/><Relationship Id="rId33" Type="http://schemas.openxmlformats.org/officeDocument/2006/relationships/image" Target="../media/image80.wmf"/><Relationship Id="rId34" Type="http://schemas.openxmlformats.org/officeDocument/2006/relationships/oleObject" Target="../embeddings/oleObject86.bin"/><Relationship Id="rId35" Type="http://schemas.openxmlformats.org/officeDocument/2006/relationships/image" Target="../media/image81.wmf"/><Relationship Id="rId10" Type="http://schemas.openxmlformats.org/officeDocument/2006/relationships/oleObject" Target="../embeddings/oleObject74.bin"/><Relationship Id="rId11" Type="http://schemas.openxmlformats.org/officeDocument/2006/relationships/image" Target="../media/image69.wmf"/><Relationship Id="rId12" Type="http://schemas.openxmlformats.org/officeDocument/2006/relationships/oleObject" Target="../embeddings/oleObject75.bin"/><Relationship Id="rId13" Type="http://schemas.openxmlformats.org/officeDocument/2006/relationships/image" Target="../media/image70.wmf"/><Relationship Id="rId14" Type="http://schemas.openxmlformats.org/officeDocument/2006/relationships/oleObject" Target="../embeddings/oleObject76.bin"/><Relationship Id="rId15" Type="http://schemas.openxmlformats.org/officeDocument/2006/relationships/image" Target="../media/image71.wmf"/><Relationship Id="rId16" Type="http://schemas.openxmlformats.org/officeDocument/2006/relationships/oleObject" Target="../embeddings/oleObject77.bin"/><Relationship Id="rId17" Type="http://schemas.openxmlformats.org/officeDocument/2006/relationships/image" Target="../media/image72.wmf"/><Relationship Id="rId18" Type="http://schemas.openxmlformats.org/officeDocument/2006/relationships/oleObject" Target="../embeddings/oleObject78.bin"/><Relationship Id="rId19" Type="http://schemas.openxmlformats.org/officeDocument/2006/relationships/image" Target="../media/image73.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3.jpeg"/><Relationship Id="rId5" Type="http://schemas.openxmlformats.org/officeDocument/2006/relationships/oleObject" Target="../embeddings/oleObject87.bin"/><Relationship Id="rId6" Type="http://schemas.openxmlformats.org/officeDocument/2006/relationships/image" Target="../media/image5.wmf"/><Relationship Id="rId7" Type="http://schemas.openxmlformats.org/officeDocument/2006/relationships/oleObject" Target="../embeddings/oleObject88.bin"/><Relationship Id="rId8" Type="http://schemas.openxmlformats.org/officeDocument/2006/relationships/oleObject" Target="../embeddings/oleObject8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0.bin"/><Relationship Id="rId4" Type="http://schemas.openxmlformats.org/officeDocument/2006/relationships/image" Target="../media/image5.wmf"/><Relationship Id="rId5" Type="http://schemas.openxmlformats.org/officeDocument/2006/relationships/oleObject" Target="../embeddings/oleObject91.bin"/><Relationship Id="rId6" Type="http://schemas.openxmlformats.org/officeDocument/2006/relationships/oleObject" Target="../embeddings/oleObject92.bin"/><Relationship Id="rId7" Type="http://schemas.openxmlformats.org/officeDocument/2006/relationships/image" Target="../media/image84.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oleObject" Target="../embeddings/oleObject93.bin"/><Relationship Id="rId5" Type="http://schemas.openxmlformats.org/officeDocument/2006/relationships/image" Target="../media/image5.wmf"/><Relationship Id="rId6" Type="http://schemas.openxmlformats.org/officeDocument/2006/relationships/oleObject" Target="../embeddings/oleObject94.bin"/><Relationship Id="rId7" Type="http://schemas.openxmlformats.org/officeDocument/2006/relationships/oleObject" Target="../embeddings/oleObject95.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jpeg"/><Relationship Id="rId5" Type="http://schemas.openxmlformats.org/officeDocument/2006/relationships/oleObject" Target="../embeddings/oleObject1.bin"/><Relationship Id="rId6"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2.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5.wmf"/><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oleObject" Target="../embeddings/oleObject4.bin"/><Relationship Id="rId9"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2.wmf"/><Relationship Id="rId13" Type="http://schemas.openxmlformats.org/officeDocument/2006/relationships/oleObject" Target="../embeddings/oleObject12.bin"/><Relationship Id="rId14" Type="http://schemas.openxmlformats.org/officeDocument/2006/relationships/image" Target="../media/image13.wmf"/><Relationship Id="rId15" Type="http://schemas.openxmlformats.org/officeDocument/2006/relationships/oleObject" Target="../embeddings/oleObject13.bin"/><Relationship Id="rId16" Type="http://schemas.openxmlformats.org/officeDocument/2006/relationships/image" Target="../media/image14.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6.bin"/><Relationship Id="rId4" Type="http://schemas.openxmlformats.org/officeDocument/2006/relationships/image" Target="../media/image5.wmf"/><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image" Target="../media/image10.wmf"/><Relationship Id="rId9" Type="http://schemas.openxmlformats.org/officeDocument/2006/relationships/oleObject" Target="../embeddings/oleObject10.bin"/><Relationship Id="rId10"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Wrdnesday, Oct. 31,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31,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26 </a:t>
            </a:r>
            <a:r>
              <a:rPr lang="mr-IN" dirty="0" smtClean="0">
                <a:latin typeface="Arial Narrow" charset="0"/>
              </a:rPr>
              <a:t>–</a:t>
            </a:r>
            <a:r>
              <a:rPr lang="en-US" dirty="0" smtClean="0">
                <a:latin typeface="Arial Narrow" charset="0"/>
              </a:rPr>
              <a:t> DC Circuit</a:t>
            </a:r>
            <a:endParaRPr lang="en-US" dirty="0">
              <a:latin typeface="Arial Narrow" charset="0"/>
            </a:endParaRPr>
          </a:p>
          <a:p>
            <a:pPr marL="1352550" lvl="1" indent="-609600">
              <a:buFont typeface="Arial" charset="0"/>
              <a:buChar char="•"/>
            </a:pPr>
            <a:r>
              <a:rPr lang="en-US" dirty="0" smtClean="0">
                <a:latin typeface="Arial Narrow" charset="0"/>
              </a:rPr>
              <a:t>EMFs </a:t>
            </a:r>
            <a:r>
              <a:rPr lang="en-US" dirty="0">
                <a:latin typeface="Arial Narrow" charset="0"/>
              </a:rPr>
              <a:t>in Series and Parallel</a:t>
            </a:r>
          </a:p>
          <a:p>
            <a:pPr marL="1352550" lvl="1" indent="-609600">
              <a:buFont typeface="Arial" charset="0"/>
              <a:buChar char="•"/>
            </a:pPr>
            <a:r>
              <a:rPr lang="en-US" dirty="0">
                <a:latin typeface="Arial Narrow" charset="0"/>
              </a:rPr>
              <a:t>RC </a:t>
            </a:r>
            <a:r>
              <a:rPr lang="en-US" dirty="0" smtClean="0">
                <a:latin typeface="Arial Narrow" charset="0"/>
              </a:rPr>
              <a:t>Circuits </a:t>
            </a:r>
            <a:r>
              <a:rPr lang="mr-IN" dirty="0" smtClean="0">
                <a:latin typeface="Arial Narrow" charset="0"/>
              </a:rPr>
              <a:t>–</a:t>
            </a:r>
            <a:r>
              <a:rPr lang="en-US" dirty="0" smtClean="0">
                <a:latin typeface="Arial Narrow" charset="0"/>
              </a:rPr>
              <a:t> Charging and Discharging</a:t>
            </a:r>
            <a:endParaRPr lang="en-US" dirty="0">
              <a:latin typeface="Arial Narrow" charset="0"/>
            </a:endParaRPr>
          </a:p>
          <a:p>
            <a:pPr marL="609600" indent="-609600" algn="l"/>
            <a:r>
              <a:rPr lang="en-US" dirty="0">
                <a:latin typeface="Arial Narrow" charset="0"/>
              </a:rPr>
              <a:t>Chapter 27: Magnetism &amp;</a:t>
            </a:r>
            <a:r>
              <a:rPr lang="en-US" dirty="0" smtClean="0">
                <a:latin typeface="Arial Narrow" charset="0"/>
              </a:rPr>
              <a:t> </a:t>
            </a:r>
            <a:r>
              <a:rPr lang="en-US" dirty="0">
                <a:latin typeface="Arial Narrow" charset="0"/>
              </a:rPr>
              <a:t>Magnetic </a:t>
            </a:r>
            <a:r>
              <a:rPr lang="en-US" dirty="0" smtClean="0">
                <a:latin typeface="Arial Narrow" charset="0"/>
              </a:rPr>
              <a:t>Field</a:t>
            </a:r>
          </a:p>
          <a:p>
            <a:pPr marL="1352550" lvl="1" indent="-609600"/>
            <a:r>
              <a:rPr lang="en-US" dirty="0">
                <a:latin typeface="Arial Narrow" charset="0"/>
              </a:rPr>
              <a:t>Electric Current and </a:t>
            </a:r>
            <a:r>
              <a:rPr lang="en-US" dirty="0" smtClean="0">
                <a:latin typeface="Arial Narrow" charset="0"/>
              </a:rPr>
              <a:t>Magnetism</a:t>
            </a:r>
          </a:p>
          <a:p>
            <a:pPr marL="1352550" lvl="1" indent="-609600"/>
            <a:r>
              <a:rPr lang="en-US" dirty="0" smtClean="0">
                <a:latin typeface="Arial Narrow" charset="0"/>
              </a:rPr>
              <a:t>Magnetic </a:t>
            </a:r>
            <a:r>
              <a:rPr lang="en-US" dirty="0">
                <a:latin typeface="Arial Narrow" charset="0"/>
              </a:rPr>
              <a:t>Forces on Electric </a:t>
            </a:r>
            <a:r>
              <a:rPr lang="en-US" dirty="0" smtClean="0">
                <a:latin typeface="Arial Narrow" charset="0"/>
              </a:rPr>
              <a:t>Current</a:t>
            </a:r>
            <a:endParaRPr lang="en-US" sz="2400" dirty="0">
              <a:latin typeface="Arial Narrow" charset="0"/>
            </a:endParaRPr>
          </a:p>
          <a:p>
            <a:pPr marL="609600" indent="-609600" algn="l"/>
            <a:endParaRPr lang="en-US" sz="2400"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smtClean="0"/>
              <a:t>Wrdnesday, Oct. 31, 2018</a:t>
            </a:r>
            <a:endParaRPr lang="en-US"/>
          </a:p>
        </p:txBody>
      </p:sp>
      <p:sp>
        <p:nvSpPr>
          <p:cNvPr id="54" name="Footer Placeholder 4"/>
          <p:cNvSpPr>
            <a:spLocks noGrp="1"/>
          </p:cNvSpPr>
          <p:nvPr>
            <p:ph type="ftr" sz="quarter" idx="11"/>
          </p:nvPr>
        </p:nvSpPr>
        <p:spPr/>
        <p:txBody>
          <a:bodyPr/>
          <a:lstStyle/>
          <a:p>
            <a:r>
              <a:rPr lang="mr-IN" smtClean="0"/>
              <a:t>PHYS 1444-002, Fall 2018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10</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a:t>
            </a:r>
            <a:r>
              <a:rPr lang="en-US" sz="2000" dirty="0" smtClean="0">
                <a:solidFill>
                  <a:schemeClr val="accent2"/>
                </a:solidFill>
                <a:latin typeface="Arial Narrow" charset="0"/>
              </a:rPr>
              <a:t>0.30</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total resistance is </a:t>
            </a:r>
            <a:r>
              <a:rPr lang="en-US" sz="2000" dirty="0" smtClean="0">
                <a:solidFill>
                  <a:schemeClr val="accent2"/>
                </a:solidFill>
                <a:latin typeface="Arial Narrow" charset="0"/>
              </a:rPr>
              <a:t>20k</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199819"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199820"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199821" name="Equation" r:id="rId8" imgW="419040" imgH="203040" progId="Equation.DSMT4">
                  <p:embed/>
                </p:oleObj>
              </mc:Choice>
              <mc:Fallback>
                <p:oleObj name="Equation" r:id="rId8" imgW="41904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199822" name="Equation" r:id="rId10" imgW="253800" imgH="190440" progId="Equation.DSMT4">
                  <p:embed/>
                </p:oleObj>
              </mc:Choice>
              <mc:Fallback>
                <p:oleObj name="Equation" r:id="rId10" imgW="25380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199823" name="Equation" r:id="rId12" imgW="583920" imgH="164880" progId="Equation.DSMT4">
                  <p:embed/>
                </p:oleObj>
              </mc:Choice>
              <mc:Fallback>
                <p:oleObj name="Equation" r:id="rId12" imgW="5839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199824" name="Equation" r:id="rId14" imgW="774360" imgH="215640" progId="Equation.DSMT4">
                  <p:embed/>
                </p:oleObj>
              </mc:Choice>
              <mc:Fallback>
                <p:oleObj name="Equation" r:id="rId14" imgW="77436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199825" name="Equation" r:id="rId16" imgW="1015920" imgH="203040" progId="Equation.DSMT4">
                  <p:embed/>
                </p:oleObj>
              </mc:Choice>
              <mc:Fallback>
                <p:oleObj name="Equation" r:id="rId16" imgW="10159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199826" name="Equation" r:id="rId18" imgW="203040" imgH="152280" progId="Equation.DSMT4">
                  <p:embed/>
                </p:oleObj>
              </mc:Choice>
              <mc:Fallback>
                <p:oleObj name="Equation" r:id="rId18" imgW="203040" imgH="152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199827" name="Equation" r:id="rId20" imgW="241200" imgH="139680" progId="Equation.DSMT4">
                  <p:embed/>
                </p:oleObj>
              </mc:Choice>
              <mc:Fallback>
                <p:oleObj name="Equation" r:id="rId20" imgW="241200" imgH="1396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199828" name="Equation" r:id="rId22" imgW="228600" imgH="152280" progId="Equation.DSMT4">
                  <p:embed/>
                </p:oleObj>
              </mc:Choice>
              <mc:Fallback>
                <p:oleObj name="Equation" r:id="rId22" imgW="228600" imgH="152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199829" name="Equation" r:id="rId24" imgW="228600" imgH="152280" progId="Equation.DSMT4">
                  <p:embed/>
                </p:oleObj>
              </mc:Choice>
              <mc:Fallback>
                <p:oleObj name="Equation" r:id="rId24" imgW="22860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199830" name="Equation" r:id="rId26" imgW="228600" imgH="152280" progId="Equation.DSMT4">
                  <p:embed/>
                </p:oleObj>
              </mc:Choice>
              <mc:Fallback>
                <p:oleObj name="Equation" r:id="rId26" imgW="22860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199831" name="Equation" r:id="rId28" imgW="253800" imgH="190440" progId="Equation.DSMT4">
                  <p:embed/>
                </p:oleObj>
              </mc:Choice>
              <mc:Fallback>
                <p:oleObj name="Equation" r:id="rId28" imgW="253800" imgH="1904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199832" name="Equation" r:id="rId30" imgW="2971800" imgH="279360" progId="Equation.DSMT4">
                  <p:embed/>
                </p:oleObj>
              </mc:Choice>
              <mc:Fallback>
                <p:oleObj name="Equation" r:id="rId30" imgW="2971800" imgH="27936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199833" name="Equation" r:id="rId32" imgW="241200" imgH="164880" progId="Equation.DSMT4">
                  <p:embed/>
                </p:oleObj>
              </mc:Choice>
              <mc:Fallback>
                <p:oleObj name="Equation" r:id="rId32" imgW="241200" imgH="1648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199834" name="Equation" r:id="rId34" imgW="558720" imgH="203040" progId="Equation.DSMT4">
                  <p:embed/>
                </p:oleObj>
              </mc:Choice>
              <mc:Fallback>
                <p:oleObj name="Equation" r:id="rId34" imgW="558720" imgH="2030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199835" name="Equation" r:id="rId36" imgW="761760" imgH="203040" progId="Equation.DSMT4">
                  <p:embed/>
                </p:oleObj>
              </mc:Choice>
              <mc:Fallback>
                <p:oleObj name="Equation" r:id="rId36" imgW="76176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199836" name="Equation" r:id="rId38" imgW="774360" imgH="203040" progId="Equation.DSMT4">
                  <p:embed/>
                </p:oleObj>
              </mc:Choice>
              <mc:Fallback>
                <p:oleObj name="Equation" r:id="rId38" imgW="774360" imgH="203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199837" name="Equation" r:id="rId40" imgW="342720" imgH="164880" progId="Equation.DSMT4">
                  <p:embed/>
                </p:oleObj>
              </mc:Choice>
              <mc:Fallback>
                <p:oleObj name="Equation" r:id="rId40" imgW="342720" imgH="1648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199838" name="Equation" r:id="rId42" imgW="749160" imgH="203040" progId="Equation.DSMT4">
                  <p:embed/>
                </p:oleObj>
              </mc:Choice>
              <mc:Fallback>
                <p:oleObj name="Equation" r:id="rId42" imgW="749160" imgH="2030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199839" name="Equation" r:id="rId44" imgW="279360" imgH="152280" progId="Equation.DSMT4">
                  <p:embed/>
                </p:oleObj>
              </mc:Choice>
              <mc:Fallback>
                <p:oleObj name="Equation" r:id="rId44" imgW="279360" imgH="1522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199840" name="Equation" r:id="rId46" imgW="698400" imgH="203040" progId="Equation.DSMT4">
                  <p:embed/>
                </p:oleObj>
              </mc:Choice>
              <mc:Fallback>
                <p:oleObj name="Equation" r:id="rId46" imgW="698400" imgH="20304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199841" name="Equation" r:id="rId48" imgW="228600" imgH="164880" progId="Equation.DSMT4">
                  <p:embed/>
                </p:oleObj>
              </mc:Choice>
              <mc:Fallback>
                <p:oleObj name="Equation" r:id="rId48" imgW="228600" imgH="1648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199842" name="Equation" r:id="rId50" imgW="660240" imgH="279360" progId="Equation.DSMT4">
                  <p:embed/>
                </p:oleObj>
              </mc:Choice>
              <mc:Fallback>
                <p:oleObj name="Equation" r:id="rId50" imgW="660240" imgH="27936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199843" name="Equation" r:id="rId52" imgW="863280" imgH="279360" progId="Equation.DSMT4">
                  <p:embed/>
                </p:oleObj>
              </mc:Choice>
              <mc:Fallback>
                <p:oleObj name="Equation" r:id="rId52" imgW="863280" imgH="27936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199844" name="Equation" r:id="rId54" imgW="774360" imgH="164880" progId="Equation.DSMT4">
                  <p:embed/>
                </p:oleObj>
              </mc:Choice>
              <mc:Fallback>
                <p:oleObj name="Equation" r:id="rId54" imgW="774360" imgH="16488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199845" name="Equation" r:id="rId56" imgW="520560" imgH="164880" progId="Equation.DSMT4">
                  <p:embed/>
                </p:oleObj>
              </mc:Choice>
              <mc:Fallback>
                <p:oleObj name="Equation" r:id="rId56" imgW="520560" imgH="164880" progId="Equation.DSMT4">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199846" name="Equation" r:id="rId58" imgW="749160" imgH="203040" progId="Equation.DSMT4">
                  <p:embed/>
                </p:oleObj>
              </mc:Choice>
              <mc:Fallback>
                <p:oleObj name="Equation" r:id="rId58" imgW="749160" imgH="203040" progId="Equation.DSMT4">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199847" name="Equation" r:id="rId60" imgW="190440" imgH="152280" progId="Equation.DSMT4">
                  <p:embed/>
                </p:oleObj>
              </mc:Choice>
              <mc:Fallback>
                <p:oleObj name="Equation" r:id="rId60" imgW="190440" imgH="152280" progId="Equation.DSMT4">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199848" name="Equation" r:id="rId62" imgW="406080" imgH="203040" progId="Equation.DSMT4">
                  <p:embed/>
                </p:oleObj>
              </mc:Choice>
              <mc:Fallback>
                <p:oleObj name="Equation" r:id="rId62" imgW="406080" imgH="203040" progId="Equation.DSMT4">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199849" name="Equation" r:id="rId64" imgW="634680" imgH="228600" progId="Equation.DSMT4">
                  <p:embed/>
                </p:oleObj>
              </mc:Choice>
              <mc:Fallback>
                <p:oleObj name="Equation" r:id="rId64" imgW="634680" imgH="228600" progId="Equation.DSMT4">
                  <p:embed/>
                  <p:pic>
                    <p:nvPicPr>
                      <p:cNvPr id="0" nam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199850" name="Equation" r:id="rId66" imgW="253800" imgH="203040" progId="Equation.DSMT4">
                  <p:embed/>
                </p:oleObj>
              </mc:Choice>
              <mc:Fallback>
                <p:oleObj name="Equation" r:id="rId66" imgW="253800" imgH="203040"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199851" name="Equation" r:id="rId68" imgW="2273040" imgH="279360" progId="Equation.DSMT4">
                  <p:embed/>
                </p:oleObj>
              </mc:Choice>
              <mc:Fallback>
                <p:oleObj name="Equation" r:id="rId68" imgW="2273040" imgH="279360"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199852" name="Equation" r:id="rId70" imgW="571320" imgH="203040" progId="Equation.DSMT4">
                  <p:embed/>
                </p:oleObj>
              </mc:Choice>
              <mc:Fallback>
                <p:oleObj name="Equation" r:id="rId70" imgW="571320" imgH="203040" progId="Equation.DSMT4">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199853" name="Equation" r:id="rId72" imgW="799920" imgH="228600" progId="Equation.DSMT4">
                  <p:embed/>
                </p:oleObj>
              </mc:Choice>
              <mc:Fallback>
                <p:oleObj name="Equation" r:id="rId72" imgW="799920" imgH="228600" progId="Equation.DSMT4">
                  <p:embed/>
                  <p:pic>
                    <p:nvPicPr>
                      <p:cNvPr id="0" name=""/>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199854" name="Equation" r:id="rId74" imgW="571320" imgH="203040" progId="Equation.DSMT4">
                  <p:embed/>
                </p:oleObj>
              </mc:Choice>
              <mc:Fallback>
                <p:oleObj name="Equation" r:id="rId74" imgW="571320" imgH="203040" progId="Equation.DSMT4">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199855" name="Equation" r:id="rId76" imgW="761760" imgH="228600" progId="Equation.DSMT4">
                  <p:embed/>
                </p:oleObj>
              </mc:Choice>
              <mc:Fallback>
                <p:oleObj name="Equation" r:id="rId76" imgW="761760" imgH="228600" progId="Equation.DSMT4">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0547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Wrdnesday, Oct. 31,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11</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negative </a:t>
            </a:r>
            <a:r>
              <a:rPr lang="en-US" dirty="0" smtClean="0"/>
              <a:t>of the current </a:t>
            </a:r>
            <a:r>
              <a:rPr lang="en-US" dirty="0"/>
              <a:t>through the resistor</a:t>
            </a:r>
          </a:p>
          <a:p>
            <a:pPr lvl="2"/>
            <a:r>
              <a:rPr lang="en-US" dirty="0">
                <a:latin typeface="Monotype Corsiva" charset="0"/>
              </a:rPr>
              <a:t>I</a:t>
            </a:r>
            <a:r>
              <a:rPr lang="en-US" dirty="0"/>
              <a:t>= - </a:t>
            </a:r>
            <a:r>
              <a:rPr lang="en-US" dirty="0" err="1" smtClean="0"/>
              <a:t>dQ</a:t>
            </a:r>
            <a:r>
              <a:rPr lang="en-US" dirty="0" smtClean="0"/>
              <a:t>/</a:t>
            </a:r>
            <a:r>
              <a:rPr lang="en-US" dirty="0" err="1" smtClean="0"/>
              <a:t>dt</a:t>
            </a:r>
            <a:endParaRPr lang="en-US" dirty="0"/>
          </a:p>
          <a:p>
            <a:pPr lvl="2"/>
            <a:r>
              <a:rPr lang="en-US" dirty="0" smtClean="0"/>
              <a:t>This is because </a:t>
            </a:r>
            <a:r>
              <a:rPr lang="en-US" dirty="0"/>
              <a:t>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504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504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504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When a capacitor is already charged, it is allowed to discharge through a resistance R.</a:t>
            </a:r>
          </a:p>
          <a:p>
            <a:pPr marL="742950" lvl="1" indent="-285750">
              <a:spcBef>
                <a:spcPct val="20000"/>
              </a:spcBef>
              <a:buFontTx/>
              <a:buChar char="–"/>
            </a:pPr>
            <a:r>
              <a:rPr lang="en-US" sz="2800">
                <a:solidFill>
                  <a:srgbClr val="660066"/>
                </a:solidFill>
                <a:latin typeface="Arial Narrow" charset="0"/>
                <a:ea typeface="ＭＳ Ｐゴシック" charset="-128"/>
              </a:rPr>
              <a:t>When the switch S is closed, the voltage across the resistor at any instant 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mc:AlternateContent xmlns:mc="http://schemas.openxmlformats.org/markup-compatibility/2006">
              <mc:Choice xmlns:v="urn:schemas-microsoft-com:vml" Requires="v">
                <p:oleObj spid="_x0000_s155044"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338763"/>
                        <a:ext cx="1171575"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mc:AlternateContent xmlns:mc="http://schemas.openxmlformats.org/markup-compatibility/2006">
              <mc:Choice xmlns:v="urn:schemas-microsoft-com:vml" Requires="v">
                <p:oleObj spid="_x0000_s155045" name="Equation" r:id="rId10" imgW="355320" imgH="406080" progId="Equation.DSMT4">
                  <p:embed/>
                </p:oleObj>
              </mc:Choice>
              <mc:Fallback>
                <p:oleObj name="Equation" r:id="rId10" imgW="35532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334000"/>
                        <a:ext cx="728663"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mc:AlternateContent xmlns:mc="http://schemas.openxmlformats.org/markup-compatibility/2006">
              <mc:Choice xmlns:v="urn:schemas-microsoft-com:vml" Requires="v">
                <p:oleObj spid="_x0000_s155046" name="Equation" r:id="rId12" imgW="177480" imgH="368280" progId="Equation.DSMT4">
                  <p:embed/>
                </p:oleObj>
              </mc:Choice>
              <mc:Fallback>
                <p:oleObj name="Equation" r:id="rId12" imgW="177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1875" y="5334000"/>
                        <a:ext cx="365125"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mc:AlternateContent xmlns:mc="http://schemas.openxmlformats.org/markup-compatibility/2006">
              <mc:Choice xmlns:v="urn:schemas-microsoft-com:vml" Requires="v">
                <p:oleObj spid="_x0000_s155047" name="Equation" r:id="rId14" imgW="368280" imgH="368280" progId="Equation.DSMT4">
                  <p:embed/>
                </p:oleObj>
              </mc:Choice>
              <mc:Fallback>
                <p:oleObj name="Equation" r:id="rId14" imgW="3682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9950" y="5340350"/>
                        <a:ext cx="755650" cy="755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4009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Wrdnesday, Oct. 31, 2018</a:t>
            </a:r>
            <a:endParaRPr lang="en-US"/>
          </a:p>
        </p:txBody>
      </p:sp>
      <p:sp>
        <p:nvSpPr>
          <p:cNvPr id="21" name="Footer Placeholder 4"/>
          <p:cNvSpPr>
            <a:spLocks noGrp="1"/>
          </p:cNvSpPr>
          <p:nvPr>
            <p:ph type="ftr" sz="quarter" idx="11"/>
          </p:nvPr>
        </p:nvSpPr>
        <p:spPr/>
        <p:txBody>
          <a:bodyPr/>
          <a:lstStyle/>
          <a:p>
            <a:r>
              <a:rPr lang="mr-IN" smtClean="0"/>
              <a:t>PHYS 1444-002, Fall 2018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12</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w</a:t>
            </a:r>
            <a:r>
              <a:rPr lang="en-US" dirty="0" smtClean="0"/>
              <a:t>/ time at the time </a:t>
            </a:r>
            <a:r>
              <a:rPr lang="en-US" dirty="0"/>
              <a:t>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w/ time w/</a:t>
            </a:r>
            <a:r>
              <a:rPr lang="en-US" dirty="0" smtClean="0"/>
              <a:t> the time constant </a:t>
            </a:r>
            <a:r>
              <a:rPr lang="en-US" dirty="0"/>
              <a:t>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641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642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642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mc:AlternateContent xmlns:mc="http://schemas.openxmlformats.org/markup-compatibility/2006">
              <mc:Choice xmlns:v="urn:schemas-microsoft-com:vml" Requires="v">
                <p:oleObj spid="_x0000_s156422" name="Equation" r:id="rId7" imgW="533160" imgH="406080" progId="Equation.DSMT4">
                  <p:embed/>
                </p:oleObj>
              </mc:Choice>
              <mc:Fallback>
                <p:oleObj name="Equation" r:id="rId7" imgW="533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990600"/>
                        <a:ext cx="1271588" cy="969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mc:AlternateContent xmlns:mc="http://schemas.openxmlformats.org/markup-compatibility/2006">
              <mc:Choice xmlns:v="urn:schemas-microsoft-com:vml" Requires="v">
                <p:oleObj spid="_x0000_s156423" name="Equation" r:id="rId9" imgW="533160" imgH="291960" progId="Equation.DSMT4">
                  <p:embed/>
                </p:oleObj>
              </mc:Choice>
              <mc:Fallback>
                <p:oleObj name="Equation" r:id="rId9" imgW="533160" imgH="2919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1946275"/>
                        <a:ext cx="1092200"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mc:AlternateContent xmlns:mc="http://schemas.openxmlformats.org/markup-compatibility/2006">
              <mc:Choice xmlns:v="urn:schemas-microsoft-com:vml" Requires="v">
                <p:oleObj spid="_x0000_s156424" name="Equation" r:id="rId11" imgW="914400" imgH="241200" progId="Equation.DSMT4">
                  <p:embed/>
                </p:oleObj>
              </mc:Choice>
              <mc:Fallback>
                <p:oleObj name="Equation" r:id="rId11" imgW="91440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514600" cy="6667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mc:AlternateContent xmlns:mc="http://schemas.openxmlformats.org/markup-compatibility/2006">
              <mc:Choice xmlns:v="urn:schemas-microsoft-com:vml" Requires="v">
                <p:oleObj spid="_x0000_s156425" name="Equation" r:id="rId13" imgW="228600" imgH="152280" progId="Equation.DSMT4">
                  <p:embed/>
                </p:oleObj>
              </mc:Choice>
              <mc:Fallback>
                <p:oleObj name="Equation" r:id="rId13" imgW="22860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88" y="4945063"/>
                        <a:ext cx="468312" cy="314325"/>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mc:AlternateContent xmlns:mc="http://schemas.openxmlformats.org/markup-compatibility/2006">
              <mc:Choice xmlns:v="urn:schemas-microsoft-com:vml" Requires="v">
                <p:oleObj spid="_x0000_s156426" name="Equation" r:id="rId15" imgW="838080" imgH="241200" progId="Equation.DSMT4">
                  <p:embed/>
                </p:oleObj>
              </mc:Choice>
              <mc:Fallback>
                <p:oleObj name="Equation" r:id="rId15" imgW="838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4225" y="4857750"/>
                        <a:ext cx="1908175" cy="5524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mc:AlternateContent xmlns:mc="http://schemas.openxmlformats.org/markup-compatibility/2006">
              <mc:Choice xmlns:v="urn:schemas-microsoft-com:vml" Requires="v">
                <p:oleObj spid="_x0000_s156427" name="Equation" r:id="rId17" imgW="469800" imgH="406080" progId="Equation.DSMT4">
                  <p:embed/>
                </p:oleObj>
              </mc:Choice>
              <mc:Fallback>
                <p:oleObj name="Equation" r:id="rId17" imgW="46980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1828800"/>
                        <a:ext cx="962025"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mc:AlternateContent xmlns:mc="http://schemas.openxmlformats.org/markup-compatibility/2006">
              <mc:Choice xmlns:v="urn:schemas-microsoft-com:vml" Requires="v">
                <p:oleObj spid="_x0000_s156428" name="Equation" r:id="rId19" imgW="368280" imgH="368280" progId="Equation.DSMT4">
                  <p:embed/>
                </p:oleObj>
              </mc:Choice>
              <mc:Fallback>
                <p:oleObj name="Equation" r:id="rId19" imgW="36828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4738" y="1833563"/>
                        <a:ext cx="754062"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mc:AlternateContent xmlns:mc="http://schemas.openxmlformats.org/markup-compatibility/2006">
              <mc:Choice xmlns:v="urn:schemas-microsoft-com:vml" Requires="v">
                <p:oleObj spid="_x0000_s156429" name="Equation" r:id="rId21" imgW="457200" imgH="368280" progId="Equation.DSMT4">
                  <p:embed/>
                </p:oleObj>
              </mc:Choice>
              <mc:Fallback>
                <p:oleObj name="Equation" r:id="rId21" imgW="45720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5188" y="4724400"/>
                        <a:ext cx="93821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mc:AlternateContent xmlns:mc="http://schemas.openxmlformats.org/markup-compatibility/2006">
              <mc:Choice xmlns:v="urn:schemas-microsoft-com:vml" Requires="v">
                <p:oleObj spid="_x0000_s156430" name="Equation" r:id="rId23" imgW="583920" imgH="368280" progId="Equation.DSMT4">
                  <p:embed/>
                </p:oleObj>
              </mc:Choice>
              <mc:Fallback>
                <p:oleObj name="Equation" r:id="rId23" imgW="58392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7838" y="4724400"/>
                        <a:ext cx="119856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mc:AlternateContent xmlns:mc="http://schemas.openxmlformats.org/markup-compatibility/2006">
              <mc:Choice xmlns:v="urn:schemas-microsoft-com:vml" Requires="v">
                <p:oleObj spid="_x0000_s156431" name="Equation" r:id="rId25" imgW="469800" imgH="368280" progId="Equation.DSMT4">
                  <p:embed/>
                </p:oleObj>
              </mc:Choice>
              <mc:Fallback>
                <p:oleObj name="Equation" r:id="rId25" imgW="46980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5413" y="990600"/>
                        <a:ext cx="1119187"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4515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Wrdnesday, Oct. 31, 2018</a:t>
            </a:r>
            <a:endParaRPr lang="en-US"/>
          </a:p>
        </p:txBody>
      </p:sp>
      <p:sp>
        <p:nvSpPr>
          <p:cNvPr id="31" name="Footer Placeholder 4"/>
          <p:cNvSpPr>
            <a:spLocks noGrp="1"/>
          </p:cNvSpPr>
          <p:nvPr>
            <p:ph type="ftr" sz="quarter" idx="11"/>
          </p:nvPr>
        </p:nvSpPr>
        <p:spPr/>
        <p:txBody>
          <a:bodyPr/>
          <a:lstStyle/>
          <a:p>
            <a:r>
              <a:rPr lang="mr-IN" smtClean="0"/>
              <a:t>PHYS 1444-002, Fall 2018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13</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a:t>
            </a:r>
            <a:r>
              <a:rPr lang="en-US" sz="2000" dirty="0" smtClean="0">
                <a:solidFill>
                  <a:schemeClr val="accent2"/>
                </a:solidFill>
                <a:latin typeface="Arial Narrow" charset="0"/>
              </a:rPr>
              <a:t>C</a:t>
            </a:r>
            <a:r>
              <a:rPr lang="en-US" dirty="0">
                <a:solidFill>
                  <a:schemeClr val="accent2"/>
                </a:solidFill>
                <a:latin typeface="Edwardian Script ITC"/>
                <a:cs typeface="Edwardian Script ITC"/>
              </a:rPr>
              <a:t>E</a:t>
            </a:r>
            <a:r>
              <a:rPr lang="en-US" sz="2000" dirty="0" smtClean="0">
                <a:solidFill>
                  <a:schemeClr val="accent2"/>
                </a:solidFill>
                <a:latin typeface="Arial Narrow" charset="0"/>
              </a:rPr>
              <a:t>.  </a:t>
            </a:r>
            <a:r>
              <a:rPr lang="en-US" sz="2000" dirty="0">
                <a:solidFill>
                  <a:schemeClr val="accent2"/>
                </a:solidFill>
                <a:latin typeface="Arial Narrow" charset="0"/>
              </a:rPr>
              <a:t>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a:t>
            </a:r>
            <a:r>
              <a:rPr lang="en-US" sz="2000" dirty="0" smtClean="0">
                <a:solidFill>
                  <a:schemeClr val="accent2"/>
                </a:solidFill>
                <a:latin typeface="Arial Narrow" charset="0"/>
              </a:rPr>
              <a:t>1.02</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a:t>
            </a:r>
            <a:r>
              <a:rPr lang="en-US" dirty="0" smtClean="0">
                <a:solidFill>
                  <a:srgbClr val="CC00CC"/>
                </a:solidFill>
                <a:latin typeface="Arial Narrow" charset="0"/>
              </a:rPr>
              <a:t>40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mc:AlternateContent xmlns:mc="http://schemas.openxmlformats.org/markup-compatibility/2006">
              <mc:Choice xmlns:v="urn:schemas-microsoft-com:vml" Requires="v">
                <p:oleObj spid="_x0000_s157620"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5464175"/>
                        <a:ext cx="484187"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mc:AlternateContent xmlns:mc="http://schemas.openxmlformats.org/markup-compatibility/2006">
              <mc:Choice xmlns:v="urn:schemas-microsoft-com:vml" Requires="v">
                <p:oleObj spid="_x0000_s157621" name="Equation" r:id="rId6" imgW="317160" imgH="203040" progId="Equation.DSMT4">
                  <p:embed/>
                </p:oleObj>
              </mc:Choice>
              <mc:Fallback>
                <p:oleObj name="Equation" r:id="rId6" imgW="3171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611688"/>
                        <a:ext cx="65087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smtClean="0">
                <a:solidFill>
                  <a:schemeClr val="accent2"/>
                </a:solidFill>
                <a:latin typeface="Arial Narrow" charset="0"/>
              </a:rPr>
              <a:t>0.50 </a:t>
            </a:r>
            <a:r>
              <a:rPr lang="en-US" sz="2000" dirty="0">
                <a:solidFill>
                  <a:schemeClr val="accent2"/>
                </a:solidFill>
                <a:latin typeface="Arial Narrow" charset="0"/>
              </a:rPr>
              <a:t>of its initial value in </a:t>
            </a:r>
            <a:r>
              <a:rPr lang="en-US" sz="2000" dirty="0" smtClean="0">
                <a:solidFill>
                  <a:schemeClr val="accent2"/>
                </a:solidFill>
                <a:latin typeface="Arial Narrow" charset="0"/>
              </a:rPr>
              <a:t>40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a:t>
            </a:r>
            <a:r>
              <a:rPr lang="en-US" sz="2000" dirty="0" smtClean="0">
                <a:solidFill>
                  <a:schemeClr val="accent2"/>
                </a:solidFill>
                <a:latin typeface="Arial Narrow" charset="0"/>
              </a:rPr>
              <a:t>60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mc:AlternateContent xmlns:mc="http://schemas.openxmlformats.org/markup-compatibility/2006">
              <mc:Choice xmlns:v="urn:schemas-microsoft-com:vml" Requires="v">
                <p:oleObj spid="_x0000_s157622" name="Equation" r:id="rId8" imgW="838080" imgH="241200" progId="Equation.DSMT4">
                  <p:embed/>
                </p:oleObj>
              </mc:Choice>
              <mc:Fallback>
                <p:oleObj name="Equation" r:id="rId8" imgW="8380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0"/>
                        <a:ext cx="1524000" cy="4413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mc:AlternateContent xmlns:mc="http://schemas.openxmlformats.org/markup-compatibility/2006">
              <mc:Choice xmlns:v="urn:schemas-microsoft-com:vml" Requires="v">
                <p:oleObj spid="_x0000_s157623" name="Equation" r:id="rId10" imgW="901440" imgH="228600" progId="Equation.DSMT4">
                  <p:embed/>
                </p:oleObj>
              </mc:Choice>
              <mc:Fallback>
                <p:oleObj name="Equation" r:id="rId10" imgW="9014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6913" y="3011488"/>
                        <a:ext cx="1639887" cy="4175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mc:AlternateContent xmlns:mc="http://schemas.openxmlformats.org/markup-compatibility/2006">
              <mc:Choice xmlns:v="urn:schemas-microsoft-com:vml" Requires="v">
                <p:oleObj spid="_x0000_s157624" name="Equation" r:id="rId12" imgW="1307880" imgH="203040" progId="Equation.DSMT4">
                  <p:embed/>
                </p:oleObj>
              </mc:Choice>
              <mc:Fallback>
                <p:oleObj name="Equation" r:id="rId12" imgW="13078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725" y="3048000"/>
                        <a:ext cx="2378075" cy="371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mc:AlternateContent xmlns:mc="http://schemas.openxmlformats.org/markup-compatibility/2006">
              <mc:Choice xmlns:v="urn:schemas-microsoft-com:vml" Requires="v">
                <p:oleObj spid="_x0000_s157625"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719513"/>
                        <a:ext cx="461963" cy="2794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a:t>
            </a:r>
            <a:r>
              <a:rPr lang="en-US" dirty="0" smtClean="0">
                <a:solidFill>
                  <a:srgbClr val="CC00CC"/>
                </a:solidFill>
                <a:latin typeface="Arial Narrow" charset="0"/>
              </a:rPr>
              <a:t>60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mc:AlternateContent xmlns:mc="http://schemas.openxmlformats.org/markup-compatibility/2006">
              <mc:Choice xmlns:v="urn:schemas-microsoft-com:vml" Requires="v">
                <p:oleObj spid="_x0000_s157626" name="Equation" r:id="rId16" imgW="863280" imgH="228600" progId="Equation.DSMT4">
                  <p:embed/>
                </p:oleObj>
              </mc:Choice>
              <mc:Fallback>
                <p:oleObj name="Equation" r:id="rId16" imgW="8632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846763"/>
                        <a:ext cx="1798638" cy="477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mc:AlternateContent xmlns:mc="http://schemas.openxmlformats.org/markup-compatibility/2006">
              <mc:Choice xmlns:v="urn:schemas-microsoft-com:vml" Requires="v">
                <p:oleObj spid="_x0000_s157627" name="Equation" r:id="rId18" imgW="685800" imgH="228600" progId="Equation.DSMT4">
                  <p:embed/>
                </p:oleObj>
              </mc:Choice>
              <mc:Fallback>
                <p:oleObj name="Equation" r:id="rId18" imgW="6858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6025" y="3657600"/>
                        <a:ext cx="1247775" cy="417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mc:AlternateContent xmlns:mc="http://schemas.openxmlformats.org/markup-compatibility/2006">
              <mc:Choice xmlns:v="urn:schemas-microsoft-com:vml" Requires="v">
                <p:oleObj spid="_x0000_s157628" name="Equation" r:id="rId20" imgW="2095200" imgH="279360" progId="Equation.DSMT4">
                  <p:embed/>
                </p:oleObj>
              </mc:Choice>
              <mc:Fallback>
                <p:oleObj name="Equation" r:id="rId20" imgW="209520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581400"/>
                        <a:ext cx="3811588" cy="511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mc:AlternateContent xmlns:mc="http://schemas.openxmlformats.org/markup-compatibility/2006">
              <mc:Choice xmlns:v="urn:schemas-microsoft-com:vml" Requires="v">
                <p:oleObj spid="_x0000_s157629" name="Equation" r:id="rId22" imgW="419040" imgH="203040" progId="Equation.DSMT4">
                  <p:embed/>
                </p:oleObj>
              </mc:Choice>
              <mc:Fallback>
                <p:oleObj name="Equation" r:id="rId22" imgW="41904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4611688"/>
                        <a:ext cx="85883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mc:AlternateContent xmlns:mc="http://schemas.openxmlformats.org/markup-compatibility/2006">
              <mc:Choice xmlns:v="urn:schemas-microsoft-com:vml" Requires="v">
                <p:oleObj spid="_x0000_s157630" name="Equation" r:id="rId24" imgW="342720" imgH="164880" progId="Equation.DSMT4">
                  <p:embed/>
                </p:oleObj>
              </mc:Choice>
              <mc:Fallback>
                <p:oleObj name="Equation" r:id="rId24" imgW="34272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25" y="4648200"/>
                        <a:ext cx="701675"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mc:AlternateContent xmlns:mc="http://schemas.openxmlformats.org/markup-compatibility/2006">
              <mc:Choice xmlns:v="urn:schemas-microsoft-com:vml" Requires="v">
                <p:oleObj spid="_x0000_s157631" name="Equation" r:id="rId26" imgW="1587240" imgH="228600" progId="Equation.DSMT4">
                  <p:embed/>
                </p:oleObj>
              </mc:Choice>
              <mc:Fallback>
                <p:oleObj name="Equation" r:id="rId26" imgW="158724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9238" y="4559300"/>
                        <a:ext cx="3255962"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mc:AlternateContent xmlns:mc="http://schemas.openxmlformats.org/markup-compatibility/2006">
              <mc:Choice xmlns:v="urn:schemas-microsoft-com:vml" Requires="v">
                <p:oleObj spid="_x0000_s157632" name="Equation" r:id="rId28" imgW="342720" imgH="164880" progId="Equation.DSMT4">
                  <p:embed/>
                </p:oleObj>
              </mc:Choice>
              <mc:Fallback>
                <p:oleObj name="Equation" r:id="rId28" imgW="34272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200" y="5410200"/>
                        <a:ext cx="727075" cy="376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mc:AlternateContent xmlns:mc="http://schemas.openxmlformats.org/markup-compatibility/2006">
              <mc:Choice xmlns:v="urn:schemas-microsoft-com:vml" Requires="v">
                <p:oleObj spid="_x0000_s157633" name="Equation" r:id="rId30" imgW="1498320" imgH="228600" progId="Equation.DSMT4">
                  <p:embed/>
                </p:oleObj>
              </mc:Choice>
              <mc:Fallback>
                <p:oleObj name="Equation" r:id="rId30" imgW="149832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55988" y="5334000"/>
                        <a:ext cx="3173412" cy="519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mc:AlternateContent xmlns:mc="http://schemas.openxmlformats.org/markup-compatibility/2006">
              <mc:Choice xmlns:v="urn:schemas-microsoft-com:vml" Requires="v">
                <p:oleObj spid="_x0000_s157634" name="Equation" r:id="rId32" imgW="622080" imgH="228600" progId="Equation.DSMT4">
                  <p:embed/>
                </p:oleObj>
              </mc:Choice>
              <mc:Fallback>
                <p:oleObj name="Equation" r:id="rId32" imgW="62208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1213" y="5791200"/>
                        <a:ext cx="1296987"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mc:AlternateContent xmlns:mc="http://schemas.openxmlformats.org/markup-compatibility/2006">
              <mc:Choice xmlns:v="urn:schemas-microsoft-com:vml" Requires="v">
                <p:oleObj spid="_x0000_s157635" name="Equation" r:id="rId34" imgW="1866600" imgH="228600" progId="Equation.DSMT4">
                  <p:embed/>
                </p:oleObj>
              </mc:Choice>
              <mc:Fallback>
                <p:oleObj name="Equation" r:id="rId34" imgW="18666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5025" y="5791200"/>
                        <a:ext cx="3889375"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34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Wrdnesday, Oct. 31,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14</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4"/>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4"/>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a:t>What do you think the charging and discharging characteristics of RC circuits can be used for?</a:t>
            </a:r>
          </a:p>
          <a:p>
            <a:pPr lvl="1"/>
            <a:r>
              <a:rPr lang="en-US"/>
              <a:t>To produce voltage pulses at a regular frequency</a:t>
            </a:r>
          </a:p>
          <a:p>
            <a:pPr lvl="1"/>
            <a:r>
              <a:rPr lang="en-US"/>
              <a:t> How?</a:t>
            </a:r>
          </a:p>
          <a:p>
            <a:pPr lvl="2"/>
            <a:r>
              <a:rPr lang="en-US"/>
              <a:t>The capacitor charges up to a particular voltage and discharges</a:t>
            </a:r>
          </a:p>
          <a:p>
            <a:pPr lvl="2"/>
            <a:r>
              <a:rPr lang="en-US"/>
              <a:t>A simple way of doing this is to use breakdown of voltage in a gas filled tube</a:t>
            </a:r>
          </a:p>
          <a:p>
            <a:pPr lvl="3"/>
            <a:r>
              <a:rPr lang="en-US"/>
              <a:t>The discharge occurs when the voltage breaks down at V</a:t>
            </a:r>
            <a:r>
              <a:rPr lang="en-US" baseline="-25000"/>
              <a:t>0</a:t>
            </a:r>
          </a:p>
          <a:p>
            <a:pPr lvl="3"/>
            <a:r>
              <a:rPr lang="en-US"/>
              <a:t>After the completion of discharge, the tube no longer conducts</a:t>
            </a:r>
          </a:p>
          <a:p>
            <a:pPr lvl="3"/>
            <a:r>
              <a:rPr lang="en-US"/>
              <a:t>Then the voltage is at V</a:t>
            </a:r>
            <a:r>
              <a:rPr lang="en-US" baseline="-25000"/>
              <a:t>0</a:t>
            </a:r>
            <a:r>
              <a:rPr lang="en-US"/>
              <a:t>’ and it starts charging up</a:t>
            </a:r>
          </a:p>
          <a:p>
            <a:pPr lvl="3"/>
            <a:r>
              <a:rPr lang="en-US"/>
              <a:t>How do you think the voltage as a function of time look?</a:t>
            </a:r>
          </a:p>
          <a:p>
            <a:pPr lvl="4"/>
            <a:r>
              <a:rPr lang="en-US"/>
              <a:t>A sawtooth shape</a:t>
            </a:r>
          </a:p>
          <a:p>
            <a:pPr lvl="2"/>
            <a:r>
              <a:rPr lang="en-US"/>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787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787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787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39829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Wrdnesday, Oct. 31,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15</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419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420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420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a:t>
            </a:r>
            <a:r>
              <a:rPr lang="en-US" sz="2400" dirty="0" smtClean="0"/>
              <a:t>North </a:t>
            </a:r>
            <a:r>
              <a:rPr lang="en-US" sz="2400" dirty="0"/>
              <a:t>and </a:t>
            </a:r>
            <a:r>
              <a:rPr lang="en-US" sz="2400" dirty="0" smtClean="0"/>
              <a:t>South </a:t>
            </a:r>
            <a:r>
              <a:rPr lang="en-US" sz="2400" dirty="0"/>
              <a:t>poles</a:t>
            </a:r>
          </a:p>
          <a:p>
            <a:pPr lvl="2">
              <a:lnSpc>
                <a:spcPct val="90000"/>
              </a:lnSpc>
            </a:pPr>
            <a:r>
              <a:rPr lang="en-US" sz="2000" dirty="0"/>
              <a:t>The pole that points to </a:t>
            </a:r>
            <a:r>
              <a:rPr lang="en-US" sz="2000" dirty="0" smtClean="0"/>
              <a:t>the geographical </a:t>
            </a:r>
            <a:r>
              <a:rPr lang="en-US" sz="2000" dirty="0"/>
              <a:t>N</a:t>
            </a:r>
            <a:r>
              <a:rPr lang="en-US" sz="2000" dirty="0" smtClean="0"/>
              <a:t>orth </a:t>
            </a:r>
            <a:r>
              <a:rPr lang="en-US" sz="2000" dirty="0"/>
              <a:t>is the </a:t>
            </a:r>
            <a:r>
              <a:rPr lang="en-US" sz="2000" dirty="0" smtClean="0"/>
              <a:t>North </a:t>
            </a:r>
            <a:r>
              <a:rPr lang="en-US" sz="2000" dirty="0"/>
              <a:t>pole and the other is the </a:t>
            </a:r>
            <a:r>
              <a:rPr lang="en-US" sz="2000" dirty="0" smtClean="0"/>
              <a:t>South </a:t>
            </a:r>
            <a:r>
              <a:rPr lang="en-US" sz="2000" dirty="0"/>
              <a:t>pole</a:t>
            </a:r>
          </a:p>
          <a:p>
            <a:pPr lvl="3">
              <a:lnSpc>
                <a:spcPct val="90000"/>
              </a:lnSpc>
            </a:pPr>
            <a:r>
              <a:rPr lang="en-US" sz="1800" dirty="0"/>
              <a:t>Principle of compass</a:t>
            </a:r>
          </a:p>
          <a:p>
            <a:pPr lvl="1">
              <a:lnSpc>
                <a:spcPct val="90000"/>
              </a:lnSpc>
            </a:pPr>
            <a:r>
              <a:rPr lang="en-US" sz="2400" dirty="0"/>
              <a:t>These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Tree>
    <p:extLst>
      <p:ext uri="{BB962C8B-B14F-4D97-AF65-F5344CB8AC3E}">
        <p14:creationId xmlns:p14="http://schemas.microsoft.com/office/powerpoint/2010/main" val="1188389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Wrdnesday, Oct. 31,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16</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522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522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522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a:t>
            </a:r>
            <a:r>
              <a:rPr lang="en-US" sz="2400" dirty="0" smtClean="0"/>
              <a:t>isolated, </a:t>
            </a:r>
            <a:r>
              <a:rPr lang="en-US" sz="2400" dirty="0"/>
              <a:t>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66780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Wrdnesday, Oct. 31,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57200" y="533400"/>
            <a:ext cx="8229600" cy="5410200"/>
          </a:xfrm>
        </p:spPr>
        <p:txBody>
          <a:bodyPr/>
          <a:lstStyle/>
          <a:p>
            <a:r>
              <a:rPr lang="en-US" sz="2400" dirty="0" smtClean="0"/>
              <a:t>Reading Assignments: CH26.5, 6 and 7</a:t>
            </a:r>
            <a:endParaRPr lang="en-US" sz="2000" dirty="0" smtClean="0"/>
          </a:p>
          <a:p>
            <a:r>
              <a:rPr lang="en-US" sz="2400" dirty="0" smtClean="0"/>
              <a:t>Reminder: Quiz </a:t>
            </a:r>
            <a:r>
              <a:rPr lang="en-US" sz="2400" dirty="0"/>
              <a:t>#3</a:t>
            </a:r>
          </a:p>
          <a:p>
            <a:pPr lvl="1"/>
            <a:r>
              <a:rPr lang="en-US" sz="2000" dirty="0"/>
              <a:t>At the beginning of the class Monday, Nov. </a:t>
            </a:r>
            <a:r>
              <a:rPr lang="en-US" sz="2000" dirty="0" smtClean="0"/>
              <a:t>5</a:t>
            </a:r>
            <a:endParaRPr lang="en-US" sz="2000" dirty="0"/>
          </a:p>
          <a:p>
            <a:pPr lvl="1"/>
            <a:r>
              <a:rPr lang="en-US" sz="2000" dirty="0"/>
              <a:t>Covers CH25.5 to what we learn </a:t>
            </a:r>
            <a:r>
              <a:rPr lang="en-US" sz="2000" dirty="0" smtClean="0"/>
              <a:t>today (CH27.4?)</a:t>
            </a:r>
            <a:endParaRPr lang="en-US" sz="20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a:t>
            </a:r>
            <a:r>
              <a:rPr lang="en-US" sz="2000" dirty="0" smtClean="0"/>
              <a:t>!</a:t>
            </a:r>
          </a:p>
          <a:p>
            <a:pPr eaLnBrk="1" hangingPunct="1"/>
            <a:r>
              <a:rPr lang="en-US" sz="2400" dirty="0" smtClean="0"/>
              <a:t>2</a:t>
            </a:r>
            <a:r>
              <a:rPr lang="en-US" sz="2400" baseline="30000" dirty="0" smtClean="0"/>
              <a:t>nd</a:t>
            </a:r>
            <a:r>
              <a:rPr lang="en-US" sz="2400" dirty="0" smtClean="0"/>
              <a:t> non-comprehensive term exam: Nov. 14</a:t>
            </a:r>
          </a:p>
          <a:p>
            <a:pPr lvl="1" eaLnBrk="1" hangingPunct="1"/>
            <a:r>
              <a:rPr lang="en-US" sz="2000" dirty="0" smtClean="0"/>
              <a:t>Covers CH25.5 to what we learn Monday, Nov. 12</a:t>
            </a:r>
          </a:p>
          <a:p>
            <a:pPr lvl="1" eaLnBrk="1" hangingPunct="1"/>
            <a:r>
              <a:rPr lang="en-US" sz="2000" dirty="0" smtClean="0"/>
              <a:t>BYOF</a:t>
            </a:r>
          </a:p>
          <a:p>
            <a:pPr eaLnBrk="1" hangingPunct="1"/>
            <a:r>
              <a:rPr lang="en-US" sz="2400" dirty="0" smtClean="0"/>
              <a:t>Final exam date and time: 11am </a:t>
            </a:r>
            <a:r>
              <a:rPr lang="mr-IN" sz="2400" dirty="0" smtClean="0"/>
              <a:t>–</a:t>
            </a:r>
            <a:r>
              <a:rPr lang="en-US" sz="2400" dirty="0" smtClean="0"/>
              <a:t> 2:30pm, Wednesday, Dec. 12</a:t>
            </a:r>
          </a:p>
          <a:p>
            <a:pPr eaLnBrk="1" hangingPunct="1"/>
            <a:r>
              <a:rPr lang="en-US" sz="2400" dirty="0" smtClean="0"/>
              <a:t>Colloquium today: Dr. D. </a:t>
            </a:r>
            <a:r>
              <a:rPr lang="en-US" sz="2400" dirty="0" err="1" smtClean="0"/>
              <a:t>Winklehner</a:t>
            </a:r>
            <a:r>
              <a:rPr lang="en-US" sz="2400" dirty="0" smtClean="0"/>
              <a:t> of MIT</a:t>
            </a:r>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bwMode="auto">
          <a:xfrm>
            <a:off x="7315200" y="4800600"/>
            <a:ext cx="1524000" cy="3048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Rectangle 8"/>
          <p:cNvSpPr/>
          <p:nvPr/>
        </p:nvSpPr>
        <p:spPr bwMode="auto">
          <a:xfrm>
            <a:off x="2514600" y="5029200"/>
            <a:ext cx="731520" cy="2286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6964680" y="5791200"/>
            <a:ext cx="731520" cy="2286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5942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609600"/>
          </a:xfrm>
        </p:spPr>
        <p:txBody>
          <a:bodyPr/>
          <a:lstStyle/>
          <a:p>
            <a:r>
              <a:rPr lang="en-US" b="1" dirty="0" smtClean="0">
                <a:latin typeface="Arial Narrow" charset="0"/>
                <a:ea typeface="ＭＳ Ｐゴシック" charset="0"/>
                <a:cs typeface="ＭＳ Ｐゴシック" charset="0"/>
              </a:rPr>
              <a:t>Reminder: 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533400" y="457200"/>
            <a:ext cx="8352312" cy="6172200"/>
          </a:xfrm>
        </p:spPr>
        <p:txBody>
          <a:bodyPr/>
          <a:lstStyle/>
          <a:p>
            <a:r>
              <a:rPr lang="en-US" sz="2400" b="1" dirty="0" smtClean="0"/>
              <a:t>Election Participation Exercise</a:t>
            </a:r>
          </a:p>
          <a:p>
            <a:r>
              <a:rPr lang="en-US" sz="2400" dirty="0" smtClean="0"/>
              <a:t>For those with legal voting rights: You can submit three “I Voted” </a:t>
            </a:r>
            <a:r>
              <a:rPr lang="en-US" sz="2400" dirty="0"/>
              <a:t>stickers or the access code green sheet </a:t>
            </a:r>
            <a:r>
              <a:rPr lang="en-US" sz="2400" dirty="0" smtClean="0"/>
              <a:t>for 20 points total </a:t>
            </a:r>
            <a:r>
              <a:rPr lang="mr-IN" sz="2400" dirty="0" smtClean="0"/>
              <a:t>–</a:t>
            </a:r>
            <a:r>
              <a:rPr lang="en-US" sz="2400" dirty="0" smtClean="0"/>
              <a:t> one your own and two others who voted and the remainder 2 points each</a:t>
            </a:r>
          </a:p>
          <a:p>
            <a:r>
              <a:rPr lang="en-US" sz="2400" dirty="0" smtClean="0"/>
              <a:t>For those without legal voting rights: You can submit for the first four “I Voted” sticker or the access code green sheet for 20 points total and the remainder 2 points each</a:t>
            </a:r>
          </a:p>
          <a:p>
            <a:r>
              <a:rPr lang="en-US" sz="2400" dirty="0" smtClean="0"/>
              <a:t>Be sure to tape one side of the stickers on a sheet of paper with your name on it.</a:t>
            </a:r>
          </a:p>
          <a:p>
            <a:pPr lvl="1"/>
            <a:r>
              <a:rPr lang="en-US" sz="2000" dirty="0" smtClean="0"/>
              <a:t>Write the precinct number the vote was cast, the full name of the person voted and the signature of the voter next to the relevant sticker</a:t>
            </a:r>
          </a:p>
          <a:p>
            <a:r>
              <a:rPr lang="en-US" sz="2400" dirty="0" smtClean="0"/>
              <a:t>None of the stickers can be from the same person on someone else’s extra credit or on your own.  All of those with any of the identical persons on your extra credit sheet will get 0 credit.</a:t>
            </a:r>
          </a:p>
          <a:p>
            <a:r>
              <a:rPr lang="en-US" sz="2400" dirty="0" smtClean="0"/>
              <a:t>Deadline: Beginning of the class Wednesday, Nov. 7</a:t>
            </a:r>
            <a:endParaRPr lang="en-US" sz="2000" dirty="0"/>
          </a:p>
        </p:txBody>
      </p:sp>
    </p:spTree>
    <p:extLst>
      <p:ext uri="{BB962C8B-B14F-4D97-AF65-F5344CB8AC3E}">
        <p14:creationId xmlns:p14="http://schemas.microsoft.com/office/powerpoint/2010/main" val="852079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smtClean="0"/>
              <a:t>These </a:t>
            </a:r>
            <a:r>
              <a:rPr lang="en-US" smtClean="0"/>
              <a:t>are acceptable!</a:t>
            </a:r>
            <a:endParaRPr lang="en-US"/>
          </a:p>
        </p:txBody>
      </p:sp>
      <p:sp>
        <p:nvSpPr>
          <p:cNvPr id="4" name="Date Placeholder 3"/>
          <p:cNvSpPr>
            <a:spLocks noGrp="1"/>
          </p:cNvSpPr>
          <p:nvPr>
            <p:ph type="dt" sz="half" idx="10"/>
          </p:nvPr>
        </p:nvSpPr>
        <p:spPr/>
        <p:txBody>
          <a:bodyPr/>
          <a:lstStyle/>
          <a:p>
            <a:pPr>
              <a:defRPr/>
            </a:pPr>
            <a:r>
              <a:rPr lang="en-US" smtClean="0"/>
              <a:t>Wrdnesday, Oct. 31, 2018</a:t>
            </a:r>
            <a:endParaRPr lang="en-US"/>
          </a:p>
        </p:txBody>
      </p:sp>
      <p:sp>
        <p:nvSpPr>
          <p:cNvPr id="5" name="Footer Placeholder 4"/>
          <p:cNvSpPr>
            <a:spLocks noGrp="1"/>
          </p:cNvSpPr>
          <p:nvPr>
            <p:ph type="ftr" sz="quarter" idx="11"/>
          </p:nvPr>
        </p:nvSpPr>
        <p:spPr/>
        <p:txBody>
          <a:body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835470" y="1040681"/>
            <a:ext cx="4038599" cy="45162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75766" y="1029234"/>
            <a:ext cx="2787648" cy="4539179"/>
          </a:xfrm>
          <a:prstGeom prst="rect">
            <a:avLst/>
          </a:prstGeom>
        </p:spPr>
      </p:pic>
    </p:spTree>
    <p:extLst>
      <p:ext uri="{BB962C8B-B14F-4D97-AF65-F5344CB8AC3E}">
        <p14:creationId xmlns:p14="http://schemas.microsoft.com/office/powerpoint/2010/main" val="1447385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Wrdnesday, Oct. 31,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1E8F5F9A-AC56-104E-B695-ED1062847BF7}" type="slidenum">
              <a:rPr lang="en-US"/>
              <a:pPr/>
              <a:t>6</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7912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if their direction is the same</a:t>
            </a:r>
          </a:p>
          <a:p>
            <a:pPr lvl="2">
              <a:lnSpc>
                <a:spcPct val="90000"/>
              </a:lnSpc>
            </a:pPr>
            <a:r>
              <a:rPr lang="en-US" sz="2000" dirty="0" err="1"/>
              <a:t>V</a:t>
            </a:r>
            <a:r>
              <a:rPr lang="en-US" sz="2000" baseline="-25000" dirty="0" err="1"/>
              <a:t>ab</a:t>
            </a:r>
            <a:r>
              <a:rPr lang="en-US" sz="2000" dirty="0"/>
              <a:t>=1.5 + 1.5=3.0V in figure (a).</a:t>
            </a:r>
          </a:p>
          <a:p>
            <a:pPr lvl="1">
              <a:lnSpc>
                <a:spcPct val="90000"/>
              </a:lnSpc>
            </a:pPr>
            <a:r>
              <a:rPr lang="en-US" sz="2400" dirty="0"/>
              <a:t>If the batteries are arranged in </a:t>
            </a:r>
            <a:r>
              <a:rPr lang="en-US" sz="2400" dirty="0" smtClean="0"/>
              <a:t>the </a:t>
            </a:r>
            <a:r>
              <a:rPr lang="en-US" sz="2400" dirty="0"/>
              <a:t>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956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228600" y="4038600"/>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a:solidFill>
                  <a:srgbClr val="003300"/>
                </a:solidFill>
                <a:latin typeface="Arial Narrow" charset="0"/>
                <a:ea typeface="ＭＳ Ｐゴシック" charset="-128"/>
              </a:rPr>
              <a:t>V</a:t>
            </a:r>
            <a:r>
              <a:rPr lang="en-US" sz="2000" baseline="-25000">
                <a:solidFill>
                  <a:srgbClr val="003300"/>
                </a:solidFill>
                <a:latin typeface="Arial Narrow" charset="0"/>
                <a:ea typeface="ＭＳ Ｐゴシック" charset="-128"/>
              </a:rPr>
              <a:t>ac</a:t>
            </a:r>
            <a:r>
              <a:rPr lang="en-US" sz="2000">
                <a:solidFill>
                  <a:srgbClr val="003300"/>
                </a:solidFill>
                <a:latin typeface="Arial Narrow" charset="0"/>
                <a:ea typeface="ＭＳ Ｐゴシック" charset="-128"/>
              </a:rPr>
              <a:t>=20 – 12=8.0V in figure (b)</a:t>
            </a:r>
          </a:p>
          <a:p>
            <a:pPr marL="1143000" lvl="2" indent="-228600">
              <a:spcBef>
                <a:spcPct val="20000"/>
              </a:spcBef>
              <a:buFontTx/>
              <a:buChar char="•"/>
            </a:pPr>
            <a:r>
              <a:rPr lang="en-US" sz="200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a:t>
            </a:r>
            <a:r>
              <a:rPr lang="en-US" sz="1600" dirty="0" smtClean="0">
                <a:solidFill>
                  <a:srgbClr val="CC0000"/>
                </a:solidFill>
                <a:latin typeface="Arial Narrow" charset="0"/>
              </a:rPr>
              <a:t>. An example?</a:t>
            </a:r>
            <a:endParaRPr lang="en-US" sz="1600" dirty="0">
              <a:solidFill>
                <a:srgbClr val="CC0000"/>
              </a:solidFill>
              <a:latin typeface="Arial Narrow" charset="0"/>
            </a:endParaRPr>
          </a:p>
        </p:txBody>
      </p:sp>
    </p:spTree>
    <p:extLst>
      <p:ext uri="{BB962C8B-B14F-4D97-AF65-F5344CB8AC3E}">
        <p14:creationId xmlns:p14="http://schemas.microsoft.com/office/powerpoint/2010/main" val="78070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Wrdnesday, Oct. 31,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7</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resisters and capacitors</a:t>
            </a:r>
          </a:p>
          <a:p>
            <a:pPr lvl="1">
              <a:lnSpc>
                <a:spcPct val="80000"/>
              </a:lnSpc>
            </a:pPr>
            <a:r>
              <a:rPr lang="en-US" sz="2000" dirty="0"/>
              <a:t>RC circuits are used commonly in everyday life</a:t>
            </a:r>
          </a:p>
          <a:p>
            <a:pPr lvl="2">
              <a:lnSpc>
                <a:spcPct val="80000"/>
              </a:lnSpc>
            </a:pPr>
            <a:r>
              <a:rPr lang="en-US" sz="1800" dirty="0"/>
              <a:t>Control windshield </a:t>
            </a:r>
            <a:r>
              <a:rPr lang="en-US" sz="1800" dirty="0" smtClean="0"/>
              <a:t>wiper timer</a:t>
            </a:r>
            <a:endParaRPr lang="en-US" sz="1800" dirty="0"/>
          </a:p>
          <a:p>
            <a:pPr lvl="2">
              <a:lnSpc>
                <a:spcPct val="80000"/>
              </a:lnSpc>
            </a:pPr>
            <a:r>
              <a:rPr lang="en-US" sz="1800" dirty="0"/>
              <a:t>Timing </a:t>
            </a:r>
            <a:r>
              <a:rPr lang="en-US" sz="1800" dirty="0" smtClean="0"/>
              <a:t>of the </a:t>
            </a:r>
            <a:r>
              <a:rPr lang="en-US" sz="1800" dirty="0"/>
              <a:t>traffic </a:t>
            </a:r>
            <a:r>
              <a:rPr lang="en-US" sz="1800" dirty="0" smtClean="0"/>
              <a:t>light</a:t>
            </a:r>
            <a:endParaRPr lang="en-US" sz="1800" dirty="0"/>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a:t>
            </a:r>
            <a:r>
              <a:rPr lang="en-US" sz="2000" dirty="0" smtClean="0"/>
              <a:t>flow </a:t>
            </a:r>
            <a:r>
              <a:rPr lang="en-US" sz="2000" dirty="0"/>
              <a:t>out of negative terminal of the </a:t>
            </a:r>
            <a:r>
              <a:rPr lang="en-US" sz="2000" dirty="0" err="1"/>
              <a:t>emf</a:t>
            </a:r>
            <a:r>
              <a:rPr lang="en-US" sz="2000" dirty="0"/>
              <a:t> source, through the resister R and accumulates on the upper plate of the </a:t>
            </a:r>
            <a:r>
              <a:rPr lang="en-US" sz="2000" dirty="0" smtClean="0"/>
              <a:t>capacitor.</a:t>
            </a:r>
          </a:p>
          <a:p>
            <a:pPr lvl="1">
              <a:lnSpc>
                <a:spcPct val="80000"/>
              </a:lnSpc>
            </a:pPr>
            <a:r>
              <a:rPr lang="en-US" sz="2000" dirty="0"/>
              <a:t>The electrons from the bottom plate of the capacitor will flow into the positive terminal of the battery, leaving only positive charge on the bottom </a:t>
            </a:r>
            <a:r>
              <a:rPr lang="en-US" sz="2000" dirty="0" smtClean="0"/>
              <a:t>plate.</a:t>
            </a:r>
          </a:p>
          <a:p>
            <a:pPr lvl="1">
              <a:lnSpc>
                <a:spcPct val="80000"/>
              </a:lnSpc>
            </a:pPr>
            <a:r>
              <a:rPr lang="en-US" sz="2000" dirty="0"/>
              <a:t>As the charge accumulates on the capacitor, the potential difference across it increases</a:t>
            </a:r>
          </a:p>
          <a:p>
            <a:pPr lvl="1">
              <a:lnSpc>
                <a:spcPct val="80000"/>
              </a:lnSpc>
            </a:pPr>
            <a:r>
              <a:rPr lang="en-US" sz="2000" dirty="0"/>
              <a:t>The current reduces gradually to 0 till the voltage across the capacitor is the same as </a:t>
            </a:r>
            <a:r>
              <a:rPr lang="en-US" sz="2000" dirty="0" err="1"/>
              <a:t>emf</a:t>
            </a:r>
            <a:r>
              <a:rPr lang="en-US" sz="2000" dirty="0"/>
              <a:t>.</a:t>
            </a:r>
          </a:p>
          <a:p>
            <a:pPr lvl="1">
              <a:lnSpc>
                <a:spcPct val="80000"/>
              </a:lnSpc>
            </a:pPr>
            <a:r>
              <a:rPr lang="en-US" sz="2000" dirty="0"/>
              <a:t>The charge on the capacitor increases till it reaches to its maximum </a:t>
            </a:r>
            <a:r>
              <a:rPr lang="en-US" sz="2000" dirty="0" smtClean="0"/>
              <a:t>C</a:t>
            </a:r>
            <a:r>
              <a:rPr lang="en-US" sz="2400" dirty="0" smtClean="0">
                <a:latin typeface="Edwardian Script ITC"/>
                <a:ea typeface="Lucida Grande"/>
                <a:cs typeface="Edwardian Script ITC"/>
              </a:rPr>
              <a:t>E</a:t>
            </a:r>
            <a:r>
              <a:rPr lang="en-US" sz="2400" dirty="0" smtClean="0">
                <a:latin typeface="Monotype Corsiva" charset="0"/>
              </a:rPr>
              <a:t>.</a:t>
            </a:r>
            <a:endParaRPr lang="en-US" sz="2400" dirty="0">
              <a:latin typeface="Monotype Corsiva" charset="0"/>
            </a:endParaRP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059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453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Wrdnesday, Oct. 31,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8</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endParaRPr lang="en-US" sz="2800" dirty="0" smtClean="0"/>
          </a:p>
          <a:p>
            <a:pPr lvl="1">
              <a:spcBef>
                <a:spcPts val="72"/>
              </a:spcBef>
            </a:pPr>
            <a:r>
              <a:rPr lang="en-US" sz="2400" dirty="0" smtClean="0"/>
              <a:t>The charge </a:t>
            </a:r>
            <a:r>
              <a:rPr lang="en-US" sz="2400" dirty="0"/>
              <a:t>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smtClean="0"/>
          </a:p>
          <a:p>
            <a:pPr lvl="1">
              <a:spcBef>
                <a:spcPts val="72"/>
              </a:spcBef>
            </a:pPr>
            <a:endParaRPr lang="en-US" sz="2400" dirty="0" smtClean="0"/>
          </a:p>
          <a:p>
            <a:pPr lvl="1">
              <a:spcBef>
                <a:spcPts val="72"/>
              </a:spcBef>
            </a:pPr>
            <a:r>
              <a:rPr lang="en-US" sz="2400" dirty="0" smtClean="0"/>
              <a:t>From </a:t>
            </a:r>
            <a:r>
              <a:rPr lang="en-US" sz="2400" dirty="0"/>
              <a:t>energy conservation (Kirchhoff’s 2</a:t>
            </a:r>
            <a:r>
              <a:rPr lang="en-US" sz="2400" baseline="30000" dirty="0"/>
              <a:t>nd</a:t>
            </a:r>
            <a:r>
              <a:rPr lang="en-US" sz="2400" dirty="0"/>
              <a:t> rule), the </a:t>
            </a:r>
            <a:r>
              <a:rPr lang="en-US" sz="2400" dirty="0" err="1"/>
              <a:t>emf</a:t>
            </a:r>
            <a:r>
              <a:rPr lang="en-US" sz="2400" dirty="0" smtClean="0"/>
              <a:t> </a:t>
            </a:r>
            <a:r>
              <a:rPr lang="en-US" dirty="0" smtClean="0">
                <a:latin typeface="Edwardian Script ITC"/>
                <a:cs typeface="Edwardian Script ITC"/>
              </a:rPr>
              <a:t>E</a:t>
            </a:r>
            <a:r>
              <a:rPr lang="en-US" dirty="0" smtClean="0">
                <a:latin typeface="Monotype Corsiva" charset="0"/>
              </a:rPr>
              <a:t> </a:t>
            </a:r>
            <a:r>
              <a:rPr lang="en-US" sz="2400" dirty="0"/>
              <a:t>must be equal to the voltage drop across the capacitor and the resister</a:t>
            </a:r>
          </a:p>
          <a:p>
            <a:pPr lvl="2">
              <a:spcBef>
                <a:spcPts val="72"/>
              </a:spcBef>
            </a:pPr>
            <a:r>
              <a:rPr lang="en-US" dirty="0" smtClean="0"/>
              <a:t> </a:t>
            </a:r>
            <a:r>
              <a:rPr lang="en-US" dirty="0" smtClean="0">
                <a:latin typeface="Edwardian Script ITC"/>
                <a:cs typeface="Edwardian Script ITC"/>
              </a:rPr>
              <a:t>E</a:t>
            </a:r>
            <a:r>
              <a:rPr lang="en-US" dirty="0" smtClean="0">
                <a:latin typeface="Monotype Corsiva" charset="0"/>
              </a:rPr>
              <a:t>=IR+Q/C</a:t>
            </a:r>
            <a:endParaRPr lang="en-US" dirty="0">
              <a:latin typeface="Monotype Corsiva" charset="0"/>
            </a:endParaRPr>
          </a:p>
          <a:p>
            <a:pPr lvl="2">
              <a:spcBef>
                <a:spcPts val="72"/>
              </a:spcBef>
            </a:pPr>
            <a:r>
              <a:rPr lang="en-US" dirty="0" smtClean="0"/>
              <a:t>R </a:t>
            </a:r>
            <a:r>
              <a:rPr lang="en-US" dirty="0"/>
              <a:t>includes all resistance in the circuit, including the internal resistance of the battery, </a:t>
            </a:r>
            <a:r>
              <a:rPr lang="en-US" dirty="0">
                <a:latin typeface="Monotype Corsiva" charset="0"/>
              </a:rPr>
              <a:t>I</a:t>
            </a:r>
            <a:r>
              <a:rPr lang="en-US" dirty="0"/>
              <a:t> is the current in the circuit at any </a:t>
            </a:r>
            <a:r>
              <a:rPr lang="en-US" dirty="0" smtClean="0"/>
              <a:t>instance, </a:t>
            </a:r>
            <a:r>
              <a:rPr lang="en-US" dirty="0"/>
              <a:t>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173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6"/>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7"/>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173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1735"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2098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Wrdnesday, Oct. 31,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9</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dirty="0" smtClean="0"/>
              <a:t>In an RC circuit                         </a:t>
            </a:r>
            <a:r>
              <a:rPr lang="en-US" dirty="0"/>
              <a:t>and</a:t>
            </a:r>
          </a:p>
          <a:p>
            <a:r>
              <a:rPr lang="en-US" dirty="0"/>
              <a:t>What can we see from the above equations?</a:t>
            </a:r>
          </a:p>
          <a:p>
            <a:pPr lvl="1"/>
            <a:r>
              <a:rPr lang="en-US" dirty="0"/>
              <a:t>Q and V</a:t>
            </a:r>
            <a:r>
              <a:rPr lang="en-US" baseline="-25000" dirty="0"/>
              <a:t>C</a:t>
            </a:r>
            <a:r>
              <a:rPr lang="en-US" dirty="0"/>
              <a:t> increase from 0 at t=0 to </a:t>
            </a:r>
            <a:r>
              <a:rPr lang="en-US" dirty="0" smtClean="0"/>
              <a:t>the maximum </a:t>
            </a:r>
            <a:r>
              <a:rPr lang="en-US" dirty="0"/>
              <a:t>value </a:t>
            </a:r>
            <a:r>
              <a:rPr lang="en-US" dirty="0" err="1"/>
              <a:t>Q</a:t>
            </a:r>
            <a:r>
              <a:rPr lang="en-US" baseline="-25000" dirty="0" err="1"/>
              <a:t>max</a:t>
            </a:r>
            <a:r>
              <a:rPr lang="en-US" dirty="0"/>
              <a:t>=</a:t>
            </a:r>
            <a:r>
              <a:rPr lang="en-US" dirty="0" smtClean="0"/>
              <a:t>C</a:t>
            </a:r>
            <a:r>
              <a:rPr lang="en-US" dirty="0" smtClean="0">
                <a:latin typeface="Edwardian Script ITC"/>
                <a:cs typeface="Edwardian Script ITC"/>
              </a:rPr>
              <a:t>E</a:t>
            </a:r>
            <a:r>
              <a:rPr lang="en-US" dirty="0" smtClean="0"/>
              <a:t>  and </a:t>
            </a:r>
            <a:r>
              <a:rPr lang="en-US" dirty="0"/>
              <a:t>V</a:t>
            </a:r>
            <a:r>
              <a:rPr lang="en-US" baseline="-25000" dirty="0"/>
              <a:t>C</a:t>
            </a:r>
            <a:r>
              <a:rPr lang="en-US" dirty="0"/>
              <a:t>=</a:t>
            </a:r>
            <a:r>
              <a:rPr lang="en-US" dirty="0" smtClean="0"/>
              <a:t> </a:t>
            </a:r>
            <a:r>
              <a:rPr lang="en-US" dirty="0" smtClean="0">
                <a:latin typeface="Edwardian Script ITC"/>
                <a:cs typeface="Edwardian Script ITC"/>
              </a:rPr>
              <a:t>E</a:t>
            </a:r>
            <a:r>
              <a:rPr lang="en-US" dirty="0" smtClean="0"/>
              <a:t>.</a:t>
            </a:r>
            <a:endParaRPr lang="en-US" dirty="0"/>
          </a:p>
          <a:p>
            <a:r>
              <a:rPr lang="en-US" dirty="0"/>
              <a:t>In how much time?</a:t>
            </a:r>
          </a:p>
          <a:p>
            <a:pPr lvl="1"/>
            <a:r>
              <a:rPr lang="en-US" dirty="0"/>
              <a:t>The quantity RC is called the </a:t>
            </a:r>
            <a:r>
              <a:rPr lang="en-US" b="1" u="sng" dirty="0">
                <a:solidFill>
                  <a:srgbClr val="FF0000"/>
                </a:solidFill>
              </a:rPr>
              <a:t>time </a:t>
            </a:r>
            <a:r>
              <a:rPr lang="en-US" b="1" u="sng" dirty="0" smtClean="0">
                <a:solidFill>
                  <a:srgbClr val="FF0000"/>
                </a:solidFill>
              </a:rPr>
              <a:t>constant </a:t>
            </a:r>
            <a:r>
              <a:rPr lang="en-US" dirty="0" smtClean="0"/>
              <a:t>of the circuit, </a:t>
            </a:r>
            <a:r>
              <a:rPr lang="en-US" dirty="0" err="1" smtClean="0">
                <a:latin typeface="Symbol" charset="2"/>
              </a:rPr>
              <a:t>τ</a:t>
            </a:r>
            <a:r>
              <a:rPr lang="en-US" dirty="0" smtClean="0"/>
              <a:t> </a:t>
            </a:r>
          </a:p>
          <a:p>
            <a:pPr lvl="2"/>
            <a:r>
              <a:rPr lang="en-US" dirty="0" smtClean="0"/>
              <a:t> </a:t>
            </a:r>
            <a:r>
              <a:rPr lang="en-US" dirty="0" err="1" smtClean="0">
                <a:latin typeface="Symbol" charset="2"/>
              </a:rPr>
              <a:t>τ</a:t>
            </a:r>
            <a:r>
              <a:rPr lang="en-US" dirty="0" smtClean="0">
                <a:latin typeface="Symbol" charset="2"/>
              </a:rPr>
              <a:t>=</a:t>
            </a:r>
            <a:r>
              <a:rPr lang="en-US" dirty="0"/>
              <a:t>RC, What is the unit?</a:t>
            </a:r>
          </a:p>
          <a:p>
            <a:pPr lvl="1"/>
            <a:r>
              <a:rPr lang="en-US" dirty="0"/>
              <a:t>What is the physical meaning?</a:t>
            </a:r>
          </a:p>
          <a:p>
            <a:pPr lvl="2"/>
            <a:r>
              <a:rPr lang="en-US" dirty="0"/>
              <a:t>The time required for a</a:t>
            </a:r>
            <a:r>
              <a:rPr lang="en-US" dirty="0" smtClean="0"/>
              <a:t> </a:t>
            </a:r>
            <a:r>
              <a:rPr lang="en-US" dirty="0"/>
              <a:t>capacitor to reach (</a:t>
            </a:r>
            <a:r>
              <a:rPr lang="en-US" dirty="0" smtClean="0"/>
              <a:t>1 - e</a:t>
            </a:r>
            <a:r>
              <a:rPr lang="en-US" baseline="30000" dirty="0" smtClean="0"/>
              <a:t>-1</a:t>
            </a:r>
            <a:r>
              <a:rPr lang="en-US" dirty="0" smtClean="0"/>
              <a:t>)=</a:t>
            </a:r>
            <a:r>
              <a:rPr lang="en-US" dirty="0"/>
              <a:t>0.63 or 63% of the full charge</a:t>
            </a:r>
          </a:p>
          <a:p>
            <a:r>
              <a:rPr lang="en-US"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305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305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305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extLst/>
          </p:nvPr>
        </p:nvGraphicFramePr>
        <p:xfrm>
          <a:off x="2970212" y="720725"/>
          <a:ext cx="2239963" cy="574675"/>
        </p:xfrm>
        <a:graphic>
          <a:graphicData uri="http://schemas.openxmlformats.org/presentationml/2006/ole">
            <mc:AlternateContent xmlns:mc="http://schemas.openxmlformats.org/markup-compatibility/2006">
              <mc:Choice xmlns:v="urn:schemas-microsoft-com:vml" Requires="v">
                <p:oleObj spid="_x0000_s153055" name="Equation" r:id="rId7" imgW="1091880" imgH="279360" progId="Equation.DSMT4">
                  <p:embed/>
                </p:oleObj>
              </mc:Choice>
              <mc:Fallback>
                <p:oleObj name="Equation" r:id="rId7" imgW="109188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0212" y="720725"/>
                        <a:ext cx="2239963"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extLst/>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153056" name="Equation" r:id="rId9" imgW="1041120" imgH="279360" progId="Equation.DSMT4">
                  <p:embed/>
                </p:oleObj>
              </mc:Choice>
              <mc:Fallback>
                <p:oleObj name="Equation" r:id="rId9" imgW="104112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4391025" y="3857625"/>
            <a:ext cx="714375" cy="48577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784850"/>
          <a:ext cx="468312" cy="312738"/>
        </p:xfrm>
        <a:graphic>
          <a:graphicData uri="http://schemas.openxmlformats.org/presentationml/2006/ole">
            <mc:AlternateContent xmlns:mc="http://schemas.openxmlformats.org/markup-compatibility/2006">
              <mc:Choice xmlns:v="urn:schemas-microsoft-com:vml" Requires="v">
                <p:oleObj spid="_x0000_s153057" name="Equation" r:id="rId11" imgW="228600" imgH="152280" progId="Equation.DSMT4">
                  <p:embed/>
                </p:oleObj>
              </mc:Choice>
              <mc:Fallback>
                <p:oleObj name="Equation" r:id="rId11" imgW="2286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784850"/>
                        <a:ext cx="468312"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nvGraphicFramePr>
        <p:xfrm>
          <a:off x="3232150" y="5562600"/>
          <a:ext cx="730250" cy="757238"/>
        </p:xfrm>
        <a:graphic>
          <a:graphicData uri="http://schemas.openxmlformats.org/presentationml/2006/ole">
            <mc:AlternateContent xmlns:mc="http://schemas.openxmlformats.org/markup-compatibility/2006">
              <mc:Choice xmlns:v="urn:schemas-microsoft-com:vml" Requires="v">
                <p:oleObj spid="_x0000_s153058" name="Equation" r:id="rId13" imgW="355320" imgH="368280" progId="Equation.DSMT4">
                  <p:embed/>
                </p:oleObj>
              </mc:Choice>
              <mc:Fallback>
                <p:oleObj name="Equation" r:id="rId13" imgW="35532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562600"/>
                        <a:ext cx="73025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nvGraphicFramePr>
        <p:xfrm>
          <a:off x="3962400" y="5562600"/>
          <a:ext cx="990600" cy="757238"/>
        </p:xfrm>
        <a:graphic>
          <a:graphicData uri="http://schemas.openxmlformats.org/presentationml/2006/ole">
            <mc:AlternateContent xmlns:mc="http://schemas.openxmlformats.org/markup-compatibility/2006">
              <mc:Choice xmlns:v="urn:schemas-microsoft-com:vml" Requires="v">
                <p:oleObj spid="_x0000_s153059" name="Equation" r:id="rId15" imgW="482400" imgH="368280" progId="Equation.DSMT4">
                  <p:embed/>
                </p:oleObj>
              </mc:Choice>
              <mc:Fallback>
                <p:oleObj name="Equation" r:id="rId15" imgW="4824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562600"/>
                        <a:ext cx="99060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3282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66785</TotalTime>
  <Words>1941</Words>
  <Application>Microsoft Macintosh PowerPoint</Application>
  <PresentationFormat>On-screen Show (4:3)</PresentationFormat>
  <Paragraphs>210</Paragraphs>
  <Slides>16</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Arial Narrow</vt:lpstr>
      <vt:lpstr>Edwardian Script ITC</vt:lpstr>
      <vt:lpstr>Lucida Grande</vt:lpstr>
      <vt:lpstr>Monotype Corsiva</vt:lpstr>
      <vt:lpstr>ＭＳ Ｐゴシック</vt:lpstr>
      <vt:lpstr>Symbol</vt:lpstr>
      <vt:lpstr>Times New Roman</vt:lpstr>
      <vt:lpstr>Wingdings</vt:lpstr>
      <vt:lpstr>Arial</vt:lpstr>
      <vt:lpstr>phys1443-spring02</vt:lpstr>
      <vt:lpstr>Equation</vt:lpstr>
      <vt:lpstr>PHYS 1441 – Section 002 Lecture #15</vt:lpstr>
      <vt:lpstr>Announcements</vt:lpstr>
      <vt:lpstr>PowerPoint Presentation</vt:lpstr>
      <vt:lpstr>Reminder: Special Extra Credit #4</vt:lpstr>
      <vt:lpstr>These are acceptable!</vt:lpstr>
      <vt:lpstr> EMFs in Series and Parallel: Charging a Battery</vt:lpstr>
      <vt:lpstr> RC Circuits</vt:lpstr>
      <vt:lpstr> RC Circuits</vt:lpstr>
      <vt:lpstr> Analysis of RC Circuits</vt:lpstr>
      <vt:lpstr>Example 26 – 12 </vt:lpstr>
      <vt:lpstr> Discharging RC Circuits</vt:lpstr>
      <vt:lpstr> Discharging RC Circuits</vt:lpstr>
      <vt:lpstr>Example 26 – 13 </vt:lpstr>
      <vt:lpstr> Application of RC Circuits</vt:lpstr>
      <vt:lpstr> Magnetism</vt:lpstr>
      <vt:lpstr> Magnetism</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769</cp:revision>
  <cp:lastPrinted>2018-10-29T17:43:30Z</cp:lastPrinted>
  <dcterms:created xsi:type="dcterms:W3CDTF">2012-01-19T04:21:20Z</dcterms:created>
  <dcterms:modified xsi:type="dcterms:W3CDTF">2018-10-31T19:55:03Z</dcterms:modified>
</cp:coreProperties>
</file>