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91" r:id="rId2"/>
    <p:sldId id="582" r:id="rId3"/>
    <p:sldId id="714" r:id="rId4"/>
    <p:sldId id="661" r:id="rId5"/>
    <p:sldId id="688" r:id="rId6"/>
    <p:sldId id="679" r:id="rId7"/>
    <p:sldId id="680" r:id="rId8"/>
    <p:sldId id="681" r:id="rId9"/>
    <p:sldId id="682" r:id="rId10"/>
    <p:sldId id="683" r:id="rId11"/>
    <p:sldId id="684" r:id="rId12"/>
    <p:sldId id="685" r:id="rId13"/>
    <p:sldId id="686" r:id="rId14"/>
    <p:sldId id="687" r:id="rId15"/>
    <p:sldId id="689" r:id="rId16"/>
    <p:sldId id="69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p:restoredTop sz="94660"/>
  </p:normalViewPr>
  <p:slideViewPr>
    <p:cSldViewPr>
      <p:cViewPr varScale="1">
        <p:scale>
          <a:sx n="129" d="100"/>
          <a:sy n="129" d="100"/>
        </p:scale>
        <p:origin x="7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image" Target="../media/image5.wmf"/><Relationship Id="rId2"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wmf"/><Relationship Id="rId23" Type="http://schemas.openxmlformats.org/officeDocument/2006/relationships/image" Target="../media/image37.wmf"/><Relationship Id="rId24" Type="http://schemas.openxmlformats.org/officeDocument/2006/relationships/image" Target="../media/image38.wmf"/><Relationship Id="rId25" Type="http://schemas.openxmlformats.org/officeDocument/2006/relationships/image" Target="../media/image39.wmf"/><Relationship Id="rId26" Type="http://schemas.openxmlformats.org/officeDocument/2006/relationships/image" Target="../media/image40.wmf"/><Relationship Id="rId27" Type="http://schemas.openxmlformats.org/officeDocument/2006/relationships/image" Target="../media/image41.wmf"/><Relationship Id="rId28" Type="http://schemas.openxmlformats.org/officeDocument/2006/relationships/image" Target="../media/image42.wmf"/><Relationship Id="rId29" Type="http://schemas.openxmlformats.org/officeDocument/2006/relationships/image" Target="../media/image43.wmf"/><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30" Type="http://schemas.openxmlformats.org/officeDocument/2006/relationships/image" Target="../media/image44.wmf"/><Relationship Id="rId31" Type="http://schemas.openxmlformats.org/officeDocument/2006/relationships/image" Target="../media/image45.wmf"/><Relationship Id="rId32" Type="http://schemas.openxmlformats.org/officeDocument/2006/relationships/image" Target="../media/image46.wmf"/><Relationship Id="rId9" Type="http://schemas.openxmlformats.org/officeDocument/2006/relationships/image" Target="../media/image23.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 Id="rId33" Type="http://schemas.openxmlformats.org/officeDocument/2006/relationships/image" Target="../media/image47.wmf"/><Relationship Id="rId34" Type="http://schemas.openxmlformats.org/officeDocument/2006/relationships/image" Target="../media/image48.wmf"/><Relationship Id="rId35" Type="http://schemas.openxmlformats.org/officeDocument/2006/relationships/image" Target="../media/image49.wmf"/><Relationship Id="rId36" Type="http://schemas.openxmlformats.org/officeDocument/2006/relationships/image" Target="../media/image50.wmf"/><Relationship Id="rId10" Type="http://schemas.openxmlformats.org/officeDocument/2006/relationships/image" Target="../media/image24.wmf"/><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wmf"/><Relationship Id="rId16" Type="http://schemas.openxmlformats.org/officeDocument/2006/relationships/image" Target="../media/image30.w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37"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1" Type="http://schemas.openxmlformats.org/officeDocument/2006/relationships/image" Target="../media/image5.wmf"/><Relationship Id="rId2"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7" Type="http://schemas.openxmlformats.org/officeDocument/2006/relationships/image" Target="../media/image62.wmf"/><Relationship Id="rId8" Type="http://schemas.openxmlformats.org/officeDocument/2006/relationships/image" Target="../media/image63.wmf"/><Relationship Id="rId9" Type="http://schemas.openxmlformats.org/officeDocument/2006/relationships/image" Target="../media/image64.wmf"/><Relationship Id="rId10" Type="http://schemas.openxmlformats.org/officeDocument/2006/relationships/image" Target="../media/image65.wmf"/><Relationship Id="rId11" Type="http://schemas.openxmlformats.org/officeDocument/2006/relationships/image" Target="../media/image66.wmf"/><Relationship Id="rId1" Type="http://schemas.openxmlformats.org/officeDocument/2006/relationships/image" Target="../media/image5.wmf"/><Relationship Id="rId2"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 Type="http://schemas.openxmlformats.org/officeDocument/2006/relationships/image" Target="../media/image67.wmf"/><Relationship Id="rId2" Type="http://schemas.openxmlformats.org/officeDocument/2006/relationships/image" Target="../media/image68.wmf"/><Relationship Id="rId3" Type="http://schemas.openxmlformats.org/officeDocument/2006/relationships/image" Target="../media/image61.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4827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4055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5559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19525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Wrdnesday, Oct. 31,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Wrdnesday, Oct. 31,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image" Target="../media/image19.wmf"/><Relationship Id="rId14" Type="http://schemas.openxmlformats.org/officeDocument/2006/relationships/oleObject" Target="../embeddings/oleObject19.bin"/><Relationship Id="rId15" Type="http://schemas.openxmlformats.org/officeDocument/2006/relationships/image" Target="../media/image20.wmf"/><Relationship Id="rId16" Type="http://schemas.openxmlformats.org/officeDocument/2006/relationships/oleObject" Target="../embeddings/oleObject20.bin"/><Relationship Id="rId17" Type="http://schemas.openxmlformats.org/officeDocument/2006/relationships/image" Target="../media/image21.wmf"/><Relationship Id="rId18" Type="http://schemas.openxmlformats.org/officeDocument/2006/relationships/oleObject" Target="../embeddings/oleObject21.bin"/><Relationship Id="rId19" Type="http://schemas.openxmlformats.org/officeDocument/2006/relationships/image" Target="../media/image22.wmf"/><Relationship Id="rId63" Type="http://schemas.openxmlformats.org/officeDocument/2006/relationships/image" Target="../media/image44.wmf"/><Relationship Id="rId64" Type="http://schemas.openxmlformats.org/officeDocument/2006/relationships/oleObject" Target="../embeddings/oleObject44.bin"/><Relationship Id="rId65" Type="http://schemas.openxmlformats.org/officeDocument/2006/relationships/image" Target="../media/image45.wmf"/><Relationship Id="rId66" Type="http://schemas.openxmlformats.org/officeDocument/2006/relationships/oleObject" Target="../embeddings/oleObject45.bin"/><Relationship Id="rId67" Type="http://schemas.openxmlformats.org/officeDocument/2006/relationships/image" Target="../media/image46.wmf"/><Relationship Id="rId68" Type="http://schemas.openxmlformats.org/officeDocument/2006/relationships/oleObject" Target="../embeddings/oleObject46.bin"/><Relationship Id="rId69" Type="http://schemas.openxmlformats.org/officeDocument/2006/relationships/image" Target="../media/image47.wmf"/><Relationship Id="rId50" Type="http://schemas.openxmlformats.org/officeDocument/2006/relationships/oleObject" Target="../embeddings/oleObject37.bin"/><Relationship Id="rId51" Type="http://schemas.openxmlformats.org/officeDocument/2006/relationships/image" Target="../media/image38.wmf"/><Relationship Id="rId52" Type="http://schemas.openxmlformats.org/officeDocument/2006/relationships/oleObject" Target="../embeddings/oleObject38.bin"/><Relationship Id="rId53" Type="http://schemas.openxmlformats.org/officeDocument/2006/relationships/image" Target="../media/image39.wmf"/><Relationship Id="rId54" Type="http://schemas.openxmlformats.org/officeDocument/2006/relationships/oleObject" Target="../embeddings/oleObject39.bin"/><Relationship Id="rId55" Type="http://schemas.openxmlformats.org/officeDocument/2006/relationships/image" Target="../media/image40.wmf"/><Relationship Id="rId56" Type="http://schemas.openxmlformats.org/officeDocument/2006/relationships/oleObject" Target="../embeddings/oleObject40.bin"/><Relationship Id="rId57" Type="http://schemas.openxmlformats.org/officeDocument/2006/relationships/image" Target="../media/image41.wmf"/><Relationship Id="rId58" Type="http://schemas.openxmlformats.org/officeDocument/2006/relationships/oleObject" Target="../embeddings/oleObject41.bin"/><Relationship Id="rId59" Type="http://schemas.openxmlformats.org/officeDocument/2006/relationships/image" Target="../media/image42.wmf"/><Relationship Id="rId40" Type="http://schemas.openxmlformats.org/officeDocument/2006/relationships/oleObject" Target="../embeddings/oleObject32.bin"/><Relationship Id="rId41" Type="http://schemas.openxmlformats.org/officeDocument/2006/relationships/image" Target="../media/image33.wmf"/><Relationship Id="rId42" Type="http://schemas.openxmlformats.org/officeDocument/2006/relationships/oleObject" Target="../embeddings/oleObject33.bin"/><Relationship Id="rId43" Type="http://schemas.openxmlformats.org/officeDocument/2006/relationships/image" Target="../media/image34.wmf"/><Relationship Id="rId44" Type="http://schemas.openxmlformats.org/officeDocument/2006/relationships/oleObject" Target="../embeddings/oleObject34.bin"/><Relationship Id="rId45" Type="http://schemas.openxmlformats.org/officeDocument/2006/relationships/image" Target="../media/image35.wmf"/><Relationship Id="rId46" Type="http://schemas.openxmlformats.org/officeDocument/2006/relationships/oleObject" Target="../embeddings/oleObject35.bin"/><Relationship Id="rId47" Type="http://schemas.openxmlformats.org/officeDocument/2006/relationships/image" Target="../media/image36.wmf"/><Relationship Id="rId48" Type="http://schemas.openxmlformats.org/officeDocument/2006/relationships/oleObject" Target="../embeddings/oleObject36.bin"/><Relationship Id="rId49" Type="http://schemas.openxmlformats.org/officeDocument/2006/relationships/image" Target="../media/image37.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7.jpeg"/><Relationship Id="rId4" Type="http://schemas.openxmlformats.org/officeDocument/2006/relationships/oleObject" Target="../embeddings/oleObject14.bin"/><Relationship Id="rId5" Type="http://schemas.openxmlformats.org/officeDocument/2006/relationships/image" Target="../media/image15.wmf"/><Relationship Id="rId6" Type="http://schemas.openxmlformats.org/officeDocument/2006/relationships/oleObject" Target="../embeddings/oleObject15.bin"/><Relationship Id="rId7" Type="http://schemas.openxmlformats.org/officeDocument/2006/relationships/image" Target="../media/image16.wmf"/><Relationship Id="rId8" Type="http://schemas.openxmlformats.org/officeDocument/2006/relationships/oleObject" Target="../embeddings/oleObject16.bin"/><Relationship Id="rId9" Type="http://schemas.openxmlformats.org/officeDocument/2006/relationships/image" Target="../media/image17.wmf"/><Relationship Id="rId30" Type="http://schemas.openxmlformats.org/officeDocument/2006/relationships/oleObject" Target="../embeddings/oleObject27.bin"/><Relationship Id="rId31" Type="http://schemas.openxmlformats.org/officeDocument/2006/relationships/image" Target="../media/image28.wmf"/><Relationship Id="rId32" Type="http://schemas.openxmlformats.org/officeDocument/2006/relationships/oleObject" Target="../embeddings/oleObject28.bin"/><Relationship Id="rId33" Type="http://schemas.openxmlformats.org/officeDocument/2006/relationships/image" Target="../media/image29.wmf"/><Relationship Id="rId34" Type="http://schemas.openxmlformats.org/officeDocument/2006/relationships/oleObject" Target="../embeddings/oleObject29.bin"/><Relationship Id="rId35" Type="http://schemas.openxmlformats.org/officeDocument/2006/relationships/image" Target="../media/image30.wmf"/><Relationship Id="rId36" Type="http://schemas.openxmlformats.org/officeDocument/2006/relationships/oleObject" Target="../embeddings/oleObject30.bin"/><Relationship Id="rId37" Type="http://schemas.openxmlformats.org/officeDocument/2006/relationships/image" Target="../media/image31.wmf"/><Relationship Id="rId38" Type="http://schemas.openxmlformats.org/officeDocument/2006/relationships/oleObject" Target="../embeddings/oleObject31.bin"/><Relationship Id="rId39" Type="http://schemas.openxmlformats.org/officeDocument/2006/relationships/image" Target="../media/image32.wmf"/><Relationship Id="rId70" Type="http://schemas.openxmlformats.org/officeDocument/2006/relationships/oleObject" Target="../embeddings/oleObject47.bin"/><Relationship Id="rId71" Type="http://schemas.openxmlformats.org/officeDocument/2006/relationships/image" Target="../media/image48.wmf"/><Relationship Id="rId72" Type="http://schemas.openxmlformats.org/officeDocument/2006/relationships/oleObject" Target="../embeddings/oleObject48.bin"/><Relationship Id="rId20" Type="http://schemas.openxmlformats.org/officeDocument/2006/relationships/oleObject" Target="../embeddings/oleObject22.bin"/><Relationship Id="rId21" Type="http://schemas.openxmlformats.org/officeDocument/2006/relationships/image" Target="../media/image23.wmf"/><Relationship Id="rId22" Type="http://schemas.openxmlformats.org/officeDocument/2006/relationships/oleObject" Target="../embeddings/oleObject23.bin"/><Relationship Id="rId23" Type="http://schemas.openxmlformats.org/officeDocument/2006/relationships/image" Target="../media/image24.wmf"/><Relationship Id="rId24" Type="http://schemas.openxmlformats.org/officeDocument/2006/relationships/oleObject" Target="../embeddings/oleObject24.bin"/><Relationship Id="rId25" Type="http://schemas.openxmlformats.org/officeDocument/2006/relationships/image" Target="../media/image25.wmf"/><Relationship Id="rId26" Type="http://schemas.openxmlformats.org/officeDocument/2006/relationships/oleObject" Target="../embeddings/oleObject25.bin"/><Relationship Id="rId27" Type="http://schemas.openxmlformats.org/officeDocument/2006/relationships/image" Target="../media/image26.wmf"/><Relationship Id="rId28" Type="http://schemas.openxmlformats.org/officeDocument/2006/relationships/oleObject" Target="../embeddings/oleObject26.bin"/><Relationship Id="rId29" Type="http://schemas.openxmlformats.org/officeDocument/2006/relationships/image" Target="../media/image27.wmf"/><Relationship Id="rId73" Type="http://schemas.openxmlformats.org/officeDocument/2006/relationships/image" Target="../media/image49.wmf"/><Relationship Id="rId74" Type="http://schemas.openxmlformats.org/officeDocument/2006/relationships/oleObject" Target="../embeddings/oleObject49.bin"/><Relationship Id="rId75" Type="http://schemas.openxmlformats.org/officeDocument/2006/relationships/image" Target="../media/image50.wmf"/><Relationship Id="rId76" Type="http://schemas.openxmlformats.org/officeDocument/2006/relationships/oleObject" Target="../embeddings/oleObject50.bin"/><Relationship Id="rId77" Type="http://schemas.openxmlformats.org/officeDocument/2006/relationships/image" Target="../media/image51.wmf"/><Relationship Id="rId60" Type="http://schemas.openxmlformats.org/officeDocument/2006/relationships/oleObject" Target="../embeddings/oleObject42.bin"/><Relationship Id="rId61" Type="http://schemas.openxmlformats.org/officeDocument/2006/relationships/image" Target="../media/image43.wmf"/><Relationship Id="rId62" Type="http://schemas.openxmlformats.org/officeDocument/2006/relationships/oleObject" Target="../embeddings/oleObject43.bin"/><Relationship Id="rId10" Type="http://schemas.openxmlformats.org/officeDocument/2006/relationships/oleObject" Target="../embeddings/oleObject17.bin"/><Relationship Id="rId11" Type="http://schemas.openxmlformats.org/officeDocument/2006/relationships/image" Target="../media/image18.wmf"/><Relationship Id="rId12"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oleObject" Target="../embeddings/oleObject56.bin"/><Relationship Id="rId13" Type="http://schemas.openxmlformats.org/officeDocument/2006/relationships/image" Target="../media/image54.wmf"/><Relationship Id="rId14" Type="http://schemas.openxmlformats.org/officeDocument/2006/relationships/oleObject" Target="../embeddings/oleObject57.bin"/><Relationship Id="rId15" Type="http://schemas.openxmlformats.org/officeDocument/2006/relationships/image" Target="../media/image5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56.jpeg"/><Relationship Id="rId4" Type="http://schemas.openxmlformats.org/officeDocument/2006/relationships/oleObject" Target="../embeddings/oleObject51.bin"/><Relationship Id="rId5" Type="http://schemas.openxmlformats.org/officeDocument/2006/relationships/image" Target="../media/image5.wmf"/><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image" Target="../media/image52.wmf"/><Relationship Id="rId10"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63.wmf"/><Relationship Id="rId21" Type="http://schemas.openxmlformats.org/officeDocument/2006/relationships/oleObject" Target="../embeddings/oleObject68.bin"/><Relationship Id="rId22" Type="http://schemas.openxmlformats.org/officeDocument/2006/relationships/image" Target="../media/image64.wmf"/><Relationship Id="rId23" Type="http://schemas.openxmlformats.org/officeDocument/2006/relationships/oleObject" Target="../embeddings/oleObject69.bin"/><Relationship Id="rId24" Type="http://schemas.openxmlformats.org/officeDocument/2006/relationships/image" Target="../media/image65.wmf"/><Relationship Id="rId25" Type="http://schemas.openxmlformats.org/officeDocument/2006/relationships/oleObject" Target="../embeddings/oleObject70.bin"/><Relationship Id="rId26" Type="http://schemas.openxmlformats.org/officeDocument/2006/relationships/image" Target="../media/image66.wmf"/><Relationship Id="rId10" Type="http://schemas.openxmlformats.org/officeDocument/2006/relationships/image" Target="../media/image58.wmf"/><Relationship Id="rId11" Type="http://schemas.openxmlformats.org/officeDocument/2006/relationships/oleObject" Target="../embeddings/oleObject63.bin"/><Relationship Id="rId12" Type="http://schemas.openxmlformats.org/officeDocument/2006/relationships/image" Target="../media/image59.wmf"/><Relationship Id="rId13" Type="http://schemas.openxmlformats.org/officeDocument/2006/relationships/oleObject" Target="../embeddings/oleObject64.bin"/><Relationship Id="rId14" Type="http://schemas.openxmlformats.org/officeDocument/2006/relationships/image" Target="../media/image60.wmf"/><Relationship Id="rId15" Type="http://schemas.openxmlformats.org/officeDocument/2006/relationships/oleObject" Target="../embeddings/oleObject65.bin"/><Relationship Id="rId16" Type="http://schemas.openxmlformats.org/officeDocument/2006/relationships/image" Target="../media/image61.wmf"/><Relationship Id="rId17" Type="http://schemas.openxmlformats.org/officeDocument/2006/relationships/oleObject" Target="../embeddings/oleObject66.bin"/><Relationship Id="rId18" Type="http://schemas.openxmlformats.org/officeDocument/2006/relationships/image" Target="../media/image62.wmf"/><Relationship Id="rId19" Type="http://schemas.openxmlformats.org/officeDocument/2006/relationships/oleObject" Target="../embeddings/oleObject67.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5.wmf"/><Relationship Id="rId5" Type="http://schemas.openxmlformats.org/officeDocument/2006/relationships/oleObject" Target="../embeddings/oleObject59.bin"/><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image" Target="../media/image57.wmf"/></Relationships>
</file>

<file path=ppt/slides/_rels/slide13.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74.wmf"/><Relationship Id="rId22" Type="http://schemas.openxmlformats.org/officeDocument/2006/relationships/oleObject" Target="../embeddings/oleObject80.bin"/><Relationship Id="rId23" Type="http://schemas.openxmlformats.org/officeDocument/2006/relationships/image" Target="../media/image75.wmf"/><Relationship Id="rId24" Type="http://schemas.openxmlformats.org/officeDocument/2006/relationships/oleObject" Target="../embeddings/oleObject81.bin"/><Relationship Id="rId25" Type="http://schemas.openxmlformats.org/officeDocument/2006/relationships/image" Target="../media/image76.wmf"/><Relationship Id="rId26" Type="http://schemas.openxmlformats.org/officeDocument/2006/relationships/oleObject" Target="../embeddings/oleObject82.bin"/><Relationship Id="rId27" Type="http://schemas.openxmlformats.org/officeDocument/2006/relationships/image" Target="../media/image77.wmf"/><Relationship Id="rId28" Type="http://schemas.openxmlformats.org/officeDocument/2006/relationships/oleObject" Target="../embeddings/oleObject83.bin"/><Relationship Id="rId29" Type="http://schemas.openxmlformats.org/officeDocument/2006/relationships/image" Target="../media/image78.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82.jpeg"/><Relationship Id="rId4" Type="http://schemas.openxmlformats.org/officeDocument/2006/relationships/oleObject" Target="../embeddings/oleObject71.bin"/><Relationship Id="rId5" Type="http://schemas.openxmlformats.org/officeDocument/2006/relationships/image" Target="../media/image67.wmf"/><Relationship Id="rId30" Type="http://schemas.openxmlformats.org/officeDocument/2006/relationships/oleObject" Target="../embeddings/oleObject84.bin"/><Relationship Id="rId31" Type="http://schemas.openxmlformats.org/officeDocument/2006/relationships/image" Target="../media/image79.wmf"/><Relationship Id="rId32" Type="http://schemas.openxmlformats.org/officeDocument/2006/relationships/oleObject" Target="../embeddings/oleObject85.bin"/><Relationship Id="rId9" Type="http://schemas.openxmlformats.org/officeDocument/2006/relationships/image" Target="../media/image61.wmf"/><Relationship Id="rId6" Type="http://schemas.openxmlformats.org/officeDocument/2006/relationships/oleObject" Target="../embeddings/oleObject72.bin"/><Relationship Id="rId7" Type="http://schemas.openxmlformats.org/officeDocument/2006/relationships/image" Target="../media/image68.wmf"/><Relationship Id="rId8" Type="http://schemas.openxmlformats.org/officeDocument/2006/relationships/oleObject" Target="../embeddings/oleObject73.bin"/><Relationship Id="rId33" Type="http://schemas.openxmlformats.org/officeDocument/2006/relationships/image" Target="../media/image80.wmf"/><Relationship Id="rId34" Type="http://schemas.openxmlformats.org/officeDocument/2006/relationships/oleObject" Target="../embeddings/oleObject86.bin"/><Relationship Id="rId35" Type="http://schemas.openxmlformats.org/officeDocument/2006/relationships/image" Target="../media/image81.wmf"/><Relationship Id="rId10" Type="http://schemas.openxmlformats.org/officeDocument/2006/relationships/oleObject" Target="../embeddings/oleObject74.bin"/><Relationship Id="rId11" Type="http://schemas.openxmlformats.org/officeDocument/2006/relationships/image" Target="../media/image69.wmf"/><Relationship Id="rId12" Type="http://schemas.openxmlformats.org/officeDocument/2006/relationships/oleObject" Target="../embeddings/oleObject75.bin"/><Relationship Id="rId13" Type="http://schemas.openxmlformats.org/officeDocument/2006/relationships/image" Target="../media/image70.wmf"/><Relationship Id="rId14" Type="http://schemas.openxmlformats.org/officeDocument/2006/relationships/oleObject" Target="../embeddings/oleObject76.bin"/><Relationship Id="rId15" Type="http://schemas.openxmlformats.org/officeDocument/2006/relationships/image" Target="../media/image71.wmf"/><Relationship Id="rId16" Type="http://schemas.openxmlformats.org/officeDocument/2006/relationships/oleObject" Target="../embeddings/oleObject77.bin"/><Relationship Id="rId17" Type="http://schemas.openxmlformats.org/officeDocument/2006/relationships/image" Target="../media/image72.wmf"/><Relationship Id="rId18" Type="http://schemas.openxmlformats.org/officeDocument/2006/relationships/oleObject" Target="../embeddings/oleObject78.bin"/><Relationship Id="rId19" Type="http://schemas.openxmlformats.org/officeDocument/2006/relationships/image" Target="../media/image73.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3.jpeg"/><Relationship Id="rId5" Type="http://schemas.openxmlformats.org/officeDocument/2006/relationships/oleObject" Target="../embeddings/oleObject87.bin"/><Relationship Id="rId6" Type="http://schemas.openxmlformats.org/officeDocument/2006/relationships/image" Target="../media/image5.wmf"/><Relationship Id="rId7" Type="http://schemas.openxmlformats.org/officeDocument/2006/relationships/oleObject" Target="../embeddings/oleObject88.bin"/><Relationship Id="rId8" Type="http://schemas.openxmlformats.org/officeDocument/2006/relationships/oleObject" Target="../embeddings/oleObject8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0.bin"/><Relationship Id="rId4" Type="http://schemas.openxmlformats.org/officeDocument/2006/relationships/image" Target="../media/image5.wmf"/><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image" Target="../media/image84.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oleObject" Target="../embeddings/oleObject93.bin"/><Relationship Id="rId5" Type="http://schemas.openxmlformats.org/officeDocument/2006/relationships/image" Target="../media/image5.wmf"/><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jpeg"/><Relationship Id="rId5" Type="http://schemas.openxmlformats.org/officeDocument/2006/relationships/oleObject" Target="../embeddings/oleObject1.bin"/><Relationship Id="rId6"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2.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5.wmf"/><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oleObject" Target="../embeddings/oleObject4.bin"/><Relationship Id="rId9"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2.wmf"/><Relationship Id="rId13" Type="http://schemas.openxmlformats.org/officeDocument/2006/relationships/oleObject" Target="../embeddings/oleObject12.bin"/><Relationship Id="rId14" Type="http://schemas.openxmlformats.org/officeDocument/2006/relationships/image" Target="../media/image13.wmf"/><Relationship Id="rId15" Type="http://schemas.openxmlformats.org/officeDocument/2006/relationships/oleObject" Target="../embeddings/oleObject13.bin"/><Relationship Id="rId16"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5.wmf"/><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10.wmf"/><Relationship Id="rId9" Type="http://schemas.openxmlformats.org/officeDocument/2006/relationships/oleObject" Target="../embeddings/oleObject10.bin"/><Relationship Id="rId10"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Wrdnesday, Oct. 31,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31,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26 </a:t>
            </a:r>
            <a:r>
              <a:rPr lang="mr-IN" dirty="0" smtClean="0">
                <a:latin typeface="Arial Narrow" charset="0"/>
              </a:rPr>
              <a:t>–</a:t>
            </a:r>
            <a:r>
              <a:rPr lang="en-US" dirty="0" smtClean="0">
                <a:latin typeface="Arial Narrow" charset="0"/>
              </a:rPr>
              <a:t> DC Circuit</a:t>
            </a:r>
            <a:endParaRPr lang="en-US" dirty="0">
              <a:latin typeface="Arial Narrow" charset="0"/>
            </a:endParaRPr>
          </a:p>
          <a:p>
            <a:pPr marL="1352550" lvl="1" indent="-609600">
              <a:buFont typeface="Arial" charset="0"/>
              <a:buChar char="•"/>
            </a:pPr>
            <a:r>
              <a:rPr lang="en-US" dirty="0" smtClean="0">
                <a:latin typeface="Arial Narrow" charset="0"/>
              </a:rPr>
              <a:t>EMFs </a:t>
            </a:r>
            <a:r>
              <a:rPr lang="en-US" dirty="0">
                <a:latin typeface="Arial Narrow" charset="0"/>
              </a:rPr>
              <a:t>in Series and Parallel</a:t>
            </a:r>
          </a:p>
          <a:p>
            <a:pPr marL="1352550" lvl="1" indent="-609600">
              <a:buFont typeface="Arial" charset="0"/>
              <a:buChar char="•"/>
            </a:pPr>
            <a:r>
              <a:rPr lang="en-US" dirty="0">
                <a:latin typeface="Arial Narrow" charset="0"/>
              </a:rPr>
              <a:t>RC </a:t>
            </a:r>
            <a:r>
              <a:rPr lang="en-US" dirty="0" smtClean="0">
                <a:latin typeface="Arial Narrow" charset="0"/>
              </a:rPr>
              <a:t>Circuits </a:t>
            </a:r>
            <a:r>
              <a:rPr lang="mr-IN" dirty="0" smtClean="0">
                <a:latin typeface="Arial Narrow" charset="0"/>
              </a:rPr>
              <a:t>–</a:t>
            </a:r>
            <a:r>
              <a:rPr lang="en-US" dirty="0" smtClean="0">
                <a:latin typeface="Arial Narrow" charset="0"/>
              </a:rPr>
              <a:t> Charging and Discharging</a:t>
            </a:r>
            <a:endParaRPr lang="en-US" dirty="0">
              <a:latin typeface="Arial Narrow" charset="0"/>
            </a:endParaRPr>
          </a:p>
          <a:p>
            <a:pPr marL="609600" indent="-609600" algn="l"/>
            <a:r>
              <a:rPr lang="en-US" dirty="0">
                <a:latin typeface="Arial Narrow" charset="0"/>
              </a:rPr>
              <a:t>Chapter 27: Magnetism &amp;</a:t>
            </a:r>
            <a:r>
              <a:rPr lang="en-US" dirty="0" smtClean="0">
                <a:latin typeface="Arial Narrow" charset="0"/>
              </a:rPr>
              <a:t> </a:t>
            </a:r>
            <a:r>
              <a:rPr lang="en-US" dirty="0">
                <a:latin typeface="Arial Narrow" charset="0"/>
              </a:rPr>
              <a:t>Magnetic </a:t>
            </a:r>
            <a:r>
              <a:rPr lang="en-US" dirty="0" smtClean="0">
                <a:latin typeface="Arial Narrow" charset="0"/>
              </a:rPr>
              <a:t>Field</a:t>
            </a:r>
          </a:p>
          <a:p>
            <a:pPr marL="1352550" lvl="1" indent="-609600"/>
            <a:r>
              <a:rPr lang="en-US" dirty="0">
                <a:latin typeface="Arial Narrow" charset="0"/>
              </a:rPr>
              <a:t>Electric Current and </a:t>
            </a:r>
            <a:r>
              <a:rPr lang="en-US" dirty="0" smtClean="0">
                <a:latin typeface="Arial Narrow" charset="0"/>
              </a:rPr>
              <a:t>Magnetism</a:t>
            </a:r>
          </a:p>
          <a:p>
            <a:pPr marL="1352550" lvl="1" indent="-609600"/>
            <a:r>
              <a:rPr lang="en-US" dirty="0" smtClean="0">
                <a:latin typeface="Arial Narrow" charset="0"/>
              </a:rPr>
              <a:t>Magnetic </a:t>
            </a:r>
            <a:r>
              <a:rPr lang="en-US" dirty="0">
                <a:latin typeface="Arial Narrow" charset="0"/>
              </a:rPr>
              <a:t>Forces on Electric </a:t>
            </a:r>
            <a:r>
              <a:rPr lang="en-US" dirty="0" smtClean="0">
                <a:latin typeface="Arial Narrow" charset="0"/>
              </a:rPr>
              <a:t>Current</a:t>
            </a:r>
            <a:endParaRPr lang="en-US" sz="2400" dirty="0">
              <a:latin typeface="Arial Narrow" charset="0"/>
            </a:endParaRPr>
          </a:p>
          <a:p>
            <a:pPr marL="609600" indent="-609600" algn="l"/>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Wrdnesday, Oct. 31, 2018</a:t>
            </a:r>
            <a:endParaRPr lang="en-US"/>
          </a:p>
        </p:txBody>
      </p:sp>
      <p:sp>
        <p:nvSpPr>
          <p:cNvPr id="54" name="Footer Placeholder 4"/>
          <p:cNvSpPr>
            <a:spLocks noGrp="1"/>
          </p:cNvSpPr>
          <p:nvPr>
            <p:ph type="ftr" sz="quarter" idx="11"/>
          </p:nvPr>
        </p:nvSpPr>
        <p:spPr/>
        <p:txBody>
          <a:bodyPr/>
          <a:lstStyle/>
          <a:p>
            <a:r>
              <a:rPr lang="mr-IN" smtClean="0"/>
              <a:t>PHYS 1444-002, Fall 2018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10</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199745"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199746"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199747"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199748" name="Equation" r:id="rId10" imgW="253800" imgH="190440" progId="Equation.DSMT4">
                  <p:embed/>
                </p:oleObj>
              </mc:Choice>
              <mc:Fallback>
                <p:oleObj name="Equation" r:id="rId10" imgW="25380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199749" name="Equation" r:id="rId12" imgW="583920" imgH="164880" progId="Equation.DSMT4">
                  <p:embed/>
                </p:oleObj>
              </mc:Choice>
              <mc:Fallback>
                <p:oleObj name="Equation" r:id="rId12" imgW="5839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199750" name="Equation" r:id="rId14" imgW="774360" imgH="215640" progId="Equation.DSMT4">
                  <p:embed/>
                </p:oleObj>
              </mc:Choice>
              <mc:Fallback>
                <p:oleObj name="Equation" r:id="rId14" imgW="77436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199751" name="Equation" r:id="rId16" imgW="1015920" imgH="203040" progId="Equation.DSMT4">
                  <p:embed/>
                </p:oleObj>
              </mc:Choice>
              <mc:Fallback>
                <p:oleObj name="Equation" r:id="rId16" imgW="10159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199752" name="Equation" r:id="rId18" imgW="203040" imgH="152280" progId="Equation.DSMT4">
                  <p:embed/>
                </p:oleObj>
              </mc:Choice>
              <mc:Fallback>
                <p:oleObj name="Equation" r:id="rId18" imgW="20304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199753" name="Equation" r:id="rId20" imgW="241200" imgH="139680" progId="Equation.DSMT4">
                  <p:embed/>
                </p:oleObj>
              </mc:Choice>
              <mc:Fallback>
                <p:oleObj name="Equation" r:id="rId20" imgW="24120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199754" name="Equation" r:id="rId22" imgW="228600" imgH="152280" progId="Equation.DSMT4">
                  <p:embed/>
                </p:oleObj>
              </mc:Choice>
              <mc:Fallback>
                <p:oleObj name="Equation" r:id="rId22" imgW="228600" imgH="152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199755" name="Equation" r:id="rId24" imgW="228600" imgH="152280" progId="Equation.DSMT4">
                  <p:embed/>
                </p:oleObj>
              </mc:Choice>
              <mc:Fallback>
                <p:oleObj name="Equation" r:id="rId24" imgW="22860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199756" name="Equation" r:id="rId26" imgW="228600" imgH="152280" progId="Equation.DSMT4">
                  <p:embed/>
                </p:oleObj>
              </mc:Choice>
              <mc:Fallback>
                <p:oleObj name="Equation" r:id="rId26" imgW="22860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199757" name="Equation" r:id="rId28" imgW="253800" imgH="190440" progId="Equation.DSMT4">
                  <p:embed/>
                </p:oleObj>
              </mc:Choice>
              <mc:Fallback>
                <p:oleObj name="Equation" r:id="rId28" imgW="25380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199758" name="Equation" r:id="rId30" imgW="2971800" imgH="279360" progId="Equation.DSMT4">
                  <p:embed/>
                </p:oleObj>
              </mc:Choice>
              <mc:Fallback>
                <p:oleObj name="Equation" r:id="rId30" imgW="2971800" imgH="2793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199759" name="Equation" r:id="rId32" imgW="241200" imgH="164880" progId="Equation.DSMT4">
                  <p:embed/>
                </p:oleObj>
              </mc:Choice>
              <mc:Fallback>
                <p:oleObj name="Equation" r:id="rId32" imgW="241200" imgH="1648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199760" name="Equation" r:id="rId34" imgW="558720" imgH="203040" progId="Equation.DSMT4">
                  <p:embed/>
                </p:oleObj>
              </mc:Choice>
              <mc:Fallback>
                <p:oleObj name="Equation" r:id="rId34" imgW="558720" imgH="203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199761" name="Equation" r:id="rId36" imgW="761760" imgH="203040" progId="Equation.DSMT4">
                  <p:embed/>
                </p:oleObj>
              </mc:Choice>
              <mc:Fallback>
                <p:oleObj name="Equation" r:id="rId36" imgW="7617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199762" name="Equation" r:id="rId38" imgW="774360" imgH="203040" progId="Equation.DSMT4">
                  <p:embed/>
                </p:oleObj>
              </mc:Choice>
              <mc:Fallback>
                <p:oleObj name="Equation" r:id="rId38" imgW="77436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199763" name="Equation" r:id="rId40" imgW="342720" imgH="164880" progId="Equation.DSMT4">
                  <p:embed/>
                </p:oleObj>
              </mc:Choice>
              <mc:Fallback>
                <p:oleObj name="Equation" r:id="rId40" imgW="342720" imgH="1648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199764" name="Equation" r:id="rId42" imgW="749160" imgH="203040" progId="Equation.DSMT4">
                  <p:embed/>
                </p:oleObj>
              </mc:Choice>
              <mc:Fallback>
                <p:oleObj name="Equation" r:id="rId42" imgW="74916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199765" name="Equation" r:id="rId44" imgW="279360" imgH="152280" progId="Equation.DSMT4">
                  <p:embed/>
                </p:oleObj>
              </mc:Choice>
              <mc:Fallback>
                <p:oleObj name="Equation" r:id="rId44" imgW="279360" imgH="152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199766" name="Equation" r:id="rId46" imgW="698400" imgH="203040" progId="Equation.DSMT4">
                  <p:embed/>
                </p:oleObj>
              </mc:Choice>
              <mc:Fallback>
                <p:oleObj name="Equation" r:id="rId46" imgW="698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199767" name="Equation" r:id="rId48" imgW="228600" imgH="164880" progId="Equation.DSMT4">
                  <p:embed/>
                </p:oleObj>
              </mc:Choice>
              <mc:Fallback>
                <p:oleObj name="Equation" r:id="rId48" imgW="228600" imgH="1648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199768" name="Equation" r:id="rId50" imgW="660240" imgH="279360" progId="Equation.DSMT4">
                  <p:embed/>
                </p:oleObj>
              </mc:Choice>
              <mc:Fallback>
                <p:oleObj name="Equation" r:id="rId50" imgW="660240" imgH="27936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199769" name="Equation" r:id="rId52" imgW="863280" imgH="279360" progId="Equation.DSMT4">
                  <p:embed/>
                </p:oleObj>
              </mc:Choice>
              <mc:Fallback>
                <p:oleObj name="Equation" r:id="rId52" imgW="863280" imgH="27936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199770" name="Equation" r:id="rId54" imgW="774360" imgH="164880" progId="Equation.DSMT4">
                  <p:embed/>
                </p:oleObj>
              </mc:Choice>
              <mc:Fallback>
                <p:oleObj name="Equation" r:id="rId54" imgW="77436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199771" name="Equation" r:id="rId56" imgW="520560" imgH="164880" progId="Equation.DSMT4">
                  <p:embed/>
                </p:oleObj>
              </mc:Choice>
              <mc:Fallback>
                <p:oleObj name="Equation" r:id="rId56" imgW="520560" imgH="1648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199772" name="Equation" r:id="rId58" imgW="749160" imgH="203040" progId="Equation.DSMT4">
                  <p:embed/>
                </p:oleObj>
              </mc:Choice>
              <mc:Fallback>
                <p:oleObj name="Equation" r:id="rId58" imgW="749160" imgH="20304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199773" name="Equation" r:id="rId60" imgW="190440" imgH="152280" progId="Equation.DSMT4">
                  <p:embed/>
                </p:oleObj>
              </mc:Choice>
              <mc:Fallback>
                <p:oleObj name="Equation" r:id="rId60" imgW="190440" imgH="15228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199774" name="Equation" r:id="rId62" imgW="406080" imgH="203040" progId="Equation.DSMT4">
                  <p:embed/>
                </p:oleObj>
              </mc:Choice>
              <mc:Fallback>
                <p:oleObj name="Equation" r:id="rId62" imgW="406080" imgH="20304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199775" name="Equation" r:id="rId64" imgW="634680" imgH="228600" progId="Equation.DSMT4">
                  <p:embed/>
                </p:oleObj>
              </mc:Choice>
              <mc:Fallback>
                <p:oleObj name="Equation" r:id="rId64" imgW="634680" imgH="228600" progId="Equation.DSMT4">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199776" name="Equation" r:id="rId66" imgW="253800" imgH="203040" progId="Equation.DSMT4">
                  <p:embed/>
                </p:oleObj>
              </mc:Choice>
              <mc:Fallback>
                <p:oleObj name="Equation" r:id="rId66" imgW="253800" imgH="2030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199777" name="Equation" r:id="rId68" imgW="2273040" imgH="279360" progId="Equation.DSMT4">
                  <p:embed/>
                </p:oleObj>
              </mc:Choice>
              <mc:Fallback>
                <p:oleObj name="Equation" r:id="rId68" imgW="2273040" imgH="27936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199778" name="Equation" r:id="rId70" imgW="571320" imgH="203040" progId="Equation.DSMT4">
                  <p:embed/>
                </p:oleObj>
              </mc:Choice>
              <mc:Fallback>
                <p:oleObj name="Equation" r:id="rId70" imgW="571320" imgH="203040"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199779" name="Equation" r:id="rId72" imgW="799920" imgH="228600" progId="Equation.DSMT4">
                  <p:embed/>
                </p:oleObj>
              </mc:Choice>
              <mc:Fallback>
                <p:oleObj name="Equation" r:id="rId72" imgW="799920" imgH="228600" progId="Equation.DSMT4">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199780" name="Equation" r:id="rId74" imgW="571320" imgH="203040" progId="Equation.DSMT4">
                  <p:embed/>
                </p:oleObj>
              </mc:Choice>
              <mc:Fallback>
                <p:oleObj name="Equation" r:id="rId74" imgW="571320" imgH="203040"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199781" name="Equation" r:id="rId76" imgW="761760" imgH="228600" progId="Equation.DSMT4">
                  <p:embed/>
                </p:oleObj>
              </mc:Choice>
              <mc:Fallback>
                <p:oleObj name="Equation" r:id="rId76" imgW="761760" imgH="228600"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05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Wrdnesday, Oct. 31,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11</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a:t>
            </a:r>
            <a:r>
              <a:rPr lang="en-US" dirty="0" smtClean="0"/>
              <a:t>of the current </a:t>
            </a:r>
            <a:r>
              <a:rPr lang="en-US" dirty="0"/>
              <a:t>through the resistor</a:t>
            </a:r>
          </a:p>
          <a:p>
            <a:pPr lvl="2"/>
            <a:r>
              <a:rPr lang="en-US" dirty="0">
                <a:latin typeface="Monotype Corsiva" charset="0"/>
              </a:rPr>
              <a:t>I</a:t>
            </a:r>
            <a:r>
              <a:rPr lang="en-US" dirty="0"/>
              <a:t>= - </a:t>
            </a:r>
            <a:r>
              <a:rPr lang="en-US" dirty="0" err="1" smtClean="0"/>
              <a:t>dQ</a:t>
            </a:r>
            <a:r>
              <a:rPr lang="en-US" dirty="0" smtClean="0"/>
              <a:t>/</a:t>
            </a:r>
            <a:r>
              <a:rPr lang="en-US" dirty="0" err="1" smtClean="0"/>
              <a:t>dt</a:t>
            </a:r>
            <a:endParaRPr lang="en-US" dirty="0"/>
          </a:p>
          <a:p>
            <a:pPr lvl="2"/>
            <a:r>
              <a:rPr lang="en-US" dirty="0" smtClean="0"/>
              <a:t>This is because </a:t>
            </a:r>
            <a:r>
              <a:rPr lang="en-US" dirty="0"/>
              <a:t>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502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502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502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155030"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155031" name="Equation" r:id="rId10" imgW="355320" imgH="406080" progId="Equation.DSMT4">
                  <p:embed/>
                </p:oleObj>
              </mc:Choice>
              <mc:Fallback>
                <p:oleObj name="Equation" r:id="rId10" imgW="35532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155032" name="Equation" r:id="rId12" imgW="177480" imgH="368280" progId="Equation.DSMT4">
                  <p:embed/>
                </p:oleObj>
              </mc:Choice>
              <mc:Fallback>
                <p:oleObj name="Equation" r:id="rId12" imgW="177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155033" name="Equation" r:id="rId14" imgW="368280" imgH="368280" progId="Equation.DSMT4">
                  <p:embed/>
                </p:oleObj>
              </mc:Choice>
              <mc:Fallback>
                <p:oleObj name="Equation" r:id="rId14" imgW="3682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40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3050">
                                            <p:txEl>
                                              <p:pRg st="0" end="0"/>
                                            </p:txEl>
                                          </p:spTgt>
                                        </p:tgtEl>
                                        <p:attrNameLst>
                                          <p:attrName>style.visibility</p:attrName>
                                        </p:attrNameLst>
                                      </p:cBhvr>
                                      <p:to>
                                        <p:strVal val="visible"/>
                                      </p:to>
                                    </p:set>
                                    <p:animEffect transition="in" filter="wipe(left)">
                                      <p:cBhvr>
                                        <p:cTn id="7" dur="500"/>
                                        <p:tgtEl>
                                          <p:spTgt spid="343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3050">
                                            <p:txEl>
                                              <p:pRg st="1" end="1"/>
                                            </p:txEl>
                                          </p:spTgt>
                                        </p:tgtEl>
                                        <p:attrNameLst>
                                          <p:attrName>style.visibility</p:attrName>
                                        </p:attrNameLst>
                                      </p:cBhvr>
                                      <p:to>
                                        <p:strVal val="visible"/>
                                      </p:to>
                                    </p:set>
                                    <p:animEffect transition="in" filter="wipe(left)">
                                      <p:cBhvr>
                                        <p:cTn id="19" dur="500"/>
                                        <p:tgtEl>
                                          <p:spTgt spid="3430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3045">
                                            <p:txEl>
                                              <p:pRg st="0" end="0"/>
                                            </p:txEl>
                                          </p:spTgt>
                                        </p:tgtEl>
                                        <p:attrNameLst>
                                          <p:attrName>style.visibility</p:attrName>
                                        </p:attrNameLst>
                                      </p:cBhvr>
                                      <p:to>
                                        <p:strVal val="visible"/>
                                      </p:to>
                                    </p:set>
                                    <p:animEffect transition="in" filter="wipe(left)">
                                      <p:cBhvr>
                                        <p:cTn id="24" dur="500"/>
                                        <p:tgtEl>
                                          <p:spTgt spid="3430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3045">
                                            <p:txEl>
                                              <p:pRg st="1" end="1"/>
                                            </p:txEl>
                                          </p:spTgt>
                                        </p:tgtEl>
                                        <p:attrNameLst>
                                          <p:attrName>style.visibility</p:attrName>
                                        </p:attrNameLst>
                                      </p:cBhvr>
                                      <p:to>
                                        <p:strVal val="visible"/>
                                      </p:to>
                                    </p:set>
                                    <p:animEffect transition="in" filter="wipe(left)">
                                      <p:cBhvr>
                                        <p:cTn id="29" dur="500"/>
                                        <p:tgtEl>
                                          <p:spTgt spid="3430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3045">
                                            <p:txEl>
                                              <p:pRg st="2" end="2"/>
                                            </p:txEl>
                                          </p:spTgt>
                                        </p:tgtEl>
                                        <p:attrNameLst>
                                          <p:attrName>style.visibility</p:attrName>
                                        </p:attrNameLst>
                                      </p:cBhvr>
                                      <p:to>
                                        <p:strVal val="visible"/>
                                      </p:to>
                                    </p:set>
                                    <p:animEffect transition="in" filter="wipe(left)">
                                      <p:cBhvr>
                                        <p:cTn id="34" dur="500"/>
                                        <p:tgtEl>
                                          <p:spTgt spid="34304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43045">
                                            <p:txEl>
                                              <p:pRg st="3" end="3"/>
                                            </p:txEl>
                                          </p:spTgt>
                                        </p:tgtEl>
                                        <p:attrNameLst>
                                          <p:attrName>style.visibility</p:attrName>
                                        </p:attrNameLst>
                                      </p:cBhvr>
                                      <p:to>
                                        <p:strVal val="visible"/>
                                      </p:to>
                                    </p:set>
                                    <p:animEffect transition="in" filter="wipe(left)">
                                      <p:cBhvr>
                                        <p:cTn id="39" dur="500"/>
                                        <p:tgtEl>
                                          <p:spTgt spid="34304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3051"/>
                                        </p:tgtEl>
                                        <p:attrNameLst>
                                          <p:attrName>style.visibility</p:attrName>
                                        </p:attrNameLst>
                                      </p:cBhvr>
                                      <p:to>
                                        <p:strVal val="visible"/>
                                      </p:to>
                                    </p:set>
                                    <p:animEffect transition="in" filter="wipe(left)">
                                      <p:cBhvr>
                                        <p:cTn id="44" dur="500"/>
                                        <p:tgtEl>
                                          <p:spTgt spid="3430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3054"/>
                                        </p:tgtEl>
                                        <p:attrNameLst>
                                          <p:attrName>style.visibility</p:attrName>
                                        </p:attrNameLst>
                                      </p:cBhvr>
                                      <p:to>
                                        <p:strVal val="visible"/>
                                      </p:to>
                                    </p:set>
                                    <p:animEffect transition="in" filter="wipe(left)">
                                      <p:cBhvr>
                                        <p:cTn id="49" dur="500"/>
                                        <p:tgtEl>
                                          <p:spTgt spid="343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3053"/>
                                        </p:tgtEl>
                                        <p:attrNameLst>
                                          <p:attrName>style.visibility</p:attrName>
                                        </p:attrNameLst>
                                      </p:cBhvr>
                                      <p:to>
                                        <p:strVal val="visible"/>
                                      </p:to>
                                    </p:set>
                                    <p:animEffect transition="in" filter="wipe(left)">
                                      <p:cBhvr>
                                        <p:cTn id="54" dur="500"/>
                                        <p:tgtEl>
                                          <p:spTgt spid="3430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43052"/>
                                        </p:tgtEl>
                                        <p:attrNameLst>
                                          <p:attrName>style.visibility</p:attrName>
                                        </p:attrNameLst>
                                      </p:cBhvr>
                                      <p:to>
                                        <p:strVal val="visible"/>
                                      </p:to>
                                    </p:set>
                                    <p:animEffect transition="in" filter="wipe(left)">
                                      <p:cBhvr>
                                        <p:cTn id="59" dur="500"/>
                                        <p:tgtEl>
                                          <p:spTgt spid="343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3055"/>
                                        </p:tgtEl>
                                        <p:attrNameLst>
                                          <p:attrName>style.visibility</p:attrName>
                                        </p:attrNameLst>
                                      </p:cBhvr>
                                      <p:to>
                                        <p:strVal val="visible"/>
                                      </p:to>
                                    </p:set>
                                    <p:animEffect transition="in" filter="wipe(left)">
                                      <p:cBhvr>
                                        <p:cTn id="64" dur="500"/>
                                        <p:tgtEl>
                                          <p:spTgt spid="3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p:bldP spid="343050" grpId="0" build="p"/>
      <p:bldP spid="3430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Wrdnesday, Oct. 31,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12</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a:t>
            </a:r>
            <a:r>
              <a:rPr lang="en-US" dirty="0" smtClean="0"/>
              <a:t>/ time 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a:t>
            </a:r>
            <a:r>
              <a:rPr lang="en-US" dirty="0" smtClean="0"/>
              <a:t> the time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639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639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639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156396" name="Equation" r:id="rId7" imgW="533160" imgH="406080" progId="Equation.DSMT4">
                  <p:embed/>
                </p:oleObj>
              </mc:Choice>
              <mc:Fallback>
                <p:oleObj name="Equation" r:id="rId7" imgW="533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156397" name="Equation" r:id="rId9" imgW="533160" imgH="291960" progId="Equation.DSMT4">
                  <p:embed/>
                </p:oleObj>
              </mc:Choice>
              <mc:Fallback>
                <p:oleObj name="Equation" r:id="rId9" imgW="533160" imgH="291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156398" name="Equation" r:id="rId11" imgW="914400" imgH="241200" progId="Equation.DSMT4">
                  <p:embed/>
                </p:oleObj>
              </mc:Choice>
              <mc:Fallback>
                <p:oleObj name="Equation" r:id="rId11" imgW="9144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156399" name="Equation" r:id="rId13" imgW="228600" imgH="152280" progId="Equation.DSMT4">
                  <p:embed/>
                </p:oleObj>
              </mc:Choice>
              <mc:Fallback>
                <p:oleObj name="Equation" r:id="rId13" imgW="2286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156400"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156401" name="Equation" r:id="rId17" imgW="469800" imgH="406080" progId="Equation.DSMT4">
                  <p:embed/>
                </p:oleObj>
              </mc:Choice>
              <mc:Fallback>
                <p:oleObj name="Equation" r:id="rId17" imgW="46980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156402" name="Equation" r:id="rId19" imgW="368280" imgH="368280" progId="Equation.DSMT4">
                  <p:embed/>
                </p:oleObj>
              </mc:Choice>
              <mc:Fallback>
                <p:oleObj name="Equation" r:id="rId19" imgW="36828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156403" name="Equation" r:id="rId21" imgW="457200" imgH="368280" progId="Equation.DSMT4">
                  <p:embed/>
                </p:oleObj>
              </mc:Choice>
              <mc:Fallback>
                <p:oleObj name="Equation" r:id="rId21" imgW="45720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156404" name="Equation" r:id="rId23" imgW="583920" imgH="368280" progId="Equation.DSMT4">
                  <p:embed/>
                </p:oleObj>
              </mc:Choice>
              <mc:Fallback>
                <p:oleObj name="Equation" r:id="rId23" imgW="58392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156405" name="Equation" r:id="rId25" imgW="469800" imgH="368280" progId="Equation.DSMT4">
                  <p:embed/>
                </p:oleObj>
              </mc:Choice>
              <mc:Fallback>
                <p:oleObj name="Equation" r:id="rId25" imgW="46980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451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wipe(left)">
                                      <p:cBhvr>
                                        <p:cTn id="7" dur="500"/>
                                        <p:tgtEl>
                                          <p:spTgt spid="344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4071"/>
                                        </p:tgtEl>
                                        <p:attrNameLst>
                                          <p:attrName>style.visibility</p:attrName>
                                        </p:attrNameLst>
                                      </p:cBhvr>
                                      <p:to>
                                        <p:strVal val="visible"/>
                                      </p:to>
                                    </p:set>
                                    <p:animEffect transition="in" filter="wipe(left)">
                                      <p:cBhvr>
                                        <p:cTn id="12" dur="500"/>
                                        <p:tgtEl>
                                          <p:spTgt spid="344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4083"/>
                                        </p:tgtEl>
                                        <p:attrNameLst>
                                          <p:attrName>style.visibility</p:attrName>
                                        </p:attrNameLst>
                                      </p:cBhvr>
                                      <p:to>
                                        <p:strVal val="visible"/>
                                      </p:to>
                                    </p:set>
                                    <p:animEffect transition="in" filter="wipe(left)">
                                      <p:cBhvr>
                                        <p:cTn id="17" dur="500"/>
                                        <p:tgtEl>
                                          <p:spTgt spid="344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4066">
                                            <p:txEl>
                                              <p:pRg st="2" end="2"/>
                                            </p:txEl>
                                          </p:spTgt>
                                        </p:tgtEl>
                                        <p:attrNameLst>
                                          <p:attrName>style.visibility</p:attrName>
                                        </p:attrNameLst>
                                      </p:cBhvr>
                                      <p:to>
                                        <p:strVal val="visible"/>
                                      </p:to>
                                    </p:set>
                                    <p:animEffect transition="in" filter="wipe(left)">
                                      <p:cBhvr>
                                        <p:cTn id="22" dur="500"/>
                                        <p:tgtEl>
                                          <p:spTgt spid="344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wipe(left)">
                                      <p:cBhvr>
                                        <p:cTn id="27" dur="500"/>
                                        <p:tgtEl>
                                          <p:spTgt spid="3440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4077"/>
                                        </p:tgtEl>
                                        <p:attrNameLst>
                                          <p:attrName>style.visibility</p:attrName>
                                        </p:attrNameLst>
                                      </p:cBhvr>
                                      <p:to>
                                        <p:strVal val="visible"/>
                                      </p:to>
                                    </p:set>
                                    <p:animEffect transition="in" filter="wipe(left)">
                                      <p:cBhvr>
                                        <p:cTn id="32" dur="500"/>
                                        <p:tgtEl>
                                          <p:spTgt spid="344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left)">
                                      <p:cBhvr>
                                        <p:cTn id="37" dur="500"/>
                                        <p:tgtEl>
                                          <p:spTgt spid="344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4066">
                                            <p:txEl>
                                              <p:pRg st="3" end="3"/>
                                            </p:txEl>
                                          </p:spTgt>
                                        </p:tgtEl>
                                        <p:attrNameLst>
                                          <p:attrName>style.visibility</p:attrName>
                                        </p:attrNameLst>
                                      </p:cBhvr>
                                      <p:to>
                                        <p:strVal val="visible"/>
                                      </p:to>
                                    </p:set>
                                    <p:animEffect transition="in" filter="wipe(left)">
                                      <p:cBhvr>
                                        <p:cTn id="42" dur="500"/>
                                        <p:tgtEl>
                                          <p:spTgt spid="34406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4073"/>
                                        </p:tgtEl>
                                        <p:attrNameLst>
                                          <p:attrName>style.visibility</p:attrName>
                                        </p:attrNameLst>
                                      </p:cBhvr>
                                      <p:to>
                                        <p:strVal val="visible"/>
                                      </p:to>
                                    </p:set>
                                    <p:animEffect transition="in" filter="wipe(left)">
                                      <p:cBhvr>
                                        <p:cTn id="47" dur="500"/>
                                        <p:tgtEl>
                                          <p:spTgt spid="3440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4066">
                                            <p:txEl>
                                              <p:pRg st="5" end="5"/>
                                            </p:txEl>
                                          </p:spTgt>
                                        </p:tgtEl>
                                        <p:attrNameLst>
                                          <p:attrName>style.visibility</p:attrName>
                                        </p:attrNameLst>
                                      </p:cBhvr>
                                      <p:to>
                                        <p:strVal val="visible"/>
                                      </p:to>
                                    </p:set>
                                    <p:animEffect transition="in" filter="wipe(left)">
                                      <p:cBhvr>
                                        <p:cTn id="52" dur="500"/>
                                        <p:tgtEl>
                                          <p:spTgt spid="34406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4066">
                                            <p:txEl>
                                              <p:pRg st="6" end="6"/>
                                            </p:txEl>
                                          </p:spTgt>
                                        </p:tgtEl>
                                        <p:attrNameLst>
                                          <p:attrName>style.visibility</p:attrName>
                                        </p:attrNameLst>
                                      </p:cBhvr>
                                      <p:to>
                                        <p:strVal val="visible"/>
                                      </p:to>
                                    </p:set>
                                    <p:animEffect transition="in" filter="wipe(left)">
                                      <p:cBhvr>
                                        <p:cTn id="57" dur="500"/>
                                        <p:tgtEl>
                                          <p:spTgt spid="34406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4066">
                                            <p:txEl>
                                              <p:pRg st="7" end="7"/>
                                            </p:txEl>
                                          </p:spTgt>
                                        </p:tgtEl>
                                        <p:attrNameLst>
                                          <p:attrName>style.visibility</p:attrName>
                                        </p:attrNameLst>
                                      </p:cBhvr>
                                      <p:to>
                                        <p:strVal val="visible"/>
                                      </p:to>
                                    </p:set>
                                    <p:animEffect transition="in" filter="wipe(left)">
                                      <p:cBhvr>
                                        <p:cTn id="62" dur="500"/>
                                        <p:tgtEl>
                                          <p:spTgt spid="34406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44066">
                                            <p:txEl>
                                              <p:pRg st="8" end="8"/>
                                            </p:txEl>
                                          </p:spTgt>
                                        </p:tgtEl>
                                        <p:attrNameLst>
                                          <p:attrName>style.visibility</p:attrName>
                                        </p:attrNameLst>
                                      </p:cBhvr>
                                      <p:to>
                                        <p:strVal val="visible"/>
                                      </p:to>
                                    </p:set>
                                    <p:animEffect transition="in" filter="wipe(left)">
                                      <p:cBhvr>
                                        <p:cTn id="67" dur="500"/>
                                        <p:tgtEl>
                                          <p:spTgt spid="34406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4074"/>
                                        </p:tgtEl>
                                        <p:attrNameLst>
                                          <p:attrName>style.visibility</p:attrName>
                                        </p:attrNameLst>
                                      </p:cBhvr>
                                      <p:to>
                                        <p:strVal val="visible"/>
                                      </p:to>
                                    </p:set>
                                    <p:animEffect transition="in" filter="wipe(left)">
                                      <p:cBhvr>
                                        <p:cTn id="72" dur="500"/>
                                        <p:tgtEl>
                                          <p:spTgt spid="3440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4079"/>
                                        </p:tgtEl>
                                        <p:attrNameLst>
                                          <p:attrName>style.visibility</p:attrName>
                                        </p:attrNameLst>
                                      </p:cBhvr>
                                      <p:to>
                                        <p:strVal val="visible"/>
                                      </p:to>
                                    </p:set>
                                    <p:animEffect transition="in" filter="wipe(left)">
                                      <p:cBhvr>
                                        <p:cTn id="77" dur="500"/>
                                        <p:tgtEl>
                                          <p:spTgt spid="3440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44080"/>
                                        </p:tgtEl>
                                        <p:attrNameLst>
                                          <p:attrName>style.visibility</p:attrName>
                                        </p:attrNameLst>
                                      </p:cBhvr>
                                      <p:to>
                                        <p:strVal val="visible"/>
                                      </p:to>
                                    </p:set>
                                    <p:animEffect transition="in" filter="wipe(left)">
                                      <p:cBhvr>
                                        <p:cTn id="82" dur="500"/>
                                        <p:tgtEl>
                                          <p:spTgt spid="3440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44081"/>
                                        </p:tgtEl>
                                        <p:attrNameLst>
                                          <p:attrName>style.visibility</p:attrName>
                                        </p:attrNameLst>
                                      </p:cBhvr>
                                      <p:to>
                                        <p:strVal val="visible"/>
                                      </p:to>
                                    </p:set>
                                    <p:animEffect transition="in" filter="wipe(left)">
                                      <p:cBhvr>
                                        <p:cTn id="87" dur="500"/>
                                        <p:tgtEl>
                                          <p:spTgt spid="344081"/>
                                        </p:tgtEl>
                                      </p:cBhvr>
                                    </p:animEffect>
                                  </p:childTnLst>
                                </p:cTn>
                              </p:par>
                            </p:childTnLst>
                          </p:cTn>
                        </p:par>
                        <p:par>
                          <p:cTn id="88" fill="hold">
                            <p:stCondLst>
                              <p:cond delay="650"/>
                            </p:stCondLst>
                            <p:childTnLst>
                              <p:par>
                                <p:cTn id="89" presetID="22" presetClass="entr" presetSubtype="2" fill="hold" nodeType="afterEffect">
                                  <p:stCondLst>
                                    <p:cond delay="0"/>
                                  </p:stCondLst>
                                  <p:childTnLst>
                                    <p:set>
                                      <p:cBhvr>
                                        <p:cTn id="90" dur="1" fill="hold">
                                          <p:stCondLst>
                                            <p:cond delay="0"/>
                                          </p:stCondLst>
                                        </p:cTn>
                                        <p:tgtEl>
                                          <p:spTgt spid="344082"/>
                                        </p:tgtEl>
                                        <p:attrNameLst>
                                          <p:attrName>style.visibility</p:attrName>
                                        </p:attrNameLst>
                                      </p:cBhvr>
                                      <p:to>
                                        <p:strVal val="visible"/>
                                      </p:to>
                                    </p:set>
                                    <p:animEffect transition="in" filter="wipe(right)">
                                      <p:cBhvr>
                                        <p:cTn id="91" dur="500"/>
                                        <p:tgtEl>
                                          <p:spTgt spid="344082"/>
                                        </p:tgtEl>
                                      </p:cBhvr>
                                    </p:animEffect>
                                  </p:childTnLst>
                                </p:cTn>
                              </p:par>
                            </p:childTnLst>
                          </p:cTn>
                        </p:par>
                        <p:par>
                          <p:cTn id="92" fill="hold">
                            <p:stCondLst>
                              <p:cond delay="1150"/>
                            </p:stCondLst>
                            <p:childTnLst>
                              <p:par>
                                <p:cTn id="93" presetID="53" presetClass="entr" presetSubtype="0" fill="hold" grpId="0" nodeType="afterEffect">
                                  <p:stCondLst>
                                    <p:cond delay="0"/>
                                  </p:stCondLst>
                                  <p:childTnLst>
                                    <p:set>
                                      <p:cBhvr>
                                        <p:cTn id="94" dur="1" fill="hold">
                                          <p:stCondLst>
                                            <p:cond delay="0"/>
                                          </p:stCondLst>
                                        </p:cTn>
                                        <p:tgtEl>
                                          <p:spTgt spid="344076"/>
                                        </p:tgtEl>
                                        <p:attrNameLst>
                                          <p:attrName>style.visibility</p:attrName>
                                        </p:attrNameLst>
                                      </p:cBhvr>
                                      <p:to>
                                        <p:strVal val="visible"/>
                                      </p:to>
                                    </p:set>
                                    <p:anim calcmode="lin" valueType="num">
                                      <p:cBhvr>
                                        <p:cTn id="95" dur="500" fill="hold"/>
                                        <p:tgtEl>
                                          <p:spTgt spid="344076"/>
                                        </p:tgtEl>
                                        <p:attrNameLst>
                                          <p:attrName>ppt_w</p:attrName>
                                        </p:attrNameLst>
                                      </p:cBhvr>
                                      <p:tavLst>
                                        <p:tav tm="0">
                                          <p:val>
                                            <p:fltVal val="0"/>
                                          </p:val>
                                        </p:tav>
                                        <p:tav tm="100000">
                                          <p:val>
                                            <p:strVal val="#ppt_w"/>
                                          </p:val>
                                        </p:tav>
                                      </p:tavLst>
                                    </p:anim>
                                    <p:anim calcmode="lin" valueType="num">
                                      <p:cBhvr>
                                        <p:cTn id="96" dur="500" fill="hold"/>
                                        <p:tgtEl>
                                          <p:spTgt spid="344076"/>
                                        </p:tgtEl>
                                        <p:attrNameLst>
                                          <p:attrName>ppt_h</p:attrName>
                                        </p:attrNameLst>
                                      </p:cBhvr>
                                      <p:tavLst>
                                        <p:tav tm="0">
                                          <p:val>
                                            <p:fltVal val="0"/>
                                          </p:val>
                                        </p:tav>
                                        <p:tav tm="100000">
                                          <p:val>
                                            <p:strVal val="#ppt_h"/>
                                          </p:val>
                                        </p:tav>
                                      </p:tavLst>
                                    </p:anim>
                                    <p:animEffect transition="in" filter="fade">
                                      <p:cBhvr>
                                        <p:cTn id="97" dur="500"/>
                                        <p:tgtEl>
                                          <p:spTgt spid="3440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4075"/>
                                        </p:tgtEl>
                                        <p:attrNameLst>
                                          <p:attrName>style.visibility</p:attrName>
                                        </p:attrNameLst>
                                      </p:cBhvr>
                                      <p:to>
                                        <p:strVal val="visible"/>
                                      </p:to>
                                    </p:set>
                                    <p:animEffect transition="in" filter="wipe(left)">
                                      <p:cBhvr>
                                        <p:cTn id="102" dur="500"/>
                                        <p:tgtEl>
                                          <p:spTgt spid="34407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44066">
                                            <p:txEl>
                                              <p:pRg st="10" end="10"/>
                                            </p:txEl>
                                          </p:spTgt>
                                        </p:tgtEl>
                                        <p:attrNameLst>
                                          <p:attrName>style.visibility</p:attrName>
                                        </p:attrNameLst>
                                      </p:cBhvr>
                                      <p:to>
                                        <p:strVal val="visible"/>
                                      </p:to>
                                    </p:set>
                                    <p:animEffect transition="in" filter="wipe(left)">
                                      <p:cBhvr>
                                        <p:cTn id="107" dur="500"/>
                                        <p:tgtEl>
                                          <p:spTgt spid="3440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build="p"/>
      <p:bldP spid="344076" grpId="0" animBg="1"/>
      <p:bldP spid="3440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Wrdnesday, Oct. 31, 2018</a:t>
            </a:r>
            <a:endParaRPr lang="en-US"/>
          </a:p>
        </p:txBody>
      </p:sp>
      <p:sp>
        <p:nvSpPr>
          <p:cNvPr id="31" name="Footer Placeholder 4"/>
          <p:cNvSpPr>
            <a:spLocks noGrp="1"/>
          </p:cNvSpPr>
          <p:nvPr>
            <p:ph type="ftr" sz="quarter" idx="11"/>
          </p:nvPr>
        </p:nvSpPr>
        <p:spPr/>
        <p:txBody>
          <a:bodyPr/>
          <a:lstStyle/>
          <a:p>
            <a:r>
              <a:rPr lang="mr-IN" smtClean="0"/>
              <a:t>PHYS 1444-002, Fall 2018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13</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157588"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157589"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157590" name="Equation" r:id="rId8" imgW="838080" imgH="241200" progId="Equation.DSMT4">
                  <p:embed/>
                </p:oleObj>
              </mc:Choice>
              <mc:Fallback>
                <p:oleObj name="Equation" r:id="rId8" imgW="8380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157591" name="Equation" r:id="rId10" imgW="901440" imgH="228600" progId="Equation.DSMT4">
                  <p:embed/>
                </p:oleObj>
              </mc:Choice>
              <mc:Fallback>
                <p:oleObj name="Equation" r:id="rId10" imgW="901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157592" name="Equation" r:id="rId12" imgW="1307880" imgH="203040" progId="Equation.DSMT4">
                  <p:embed/>
                </p:oleObj>
              </mc:Choice>
              <mc:Fallback>
                <p:oleObj name="Equation" r:id="rId12" imgW="1307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157593"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157594" name="Equation" r:id="rId16" imgW="863280" imgH="228600" progId="Equation.DSMT4">
                  <p:embed/>
                </p:oleObj>
              </mc:Choice>
              <mc:Fallback>
                <p:oleObj name="Equation" r:id="rId16" imgW="863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157595"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157596" name="Equation" r:id="rId20" imgW="2095200" imgH="279360" progId="Equation.DSMT4">
                  <p:embed/>
                </p:oleObj>
              </mc:Choice>
              <mc:Fallback>
                <p:oleObj name="Equation" r:id="rId20" imgW="209520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157597" name="Equation" r:id="rId22" imgW="419040" imgH="203040" progId="Equation.DSMT4">
                  <p:embed/>
                </p:oleObj>
              </mc:Choice>
              <mc:Fallback>
                <p:oleObj name="Equation" r:id="rId22" imgW="419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157598" name="Equation" r:id="rId24" imgW="342720" imgH="164880" progId="Equation.DSMT4">
                  <p:embed/>
                </p:oleObj>
              </mc:Choice>
              <mc:Fallback>
                <p:oleObj name="Equation" r:id="rId24" imgW="34272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157599" name="Equation" r:id="rId26" imgW="1587240" imgH="228600" progId="Equation.DSMT4">
                  <p:embed/>
                </p:oleObj>
              </mc:Choice>
              <mc:Fallback>
                <p:oleObj name="Equation" r:id="rId26" imgW="15872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157600" name="Equation" r:id="rId28" imgW="342720" imgH="164880" progId="Equation.DSMT4">
                  <p:embed/>
                </p:oleObj>
              </mc:Choice>
              <mc:Fallback>
                <p:oleObj name="Equation" r:id="rId28" imgW="34272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157601" name="Equation" r:id="rId30" imgW="1498320" imgH="228600" progId="Equation.DSMT4">
                  <p:embed/>
                </p:oleObj>
              </mc:Choice>
              <mc:Fallback>
                <p:oleObj name="Equation" r:id="rId30" imgW="14983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157602" name="Equation" r:id="rId32" imgW="622080" imgH="228600" progId="Equation.DSMT4">
                  <p:embed/>
                </p:oleObj>
              </mc:Choice>
              <mc:Fallback>
                <p:oleObj name="Equation" r:id="rId32" imgW="62208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157603" name="Equation" r:id="rId34" imgW="1866600" imgH="228600" progId="Equation.DSMT4">
                  <p:embed/>
                </p:oleObj>
              </mc:Choice>
              <mc:Fallback>
                <p:oleObj name="Equation" r:id="rId34" imgW="18666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3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5092"/>
                                        </p:tgtEl>
                                        <p:attrNameLst>
                                          <p:attrName>style.visibility</p:attrName>
                                        </p:attrNameLst>
                                      </p:cBhvr>
                                      <p:to>
                                        <p:strVal val="visible"/>
                                      </p:to>
                                    </p:set>
                                    <p:animEffect transition="in" filter="wipe(left)">
                                      <p:cBhvr>
                                        <p:cTn id="7" dur="500"/>
                                        <p:tgtEl>
                                          <p:spTgt spid="345092"/>
                                        </p:tgtEl>
                                      </p:cBhvr>
                                    </p:animEffect>
                                  </p:childTnLst>
                                </p:cTn>
                              </p:par>
                            </p:childTnLst>
                          </p:cTn>
                        </p:par>
                        <p:par>
                          <p:cTn id="8" fill="hold">
                            <p:stCondLst>
                              <p:cond delay="3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345097"/>
                                        </p:tgtEl>
                                        <p:attrNameLst>
                                          <p:attrName>style.visibility</p:attrName>
                                        </p:attrNameLst>
                                      </p:cBhvr>
                                      <p:to>
                                        <p:strVal val="visible"/>
                                      </p:to>
                                    </p:set>
                                    <p:animEffect transition="in" filter="wipe(left)">
                                      <p:cBhvr>
                                        <p:cTn id="11" dur="500"/>
                                        <p:tgtEl>
                                          <p:spTgt spid="34509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45090"/>
                                        </p:tgtEl>
                                        <p:attrNameLst>
                                          <p:attrName>style.visibility</p:attrName>
                                        </p:attrNameLst>
                                      </p:cBhvr>
                                      <p:to>
                                        <p:strVal val="visible"/>
                                      </p:to>
                                    </p:set>
                                    <p:anim calcmode="lin" valueType="num">
                                      <p:cBhvr>
                                        <p:cTn id="16" dur="500" fill="hold"/>
                                        <p:tgtEl>
                                          <p:spTgt spid="345090"/>
                                        </p:tgtEl>
                                        <p:attrNameLst>
                                          <p:attrName>ppt_w</p:attrName>
                                        </p:attrNameLst>
                                      </p:cBhvr>
                                      <p:tavLst>
                                        <p:tav tm="0">
                                          <p:val>
                                            <p:fltVal val="0"/>
                                          </p:val>
                                        </p:tav>
                                        <p:tav tm="100000">
                                          <p:val>
                                            <p:strVal val="#ppt_w"/>
                                          </p:val>
                                        </p:tav>
                                      </p:tavLst>
                                    </p:anim>
                                    <p:anim calcmode="lin" valueType="num">
                                      <p:cBhvr>
                                        <p:cTn id="17" dur="500" fill="hold"/>
                                        <p:tgtEl>
                                          <p:spTgt spid="345090"/>
                                        </p:tgtEl>
                                        <p:attrNameLst>
                                          <p:attrName>ppt_h</p:attrName>
                                        </p:attrNameLst>
                                      </p:cBhvr>
                                      <p:tavLst>
                                        <p:tav tm="0">
                                          <p:val>
                                            <p:fltVal val="0"/>
                                          </p:val>
                                        </p:tav>
                                        <p:tav tm="100000">
                                          <p:val>
                                            <p:strVal val="#ppt_h"/>
                                          </p:val>
                                        </p:tav>
                                      </p:tavLst>
                                    </p:anim>
                                    <p:animEffect transition="in" filter="fade">
                                      <p:cBhvr>
                                        <p:cTn id="18" dur="500"/>
                                        <p:tgtEl>
                                          <p:spTgt spid="3450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45093"/>
                                        </p:tgtEl>
                                        <p:attrNameLst>
                                          <p:attrName>style.visibility</p:attrName>
                                        </p:attrNameLst>
                                      </p:cBhvr>
                                      <p:to>
                                        <p:strVal val="visible"/>
                                      </p:to>
                                    </p:set>
                                    <p:animEffect transition="in" filter="wipe(left)">
                                      <p:cBhvr>
                                        <p:cTn id="23" dur="500"/>
                                        <p:tgtEl>
                                          <p:spTgt spid="3450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5098"/>
                                        </p:tgtEl>
                                        <p:attrNameLst>
                                          <p:attrName>style.visibility</p:attrName>
                                        </p:attrNameLst>
                                      </p:cBhvr>
                                      <p:to>
                                        <p:strVal val="visible"/>
                                      </p:to>
                                    </p:set>
                                    <p:animEffect transition="in" filter="wipe(left)">
                                      <p:cBhvr>
                                        <p:cTn id="28" dur="500"/>
                                        <p:tgtEl>
                                          <p:spTgt spid="345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5102"/>
                                        </p:tgtEl>
                                        <p:attrNameLst>
                                          <p:attrName>style.visibility</p:attrName>
                                        </p:attrNameLst>
                                      </p:cBhvr>
                                      <p:to>
                                        <p:strVal val="visible"/>
                                      </p:to>
                                    </p:set>
                                    <p:animEffect transition="in" filter="wipe(left)">
                                      <p:cBhvr>
                                        <p:cTn id="33" dur="500"/>
                                        <p:tgtEl>
                                          <p:spTgt spid="345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Effect transition="in" filter="wipe(left)">
                                      <p:cBhvr>
                                        <p:cTn id="38" dur="500"/>
                                        <p:tgtEl>
                                          <p:spTgt spid="3450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5103"/>
                                        </p:tgtEl>
                                        <p:attrNameLst>
                                          <p:attrName>style.visibility</p:attrName>
                                        </p:attrNameLst>
                                      </p:cBhvr>
                                      <p:to>
                                        <p:strVal val="visible"/>
                                      </p:to>
                                    </p:set>
                                    <p:animEffect transition="in" filter="wipe(left)">
                                      <p:cBhvr>
                                        <p:cTn id="43" dur="500"/>
                                        <p:tgtEl>
                                          <p:spTgt spid="345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5100"/>
                                        </p:tgtEl>
                                        <p:attrNameLst>
                                          <p:attrName>style.visibility</p:attrName>
                                        </p:attrNameLst>
                                      </p:cBhvr>
                                      <p:to>
                                        <p:strVal val="visible"/>
                                      </p:to>
                                    </p:set>
                                    <p:animEffect transition="in" filter="wipe(left)">
                                      <p:cBhvr>
                                        <p:cTn id="48" dur="500"/>
                                        <p:tgtEl>
                                          <p:spTgt spid="345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45104"/>
                                        </p:tgtEl>
                                        <p:attrNameLst>
                                          <p:attrName>style.visibility</p:attrName>
                                        </p:attrNameLst>
                                      </p:cBhvr>
                                      <p:to>
                                        <p:strVal val="visible"/>
                                      </p:to>
                                    </p:set>
                                    <p:animEffect transition="in" filter="wipe(left)">
                                      <p:cBhvr>
                                        <p:cTn id="53" dur="500"/>
                                        <p:tgtEl>
                                          <p:spTgt spid="345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5101"/>
                                        </p:tgtEl>
                                        <p:attrNameLst>
                                          <p:attrName>style.visibility</p:attrName>
                                        </p:attrNameLst>
                                      </p:cBhvr>
                                      <p:to>
                                        <p:strVal val="visible"/>
                                      </p:to>
                                    </p:set>
                                    <p:animEffect transition="in" filter="wipe(left)">
                                      <p:cBhvr>
                                        <p:cTn id="58" dur="500"/>
                                        <p:tgtEl>
                                          <p:spTgt spid="3451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45109"/>
                                        </p:tgtEl>
                                        <p:attrNameLst>
                                          <p:attrName>style.visibility</p:attrName>
                                        </p:attrNameLst>
                                      </p:cBhvr>
                                      <p:to>
                                        <p:strVal val="visible"/>
                                      </p:to>
                                    </p:set>
                                    <p:animEffect transition="in" filter="wipe(left)">
                                      <p:cBhvr>
                                        <p:cTn id="63" dur="500"/>
                                        <p:tgtEl>
                                          <p:spTgt spid="345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45110"/>
                                        </p:tgtEl>
                                        <p:attrNameLst>
                                          <p:attrName>style.visibility</p:attrName>
                                        </p:attrNameLst>
                                      </p:cBhvr>
                                      <p:to>
                                        <p:strVal val="visible"/>
                                      </p:to>
                                    </p:set>
                                    <p:animEffect transition="in" filter="wipe(left)">
                                      <p:cBhvr>
                                        <p:cTn id="68" dur="500"/>
                                        <p:tgtEl>
                                          <p:spTgt spid="3451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5095"/>
                                        </p:tgtEl>
                                        <p:attrNameLst>
                                          <p:attrName>style.visibility</p:attrName>
                                        </p:attrNameLst>
                                      </p:cBhvr>
                                      <p:to>
                                        <p:strVal val="visible"/>
                                      </p:to>
                                    </p:set>
                                    <p:animEffect transition="in" filter="wipe(left)">
                                      <p:cBhvr>
                                        <p:cTn id="73" dur="500"/>
                                        <p:tgtEl>
                                          <p:spTgt spid="3450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5096"/>
                                        </p:tgtEl>
                                        <p:attrNameLst>
                                          <p:attrName>style.visibility</p:attrName>
                                        </p:attrNameLst>
                                      </p:cBhvr>
                                      <p:to>
                                        <p:strVal val="visible"/>
                                      </p:to>
                                    </p:set>
                                    <p:animEffect transition="in" filter="wipe(left)">
                                      <p:cBhvr>
                                        <p:cTn id="78" dur="500"/>
                                        <p:tgtEl>
                                          <p:spTgt spid="34509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45111"/>
                                        </p:tgtEl>
                                        <p:attrNameLst>
                                          <p:attrName>style.visibility</p:attrName>
                                        </p:attrNameLst>
                                      </p:cBhvr>
                                      <p:to>
                                        <p:strVal val="visible"/>
                                      </p:to>
                                    </p:set>
                                    <p:animEffect transition="in" filter="wipe(left)">
                                      <p:cBhvr>
                                        <p:cTn id="83" dur="500"/>
                                        <p:tgtEl>
                                          <p:spTgt spid="3451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45112"/>
                                        </p:tgtEl>
                                        <p:attrNameLst>
                                          <p:attrName>style.visibility</p:attrName>
                                        </p:attrNameLst>
                                      </p:cBhvr>
                                      <p:to>
                                        <p:strVal val="visible"/>
                                      </p:to>
                                    </p:set>
                                    <p:animEffect transition="in" filter="wipe(left)">
                                      <p:cBhvr>
                                        <p:cTn id="88" dur="500"/>
                                        <p:tgtEl>
                                          <p:spTgt spid="345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45113"/>
                                        </p:tgtEl>
                                        <p:attrNameLst>
                                          <p:attrName>style.visibility</p:attrName>
                                        </p:attrNameLst>
                                      </p:cBhvr>
                                      <p:to>
                                        <p:strVal val="visible"/>
                                      </p:to>
                                    </p:set>
                                    <p:animEffect transition="in" filter="wipe(left)">
                                      <p:cBhvr>
                                        <p:cTn id="93" dur="500"/>
                                        <p:tgtEl>
                                          <p:spTgt spid="345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45106"/>
                                        </p:tgtEl>
                                        <p:attrNameLst>
                                          <p:attrName>style.visibility</p:attrName>
                                        </p:attrNameLst>
                                      </p:cBhvr>
                                      <p:to>
                                        <p:strVal val="visible"/>
                                      </p:to>
                                    </p:set>
                                    <p:animEffect transition="in" filter="wipe(left)">
                                      <p:cBhvr>
                                        <p:cTn id="98" dur="500"/>
                                        <p:tgtEl>
                                          <p:spTgt spid="3451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345105"/>
                                        </p:tgtEl>
                                        <p:attrNameLst>
                                          <p:attrName>style.visibility</p:attrName>
                                        </p:attrNameLst>
                                      </p:cBhvr>
                                      <p:to>
                                        <p:strVal val="visible"/>
                                      </p:to>
                                    </p:set>
                                    <p:animEffect transition="in" filter="wipe(left)">
                                      <p:cBhvr>
                                        <p:cTn id="103" dur="500"/>
                                        <p:tgtEl>
                                          <p:spTgt spid="34510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45094"/>
                                        </p:tgtEl>
                                        <p:attrNameLst>
                                          <p:attrName>style.visibility</p:attrName>
                                        </p:attrNameLst>
                                      </p:cBhvr>
                                      <p:to>
                                        <p:strVal val="visible"/>
                                      </p:to>
                                    </p:set>
                                    <p:animEffect transition="in" filter="wipe(left)">
                                      <p:cBhvr>
                                        <p:cTn id="108" dur="500"/>
                                        <p:tgtEl>
                                          <p:spTgt spid="34509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45114"/>
                                        </p:tgtEl>
                                        <p:attrNameLst>
                                          <p:attrName>style.visibility</p:attrName>
                                        </p:attrNameLst>
                                      </p:cBhvr>
                                      <p:to>
                                        <p:strVal val="visible"/>
                                      </p:to>
                                    </p:set>
                                    <p:animEffect transition="in" filter="wipe(left)">
                                      <p:cBhvr>
                                        <p:cTn id="113" dur="500"/>
                                        <p:tgtEl>
                                          <p:spTgt spid="3451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45115"/>
                                        </p:tgtEl>
                                        <p:attrNameLst>
                                          <p:attrName>style.visibility</p:attrName>
                                        </p:attrNameLst>
                                      </p:cBhvr>
                                      <p:to>
                                        <p:strVal val="visible"/>
                                      </p:to>
                                    </p:set>
                                    <p:animEffect transition="in" filter="wipe(left)">
                                      <p:cBhvr>
                                        <p:cTn id="118" dur="500"/>
                                        <p:tgtEl>
                                          <p:spTgt spid="3451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345107"/>
                                        </p:tgtEl>
                                        <p:attrNameLst>
                                          <p:attrName>style.visibility</p:attrName>
                                        </p:attrNameLst>
                                      </p:cBhvr>
                                      <p:to>
                                        <p:strVal val="visible"/>
                                      </p:to>
                                    </p:set>
                                    <p:animEffect transition="in" filter="wipe(left)">
                                      <p:cBhvr>
                                        <p:cTn id="123" dur="500"/>
                                        <p:tgtEl>
                                          <p:spTgt spid="34510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5108"/>
                                        </p:tgtEl>
                                        <p:attrNameLst>
                                          <p:attrName>style.visibility</p:attrName>
                                        </p:attrNameLst>
                                      </p:cBhvr>
                                      <p:to>
                                        <p:strVal val="visible"/>
                                      </p:to>
                                    </p:set>
                                    <p:animEffect transition="in" filter="wipe(left)">
                                      <p:cBhvr>
                                        <p:cTn id="128" dur="500"/>
                                        <p:tgtEl>
                                          <p:spTgt spid="34510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5116"/>
                                        </p:tgtEl>
                                        <p:attrNameLst>
                                          <p:attrName>style.visibility</p:attrName>
                                        </p:attrNameLst>
                                      </p:cBhvr>
                                      <p:to>
                                        <p:strVal val="visible"/>
                                      </p:to>
                                    </p:set>
                                    <p:animEffect transition="in" filter="wipe(left)">
                                      <p:cBhvr>
                                        <p:cTn id="133" dur="500"/>
                                        <p:tgtEl>
                                          <p:spTgt spid="34511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5117"/>
                                        </p:tgtEl>
                                        <p:attrNameLst>
                                          <p:attrName>style.visibility</p:attrName>
                                        </p:attrNameLst>
                                      </p:cBhvr>
                                      <p:to>
                                        <p:strVal val="visible"/>
                                      </p:to>
                                    </p:set>
                                    <p:animEffect transition="in" filter="wipe(left)">
                                      <p:cBhvr>
                                        <p:cTn id="138" dur="500"/>
                                        <p:tgtEl>
                                          <p:spTgt spid="34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345093" grpId="0"/>
      <p:bldP spid="345095" grpId="0"/>
      <p:bldP spid="345097" grpId="0"/>
      <p:bldP spid="345102" grpId="0" animBg="1"/>
      <p:bldP spid="345103" grpId="0" animBg="1"/>
      <p:bldP spid="345104" grpId="0" animBg="1"/>
      <p:bldP spid="345105" grpId="0"/>
      <p:bldP spid="345106" grpId="0"/>
      <p:bldP spid="345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Wrdnesday, Oct. 31,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14</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787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787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787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3982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6121">
                                            <p:txEl>
                                              <p:pRg st="0" end="0"/>
                                            </p:txEl>
                                          </p:spTgt>
                                        </p:tgtEl>
                                        <p:attrNameLst>
                                          <p:attrName>style.visibility</p:attrName>
                                        </p:attrNameLst>
                                      </p:cBhvr>
                                      <p:to>
                                        <p:strVal val="visible"/>
                                      </p:to>
                                    </p:set>
                                    <p:animEffect transition="in" filter="wipe(left)">
                                      <p:cBhvr>
                                        <p:cTn id="7" dur="500"/>
                                        <p:tgtEl>
                                          <p:spTgt spid="346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6121">
                                            <p:txEl>
                                              <p:pRg st="1" end="1"/>
                                            </p:txEl>
                                          </p:spTgt>
                                        </p:tgtEl>
                                        <p:attrNameLst>
                                          <p:attrName>style.visibility</p:attrName>
                                        </p:attrNameLst>
                                      </p:cBhvr>
                                      <p:to>
                                        <p:strVal val="visible"/>
                                      </p:to>
                                    </p:set>
                                    <p:animEffect transition="in" filter="wipe(left)">
                                      <p:cBhvr>
                                        <p:cTn id="12" dur="500"/>
                                        <p:tgtEl>
                                          <p:spTgt spid="346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6121">
                                            <p:txEl>
                                              <p:pRg st="2" end="2"/>
                                            </p:txEl>
                                          </p:spTgt>
                                        </p:tgtEl>
                                        <p:attrNameLst>
                                          <p:attrName>style.visibility</p:attrName>
                                        </p:attrNameLst>
                                      </p:cBhvr>
                                      <p:to>
                                        <p:strVal val="visible"/>
                                      </p:to>
                                    </p:set>
                                    <p:animEffect transition="in" filter="wipe(left)">
                                      <p:cBhvr>
                                        <p:cTn id="17" dur="500"/>
                                        <p:tgtEl>
                                          <p:spTgt spid="346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6121">
                                            <p:txEl>
                                              <p:pRg st="3" end="3"/>
                                            </p:txEl>
                                          </p:spTgt>
                                        </p:tgtEl>
                                        <p:attrNameLst>
                                          <p:attrName>style.visibility</p:attrName>
                                        </p:attrNameLst>
                                      </p:cBhvr>
                                      <p:to>
                                        <p:strVal val="visible"/>
                                      </p:to>
                                    </p:set>
                                    <p:animEffect transition="in" filter="wipe(left)">
                                      <p:cBhvr>
                                        <p:cTn id="22" dur="500"/>
                                        <p:tgtEl>
                                          <p:spTgt spid="346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6121">
                                            <p:txEl>
                                              <p:pRg st="4" end="4"/>
                                            </p:txEl>
                                          </p:spTgt>
                                        </p:tgtEl>
                                        <p:attrNameLst>
                                          <p:attrName>style.visibility</p:attrName>
                                        </p:attrNameLst>
                                      </p:cBhvr>
                                      <p:to>
                                        <p:strVal val="visible"/>
                                      </p:to>
                                    </p:set>
                                    <p:animEffect transition="in" filter="wipe(left)">
                                      <p:cBhvr>
                                        <p:cTn id="27" dur="500"/>
                                        <p:tgtEl>
                                          <p:spTgt spid="346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6126"/>
                                        </p:tgtEl>
                                        <p:attrNameLst>
                                          <p:attrName>style.visibility</p:attrName>
                                        </p:attrNameLst>
                                      </p:cBhvr>
                                      <p:to>
                                        <p:strVal val="visible"/>
                                      </p:to>
                                    </p:set>
                                    <p:anim calcmode="lin" valueType="num">
                                      <p:cBhvr>
                                        <p:cTn id="39" dur="500" fill="hold"/>
                                        <p:tgtEl>
                                          <p:spTgt spid="346126"/>
                                        </p:tgtEl>
                                        <p:attrNameLst>
                                          <p:attrName>ppt_w</p:attrName>
                                        </p:attrNameLst>
                                      </p:cBhvr>
                                      <p:tavLst>
                                        <p:tav tm="0">
                                          <p:val>
                                            <p:fltVal val="0"/>
                                          </p:val>
                                        </p:tav>
                                        <p:tav tm="100000">
                                          <p:val>
                                            <p:strVal val="#ppt_w"/>
                                          </p:val>
                                        </p:tav>
                                      </p:tavLst>
                                    </p:anim>
                                    <p:anim calcmode="lin" valueType="num">
                                      <p:cBhvr>
                                        <p:cTn id="40" dur="500" fill="hold"/>
                                        <p:tgtEl>
                                          <p:spTgt spid="346126"/>
                                        </p:tgtEl>
                                        <p:attrNameLst>
                                          <p:attrName>ppt_h</p:attrName>
                                        </p:attrNameLst>
                                      </p:cBhvr>
                                      <p:tavLst>
                                        <p:tav tm="0">
                                          <p:val>
                                            <p:fltVal val="0"/>
                                          </p:val>
                                        </p:tav>
                                        <p:tav tm="100000">
                                          <p:val>
                                            <p:strVal val="#ppt_h"/>
                                          </p:val>
                                        </p:tav>
                                      </p:tavLst>
                                    </p:anim>
                                    <p:animEffect transition="in" filter="fade">
                                      <p:cBhvr>
                                        <p:cTn id="41" dur="500"/>
                                        <p:tgtEl>
                                          <p:spTgt spid="3461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46121">
                                            <p:txEl>
                                              <p:pRg st="5" end="5"/>
                                            </p:txEl>
                                          </p:spTgt>
                                        </p:tgtEl>
                                        <p:attrNameLst>
                                          <p:attrName>style.visibility</p:attrName>
                                        </p:attrNameLst>
                                      </p:cBhvr>
                                      <p:to>
                                        <p:strVal val="visible"/>
                                      </p:to>
                                    </p:set>
                                    <p:animEffect transition="in" filter="wipe(left)">
                                      <p:cBhvr>
                                        <p:cTn id="46" dur="500"/>
                                        <p:tgtEl>
                                          <p:spTgt spid="3461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46121">
                                            <p:txEl>
                                              <p:pRg st="6" end="6"/>
                                            </p:txEl>
                                          </p:spTgt>
                                        </p:tgtEl>
                                        <p:attrNameLst>
                                          <p:attrName>style.visibility</p:attrName>
                                        </p:attrNameLst>
                                      </p:cBhvr>
                                      <p:to>
                                        <p:strVal val="visible"/>
                                      </p:to>
                                    </p:set>
                                    <p:animEffect transition="in" filter="wipe(left)">
                                      <p:cBhvr>
                                        <p:cTn id="51" dur="500"/>
                                        <p:tgtEl>
                                          <p:spTgt spid="3461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46121">
                                            <p:txEl>
                                              <p:pRg st="7" end="7"/>
                                            </p:txEl>
                                          </p:spTgt>
                                        </p:tgtEl>
                                        <p:attrNameLst>
                                          <p:attrName>style.visibility</p:attrName>
                                        </p:attrNameLst>
                                      </p:cBhvr>
                                      <p:to>
                                        <p:strVal val="visible"/>
                                      </p:to>
                                    </p:set>
                                    <p:animEffect transition="in" filter="wipe(left)">
                                      <p:cBhvr>
                                        <p:cTn id="56" dur="500"/>
                                        <p:tgtEl>
                                          <p:spTgt spid="34612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46121">
                                            <p:txEl>
                                              <p:pRg st="8" end="8"/>
                                            </p:txEl>
                                          </p:spTgt>
                                        </p:tgtEl>
                                        <p:attrNameLst>
                                          <p:attrName>style.visibility</p:attrName>
                                        </p:attrNameLst>
                                      </p:cBhvr>
                                      <p:to>
                                        <p:strVal val="visible"/>
                                      </p:to>
                                    </p:set>
                                    <p:animEffect transition="in" filter="wipe(left)">
                                      <p:cBhvr>
                                        <p:cTn id="61" dur="500"/>
                                        <p:tgtEl>
                                          <p:spTgt spid="34612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46121">
                                            <p:txEl>
                                              <p:pRg st="9" end="9"/>
                                            </p:txEl>
                                          </p:spTgt>
                                        </p:tgtEl>
                                        <p:attrNameLst>
                                          <p:attrName>style.visibility</p:attrName>
                                        </p:attrNameLst>
                                      </p:cBhvr>
                                      <p:to>
                                        <p:strVal val="visible"/>
                                      </p:to>
                                    </p:set>
                                    <p:animEffect transition="in" filter="wipe(left)">
                                      <p:cBhvr>
                                        <p:cTn id="66" dur="500"/>
                                        <p:tgtEl>
                                          <p:spTgt spid="346121">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6121">
                                            <p:txEl>
                                              <p:pRg st="10" end="10"/>
                                            </p:txEl>
                                          </p:spTgt>
                                        </p:tgtEl>
                                        <p:attrNameLst>
                                          <p:attrName>style.visibility</p:attrName>
                                        </p:attrNameLst>
                                      </p:cBhvr>
                                      <p:to>
                                        <p:strVal val="visible"/>
                                      </p:to>
                                    </p:set>
                                    <p:animEffect transition="in" filter="wipe(left)">
                                      <p:cBhvr>
                                        <p:cTn id="76" dur="500"/>
                                        <p:tgtEl>
                                          <p:spTgt spid="3461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1" grpId="0" build="p"/>
      <p:bldP spid="346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Wrdnesday, Oct. 31,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15</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419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419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419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compass</a:t>
            </a:r>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1883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Wrdnesday, Oct. 31,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16</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521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521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521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6678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Wrdnesday, Oct. 31,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57200" y="533400"/>
            <a:ext cx="8229600" cy="5410200"/>
          </a:xfrm>
        </p:spPr>
        <p:txBody>
          <a:bodyPr/>
          <a:lstStyle/>
          <a:p>
            <a:r>
              <a:rPr lang="en-US" sz="2400" dirty="0" smtClean="0"/>
              <a:t>Reading Assignments: CH26.5, 6 and 7</a:t>
            </a:r>
            <a:endParaRPr lang="en-US" sz="2000" dirty="0" smtClean="0"/>
          </a:p>
          <a:p>
            <a:r>
              <a:rPr lang="en-US" sz="2400" dirty="0" smtClean="0"/>
              <a:t>Reminder: Quiz </a:t>
            </a:r>
            <a:r>
              <a:rPr lang="en-US" sz="2400" dirty="0"/>
              <a:t>#3</a:t>
            </a:r>
          </a:p>
          <a:p>
            <a:pPr lvl="1"/>
            <a:r>
              <a:rPr lang="en-US" sz="2000" dirty="0"/>
              <a:t>At the beginning of the class Monday, Nov. </a:t>
            </a:r>
            <a:r>
              <a:rPr lang="en-US" sz="2000" dirty="0" smtClean="0"/>
              <a:t>5</a:t>
            </a:r>
            <a:endParaRPr lang="en-US" sz="2000" dirty="0"/>
          </a:p>
          <a:p>
            <a:pPr lvl="1"/>
            <a:r>
              <a:rPr lang="en-US" sz="2000" dirty="0"/>
              <a:t>Covers CH25.5 to what we learn </a:t>
            </a:r>
            <a:r>
              <a:rPr lang="en-US" sz="2000" dirty="0" smtClean="0"/>
              <a:t>today (CH27.4?)</a:t>
            </a:r>
            <a:endParaRPr lang="en-US" sz="20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a:t>
            </a:r>
            <a:r>
              <a:rPr lang="en-US" sz="2000" dirty="0" smtClean="0"/>
              <a:t>!</a:t>
            </a:r>
          </a:p>
          <a:p>
            <a:pPr eaLnBrk="1" hangingPunct="1"/>
            <a:r>
              <a:rPr lang="en-US" sz="2400" dirty="0" smtClean="0"/>
              <a:t>2</a:t>
            </a:r>
            <a:r>
              <a:rPr lang="en-US" sz="2400" baseline="30000" dirty="0" smtClean="0"/>
              <a:t>nd</a:t>
            </a:r>
            <a:r>
              <a:rPr lang="en-US" sz="2400" dirty="0" smtClean="0"/>
              <a:t> non-comprehensive term exam: Nov. 14</a:t>
            </a:r>
          </a:p>
          <a:p>
            <a:pPr lvl="1" eaLnBrk="1" hangingPunct="1"/>
            <a:r>
              <a:rPr lang="en-US" sz="2000" dirty="0" smtClean="0"/>
              <a:t>Covers CH25.5 to what we learn Monday, Nov. 12</a:t>
            </a:r>
          </a:p>
          <a:p>
            <a:pPr lvl="1" eaLnBrk="1" hangingPunct="1"/>
            <a:r>
              <a:rPr lang="en-US" sz="2000" dirty="0" smtClean="0"/>
              <a:t>BYOF</a:t>
            </a:r>
          </a:p>
          <a:p>
            <a:pPr eaLnBrk="1" hangingPunct="1"/>
            <a:r>
              <a:rPr lang="en-US" sz="2400" dirty="0" smtClean="0"/>
              <a:t>Final exam date and time: 11am </a:t>
            </a:r>
            <a:r>
              <a:rPr lang="mr-IN" sz="2400" dirty="0" smtClean="0"/>
              <a:t>–</a:t>
            </a:r>
            <a:r>
              <a:rPr lang="en-US" sz="2400" dirty="0" smtClean="0"/>
              <a:t> 2:30pm, Wednesday, Dec. 12</a:t>
            </a:r>
          </a:p>
          <a:p>
            <a:pPr eaLnBrk="1" hangingPunct="1"/>
            <a:r>
              <a:rPr lang="en-US" sz="2400" dirty="0" smtClean="0"/>
              <a:t>Colloquium today: Dr. D. </a:t>
            </a:r>
            <a:r>
              <a:rPr lang="en-US" sz="2400" dirty="0" err="1" smtClean="0"/>
              <a:t>Winklehner</a:t>
            </a:r>
            <a:r>
              <a:rPr lang="en-US" sz="2400" dirty="0" smtClean="0"/>
              <a:t> of MIT</a:t>
            </a:r>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95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par>
                          <p:cTn id="27" fill="hold">
                            <p:stCondLst>
                              <p:cond delay="19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par>
                          <p:cTn id="35" fill="hold">
                            <p:stCondLst>
                              <p:cond delay="450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par>
                          <p:cTn id="39" fill="hold">
                            <p:stCondLst>
                              <p:cond delay="5500"/>
                            </p:stCondLst>
                            <p:childTnLst>
                              <p:par>
                                <p:cTn id="40" presetID="22" presetClass="entr" presetSubtype="8" fill="hold" grpId="0" nodeType="afterEffect">
                                  <p:stCondLst>
                                    <p:cond delay="0"/>
                                  </p:stCondLst>
                                  <p:iterate type="wd">
                                    <p:tmPct val="10000"/>
                                  </p:iterate>
                                  <p:childTnLst>
                                    <p:set>
                                      <p:cBhvr>
                                        <p:cTn id="41" dur="1" fill="hold">
                                          <p:stCondLst>
                                            <p:cond delay="0"/>
                                          </p:stCondLst>
                                        </p:cTn>
                                        <p:tgtEl>
                                          <p:spTgt spid="111619">
                                            <p:txEl>
                                              <p:pRg st="8" end="8"/>
                                            </p:txEl>
                                          </p:spTgt>
                                        </p:tgtEl>
                                        <p:attrNameLst>
                                          <p:attrName>style.visibility</p:attrName>
                                        </p:attrNameLst>
                                      </p:cBhvr>
                                      <p:to>
                                        <p:strVal val="visible"/>
                                      </p:to>
                                    </p:set>
                                    <p:animEffect transition="in" filter="wipe(left)">
                                      <p:cBhvr>
                                        <p:cTn id="42" dur="500"/>
                                        <p:tgtEl>
                                          <p:spTgt spid="1116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9" end="9"/>
                                            </p:txEl>
                                          </p:spTgt>
                                        </p:tgtEl>
                                        <p:attrNameLst>
                                          <p:attrName>style.visibility</p:attrName>
                                        </p:attrNameLst>
                                      </p:cBhvr>
                                      <p:to>
                                        <p:strVal val="visible"/>
                                      </p:to>
                                    </p:set>
                                    <p:animEffect transition="in" filter="wipe(left)">
                                      <p:cBhvr>
                                        <p:cTn id="47" dur="500"/>
                                        <p:tgtEl>
                                          <p:spTgt spid="11161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10" end="10"/>
                                            </p:txEl>
                                          </p:spTgt>
                                        </p:tgtEl>
                                        <p:attrNameLst>
                                          <p:attrName>style.visibility</p:attrName>
                                        </p:attrNameLst>
                                      </p:cBhvr>
                                      <p:to>
                                        <p:strVal val="visible"/>
                                      </p:to>
                                    </p:set>
                                    <p:animEffect transition="in" filter="wipe(left)">
                                      <p:cBhvr>
                                        <p:cTn id="52" dur="500"/>
                                        <p:tgtEl>
                                          <p:spTgt spid="11161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1" end="11"/>
                                            </p:txEl>
                                          </p:spTgt>
                                        </p:tgtEl>
                                        <p:attrNameLst>
                                          <p:attrName>style.visibility</p:attrName>
                                        </p:attrNameLst>
                                      </p:cBhvr>
                                      <p:to>
                                        <p:strVal val="visible"/>
                                      </p:to>
                                    </p:set>
                                    <p:animEffect transition="in" filter="wipe(left)">
                                      <p:cBhvr>
                                        <p:cTn id="57" dur="500"/>
                                        <p:tgtEl>
                                          <p:spTgt spid="11161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2" end="12"/>
                                            </p:txEl>
                                          </p:spTgt>
                                        </p:tgtEl>
                                        <p:attrNameLst>
                                          <p:attrName>style.visibility</p:attrName>
                                        </p:attrNameLst>
                                      </p:cBhvr>
                                      <p:to>
                                        <p:strVal val="visible"/>
                                      </p:to>
                                    </p:set>
                                    <p:animEffect transition="in" filter="wipe(left)">
                                      <p:cBhvr>
                                        <p:cTn id="62" dur="500"/>
                                        <p:tgtEl>
                                          <p:spTgt spid="11161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3" end="13"/>
                                            </p:txEl>
                                          </p:spTgt>
                                        </p:tgtEl>
                                        <p:attrNameLst>
                                          <p:attrName>style.visibility</p:attrName>
                                        </p:attrNameLst>
                                      </p:cBhvr>
                                      <p:to>
                                        <p:strVal val="visible"/>
                                      </p:to>
                                    </p:set>
                                    <p:animEffect transition="in" filter="wipe(left)">
                                      <p:cBhvr>
                                        <p:cTn id="67"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bwMode="auto">
          <a:xfrm>
            <a:off x="7315200" y="4800600"/>
            <a:ext cx="1524000" cy="304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Rectangle 8"/>
          <p:cNvSpPr/>
          <p:nvPr/>
        </p:nvSpPr>
        <p:spPr bwMode="auto">
          <a:xfrm>
            <a:off x="2514600" y="5029200"/>
            <a:ext cx="731520" cy="2286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964680" y="5791200"/>
            <a:ext cx="731520" cy="2286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594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6096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533400" y="457200"/>
            <a:ext cx="8352312" cy="6172200"/>
          </a:xfrm>
        </p:spPr>
        <p:txBody>
          <a:bodyPr/>
          <a:lstStyle/>
          <a:p>
            <a:r>
              <a:rPr lang="en-US" sz="2400" b="1" dirty="0" smtClean="0"/>
              <a:t>Election Participation Exercise</a:t>
            </a:r>
          </a:p>
          <a:p>
            <a:r>
              <a:rPr lang="en-US" sz="2400" dirty="0" smtClean="0"/>
              <a:t>For those with legal voting rights: You can submit three “I Voted” </a:t>
            </a:r>
            <a:r>
              <a:rPr lang="en-US" sz="2400" dirty="0"/>
              <a:t>stickers or the access code green sheet </a:t>
            </a:r>
            <a:r>
              <a:rPr lang="en-US" sz="2400" dirty="0" smtClean="0"/>
              <a:t>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or the access code green sheet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2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par>
                          <p:cTn id="17" fill="hold">
                            <p:stCondLst>
                              <p:cond delay="47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par>
                          <p:cTn id="21" fill="hold">
                            <p:stCondLst>
                              <p:cond delay="61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par>
                          <p:cTn id="25" fill="hold">
                            <p:stCondLst>
                              <p:cond delay="79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par>
                          <p:cTn id="29" fill="hold">
                            <p:stCondLst>
                              <p:cond delay="103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1619">
                                            <p:txEl>
                                              <p:pRg st="6" end="6"/>
                                            </p:txEl>
                                          </p:spTgt>
                                        </p:tgtEl>
                                        <p:attrNameLst>
                                          <p:attrName>style.visibility</p:attrName>
                                        </p:attrNameLst>
                                      </p:cBhvr>
                                      <p:to>
                                        <p:strVal val="visible"/>
                                      </p:to>
                                    </p:set>
                                    <p:animEffect transition="in" filter="wipe(left)">
                                      <p:cBhvr>
                                        <p:cTn id="32"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smtClean="0"/>
              <a:t>These </a:t>
            </a:r>
            <a:r>
              <a:rPr lang="en-US" smtClean="0"/>
              <a:t>are acceptable!</a:t>
            </a:r>
            <a:endParaRPr lang="en-US"/>
          </a:p>
        </p:txBody>
      </p:sp>
      <p:sp>
        <p:nvSpPr>
          <p:cNvPr id="4" name="Date Placeholder 3"/>
          <p:cNvSpPr>
            <a:spLocks noGrp="1"/>
          </p:cNvSpPr>
          <p:nvPr>
            <p:ph type="dt" sz="half" idx="10"/>
          </p:nvPr>
        </p:nvSpPr>
        <p:spPr/>
        <p:txBody>
          <a:body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835470" y="1040681"/>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75766" y="1029234"/>
            <a:ext cx="2787648" cy="4539179"/>
          </a:xfrm>
          <a:prstGeom prst="rect">
            <a:avLst/>
          </a:prstGeom>
        </p:spPr>
      </p:pic>
    </p:spTree>
    <p:extLst>
      <p:ext uri="{BB962C8B-B14F-4D97-AF65-F5344CB8AC3E}">
        <p14:creationId xmlns:p14="http://schemas.microsoft.com/office/powerpoint/2010/main" val="14473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Wrdnesday, Oct. 31,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6</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a:t>
            </a:r>
            <a:r>
              <a:rPr lang="en-US" sz="2400" dirty="0" smtClean="0"/>
              <a:t>the </a:t>
            </a:r>
            <a:r>
              <a:rPr lang="en-US" sz="2400" dirty="0"/>
              <a:t>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956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a:solidFill>
                  <a:srgbClr val="003300"/>
                </a:solidFill>
                <a:latin typeface="Arial Narrow" charset="0"/>
                <a:ea typeface="ＭＳ Ｐゴシック" charset="-128"/>
              </a:rPr>
              <a:t>V</a:t>
            </a:r>
            <a:r>
              <a:rPr lang="en-US" sz="2000" baseline="-25000">
                <a:solidFill>
                  <a:srgbClr val="003300"/>
                </a:solidFill>
                <a:latin typeface="Arial Narrow" charset="0"/>
                <a:ea typeface="ＭＳ Ｐゴシック" charset="-128"/>
              </a:rPr>
              <a:t>ac</a:t>
            </a:r>
            <a:r>
              <a:rPr lang="en-US" sz="200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a:t>
            </a:r>
            <a:r>
              <a:rPr lang="en-US" sz="1600" dirty="0" smtClean="0">
                <a:solidFill>
                  <a:srgbClr val="CC0000"/>
                </a:solidFill>
                <a:latin typeface="Arial Narrow" charset="0"/>
              </a:rPr>
              <a:t>. An example?</a:t>
            </a:r>
            <a:endParaRPr lang="en-US" sz="1600" dirty="0">
              <a:solidFill>
                <a:srgbClr val="CC0000"/>
              </a:solidFill>
              <a:latin typeface="Arial Narrow" charset="0"/>
            </a:endParaRPr>
          </a:p>
        </p:txBody>
      </p:sp>
      <p:sp>
        <p:nvSpPr>
          <p:cNvPr id="11" name="Rectangle 10"/>
          <p:cNvSpPr/>
          <p:nvPr/>
        </p:nvSpPr>
        <p:spPr bwMode="auto">
          <a:xfrm>
            <a:off x="5943600" y="685800"/>
            <a:ext cx="1676400" cy="144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696200" y="609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019800" y="2438400"/>
            <a:ext cx="152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807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33827">
                                            <p:txEl>
                                              <p:pRg st="2" end="2"/>
                                            </p:txEl>
                                          </p:spTgt>
                                        </p:tgtEl>
                                        <p:attrNameLst>
                                          <p:attrName>style.visibility</p:attrName>
                                        </p:attrNameLst>
                                      </p:cBhvr>
                                      <p:to>
                                        <p:strVal val="visible"/>
                                      </p:to>
                                    </p:set>
                                    <p:animEffect transition="in" filter="wipe(left)">
                                      <p:cBhvr>
                                        <p:cTn id="21" dur="500"/>
                                        <p:tgtEl>
                                          <p:spTgt spid="33382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33827">
                                            <p:txEl>
                                              <p:pRg st="3" end="3"/>
                                            </p:txEl>
                                          </p:spTgt>
                                        </p:tgtEl>
                                        <p:attrNameLst>
                                          <p:attrName>style.visibility</p:attrName>
                                        </p:attrNameLst>
                                      </p:cBhvr>
                                      <p:to>
                                        <p:strVal val="visible"/>
                                      </p:to>
                                    </p:set>
                                    <p:animEffect transition="in" filter="wipe(left)">
                                      <p:cBhvr>
                                        <p:cTn id="26" dur="500"/>
                                        <p:tgtEl>
                                          <p:spTgt spid="33382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3830">
                                            <p:txEl>
                                              <p:pRg st="0" end="0"/>
                                            </p:txEl>
                                          </p:spTgt>
                                        </p:tgtEl>
                                        <p:attrNameLst>
                                          <p:attrName>style.visibility</p:attrName>
                                        </p:attrNameLst>
                                      </p:cBhvr>
                                      <p:to>
                                        <p:strVal val="visible"/>
                                      </p:to>
                                    </p:set>
                                    <p:animEffect transition="in" filter="wipe(left)">
                                      <p:cBhvr>
                                        <p:cTn id="31" dur="500"/>
                                        <p:tgtEl>
                                          <p:spTgt spid="33383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33830">
                                            <p:txEl>
                                              <p:pRg st="1" end="1"/>
                                            </p:txEl>
                                          </p:spTgt>
                                        </p:tgtEl>
                                        <p:attrNameLst>
                                          <p:attrName>style.visibility</p:attrName>
                                        </p:attrNameLst>
                                      </p:cBhvr>
                                      <p:to>
                                        <p:strVal val="visible"/>
                                      </p:to>
                                    </p:set>
                                    <p:animEffect transition="in" filter="wipe(left)">
                                      <p:cBhvr>
                                        <p:cTn id="40" dur="500"/>
                                        <p:tgtEl>
                                          <p:spTgt spid="33383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33830">
                                            <p:txEl>
                                              <p:pRg st="2" end="2"/>
                                            </p:txEl>
                                          </p:spTgt>
                                        </p:tgtEl>
                                        <p:attrNameLst>
                                          <p:attrName>style.visibility</p:attrName>
                                        </p:attrNameLst>
                                      </p:cBhvr>
                                      <p:to>
                                        <p:strVal val="visible"/>
                                      </p:to>
                                    </p:set>
                                    <p:animEffect transition="in" filter="wipe(left)">
                                      <p:cBhvr>
                                        <p:cTn id="45" dur="500"/>
                                        <p:tgtEl>
                                          <p:spTgt spid="33383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33830">
                                            <p:txEl>
                                              <p:pRg st="3" end="3"/>
                                            </p:txEl>
                                          </p:spTgt>
                                        </p:tgtEl>
                                        <p:attrNameLst>
                                          <p:attrName>style.visibility</p:attrName>
                                        </p:attrNameLst>
                                      </p:cBhvr>
                                      <p:to>
                                        <p:strVal val="visible"/>
                                      </p:to>
                                    </p:set>
                                    <p:animEffect transition="in" filter="wipe(left)">
                                      <p:cBhvr>
                                        <p:cTn id="50" dur="500"/>
                                        <p:tgtEl>
                                          <p:spTgt spid="33383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33830">
                                            <p:txEl>
                                              <p:pRg st="4" end="4"/>
                                            </p:txEl>
                                          </p:spTgt>
                                        </p:tgtEl>
                                        <p:attrNameLst>
                                          <p:attrName>style.visibility</p:attrName>
                                        </p:attrNameLst>
                                      </p:cBhvr>
                                      <p:to>
                                        <p:strVal val="visible"/>
                                      </p:to>
                                    </p:set>
                                    <p:animEffect transition="in" filter="wipe(left)">
                                      <p:cBhvr>
                                        <p:cTn id="55" dur="500"/>
                                        <p:tgtEl>
                                          <p:spTgt spid="33383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33831"/>
                                        </p:tgtEl>
                                        <p:attrNameLst>
                                          <p:attrName>style.visibility</p:attrName>
                                        </p:attrNameLst>
                                      </p:cBhvr>
                                      <p:to>
                                        <p:strVal val="visible"/>
                                      </p:to>
                                    </p:set>
                                    <p:animEffect transition="in" filter="wipe(left)">
                                      <p:cBhvr>
                                        <p:cTn id="60" dur="500"/>
                                        <p:tgtEl>
                                          <p:spTgt spid="333831"/>
                                        </p:tgtEl>
                                      </p:cBhvr>
                                    </p:animEffect>
                                  </p:childTnLst>
                                </p:cTn>
                              </p:par>
                            </p:childTnLst>
                          </p:cTn>
                        </p:par>
                        <p:par>
                          <p:cTn id="61" fill="hold">
                            <p:stCondLst>
                              <p:cond delay="1200"/>
                            </p:stCondLst>
                            <p:childTnLst>
                              <p:par>
                                <p:cTn id="62" presetID="1" presetClass="exit"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333830" grpId="0" build="p"/>
      <p:bldP spid="333831"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Wrdnesday, Oct. 31,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7</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resisters and capacitors</a:t>
            </a:r>
          </a:p>
          <a:p>
            <a:pPr lvl="1">
              <a:lnSpc>
                <a:spcPct val="80000"/>
              </a:lnSpc>
            </a:pPr>
            <a:r>
              <a:rPr lang="en-US" sz="2000" dirty="0"/>
              <a:t>RC circuits are used commonly in everyday life</a:t>
            </a:r>
          </a:p>
          <a:p>
            <a:pPr lvl="2">
              <a:lnSpc>
                <a:spcPct val="80000"/>
              </a:lnSpc>
            </a:pPr>
            <a:r>
              <a:rPr lang="en-US" sz="1800" dirty="0"/>
              <a:t>Control windshield </a:t>
            </a:r>
            <a:r>
              <a:rPr lang="en-US" sz="1800" dirty="0" smtClean="0"/>
              <a:t>wiper timer</a:t>
            </a:r>
            <a:endParaRPr lang="en-US" sz="1800" dirty="0"/>
          </a:p>
          <a:p>
            <a:pPr lvl="2">
              <a:lnSpc>
                <a:spcPct val="80000"/>
              </a:lnSpc>
            </a:pPr>
            <a:r>
              <a:rPr lang="en-US" sz="1800" dirty="0"/>
              <a:t>Timing </a:t>
            </a:r>
            <a:r>
              <a:rPr lang="en-US" sz="1800" dirty="0" smtClean="0"/>
              <a:t>of the </a:t>
            </a:r>
            <a:r>
              <a:rPr lang="en-US" sz="1800" dirty="0"/>
              <a:t>traffic </a:t>
            </a:r>
            <a:r>
              <a:rPr lang="en-US" sz="1800" dirty="0" smtClean="0"/>
              <a:t>light</a:t>
            </a:r>
            <a:endParaRPr lang="en-US" sz="1800" dirty="0"/>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a:t>
            </a:r>
            <a:r>
              <a:rPr lang="en-US" sz="2000" dirty="0" smtClean="0"/>
              <a:t>flow </a:t>
            </a:r>
            <a:r>
              <a:rPr lang="en-US" sz="2000" dirty="0"/>
              <a:t>out of negative terminal of the </a:t>
            </a:r>
            <a:r>
              <a:rPr lang="en-US" sz="2000" dirty="0" err="1"/>
              <a:t>emf</a:t>
            </a:r>
            <a:r>
              <a:rPr lang="en-US" sz="2000" dirty="0"/>
              <a:t> source, through the resister R and accumulates on the upper plate of the </a:t>
            </a:r>
            <a:r>
              <a:rPr lang="en-US" sz="2000" dirty="0" smtClean="0"/>
              <a:t>capacitor.</a:t>
            </a:r>
          </a:p>
          <a:p>
            <a:pPr lvl="1">
              <a:lnSpc>
                <a:spcPct val="80000"/>
              </a:lnSpc>
            </a:pPr>
            <a:r>
              <a:rPr lang="en-US" sz="2000" dirty="0"/>
              <a:t>The electrons from the bottom plate of the capacitor will flow into the positive terminal of the battery, leaving only positive charge on the bottom </a:t>
            </a:r>
            <a:r>
              <a:rPr lang="en-US" sz="2000" dirty="0" smtClean="0"/>
              <a:t>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a:t>
            </a:r>
            <a:r>
              <a:rPr lang="en-US" sz="2000" dirty="0" err="1"/>
              <a:t>emf</a:t>
            </a:r>
            <a:r>
              <a:rPr lang="en-US" sz="2000" dirty="0"/>
              <a:t>.</a:t>
            </a:r>
          </a:p>
          <a:p>
            <a:pPr lvl="1">
              <a:lnSpc>
                <a:spcPct val="80000"/>
              </a:lnSpc>
            </a:pPr>
            <a:r>
              <a:rPr lang="en-US" sz="2000" dirty="0"/>
              <a:t>The charge on the capacitor increases till it reaches to its maximum </a:t>
            </a:r>
            <a:r>
              <a:rPr lang="en-US" sz="2000" dirty="0" smtClean="0"/>
              <a:t>C</a:t>
            </a:r>
            <a:r>
              <a:rPr lang="en-US" sz="2400" dirty="0" smtClean="0">
                <a:latin typeface="Edwardian Script ITC"/>
                <a:ea typeface="Lucida Grande"/>
                <a:cs typeface="Edwardian Script ITC"/>
              </a:rPr>
              <a:t>E</a:t>
            </a:r>
            <a:r>
              <a:rPr lang="en-US" sz="2400" dirty="0" smtClean="0">
                <a:latin typeface="Monotype Corsiva" charset="0"/>
              </a:rPr>
              <a:t>.</a:t>
            </a:r>
            <a:endParaRPr lang="en-US" sz="2400" dirty="0">
              <a:latin typeface="Monotype Corsiva" charset="0"/>
            </a:endParaRP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058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4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wipe(left)">
                                      <p:cBhvr>
                                        <p:cTn id="22" dur="5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5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wipe(left)">
                                      <p:cBhvr>
                                        <p:cTn id="32" dur="500"/>
                                        <p:tgtEl>
                                          <p:spTgt spid="334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4851">
                                            <p:txEl>
                                              <p:pRg st="6" end="6"/>
                                            </p:txEl>
                                          </p:spTgt>
                                        </p:tgtEl>
                                        <p:attrNameLst>
                                          <p:attrName>style.visibility</p:attrName>
                                        </p:attrNameLst>
                                      </p:cBhvr>
                                      <p:to>
                                        <p:strVal val="visible"/>
                                      </p:to>
                                    </p:set>
                                    <p:animEffect transition="in" filter="wipe(left)">
                                      <p:cBhvr>
                                        <p:cTn id="37" dur="500"/>
                                        <p:tgtEl>
                                          <p:spTgt spid="334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34850"/>
                                        </p:tgtEl>
                                        <p:attrNameLst>
                                          <p:attrName>style.visibility</p:attrName>
                                        </p:attrNameLst>
                                      </p:cBhvr>
                                      <p:to>
                                        <p:strVal val="visible"/>
                                      </p:to>
                                    </p:set>
                                    <p:anim calcmode="lin" valueType="num">
                                      <p:cBhvr>
                                        <p:cTn id="42" dur="500" fill="hold"/>
                                        <p:tgtEl>
                                          <p:spTgt spid="334850"/>
                                        </p:tgtEl>
                                        <p:attrNameLst>
                                          <p:attrName>ppt_w</p:attrName>
                                        </p:attrNameLst>
                                      </p:cBhvr>
                                      <p:tavLst>
                                        <p:tav tm="0">
                                          <p:val>
                                            <p:fltVal val="0"/>
                                          </p:val>
                                        </p:tav>
                                        <p:tav tm="100000">
                                          <p:val>
                                            <p:strVal val="#ppt_w"/>
                                          </p:val>
                                        </p:tav>
                                      </p:tavLst>
                                    </p:anim>
                                    <p:anim calcmode="lin" valueType="num">
                                      <p:cBhvr>
                                        <p:cTn id="43" dur="500" fill="hold"/>
                                        <p:tgtEl>
                                          <p:spTgt spid="334850"/>
                                        </p:tgtEl>
                                        <p:attrNameLst>
                                          <p:attrName>ppt_h</p:attrName>
                                        </p:attrNameLst>
                                      </p:cBhvr>
                                      <p:tavLst>
                                        <p:tav tm="0">
                                          <p:val>
                                            <p:fltVal val="0"/>
                                          </p:val>
                                        </p:tav>
                                        <p:tav tm="100000">
                                          <p:val>
                                            <p:strVal val="#ppt_h"/>
                                          </p:val>
                                        </p:tav>
                                      </p:tavLst>
                                    </p:anim>
                                    <p:animEffect transition="in" filter="fade">
                                      <p:cBhvr>
                                        <p:cTn id="44" dur="500"/>
                                        <p:tgtEl>
                                          <p:spTgt spid="3348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34851">
                                            <p:txEl>
                                              <p:pRg st="7" end="7"/>
                                            </p:txEl>
                                          </p:spTgt>
                                        </p:tgtEl>
                                        <p:attrNameLst>
                                          <p:attrName>style.visibility</p:attrName>
                                        </p:attrNameLst>
                                      </p:cBhvr>
                                      <p:to>
                                        <p:strVal val="visible"/>
                                      </p:to>
                                    </p:set>
                                    <p:animEffect transition="in" filter="wipe(left)">
                                      <p:cBhvr>
                                        <p:cTn id="49" dur="500"/>
                                        <p:tgtEl>
                                          <p:spTgt spid="33485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4851">
                                            <p:txEl>
                                              <p:pRg st="8" end="8"/>
                                            </p:txEl>
                                          </p:spTgt>
                                        </p:tgtEl>
                                        <p:attrNameLst>
                                          <p:attrName>style.visibility</p:attrName>
                                        </p:attrNameLst>
                                      </p:cBhvr>
                                      <p:to>
                                        <p:strVal val="visible"/>
                                      </p:to>
                                    </p:set>
                                    <p:animEffect transition="in" filter="wipe(left)">
                                      <p:cBhvr>
                                        <p:cTn id="54" dur="500"/>
                                        <p:tgtEl>
                                          <p:spTgt spid="33485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34851">
                                            <p:txEl>
                                              <p:pRg st="9" end="9"/>
                                            </p:txEl>
                                          </p:spTgt>
                                        </p:tgtEl>
                                        <p:attrNameLst>
                                          <p:attrName>style.visibility</p:attrName>
                                        </p:attrNameLst>
                                      </p:cBhvr>
                                      <p:to>
                                        <p:strVal val="visible"/>
                                      </p:to>
                                    </p:set>
                                    <p:animEffect transition="in" filter="wipe(left)">
                                      <p:cBhvr>
                                        <p:cTn id="59" dur="500"/>
                                        <p:tgtEl>
                                          <p:spTgt spid="33485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34851">
                                            <p:txEl>
                                              <p:pRg st="10" end="10"/>
                                            </p:txEl>
                                          </p:spTgt>
                                        </p:tgtEl>
                                        <p:attrNameLst>
                                          <p:attrName>style.visibility</p:attrName>
                                        </p:attrNameLst>
                                      </p:cBhvr>
                                      <p:to>
                                        <p:strVal val="visible"/>
                                      </p:to>
                                    </p:set>
                                    <p:animEffect transition="in" filter="wipe(left)">
                                      <p:cBhvr>
                                        <p:cTn id="64" dur="500"/>
                                        <p:tgtEl>
                                          <p:spTgt spid="33485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34851">
                                            <p:txEl>
                                              <p:pRg st="11" end="11"/>
                                            </p:txEl>
                                          </p:spTgt>
                                        </p:tgtEl>
                                        <p:attrNameLst>
                                          <p:attrName>style.visibility</p:attrName>
                                        </p:attrNameLst>
                                      </p:cBhvr>
                                      <p:to>
                                        <p:strVal val="visible"/>
                                      </p:to>
                                    </p:set>
                                    <p:animEffect transition="in" filter="wipe(left)">
                                      <p:cBhvr>
                                        <p:cTn id="69" dur="500"/>
                                        <p:tgtEl>
                                          <p:spTgt spid="334851">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34851">
                                            <p:txEl>
                                              <p:pRg st="12" end="12"/>
                                            </p:txEl>
                                          </p:spTgt>
                                        </p:tgtEl>
                                        <p:attrNameLst>
                                          <p:attrName>style.visibility</p:attrName>
                                        </p:attrNameLst>
                                      </p:cBhvr>
                                      <p:to>
                                        <p:strVal val="visible"/>
                                      </p:to>
                                    </p:set>
                                    <p:animEffect transition="in" filter="wipe(left)">
                                      <p:cBhvr>
                                        <p:cTn id="74" dur="500"/>
                                        <p:tgtEl>
                                          <p:spTgt spid="33485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34851">
                                            <p:txEl>
                                              <p:pRg st="13" end="13"/>
                                            </p:txEl>
                                          </p:spTgt>
                                        </p:tgtEl>
                                        <p:attrNameLst>
                                          <p:attrName>style.visibility</p:attrName>
                                        </p:attrNameLst>
                                      </p:cBhvr>
                                      <p:to>
                                        <p:strVal val="visible"/>
                                      </p:to>
                                    </p:set>
                                    <p:animEffect transition="in" filter="wipe(left)">
                                      <p:cBhvr>
                                        <p:cTn id="79" dur="500"/>
                                        <p:tgtEl>
                                          <p:spTgt spid="3348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Wrdnesday, Oct. 31,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8</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endParaRPr lang="en-US" sz="2800" dirty="0" smtClean="0"/>
          </a:p>
          <a:p>
            <a:pPr lvl="1">
              <a:spcBef>
                <a:spcPts val="72"/>
              </a:spcBef>
            </a:pPr>
            <a:r>
              <a:rPr lang="en-US" sz="2400" dirty="0" smtClean="0"/>
              <a:t>The charge </a:t>
            </a:r>
            <a:r>
              <a:rPr lang="en-US" sz="2400" dirty="0"/>
              <a:t>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smtClean="0"/>
          </a:p>
          <a:p>
            <a:pPr lvl="1">
              <a:spcBef>
                <a:spcPts val="72"/>
              </a:spcBef>
            </a:pPr>
            <a:endParaRPr lang="en-US" sz="2400" dirty="0" smtClean="0"/>
          </a:p>
          <a:p>
            <a:pPr lvl="1">
              <a:spcBef>
                <a:spcPts val="72"/>
              </a:spcBef>
            </a:pPr>
            <a:r>
              <a:rPr lang="en-US" sz="2400" dirty="0" smtClean="0"/>
              <a:t>From </a:t>
            </a:r>
            <a:r>
              <a:rPr lang="en-US" sz="2400" dirty="0"/>
              <a:t>energy conservation (Kirchhoff’s 2</a:t>
            </a:r>
            <a:r>
              <a:rPr lang="en-US" sz="2400" baseline="30000" dirty="0"/>
              <a:t>nd</a:t>
            </a:r>
            <a:r>
              <a:rPr lang="en-US" sz="2400" dirty="0"/>
              <a:t> rule), the </a:t>
            </a:r>
            <a:r>
              <a:rPr lang="en-US" sz="2400" dirty="0" err="1"/>
              <a:t>emf</a:t>
            </a:r>
            <a:r>
              <a:rPr lang="en-US" sz="2400" dirty="0" smtClean="0"/>
              <a:t> </a:t>
            </a:r>
            <a:r>
              <a:rPr lang="en-US" dirty="0" smtClean="0">
                <a:latin typeface="Edwardian Script ITC"/>
                <a:cs typeface="Edwardian Script ITC"/>
              </a:rPr>
              <a:t>E</a:t>
            </a:r>
            <a:r>
              <a:rPr lang="en-US" dirty="0" smtClean="0">
                <a:latin typeface="Monotype Corsiva" charset="0"/>
              </a:rPr>
              <a:t> </a:t>
            </a:r>
            <a:r>
              <a:rPr lang="en-US" sz="2400" dirty="0"/>
              <a:t>must be equal to the voltage drop across the capacitor and the resister</a:t>
            </a:r>
          </a:p>
          <a:p>
            <a:pPr lvl="2">
              <a:spcBef>
                <a:spcPts val="72"/>
              </a:spcBef>
            </a:pPr>
            <a:r>
              <a:rPr lang="en-US" dirty="0" smtClean="0"/>
              <a:t> </a:t>
            </a:r>
            <a:r>
              <a:rPr lang="en-US" dirty="0" smtClean="0">
                <a:latin typeface="Edwardian Script ITC"/>
                <a:cs typeface="Edwardian Script ITC"/>
              </a:rPr>
              <a:t>E</a:t>
            </a:r>
            <a:r>
              <a:rPr lang="en-US" dirty="0" smtClean="0">
                <a:latin typeface="Monotype Corsiva" charset="0"/>
              </a:rPr>
              <a:t>=IR+Q/C</a:t>
            </a:r>
            <a:endParaRPr lang="en-US" dirty="0">
              <a:latin typeface="Monotype Corsiva" charset="0"/>
            </a:endParaRPr>
          </a:p>
          <a:p>
            <a:pPr lvl="2">
              <a:spcBef>
                <a:spcPts val="72"/>
              </a:spcBef>
            </a:pPr>
            <a:r>
              <a:rPr lang="en-US" dirty="0" smtClean="0"/>
              <a:t>R </a:t>
            </a:r>
            <a:r>
              <a:rPr lang="en-US" dirty="0"/>
              <a:t>includes all resistance in the circuit, including the internal resistance of the battery, </a:t>
            </a:r>
            <a:r>
              <a:rPr lang="en-US" dirty="0">
                <a:latin typeface="Monotype Corsiva" charset="0"/>
              </a:rPr>
              <a:t>I</a:t>
            </a:r>
            <a:r>
              <a:rPr lang="en-US" dirty="0"/>
              <a:t> is the current in the circuit at any </a:t>
            </a:r>
            <a:r>
              <a:rPr lang="en-US" dirty="0" smtClean="0"/>
              <a:t>instance, </a:t>
            </a:r>
            <a:r>
              <a:rPr lang="en-US" dirty="0"/>
              <a:t>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172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6"/>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7"/>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172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1729"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20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6898">
                                            <p:txEl>
                                              <p:pRg st="0" end="0"/>
                                            </p:txEl>
                                          </p:spTgt>
                                        </p:tgtEl>
                                        <p:attrNameLst>
                                          <p:attrName>style.visibility</p:attrName>
                                        </p:attrNameLst>
                                      </p:cBhvr>
                                      <p:to>
                                        <p:strVal val="visible"/>
                                      </p:to>
                                    </p:set>
                                    <p:animEffect transition="in" filter="wipe(left)">
                                      <p:cBhvr>
                                        <p:cTn id="7" dur="500"/>
                                        <p:tgtEl>
                                          <p:spTgt spid="336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6898">
                                            <p:txEl>
                                              <p:pRg st="1" end="1"/>
                                            </p:txEl>
                                          </p:spTgt>
                                        </p:tgtEl>
                                        <p:attrNameLst>
                                          <p:attrName>style.visibility</p:attrName>
                                        </p:attrNameLst>
                                      </p:cBhvr>
                                      <p:to>
                                        <p:strVal val="visible"/>
                                      </p:to>
                                    </p:set>
                                    <p:animEffect transition="in" filter="wipe(left)">
                                      <p:cBhvr>
                                        <p:cTn id="12" dur="500"/>
                                        <p:tgtEl>
                                          <p:spTgt spid="336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6901"/>
                                        </p:tgtEl>
                                        <p:attrNameLst>
                                          <p:attrName>style.visibility</p:attrName>
                                        </p:attrNameLst>
                                      </p:cBhvr>
                                      <p:to>
                                        <p:strVal val="visible"/>
                                      </p:to>
                                    </p:set>
                                    <p:anim calcmode="lin" valueType="num">
                                      <p:cBhvr>
                                        <p:cTn id="17" dur="500" fill="hold"/>
                                        <p:tgtEl>
                                          <p:spTgt spid="336901"/>
                                        </p:tgtEl>
                                        <p:attrNameLst>
                                          <p:attrName>ppt_w</p:attrName>
                                        </p:attrNameLst>
                                      </p:cBhvr>
                                      <p:tavLst>
                                        <p:tav tm="0">
                                          <p:val>
                                            <p:fltVal val="0"/>
                                          </p:val>
                                        </p:tav>
                                        <p:tav tm="100000">
                                          <p:val>
                                            <p:strVal val="#ppt_w"/>
                                          </p:val>
                                        </p:tav>
                                      </p:tavLst>
                                    </p:anim>
                                    <p:anim calcmode="lin" valueType="num">
                                      <p:cBhvr>
                                        <p:cTn id="18" dur="500" fill="hold"/>
                                        <p:tgtEl>
                                          <p:spTgt spid="336901"/>
                                        </p:tgtEl>
                                        <p:attrNameLst>
                                          <p:attrName>ppt_h</p:attrName>
                                        </p:attrNameLst>
                                      </p:cBhvr>
                                      <p:tavLst>
                                        <p:tav tm="0">
                                          <p:val>
                                            <p:fltVal val="0"/>
                                          </p:val>
                                        </p:tav>
                                        <p:tav tm="100000">
                                          <p:val>
                                            <p:strVal val="#ppt_h"/>
                                          </p:val>
                                        </p:tav>
                                      </p:tavLst>
                                    </p:anim>
                                    <p:animEffect transition="in" filter="fade">
                                      <p:cBhvr>
                                        <p:cTn id="19" dur="500"/>
                                        <p:tgtEl>
                                          <p:spTgt spid="3369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6902"/>
                                        </p:tgtEl>
                                        <p:attrNameLst>
                                          <p:attrName>style.visibility</p:attrName>
                                        </p:attrNameLst>
                                      </p:cBhvr>
                                      <p:to>
                                        <p:strVal val="visible"/>
                                      </p:to>
                                    </p:set>
                                    <p:anim calcmode="lin" valueType="num">
                                      <p:cBhvr>
                                        <p:cTn id="24" dur="500" fill="hold"/>
                                        <p:tgtEl>
                                          <p:spTgt spid="336902"/>
                                        </p:tgtEl>
                                        <p:attrNameLst>
                                          <p:attrName>ppt_w</p:attrName>
                                        </p:attrNameLst>
                                      </p:cBhvr>
                                      <p:tavLst>
                                        <p:tav tm="0">
                                          <p:val>
                                            <p:fltVal val="0"/>
                                          </p:val>
                                        </p:tav>
                                        <p:tav tm="100000">
                                          <p:val>
                                            <p:strVal val="#ppt_w"/>
                                          </p:val>
                                        </p:tav>
                                      </p:tavLst>
                                    </p:anim>
                                    <p:anim calcmode="lin" valueType="num">
                                      <p:cBhvr>
                                        <p:cTn id="25" dur="500" fill="hold"/>
                                        <p:tgtEl>
                                          <p:spTgt spid="336902"/>
                                        </p:tgtEl>
                                        <p:attrNameLst>
                                          <p:attrName>ppt_h</p:attrName>
                                        </p:attrNameLst>
                                      </p:cBhvr>
                                      <p:tavLst>
                                        <p:tav tm="0">
                                          <p:val>
                                            <p:fltVal val="0"/>
                                          </p:val>
                                        </p:tav>
                                        <p:tav tm="100000">
                                          <p:val>
                                            <p:strVal val="#ppt_h"/>
                                          </p:val>
                                        </p:tav>
                                      </p:tavLst>
                                    </p:anim>
                                    <p:animEffect transition="in" filter="fade">
                                      <p:cBhvr>
                                        <p:cTn id="26" dur="500"/>
                                        <p:tgtEl>
                                          <p:spTgt spid="3369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6898">
                                            <p:txEl>
                                              <p:pRg st="8" end="8"/>
                                            </p:txEl>
                                          </p:spTgt>
                                        </p:tgtEl>
                                        <p:attrNameLst>
                                          <p:attrName>style.visibility</p:attrName>
                                        </p:attrNameLst>
                                      </p:cBhvr>
                                      <p:to>
                                        <p:strVal val="visible"/>
                                      </p:to>
                                    </p:set>
                                    <p:animEffect transition="in" filter="wipe(left)">
                                      <p:cBhvr>
                                        <p:cTn id="31" dur="500"/>
                                        <p:tgtEl>
                                          <p:spTgt spid="33689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36898">
                                            <p:txEl>
                                              <p:pRg st="9" end="9"/>
                                            </p:txEl>
                                          </p:spTgt>
                                        </p:tgtEl>
                                        <p:attrNameLst>
                                          <p:attrName>style.visibility</p:attrName>
                                        </p:attrNameLst>
                                      </p:cBhvr>
                                      <p:to>
                                        <p:strVal val="visible"/>
                                      </p:to>
                                    </p:set>
                                    <p:animEffect transition="in" filter="wipe(left)">
                                      <p:cBhvr>
                                        <p:cTn id="36" dur="500"/>
                                        <p:tgtEl>
                                          <p:spTgt spid="33689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36898">
                                            <p:txEl>
                                              <p:pRg st="10" end="10"/>
                                            </p:txEl>
                                          </p:spTgt>
                                        </p:tgtEl>
                                        <p:attrNameLst>
                                          <p:attrName>style.visibility</p:attrName>
                                        </p:attrNameLst>
                                      </p:cBhvr>
                                      <p:to>
                                        <p:strVal val="visible"/>
                                      </p:to>
                                    </p:set>
                                    <p:animEffect transition="in" filter="wipe(left)">
                                      <p:cBhvr>
                                        <p:cTn id="41" dur="500"/>
                                        <p:tgtEl>
                                          <p:spTgt spid="336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Wrdnesday, Oct. 31,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9</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smtClean="0"/>
              <a:t>In an RC circuit                         </a:t>
            </a:r>
            <a:r>
              <a:rPr lang="en-US" dirty="0"/>
              <a:t>and</a:t>
            </a:r>
          </a:p>
          <a:p>
            <a:r>
              <a:rPr lang="en-US" dirty="0"/>
              <a:t>What can we see from the above equations?</a:t>
            </a:r>
          </a:p>
          <a:p>
            <a:pPr lvl="1"/>
            <a:r>
              <a:rPr lang="en-US" dirty="0"/>
              <a:t>Q and V</a:t>
            </a:r>
            <a:r>
              <a:rPr lang="en-US" baseline="-25000" dirty="0"/>
              <a:t>C</a:t>
            </a:r>
            <a:r>
              <a:rPr lang="en-US" dirty="0"/>
              <a:t> increase from 0 at t=0 to </a:t>
            </a:r>
            <a:r>
              <a:rPr lang="en-US" dirty="0" smtClean="0"/>
              <a:t>the maximum </a:t>
            </a:r>
            <a:r>
              <a:rPr lang="en-US" dirty="0"/>
              <a:t>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a:t>
            </a:r>
            <a:r>
              <a:rPr lang="en-US" b="1" u="sng" dirty="0">
                <a:solidFill>
                  <a:srgbClr val="FF0000"/>
                </a:solidFill>
              </a:rPr>
              <a:t>time </a:t>
            </a:r>
            <a:r>
              <a:rPr lang="en-US" b="1" u="sng" dirty="0" smtClean="0">
                <a:solidFill>
                  <a:srgbClr val="FF0000"/>
                </a:solidFill>
              </a:rPr>
              <a:t>constant </a:t>
            </a:r>
            <a:r>
              <a:rPr lang="en-US" dirty="0" smtClean="0"/>
              <a:t>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a</a:t>
            </a:r>
            <a:r>
              <a:rPr lang="en-US" dirty="0" smtClean="0"/>
              <a:t> </a:t>
            </a:r>
            <a:r>
              <a:rPr lang="en-US" dirty="0"/>
              <a:t>capacitor to reach (</a:t>
            </a:r>
            <a:r>
              <a:rPr lang="en-US" dirty="0" smtClean="0"/>
              <a:t>1 - e</a:t>
            </a:r>
            <a:r>
              <a:rPr lang="en-US" baseline="30000" dirty="0" smtClean="0"/>
              <a:t>-1</a:t>
            </a:r>
            <a:r>
              <a:rPr lang="en-US" dirty="0" smtClean="0"/>
              <a:t>)=</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303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303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303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nvPr>
        </p:nvGraphicFramePr>
        <p:xfrm>
          <a:off x="2970212" y="720725"/>
          <a:ext cx="2239963" cy="574675"/>
        </p:xfrm>
        <a:graphic>
          <a:graphicData uri="http://schemas.openxmlformats.org/presentationml/2006/ole">
            <mc:AlternateContent xmlns:mc="http://schemas.openxmlformats.org/markup-compatibility/2006">
              <mc:Choice xmlns:v="urn:schemas-microsoft-com:vml" Requires="v">
                <p:oleObj spid="_x0000_s153039" name="Equation" r:id="rId7" imgW="1091880" imgH="279360" progId="Equation.DSMT4">
                  <p:embed/>
                </p:oleObj>
              </mc:Choice>
              <mc:Fallback>
                <p:oleObj name="Equation" r:id="rId7" imgW="1091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12" y="720725"/>
                        <a:ext cx="2239963"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extLst/>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153040" name="Equation" r:id="rId9" imgW="1041120" imgH="279360" progId="Equation.DSMT4">
                  <p:embed/>
                </p:oleObj>
              </mc:Choice>
              <mc:Fallback>
                <p:oleObj name="Equation" r:id="rId9" imgW="104112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mc:AlternateContent xmlns:mc="http://schemas.openxmlformats.org/markup-compatibility/2006">
              <mc:Choice xmlns:v="urn:schemas-microsoft-com:vml" Requires="v">
                <p:oleObj spid="_x0000_s153041"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784850"/>
                        <a:ext cx="46831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mc:AlternateContent xmlns:mc="http://schemas.openxmlformats.org/markup-compatibility/2006">
              <mc:Choice xmlns:v="urn:schemas-microsoft-com:vml" Requires="v">
                <p:oleObj spid="_x0000_s153042" name="Equation" r:id="rId13" imgW="355320" imgH="368280" progId="Equation.DSMT4">
                  <p:embed/>
                </p:oleObj>
              </mc:Choice>
              <mc:Fallback>
                <p:oleObj name="Equation" r:id="rId13" imgW="3553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562600"/>
                        <a:ext cx="73025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mc:AlternateContent xmlns:mc="http://schemas.openxmlformats.org/markup-compatibility/2006">
              <mc:Choice xmlns:v="urn:schemas-microsoft-com:vml" Requires="v">
                <p:oleObj spid="_x0000_s153043" name="Equation" r:id="rId15" imgW="482400" imgH="368280" progId="Equation.DSMT4">
                  <p:embed/>
                </p:oleObj>
              </mc:Choice>
              <mc:Fallback>
                <p:oleObj name="Equation" r:id="rId15" imgW="4824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562600"/>
                        <a:ext cx="99060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32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20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66776</TotalTime>
  <Words>1941</Words>
  <Application>Microsoft Macintosh PowerPoint</Application>
  <PresentationFormat>On-screen Show (4:3)</PresentationFormat>
  <Paragraphs>210</Paragraphs>
  <Slides>16</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 Narrow</vt:lpstr>
      <vt:lpstr>Edwardian Script ITC</vt:lpstr>
      <vt:lpstr>Lucida Grande</vt:lpstr>
      <vt:lpstr>Monotype Corsiva</vt:lpstr>
      <vt:lpstr>ＭＳ Ｐゴシック</vt:lpstr>
      <vt:lpstr>Symbol</vt:lpstr>
      <vt:lpstr>Times New Roman</vt:lpstr>
      <vt:lpstr>Wingdings</vt:lpstr>
      <vt:lpstr>Arial</vt:lpstr>
      <vt:lpstr>phys1443-spring02</vt:lpstr>
      <vt:lpstr>Equation</vt:lpstr>
      <vt:lpstr>PHYS 1441 – Section 002 Lecture #15</vt:lpstr>
      <vt:lpstr>Announcements</vt:lpstr>
      <vt:lpstr>PowerPoint Presentation</vt:lpstr>
      <vt:lpstr>Reminder: Special Extra Credit #4</vt:lpstr>
      <vt:lpstr>These are acceptable!</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768</cp:revision>
  <cp:lastPrinted>2018-10-29T17:43:30Z</cp:lastPrinted>
  <dcterms:created xsi:type="dcterms:W3CDTF">2012-01-19T04:21:20Z</dcterms:created>
  <dcterms:modified xsi:type="dcterms:W3CDTF">2018-10-31T19:46:02Z</dcterms:modified>
</cp:coreProperties>
</file>