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582" r:id="rId3"/>
    <p:sldId id="661" r:id="rId4"/>
    <p:sldId id="715" r:id="rId5"/>
    <p:sldId id="716" r:id="rId6"/>
    <p:sldId id="691" r:id="rId7"/>
    <p:sldId id="692" r:id="rId8"/>
    <p:sldId id="693" r:id="rId9"/>
    <p:sldId id="694" r:id="rId10"/>
    <p:sldId id="695" r:id="rId11"/>
    <p:sldId id="696" r:id="rId12"/>
    <p:sldId id="697" r:id="rId13"/>
    <p:sldId id="698" r:id="rId14"/>
    <p:sldId id="699" r:id="rId15"/>
    <p:sldId id="70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0"/>
    <p:restoredTop sz="94660"/>
  </p:normalViewPr>
  <p:slideViewPr>
    <p:cSldViewPr>
      <p:cViewPr varScale="1">
        <p:scale>
          <a:sx n="106" d="100"/>
          <a:sy n="106" d="100"/>
        </p:scale>
        <p:origin x="3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wmf"/><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 Type="http://schemas.openxmlformats.org/officeDocument/2006/relationships/image" Target="../media/image30.wmf"/><Relationship Id="rId2"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1" Type="http://schemas.openxmlformats.org/officeDocument/2006/relationships/image" Target="../media/image3.wmf"/><Relationship Id="rId2"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0.wmf"/><Relationship Id="rId3"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1" Type="http://schemas.openxmlformats.org/officeDocument/2006/relationships/image" Target="../media/image22.wmf"/><Relationship Id="rId2"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8274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4570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Nov. 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Nov. 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13.bin"/><Relationship Id="rId5" Type="http://schemas.openxmlformats.org/officeDocument/2006/relationships/image" Target="../media/image3.wmf"/><Relationship Id="rId6" Type="http://schemas.openxmlformats.org/officeDocument/2006/relationships/oleObject" Target="../embeddings/oleObject14.bin"/><Relationship Id="rId7" Type="http://schemas.openxmlformats.org/officeDocument/2006/relationships/oleObject" Target="../embeddings/oleObject15.bin"/><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wmf"/><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image" Target="../media/image16.wmf"/><Relationship Id="rId13" Type="http://schemas.openxmlformats.org/officeDocument/2006/relationships/oleObject" Target="../embeddings/oleObject26.bin"/><Relationship Id="rId14" Type="http://schemas.openxmlformats.org/officeDocument/2006/relationships/image" Target="../media/image17.wmf"/><Relationship Id="rId15" Type="http://schemas.openxmlformats.org/officeDocument/2006/relationships/oleObject" Target="../embeddings/oleObject27.bin"/><Relationship Id="rId16" Type="http://schemas.openxmlformats.org/officeDocument/2006/relationships/image" Target="../media/image18.wmf"/><Relationship Id="rId17" Type="http://schemas.openxmlformats.org/officeDocument/2006/relationships/oleObject" Target="../embeddings/oleObject28.bin"/><Relationship Id="rId18" Type="http://schemas.openxmlformats.org/officeDocument/2006/relationships/image" Target="../media/image19.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3.wmf"/><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8" Type="http://schemas.openxmlformats.org/officeDocument/2006/relationships/image" Target="../media/image14.wmf"/><Relationship Id="rId9" Type="http://schemas.openxmlformats.org/officeDocument/2006/relationships/oleObject" Target="../embeddings/oleObject24.bin"/><Relationship Id="rId10"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image" Target="../media/image20.wmf"/><Relationship Id="rId9" Type="http://schemas.openxmlformats.org/officeDocument/2006/relationships/oleObject" Target="../embeddings/oleObject33.bin"/><Relationship Id="rId10" Type="http://schemas.openxmlformats.org/officeDocument/2006/relationships/image" Target="../media/image21.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image" Target="../media/image25.wmf"/><Relationship Id="rId12" Type="http://schemas.openxmlformats.org/officeDocument/2006/relationships/oleObject" Target="../embeddings/oleObject38.bin"/><Relationship Id="rId13" Type="http://schemas.openxmlformats.org/officeDocument/2006/relationships/image" Target="../media/image26.wmf"/><Relationship Id="rId14" Type="http://schemas.openxmlformats.org/officeDocument/2006/relationships/oleObject" Target="../embeddings/oleObject39.bin"/><Relationship Id="rId15" Type="http://schemas.openxmlformats.org/officeDocument/2006/relationships/image" Target="../media/image27.wmf"/><Relationship Id="rId16" Type="http://schemas.openxmlformats.org/officeDocument/2006/relationships/oleObject" Target="../embeddings/oleObject40.bin"/><Relationship Id="rId17" Type="http://schemas.openxmlformats.org/officeDocument/2006/relationships/image" Target="../media/image28.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29.jpeg"/><Relationship Id="rId4" Type="http://schemas.openxmlformats.org/officeDocument/2006/relationships/oleObject" Target="../embeddings/oleObject34.bin"/><Relationship Id="rId5" Type="http://schemas.openxmlformats.org/officeDocument/2006/relationships/image" Target="../media/image22.wmf"/><Relationship Id="rId6" Type="http://schemas.openxmlformats.org/officeDocument/2006/relationships/oleObject" Target="../embeddings/oleObject35.bin"/><Relationship Id="rId7" Type="http://schemas.openxmlformats.org/officeDocument/2006/relationships/image" Target="../media/image23.wmf"/><Relationship Id="rId8" Type="http://schemas.openxmlformats.org/officeDocument/2006/relationships/oleObject" Target="../embeddings/oleObject36.bin"/><Relationship Id="rId9" Type="http://schemas.openxmlformats.org/officeDocument/2006/relationships/image" Target="../media/image24.wmf"/><Relationship Id="rId10"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9" Type="http://schemas.openxmlformats.org/officeDocument/2006/relationships/image" Target="../media/image32.png"/><Relationship Id="rId20" Type="http://schemas.openxmlformats.org/officeDocument/2006/relationships/oleObject" Target="../embeddings/oleObject49.bin"/><Relationship Id="rId21" Type="http://schemas.openxmlformats.org/officeDocument/2006/relationships/image" Target="../media/image38.png"/><Relationship Id="rId22" Type="http://schemas.openxmlformats.org/officeDocument/2006/relationships/oleObject" Target="../embeddings/oleObject50.bin"/><Relationship Id="rId23" Type="http://schemas.openxmlformats.org/officeDocument/2006/relationships/image" Target="../media/image39.png"/><Relationship Id="rId24" Type="http://schemas.openxmlformats.org/officeDocument/2006/relationships/oleObject" Target="../embeddings/oleObject51.bin"/><Relationship Id="rId25" Type="http://schemas.openxmlformats.org/officeDocument/2006/relationships/image" Target="../media/image40.png"/><Relationship Id="rId10" Type="http://schemas.openxmlformats.org/officeDocument/2006/relationships/oleObject" Target="../embeddings/oleObject44.bin"/><Relationship Id="rId11" Type="http://schemas.openxmlformats.org/officeDocument/2006/relationships/image" Target="../media/image33.png"/><Relationship Id="rId12" Type="http://schemas.openxmlformats.org/officeDocument/2006/relationships/oleObject" Target="../embeddings/oleObject45.bin"/><Relationship Id="rId13" Type="http://schemas.openxmlformats.org/officeDocument/2006/relationships/image" Target="../media/image34.png"/><Relationship Id="rId14" Type="http://schemas.openxmlformats.org/officeDocument/2006/relationships/oleObject" Target="../embeddings/oleObject46.bin"/><Relationship Id="rId15" Type="http://schemas.openxmlformats.org/officeDocument/2006/relationships/image" Target="../media/image35.png"/><Relationship Id="rId16" Type="http://schemas.openxmlformats.org/officeDocument/2006/relationships/oleObject" Target="../embeddings/oleObject47.bin"/><Relationship Id="rId17" Type="http://schemas.openxmlformats.org/officeDocument/2006/relationships/image" Target="../media/image36.wmf"/><Relationship Id="rId18" Type="http://schemas.openxmlformats.org/officeDocument/2006/relationships/oleObject" Target="../embeddings/oleObject48.bin"/><Relationship Id="rId19" Type="http://schemas.openxmlformats.org/officeDocument/2006/relationships/image" Target="../media/image37.png"/><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41.bin"/><Relationship Id="rId5" Type="http://schemas.openxmlformats.org/officeDocument/2006/relationships/image" Target="../media/image30.wmf"/><Relationship Id="rId6" Type="http://schemas.openxmlformats.org/officeDocument/2006/relationships/oleObject" Target="../embeddings/oleObject42.bin"/><Relationship Id="rId7" Type="http://schemas.openxmlformats.org/officeDocument/2006/relationships/image" Target="../media/image31.png"/><Relationship Id="rId8"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4.bin"/><Relationship Id="rId5" Type="http://schemas.openxmlformats.org/officeDocument/2006/relationships/image" Target="../media/image3.wmf"/><Relationship Id="rId6" Type="http://schemas.openxmlformats.org/officeDocument/2006/relationships/oleObject" Target="../embeddings/oleObject5.bin"/><Relationship Id="rId7"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7.bin"/><Relationship Id="rId5" Type="http://schemas.openxmlformats.org/officeDocument/2006/relationships/image" Target="../media/image3.wmf"/><Relationship Id="rId6" Type="http://schemas.openxmlformats.org/officeDocument/2006/relationships/oleObject" Target="../embeddings/oleObject8.bin"/><Relationship Id="rId7"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0.bin"/><Relationship Id="rId6" Type="http://schemas.openxmlformats.org/officeDocument/2006/relationships/image" Target="../media/image3.wmf"/><Relationship Id="rId7" Type="http://schemas.openxmlformats.org/officeDocument/2006/relationships/oleObject" Target="../embeddings/oleObject11.bin"/><Relationship Id="rId8" Type="http://schemas.openxmlformats.org/officeDocument/2006/relationships/oleObject" Target="../embeddings/oleObject1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5,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5377" y="1531203"/>
            <a:ext cx="26452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a:t>
            </a:r>
            <a:r>
              <a:rPr lang="en-US" dirty="0">
                <a:solidFill>
                  <a:schemeClr val="accent2"/>
                </a:solidFill>
                <a:latin typeface="Monotype Corsiva" pitchFamily="-84" charset="0"/>
              </a:rPr>
              <a:t>5</a:t>
            </a:r>
            <a:r>
              <a:rPr lang="en-US" dirty="0" smtClean="0">
                <a:solidFill>
                  <a:schemeClr val="accent2"/>
                </a:solidFill>
                <a:latin typeface="Monotype Corsiva" pitchFamily="-84" charset="0"/>
              </a:rPr>
              <a:t>, 2018</a:t>
            </a:r>
            <a:endParaRPr lang="en-US" dirty="0">
              <a:solidFill>
                <a:schemeClr val="accent2"/>
              </a:solidFill>
              <a:latin typeface="Monotype Corsiva" pitchFamily="-84" charset="0"/>
            </a:endParaRPr>
          </a:p>
          <a:p>
            <a:pPr algn="ctr"/>
            <a:r>
              <a:rPr lang="en-US" dirty="0" smtClean="0">
                <a:solidFill>
                  <a:schemeClr val="accent2"/>
                </a:solidFill>
                <a:latin typeface="Monotype Corsiva" pitchFamily="-84" charset="0"/>
              </a:rPr>
              <a:t>Dr</a:t>
            </a:r>
            <a:r>
              <a:rPr lang="en-US" dirty="0">
                <a:solidFill>
                  <a:schemeClr val="accent2"/>
                </a:solidFill>
                <a:latin typeface="Monotype Corsiva" pitchFamily="-84" charset="0"/>
              </a:rPr>
              <a:t>.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27: Magnetism &amp;</a:t>
            </a:r>
            <a:r>
              <a:rPr lang="en-US" dirty="0" smtClean="0">
                <a:latin typeface="Arial Narrow" charset="0"/>
              </a:rPr>
              <a:t> </a:t>
            </a:r>
            <a:r>
              <a:rPr lang="en-US" dirty="0">
                <a:latin typeface="Arial Narrow" charset="0"/>
              </a:rPr>
              <a:t>Magnetic </a:t>
            </a:r>
            <a:r>
              <a:rPr lang="en-US" dirty="0" smtClean="0">
                <a:latin typeface="Arial Narrow" charset="0"/>
              </a:rPr>
              <a:t>Field</a:t>
            </a:r>
          </a:p>
          <a:p>
            <a:pPr marL="1352550" lvl="1" indent="-609600"/>
            <a:r>
              <a:rPr lang="en-US" dirty="0">
                <a:latin typeface="Arial Narrow" charset="0"/>
              </a:rPr>
              <a:t>Electric Current and </a:t>
            </a:r>
            <a:r>
              <a:rPr lang="en-US" dirty="0" smtClean="0">
                <a:latin typeface="Arial Narrow" charset="0"/>
              </a:rPr>
              <a:t>Magnetism</a:t>
            </a:r>
          </a:p>
          <a:p>
            <a:pPr marL="1352550" lvl="1" indent="-609600"/>
            <a:r>
              <a:rPr lang="en-US" dirty="0" smtClean="0">
                <a:latin typeface="Arial Narrow" charset="0"/>
              </a:rPr>
              <a:t>Magnetic Field</a:t>
            </a:r>
            <a:endParaRPr lang="en-US" dirty="0">
              <a:latin typeface="Arial Narrow" charset="0"/>
            </a:endParaRPr>
          </a:p>
          <a:p>
            <a:pPr marL="1352550" lvl="1" indent="-609600"/>
            <a:r>
              <a:rPr lang="en-US" dirty="0" smtClean="0">
                <a:latin typeface="Arial Narrow" charset="0"/>
              </a:rPr>
              <a:t>Magnetic Force on a Moving Charge</a:t>
            </a:r>
          </a:p>
          <a:p>
            <a:pPr marL="1352550" lvl="1" indent="-609600"/>
            <a:r>
              <a:rPr lang="en-US" dirty="0">
                <a:latin typeface="Arial Narrow" charset="0"/>
              </a:rPr>
              <a:t>About Magnetic </a:t>
            </a:r>
            <a:r>
              <a:rPr lang="en-US" dirty="0" smtClean="0">
                <a:latin typeface="Arial Narrow" charset="0"/>
              </a:rPr>
              <a:t>Field</a:t>
            </a:r>
          </a:p>
          <a:p>
            <a:pPr marL="1352550" lvl="1" indent="-609600"/>
            <a:r>
              <a:rPr lang="en-US" dirty="0" smtClean="0">
                <a:latin typeface="Arial Narrow" charset="0"/>
              </a:rPr>
              <a:t>Charged Particle Path in a Magnetic Field</a:t>
            </a:r>
            <a:endParaRPr lang="en-US" dirty="0">
              <a:latin typeface="Arial Narrow" charset="0"/>
            </a:endParaRPr>
          </a:p>
          <a:p>
            <a:pPr marL="609600" indent="-609600" algn="l"/>
            <a:endParaRPr lang="en-US" sz="2400" dirty="0">
              <a:latin typeface="Arial Narrow" charset="0"/>
            </a:endParaRPr>
          </a:p>
        </p:txBody>
      </p:sp>
      <p:sp>
        <p:nvSpPr>
          <p:cNvPr id="8" name="Text Box 9"/>
          <p:cNvSpPr txBox="1">
            <a:spLocks noChangeArrowheads="1"/>
          </p:cNvSpPr>
          <p:nvPr/>
        </p:nvSpPr>
        <p:spPr bwMode="auto">
          <a:xfrm>
            <a:off x="1143000" y="5450305"/>
            <a:ext cx="7652992"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#11,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Monday, Nov. </a:t>
            </a:r>
            <a:r>
              <a:rPr lang="en-US" dirty="0">
                <a:solidFill>
                  <a:srgbClr val="003300"/>
                </a:solidFill>
                <a:latin typeface="Arial Narrow" charset="0"/>
              </a:rPr>
              <a:t>1</a:t>
            </a:r>
            <a:r>
              <a:rPr lang="en-US" dirty="0" smtClean="0">
                <a:solidFill>
                  <a:srgbClr val="003300"/>
                </a:solidFill>
                <a:latin typeface="Arial Narrow" charset="0"/>
              </a:rPr>
              <a:t>9!!</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Nov. 5,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10</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045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046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046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 and</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240077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5,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11</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156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156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156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181563" name="Equation" r:id="rId7" imgW="774360" imgH="164880" progId="Equation.DSMT4">
                  <p:embed/>
                </p:oleObj>
              </mc:Choice>
              <mc:Fallback>
                <p:oleObj name="Equation" r:id="rId7" imgW="774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648202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Nov. 5,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12</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296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297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297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182972" name="Equation" r:id="rId7" imgW="749160" imgH="164880" progId="Equation.DSMT4">
                  <p:embed/>
                </p:oleObj>
              </mc:Choice>
              <mc:Fallback>
                <p:oleObj name="Equation" r:id="rId7" imgW="749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182973"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182974"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182975" name="Equation" r:id="rId13" imgW="698400" imgH="203040" progId="Equation.DSMT4">
                  <p:embed/>
                </p:oleObj>
              </mc:Choice>
              <mc:Fallback>
                <p:oleObj name="Equation" r:id="rId13" imgW="698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182976" name="Equation" r:id="rId15" imgW="634680" imgH="203040" progId="Equation.DSMT4">
                  <p:embed/>
                </p:oleObj>
              </mc:Choice>
              <mc:Fallback>
                <p:oleObj name="Equation" r:id="rId15" imgW="6346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182977" name="Equation" r:id="rId17" imgW="761760" imgH="203040" progId="Equation.DSMT4">
                  <p:embed/>
                </p:oleObj>
              </mc:Choice>
              <mc:Fallback>
                <p:oleObj name="Equation" r:id="rId17" imgW="761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4739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13</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368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368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368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smtClean="0"/>
              <a:t>1T=1N/A-m</a:t>
            </a:r>
            <a:endParaRPr lang="en-US" sz="2400" dirty="0"/>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183688" name="Equation" r:id="rId7" imgW="152280" imgH="164880" progId="Equation.DSMT4">
                  <p:embed/>
                </p:oleObj>
              </mc:Choice>
              <mc:Fallback>
                <p:oleObj name="Equation" r:id="rId7" imgW="1522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183689"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5322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Nov. 5, 2018</a:t>
            </a:r>
            <a:endParaRPr lang="en-US"/>
          </a:p>
        </p:txBody>
      </p:sp>
      <p:sp>
        <p:nvSpPr>
          <p:cNvPr id="23" name="Footer Placeholder 4"/>
          <p:cNvSpPr>
            <a:spLocks noGrp="1"/>
          </p:cNvSpPr>
          <p:nvPr>
            <p:ph type="ftr" sz="quarter" idx="11"/>
          </p:nvPr>
        </p:nvSpPr>
        <p:spPr/>
        <p:txBody>
          <a:bodyPr/>
          <a:lstStyle/>
          <a:p>
            <a:r>
              <a:rPr lang="mr-IN" smtClean="0"/>
              <a:t>PHYS 1444-002, Fall 2018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14</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184863" name="Equation" r:id="rId4" imgW="355320" imgH="203040" progId="Equation.DSMT4">
                  <p:embed/>
                </p:oleObj>
              </mc:Choice>
              <mc:Fallback>
                <p:oleObj name="Equation" r:id="rId4" imgW="3553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184864" name="Equation" r:id="rId6" imgW="634680" imgH="203040" progId="Equation.DSMT4">
                  <p:embed/>
                </p:oleObj>
              </mc:Choice>
              <mc:Fallback>
                <p:oleObj name="Equation" r:id="rId6" imgW="6346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184865" name="Equation" r:id="rId8" imgW="469800" imgH="164880" progId="Equation.DSMT4">
                  <p:embed/>
                </p:oleObj>
              </mc:Choice>
              <mc:Fallback>
                <p:oleObj name="Equation" r:id="rId8" imgW="469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184866"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184867" name="Equation" r:id="rId12" imgW="291960" imgH="368280" progId="Equation.DSMT4">
                  <p:embed/>
                </p:oleObj>
              </mc:Choice>
              <mc:Fallback>
                <p:oleObj name="Equation" r:id="rId12" imgW="2919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184868" name="Equation" r:id="rId14" imgW="1015920" imgH="393480" progId="Equation.DSMT4">
                  <p:embed/>
                </p:oleObj>
              </mc:Choice>
              <mc:Fallback>
                <p:oleObj name="Equation" r:id="rId14" imgW="10159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184869"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1322329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Nov. 5,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15</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186195" name="Equation" r:id="rId4" imgW="495000" imgH="228600" progId="Equation.DSMT4">
                  <p:embed/>
                </p:oleObj>
              </mc:Choice>
              <mc:Fallback>
                <p:oleObj name="Equation" r:id="rId4" imgW="495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186196" name="Equation" r:id="rId6" imgW="774700" imgH="190500" progId="Equation.DSMT4">
                  <p:embed/>
                </p:oleObj>
              </mc:Choice>
              <mc:Fallback>
                <p:oleObj name="Equation" r:id="rId6" imgW="7747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186197" name="Equation" r:id="rId8" imgW="368300" imgH="254000" progId="Equation.DSMT4">
                  <p:embed/>
                </p:oleObj>
              </mc:Choice>
              <mc:Fallback>
                <p:oleObj name="Equation" r:id="rId8" imgW="3683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186198" name="Equation" r:id="rId10" imgW="266700" imgH="152400" progId="Equation.DSMT4">
                  <p:embed/>
                </p:oleObj>
              </mc:Choice>
              <mc:Fallback>
                <p:oleObj name="Equation" r:id="rId10" imgW="2667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186199" name="Equation" r:id="rId12" imgW="546100" imgH="190500" progId="Equation.DSMT4">
                  <p:embed/>
                </p:oleObj>
              </mc:Choice>
              <mc:Fallback>
                <p:oleObj name="Equation" r:id="rId12" imgW="546100" imgH="190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186200" name="Equation" r:id="rId14" imgW="736600" imgH="254000" progId="Equation.DSMT4">
                  <p:embed/>
                </p:oleObj>
              </mc:Choice>
              <mc:Fallback>
                <p:oleObj name="Equation" r:id="rId14" imgW="736600" imgH="254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186201" name="Equation" r:id="rId16" imgW="482400" imgH="203040" progId="Equation.DSMT4">
                  <p:embed/>
                </p:oleObj>
              </mc:Choice>
              <mc:Fallback>
                <p:oleObj name="Equation" r:id="rId16" imgW="48240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186202" name="Equation" r:id="rId18" imgW="901700" imgH="342900" progId="Equation.DSMT4">
                  <p:embed/>
                </p:oleObj>
              </mc:Choice>
              <mc:Fallback>
                <p:oleObj name="Equation" r:id="rId18" imgW="9017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186203" name="Equation" r:id="rId20" imgW="1003300" imgH="342900" progId="Equation.DSMT4">
                  <p:embed/>
                </p:oleObj>
              </mc:Choice>
              <mc:Fallback>
                <p:oleObj name="Equation" r:id="rId20" imgW="1003300" imgH="342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186204" name="Equation" r:id="rId22" imgW="1003300" imgH="317500" progId="Equation.DSMT4">
                  <p:embed/>
                </p:oleObj>
              </mc:Choice>
              <mc:Fallback>
                <p:oleObj name="Equation" r:id="rId22" imgW="1003300" imgH="317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186205" name="Equation" r:id="rId24" imgW="381000" imgH="228600" progId="Equation.DSMT4">
                  <p:embed/>
                </p:oleObj>
              </mc:Choice>
              <mc:Fallback>
                <p:oleObj name="Equation" r:id="rId24" imgW="38100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8332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Nov. 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763000" cy="5410200"/>
          </a:xfrm>
        </p:spPr>
        <p:txBody>
          <a:bodyPr/>
          <a:lstStyle/>
          <a:p>
            <a:r>
              <a:rPr lang="en-US" dirty="0" smtClean="0"/>
              <a:t>Reminder:2</a:t>
            </a:r>
            <a:r>
              <a:rPr lang="en-US" baseline="30000" dirty="0" smtClean="0"/>
              <a:t>nd</a:t>
            </a:r>
            <a:r>
              <a:rPr lang="en-US" dirty="0" smtClean="0"/>
              <a:t> non-comprehensive term exam</a:t>
            </a:r>
          </a:p>
          <a:p>
            <a:pPr lvl="1"/>
            <a:r>
              <a:rPr lang="en-US" dirty="0" smtClean="0"/>
              <a:t>In class Wednesday, Nov. 14</a:t>
            </a:r>
          </a:p>
          <a:p>
            <a:pPr lvl="1" eaLnBrk="1" hangingPunct="1"/>
            <a:r>
              <a:rPr lang="en-US" dirty="0" smtClean="0"/>
              <a:t>Covers CH25.5 to what we learn Monday, Nov. 12</a:t>
            </a:r>
          </a:p>
          <a:p>
            <a:pPr lvl="1" eaLnBrk="1" hangingPunct="1"/>
            <a:r>
              <a:rPr lang="en-US" dirty="0"/>
              <a:t>Bring your calculator but DO NOT input formula into it!</a:t>
            </a:r>
          </a:p>
          <a:p>
            <a:pPr lvl="2" eaLnBrk="1" hangingPunct="1"/>
            <a:r>
              <a:rPr lang="en-US" dirty="0"/>
              <a:t>Cell phones or any types of computers cannot replace a calculator!</a:t>
            </a:r>
          </a:p>
          <a:p>
            <a:pPr lvl="1" eaLnBrk="1" hangingPunct="1"/>
            <a:r>
              <a:rPr lang="en-US" dirty="0"/>
              <a:t>BYOF: You may bring a one 8.5x11.5 sheet (front and back) of </a:t>
            </a:r>
            <a:r>
              <a:rPr lang="en-US" b="1" u="sng" dirty="0">
                <a:solidFill>
                  <a:srgbClr val="FF0000"/>
                </a:solidFill>
              </a:rPr>
              <a:t>handwritten</a:t>
            </a:r>
            <a:r>
              <a:rPr lang="en-US" dirty="0"/>
              <a:t> formulae and values of constants</a:t>
            </a:r>
          </a:p>
          <a:p>
            <a:pPr lvl="1" eaLnBrk="1" hangingPunct="1"/>
            <a:r>
              <a:rPr lang="en-US" dirty="0"/>
              <a:t>No derivations, word definitions or solutions of any kind!</a:t>
            </a:r>
          </a:p>
          <a:p>
            <a:pPr lvl="1" eaLnBrk="1" hangingPunct="1"/>
            <a:r>
              <a:rPr lang="en-US" dirty="0"/>
              <a:t>No additional formulae or values of constants will be </a:t>
            </a:r>
            <a:r>
              <a:rPr lang="en-US" dirty="0" smtClean="0"/>
              <a:t>provided</a:t>
            </a:r>
            <a:endParaRPr lang="en-US" dirty="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609600"/>
          </a:xfrm>
        </p:spPr>
        <p:txBody>
          <a:bodyPr/>
          <a:lstStyle/>
          <a:p>
            <a:r>
              <a:rPr lang="en-US" b="1" dirty="0" smtClean="0">
                <a:latin typeface="Arial Narrow" charset="0"/>
                <a:ea typeface="ＭＳ Ｐゴシック" charset="0"/>
                <a:cs typeface="ＭＳ Ｐゴシック" charset="0"/>
              </a:rPr>
              <a:t>Reminder: 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533400" y="457200"/>
            <a:ext cx="8352312" cy="6172200"/>
          </a:xfrm>
        </p:spPr>
        <p:txBody>
          <a:bodyPr/>
          <a:lstStyle/>
          <a:p>
            <a:r>
              <a:rPr lang="en-US" sz="2400" b="1" dirty="0" smtClean="0"/>
              <a:t>Election Participation Exercise</a:t>
            </a:r>
          </a:p>
          <a:p>
            <a:r>
              <a:rPr lang="en-US" sz="2400" dirty="0" smtClean="0"/>
              <a:t>For those with legal voting rights: You can submit three “I Voted” </a:t>
            </a:r>
            <a:r>
              <a:rPr lang="en-US" sz="2400" dirty="0"/>
              <a:t>stickers or the access code green sheet </a:t>
            </a:r>
            <a:r>
              <a:rPr lang="en-US" sz="2400" dirty="0" smtClean="0"/>
              <a:t>for 20 points total </a:t>
            </a:r>
            <a:r>
              <a:rPr lang="mr-IN" sz="2400" dirty="0" smtClean="0"/>
              <a:t>–</a:t>
            </a:r>
            <a:r>
              <a:rPr lang="en-US" sz="2400" dirty="0" smtClean="0"/>
              <a:t> one your own and two others who voted and the remainder 2 points each</a:t>
            </a:r>
          </a:p>
          <a:p>
            <a:r>
              <a:rPr lang="en-US" sz="2400" dirty="0" smtClean="0"/>
              <a:t>For those without legal voting rights: You can submit for the first four “I Voted” sticker or the access code green sheet for 20 points total and the remainder 2 points each</a:t>
            </a:r>
          </a:p>
          <a:p>
            <a:r>
              <a:rPr lang="en-US" sz="2400" dirty="0" smtClean="0"/>
              <a:t>Be sure to tape one side of the stickers on a sheet of paper with your name on it.</a:t>
            </a:r>
          </a:p>
          <a:p>
            <a:pPr lvl="1"/>
            <a:r>
              <a:rPr lang="en-US" sz="2000" dirty="0" smtClean="0"/>
              <a:t>Write the precinct number the vote was cast, the full name of the person voted and the signature of the voter next to the relevant sticker</a:t>
            </a:r>
          </a:p>
          <a:p>
            <a:r>
              <a:rPr lang="en-US" sz="2400" dirty="0" smtClean="0"/>
              <a:t>None of the stickers can be from the same person on someone else’s extra credit or on your own.  All of those with any of the identical persons on your extra credit sheet will get 0 credit.</a:t>
            </a:r>
          </a:p>
          <a:p>
            <a:r>
              <a:rPr lang="en-US" sz="2400" dirty="0" smtClean="0"/>
              <a:t>Deadline: Beginning of the class this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Nov. 5,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smtClean="0"/>
              <a:t>Special Project #5</a:t>
            </a:r>
            <a:endParaRPr lang="en-US" dirty="0"/>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smtClean="0"/>
              <a:t>Make a list of the power consumption and the resistance of all electric and electronic devices at your home and compile them in a table. (10 points total for the first 10 items and 0.5 points each additional item.)</a:t>
            </a:r>
          </a:p>
          <a:p>
            <a:r>
              <a:rPr lang="en-US" sz="2800" dirty="0" smtClean="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smtClean="0"/>
              <a:t>Estimate the the total amount of energy in Joules and the total electricity cost per day, per month and per year for your home.  (8 points)</a:t>
            </a:r>
          </a:p>
          <a:p>
            <a:r>
              <a:rPr lang="en-US" sz="2800" dirty="0" smtClean="0"/>
              <a:t>Due: Beginning of the class Wednesday, Dec. 5 </a:t>
            </a:r>
          </a:p>
        </p:txBody>
      </p:sp>
    </p:spTree>
    <p:extLst>
      <p:ext uri="{BB962C8B-B14F-4D97-AF65-F5344CB8AC3E}">
        <p14:creationId xmlns:p14="http://schemas.microsoft.com/office/powerpoint/2010/main" val="112400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10287000" cy="8686800"/>
          </a:xfrm>
          <a:prstGeom prst="rect">
            <a:avLst/>
          </a:prstGeom>
        </p:spPr>
      </p:pic>
    </p:spTree>
    <p:extLst>
      <p:ext uri="{BB962C8B-B14F-4D97-AF65-F5344CB8AC3E}">
        <p14:creationId xmlns:p14="http://schemas.microsoft.com/office/powerpoint/2010/main" val="15507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Nov. 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6</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t>
            </a:r>
            <a:r>
              <a:rPr lang="en-US" sz="2000" dirty="0" smtClean="0">
                <a:solidFill>
                  <a:srgbClr val="660066"/>
                </a:solidFill>
                <a:latin typeface="Arial Narrow" charset="0"/>
                <a:ea typeface="ＭＳ Ｐゴシック" charset="-128"/>
              </a:rPr>
              <a:t>the </a:t>
            </a:r>
            <a:r>
              <a:rPr lang="en-US" sz="2000" dirty="0">
                <a:solidFill>
                  <a:srgbClr val="660066"/>
                </a:solidFill>
                <a:latin typeface="Arial Narrow" charset="0"/>
                <a:ea typeface="ＭＳ Ｐゴシック" charset="-128"/>
              </a:rPr>
              <a:t>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636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636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636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2514600"/>
          </a:xfrm>
        </p:spPr>
        <p:txBody>
          <a:bodyPr/>
          <a:lstStyle/>
          <a:p>
            <a:pPr>
              <a:lnSpc>
                <a:spcPct val="90000"/>
              </a:lnSpc>
            </a:pPr>
            <a:r>
              <a:rPr lang="en-US" sz="2400" dirty="0"/>
              <a:t>Just like the electric field that surrounds electric charge, </a:t>
            </a:r>
            <a:r>
              <a:rPr lang="en-US" sz="2400" dirty="0" smtClean="0"/>
              <a:t>the </a:t>
            </a:r>
            <a:r>
              <a:rPr lang="en-US" sz="2400" dirty="0"/>
              <a:t>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a:t>
            </a:r>
            <a:r>
              <a:rPr lang="en-US" sz="2000" dirty="0" smtClean="0"/>
              <a:t>magnets</a:t>
            </a:r>
            <a:endParaRPr lang="en-US" sz="2000" dirty="0"/>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445191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7</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738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738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738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a:t>
            </a:r>
            <a:r>
              <a:rPr lang="en-US" sz="2800" dirty="0" smtClean="0"/>
              <a:t>North </a:t>
            </a:r>
            <a:r>
              <a:rPr lang="en-US" sz="2800" dirty="0"/>
              <a:t>pole has to have?</a:t>
            </a:r>
          </a:p>
          <a:p>
            <a:pPr lvl="1">
              <a:lnSpc>
                <a:spcPct val="80000"/>
              </a:lnSpc>
            </a:pPr>
            <a:r>
              <a:rPr lang="en-US" sz="2400" dirty="0"/>
              <a:t>Magnetic </a:t>
            </a:r>
            <a:r>
              <a:rPr lang="en-US" sz="2400" dirty="0" smtClean="0"/>
              <a:t>South </a:t>
            </a:r>
            <a:r>
              <a:rPr lang="en-US" sz="2400" dirty="0"/>
              <a:t>pole.  What?  How do you know that?</a:t>
            </a:r>
          </a:p>
          <a:p>
            <a:pPr lvl="1">
              <a:lnSpc>
                <a:spcPct val="80000"/>
              </a:lnSpc>
            </a:pPr>
            <a:r>
              <a:rPr lang="en-US" sz="2400" dirty="0"/>
              <a:t>Since the magnetic </a:t>
            </a:r>
            <a:r>
              <a:rPr lang="en-US" sz="2400" dirty="0" smtClean="0"/>
              <a:t>North </a:t>
            </a:r>
            <a:r>
              <a:rPr lang="en-US" sz="2400" dirty="0"/>
              <a:t>pole points to the geographic </a:t>
            </a:r>
            <a:r>
              <a:rPr lang="en-US" sz="2400" dirty="0" smtClean="0"/>
              <a:t>North</a:t>
            </a:r>
            <a:r>
              <a:rPr lang="en-US" sz="2400" dirty="0"/>
              <a:t>, the geographic north must have magnetic south pole</a:t>
            </a:r>
          </a:p>
          <a:p>
            <a:pPr lvl="2">
              <a:lnSpc>
                <a:spcPct val="80000"/>
              </a:lnSpc>
            </a:pPr>
            <a:r>
              <a:rPr lang="en-US" sz="2000" dirty="0"/>
              <a:t>The pole in the </a:t>
            </a:r>
            <a:r>
              <a:rPr lang="en-US" sz="2000" dirty="0" smtClean="0"/>
              <a:t>North </a:t>
            </a:r>
            <a:r>
              <a:rPr lang="en-US" sz="2000" dirty="0"/>
              <a:t>is still called geomagnetic </a:t>
            </a:r>
            <a:r>
              <a:rPr lang="en-US" sz="2000" dirty="0" smtClean="0"/>
              <a:t>North </a:t>
            </a:r>
            <a:r>
              <a:rPr lang="en-US" sz="2000" dirty="0"/>
              <a:t>pole just because it is in the </a:t>
            </a:r>
            <a:r>
              <a:rPr lang="en-US" sz="2000" dirty="0" smtClean="0"/>
              <a:t>North</a:t>
            </a:r>
            <a:endParaRPr lang="en-US" sz="2000" dirty="0"/>
          </a:p>
          <a:p>
            <a:pPr lvl="1">
              <a:lnSpc>
                <a:spcPct val="80000"/>
              </a:lnSpc>
            </a:pPr>
            <a:r>
              <a:rPr lang="en-US" sz="2400" dirty="0"/>
              <a:t>Similarly, </a:t>
            </a:r>
            <a:r>
              <a:rPr lang="en-US" sz="2400" dirty="0" smtClean="0"/>
              <a:t>South </a:t>
            </a:r>
            <a:r>
              <a:rPr lang="en-US" sz="2400" dirty="0"/>
              <a:t>pole has magnetic </a:t>
            </a:r>
            <a:r>
              <a:rPr lang="en-US" sz="2400" dirty="0" smtClean="0"/>
              <a:t>North </a:t>
            </a:r>
            <a:r>
              <a:rPr lang="en-US" sz="2400" dirty="0"/>
              <a:t>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 is in </a:t>
            </a:r>
            <a:r>
              <a:rPr lang="en-US" dirty="0" smtClean="0">
                <a:solidFill>
                  <a:srgbClr val="660066"/>
                </a:solidFill>
                <a:latin typeface="Arial Narrow" charset="0"/>
                <a:ea typeface="ＭＳ Ｐゴシック" charset="-128"/>
              </a:rPr>
              <a:t>Northern </a:t>
            </a:r>
            <a:r>
              <a:rPr lang="en-US" dirty="0">
                <a:solidFill>
                  <a:srgbClr val="660066"/>
                </a:solidFill>
                <a:latin typeface="Arial Narrow" charset="0"/>
                <a:ea typeface="ＭＳ Ｐゴシック" charset="-128"/>
              </a:rPr>
              <a:t>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1285845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8</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841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841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841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extLst>
      <p:ext uri="{BB962C8B-B14F-4D97-AF65-F5344CB8AC3E}">
        <p14:creationId xmlns:p14="http://schemas.microsoft.com/office/powerpoint/2010/main" val="1081496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9</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943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943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943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extLst>
      <p:ext uri="{BB962C8B-B14F-4D97-AF65-F5344CB8AC3E}">
        <p14:creationId xmlns:p14="http://schemas.microsoft.com/office/powerpoint/2010/main" val="95313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68258</TotalTime>
  <Words>1996</Words>
  <Application>Microsoft Macintosh PowerPoint</Application>
  <PresentationFormat>On-screen Show (4:3)</PresentationFormat>
  <Paragraphs>172</Paragraphs>
  <Slides>15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 Narrow</vt:lpstr>
      <vt:lpstr>Monotype Corsiva</vt:lpstr>
      <vt:lpstr>ＭＳ Ｐゴシック</vt:lpstr>
      <vt:lpstr>Symbol</vt:lpstr>
      <vt:lpstr>Times New Roman</vt:lpstr>
      <vt:lpstr>Wingdings</vt:lpstr>
      <vt:lpstr>phys1443-spring02</vt:lpstr>
      <vt:lpstr>Equation</vt:lpstr>
      <vt:lpstr>PHYS 1441 – Section 002 Lecture #16</vt:lpstr>
      <vt:lpstr>Announcements</vt:lpstr>
      <vt:lpstr>Reminder: Special Extra Credit #4</vt:lpstr>
      <vt:lpstr>Special Project #5</vt:lpstr>
      <vt:lpstr>PowerPoint Presentation</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798</cp:revision>
  <cp:lastPrinted>2018-10-29T17:43:30Z</cp:lastPrinted>
  <dcterms:created xsi:type="dcterms:W3CDTF">2012-01-19T04:21:20Z</dcterms:created>
  <dcterms:modified xsi:type="dcterms:W3CDTF">2018-11-06T17:22:10Z</dcterms:modified>
</cp:coreProperties>
</file>