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91" r:id="rId2"/>
    <p:sldId id="582" r:id="rId3"/>
    <p:sldId id="661" r:id="rId4"/>
    <p:sldId id="715" r:id="rId5"/>
    <p:sldId id="716" r:id="rId6"/>
    <p:sldId id="691" r:id="rId7"/>
    <p:sldId id="692" r:id="rId8"/>
    <p:sldId id="693" r:id="rId9"/>
    <p:sldId id="694" r:id="rId10"/>
    <p:sldId id="695" r:id="rId11"/>
    <p:sldId id="696" r:id="rId12"/>
    <p:sldId id="697" r:id="rId13"/>
    <p:sldId id="698" r:id="rId14"/>
    <p:sldId id="699" r:id="rId15"/>
    <p:sldId id="700"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43"/>
    <p:restoredTop sz="94660"/>
  </p:normalViewPr>
  <p:slideViewPr>
    <p:cSldViewPr>
      <p:cViewPr varScale="1">
        <p:scale>
          <a:sx n="102" d="100"/>
          <a:sy n="102" d="100"/>
        </p:scale>
        <p:origin x="184"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wmf"/><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 Type="http://schemas.openxmlformats.org/officeDocument/2006/relationships/image" Target="../media/image30.wmf"/><Relationship Id="rId2"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8.wmf"/><Relationship Id="rId7" Type="http://schemas.openxmlformats.org/officeDocument/2006/relationships/image" Target="../media/image19.wmf"/><Relationship Id="rId1" Type="http://schemas.openxmlformats.org/officeDocument/2006/relationships/image" Target="../media/image3.wmf"/><Relationship Id="rId2"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20.wmf"/><Relationship Id="rId3"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wmf"/><Relationship Id="rId7" Type="http://schemas.openxmlformats.org/officeDocument/2006/relationships/image" Target="../media/image28.wmf"/><Relationship Id="rId1" Type="http://schemas.openxmlformats.org/officeDocument/2006/relationships/image" Target="../media/image22.wmf"/><Relationship Id="rId2"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928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48274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145702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Nov. 5,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Nov. 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Nov. 5,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oleObject" Target="../embeddings/oleObject13.bin"/><Relationship Id="rId5" Type="http://schemas.openxmlformats.org/officeDocument/2006/relationships/image" Target="../media/image3.wmf"/><Relationship Id="rId6" Type="http://schemas.openxmlformats.org/officeDocument/2006/relationships/oleObject" Target="../embeddings/oleObject14.bin"/><Relationship Id="rId7" Type="http://schemas.openxmlformats.org/officeDocument/2006/relationships/oleObject" Target="../embeddings/oleObject15.bin"/><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3.wmf"/><Relationship Id="rId5" Type="http://schemas.openxmlformats.org/officeDocument/2006/relationships/oleObject" Target="../embeddings/oleObject17.bin"/><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image" Target="../media/image13.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25.bin"/><Relationship Id="rId12" Type="http://schemas.openxmlformats.org/officeDocument/2006/relationships/image" Target="../media/image16.wmf"/><Relationship Id="rId13" Type="http://schemas.openxmlformats.org/officeDocument/2006/relationships/oleObject" Target="../embeddings/oleObject26.bin"/><Relationship Id="rId14" Type="http://schemas.openxmlformats.org/officeDocument/2006/relationships/image" Target="../media/image17.wmf"/><Relationship Id="rId15" Type="http://schemas.openxmlformats.org/officeDocument/2006/relationships/oleObject" Target="../embeddings/oleObject27.bin"/><Relationship Id="rId16" Type="http://schemas.openxmlformats.org/officeDocument/2006/relationships/image" Target="../media/image18.wmf"/><Relationship Id="rId17" Type="http://schemas.openxmlformats.org/officeDocument/2006/relationships/oleObject" Target="../embeddings/oleObject28.bin"/><Relationship Id="rId18" Type="http://schemas.openxmlformats.org/officeDocument/2006/relationships/image" Target="../media/image19.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3.wmf"/><Relationship Id="rId5" Type="http://schemas.openxmlformats.org/officeDocument/2006/relationships/oleObject" Target="../embeddings/oleObject21.bin"/><Relationship Id="rId6" Type="http://schemas.openxmlformats.org/officeDocument/2006/relationships/oleObject" Target="../embeddings/oleObject22.bin"/><Relationship Id="rId7" Type="http://schemas.openxmlformats.org/officeDocument/2006/relationships/oleObject" Target="../embeddings/oleObject23.bin"/><Relationship Id="rId8" Type="http://schemas.openxmlformats.org/officeDocument/2006/relationships/image" Target="../media/image14.wmf"/><Relationship Id="rId9" Type="http://schemas.openxmlformats.org/officeDocument/2006/relationships/oleObject" Target="../embeddings/oleObject24.bin"/><Relationship Id="rId10"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wmf"/><Relationship Id="rId5" Type="http://schemas.openxmlformats.org/officeDocument/2006/relationships/oleObject" Target="../embeddings/oleObject30.bin"/><Relationship Id="rId6" Type="http://schemas.openxmlformats.org/officeDocument/2006/relationships/oleObject" Target="../embeddings/oleObject31.bin"/><Relationship Id="rId7" Type="http://schemas.openxmlformats.org/officeDocument/2006/relationships/oleObject" Target="../embeddings/oleObject32.bin"/><Relationship Id="rId8" Type="http://schemas.openxmlformats.org/officeDocument/2006/relationships/image" Target="../media/image20.wmf"/><Relationship Id="rId9" Type="http://schemas.openxmlformats.org/officeDocument/2006/relationships/oleObject" Target="../embeddings/oleObject33.bin"/><Relationship Id="rId10" Type="http://schemas.openxmlformats.org/officeDocument/2006/relationships/image" Target="../media/image21.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 Type="http://schemas.openxmlformats.org/officeDocument/2006/relationships/image" Target="../media/image25.wmf"/><Relationship Id="rId12" Type="http://schemas.openxmlformats.org/officeDocument/2006/relationships/oleObject" Target="../embeddings/oleObject38.bin"/><Relationship Id="rId13" Type="http://schemas.openxmlformats.org/officeDocument/2006/relationships/image" Target="../media/image26.wmf"/><Relationship Id="rId14" Type="http://schemas.openxmlformats.org/officeDocument/2006/relationships/oleObject" Target="../embeddings/oleObject39.bin"/><Relationship Id="rId15" Type="http://schemas.openxmlformats.org/officeDocument/2006/relationships/image" Target="../media/image27.wmf"/><Relationship Id="rId16" Type="http://schemas.openxmlformats.org/officeDocument/2006/relationships/oleObject" Target="../embeddings/oleObject40.bin"/><Relationship Id="rId17" Type="http://schemas.openxmlformats.org/officeDocument/2006/relationships/image" Target="../media/image28.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29.jpeg"/><Relationship Id="rId4" Type="http://schemas.openxmlformats.org/officeDocument/2006/relationships/oleObject" Target="../embeddings/oleObject34.bin"/><Relationship Id="rId5" Type="http://schemas.openxmlformats.org/officeDocument/2006/relationships/image" Target="../media/image22.wmf"/><Relationship Id="rId6" Type="http://schemas.openxmlformats.org/officeDocument/2006/relationships/oleObject" Target="../embeddings/oleObject35.bin"/><Relationship Id="rId7" Type="http://schemas.openxmlformats.org/officeDocument/2006/relationships/image" Target="../media/image23.wmf"/><Relationship Id="rId8" Type="http://schemas.openxmlformats.org/officeDocument/2006/relationships/oleObject" Target="../embeddings/oleObject36.bin"/><Relationship Id="rId9" Type="http://schemas.openxmlformats.org/officeDocument/2006/relationships/image" Target="../media/image24.wmf"/><Relationship Id="rId10" Type="http://schemas.openxmlformats.org/officeDocument/2006/relationships/oleObject" Target="../embeddings/oleObject37.bin"/></Relationships>
</file>

<file path=ppt/slides/_rels/slide15.xml.rels><?xml version="1.0" encoding="UTF-8" standalone="yes"?>
<Relationships xmlns="http://schemas.openxmlformats.org/package/2006/relationships"><Relationship Id="rId9" Type="http://schemas.openxmlformats.org/officeDocument/2006/relationships/image" Target="../media/image32.png"/><Relationship Id="rId20" Type="http://schemas.openxmlformats.org/officeDocument/2006/relationships/oleObject" Target="../embeddings/oleObject49.bin"/><Relationship Id="rId21" Type="http://schemas.openxmlformats.org/officeDocument/2006/relationships/image" Target="../media/image38.png"/><Relationship Id="rId22" Type="http://schemas.openxmlformats.org/officeDocument/2006/relationships/oleObject" Target="../embeddings/oleObject50.bin"/><Relationship Id="rId23" Type="http://schemas.openxmlformats.org/officeDocument/2006/relationships/image" Target="../media/image39.png"/><Relationship Id="rId24" Type="http://schemas.openxmlformats.org/officeDocument/2006/relationships/oleObject" Target="../embeddings/oleObject51.bin"/><Relationship Id="rId25" Type="http://schemas.openxmlformats.org/officeDocument/2006/relationships/image" Target="../media/image40.png"/><Relationship Id="rId10" Type="http://schemas.openxmlformats.org/officeDocument/2006/relationships/oleObject" Target="../embeddings/oleObject44.bin"/><Relationship Id="rId11" Type="http://schemas.openxmlformats.org/officeDocument/2006/relationships/image" Target="../media/image33.png"/><Relationship Id="rId12" Type="http://schemas.openxmlformats.org/officeDocument/2006/relationships/oleObject" Target="../embeddings/oleObject45.bin"/><Relationship Id="rId13" Type="http://schemas.openxmlformats.org/officeDocument/2006/relationships/image" Target="../media/image34.png"/><Relationship Id="rId14" Type="http://schemas.openxmlformats.org/officeDocument/2006/relationships/oleObject" Target="../embeddings/oleObject46.bin"/><Relationship Id="rId15" Type="http://schemas.openxmlformats.org/officeDocument/2006/relationships/image" Target="../media/image35.png"/><Relationship Id="rId16" Type="http://schemas.openxmlformats.org/officeDocument/2006/relationships/oleObject" Target="../embeddings/oleObject47.bin"/><Relationship Id="rId17" Type="http://schemas.openxmlformats.org/officeDocument/2006/relationships/image" Target="../media/image36.wmf"/><Relationship Id="rId18" Type="http://schemas.openxmlformats.org/officeDocument/2006/relationships/oleObject" Target="../embeddings/oleObject48.bin"/><Relationship Id="rId19" Type="http://schemas.openxmlformats.org/officeDocument/2006/relationships/image" Target="../media/image37.png"/><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41.jpeg"/><Relationship Id="rId4" Type="http://schemas.openxmlformats.org/officeDocument/2006/relationships/oleObject" Target="../embeddings/oleObject41.bin"/><Relationship Id="rId5" Type="http://schemas.openxmlformats.org/officeDocument/2006/relationships/image" Target="../media/image30.wmf"/><Relationship Id="rId6" Type="http://schemas.openxmlformats.org/officeDocument/2006/relationships/oleObject" Target="../embeddings/oleObject42.bin"/><Relationship Id="rId7" Type="http://schemas.openxmlformats.org/officeDocument/2006/relationships/image" Target="../media/image31.png"/><Relationship Id="rId8" Type="http://schemas.openxmlformats.org/officeDocument/2006/relationships/oleObject" Target="../embeddings/oleObject4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image" Target="../media/image5.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oleObject" Target="../embeddings/oleObject4.bin"/><Relationship Id="rId5" Type="http://schemas.openxmlformats.org/officeDocument/2006/relationships/image" Target="../media/image3.wmf"/><Relationship Id="rId6" Type="http://schemas.openxmlformats.org/officeDocument/2006/relationships/oleObject" Target="../embeddings/oleObject5.bin"/><Relationship Id="rId7" Type="http://schemas.openxmlformats.org/officeDocument/2006/relationships/oleObject" Target="../embeddings/oleObject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oleObject" Target="../embeddings/oleObject7.bin"/><Relationship Id="rId5" Type="http://schemas.openxmlformats.org/officeDocument/2006/relationships/image" Target="../media/image3.wmf"/><Relationship Id="rId6" Type="http://schemas.openxmlformats.org/officeDocument/2006/relationships/oleObject" Target="../embeddings/oleObject8.bin"/><Relationship Id="rId7" Type="http://schemas.openxmlformats.org/officeDocument/2006/relationships/oleObject" Target="../embeddings/oleObject9.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10.bin"/><Relationship Id="rId6" Type="http://schemas.openxmlformats.org/officeDocument/2006/relationships/image" Target="../media/image3.wmf"/><Relationship Id="rId7" Type="http://schemas.openxmlformats.org/officeDocument/2006/relationships/oleObject" Target="../embeddings/oleObject11.bin"/><Relationship Id="rId8" Type="http://schemas.openxmlformats.org/officeDocument/2006/relationships/oleObject" Target="../embeddings/oleObject12.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Nov. 5,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95377" y="1531203"/>
            <a:ext cx="264527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Nov. </a:t>
            </a:r>
            <a:r>
              <a:rPr lang="en-US" dirty="0">
                <a:solidFill>
                  <a:schemeClr val="accent2"/>
                </a:solidFill>
                <a:latin typeface="Monotype Corsiva" pitchFamily="-84" charset="0"/>
              </a:rPr>
              <a:t>5</a:t>
            </a:r>
            <a:r>
              <a:rPr lang="en-US" dirty="0" smtClean="0">
                <a:solidFill>
                  <a:schemeClr val="accent2"/>
                </a:solidFill>
                <a:latin typeface="Monotype Corsiva" pitchFamily="-84" charset="0"/>
              </a:rPr>
              <a:t>, 2018</a:t>
            </a:r>
            <a:endParaRPr lang="en-US" dirty="0">
              <a:solidFill>
                <a:schemeClr val="accent2"/>
              </a:solidFill>
              <a:latin typeface="Monotype Corsiva" pitchFamily="-84" charset="0"/>
            </a:endParaRPr>
          </a:p>
          <a:p>
            <a:pPr algn="ctr"/>
            <a:r>
              <a:rPr lang="en-US" dirty="0" smtClean="0">
                <a:solidFill>
                  <a:schemeClr val="accent2"/>
                </a:solidFill>
                <a:latin typeface="Monotype Corsiva" pitchFamily="-84" charset="0"/>
              </a:rPr>
              <a:t>Dr</a:t>
            </a:r>
            <a:r>
              <a:rPr lang="en-US" dirty="0">
                <a:solidFill>
                  <a:schemeClr val="accent2"/>
                </a:solidFill>
                <a:latin typeface="Monotype Corsiva" pitchFamily="-84" charset="0"/>
              </a:rPr>
              <a:t>.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524000" y="2281535"/>
            <a:ext cx="70485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smtClean="0">
                <a:latin typeface="Arial Narrow" charset="0"/>
              </a:rPr>
              <a:t>Chapter </a:t>
            </a:r>
            <a:r>
              <a:rPr lang="en-US" dirty="0">
                <a:latin typeface="Arial Narrow" charset="0"/>
              </a:rPr>
              <a:t>27: Magnetism &amp;</a:t>
            </a:r>
            <a:r>
              <a:rPr lang="en-US" dirty="0" smtClean="0">
                <a:latin typeface="Arial Narrow" charset="0"/>
              </a:rPr>
              <a:t> </a:t>
            </a:r>
            <a:r>
              <a:rPr lang="en-US" dirty="0">
                <a:latin typeface="Arial Narrow" charset="0"/>
              </a:rPr>
              <a:t>Magnetic </a:t>
            </a:r>
            <a:r>
              <a:rPr lang="en-US" dirty="0" smtClean="0">
                <a:latin typeface="Arial Narrow" charset="0"/>
              </a:rPr>
              <a:t>Field</a:t>
            </a:r>
          </a:p>
          <a:p>
            <a:pPr marL="1352550" lvl="1" indent="-609600"/>
            <a:r>
              <a:rPr lang="en-US" dirty="0">
                <a:latin typeface="Arial Narrow" charset="0"/>
              </a:rPr>
              <a:t>Electric Current and </a:t>
            </a:r>
            <a:r>
              <a:rPr lang="en-US" dirty="0" smtClean="0">
                <a:latin typeface="Arial Narrow" charset="0"/>
              </a:rPr>
              <a:t>Magnetism</a:t>
            </a:r>
          </a:p>
          <a:p>
            <a:pPr marL="1352550" lvl="1" indent="-609600"/>
            <a:r>
              <a:rPr lang="en-US" dirty="0" smtClean="0">
                <a:latin typeface="Arial Narrow" charset="0"/>
              </a:rPr>
              <a:t>Magnetic Field</a:t>
            </a:r>
            <a:endParaRPr lang="en-US" dirty="0">
              <a:latin typeface="Arial Narrow" charset="0"/>
            </a:endParaRPr>
          </a:p>
          <a:p>
            <a:pPr marL="1352550" lvl="1" indent="-609600"/>
            <a:r>
              <a:rPr lang="en-US" dirty="0" smtClean="0">
                <a:latin typeface="Arial Narrow" charset="0"/>
              </a:rPr>
              <a:t>Magnetic Force on a Moving Charge</a:t>
            </a:r>
          </a:p>
          <a:p>
            <a:pPr marL="1352550" lvl="1" indent="-609600"/>
            <a:r>
              <a:rPr lang="en-US" dirty="0">
                <a:latin typeface="Arial Narrow" charset="0"/>
              </a:rPr>
              <a:t>About Magnetic </a:t>
            </a:r>
            <a:r>
              <a:rPr lang="en-US" dirty="0" smtClean="0">
                <a:latin typeface="Arial Narrow" charset="0"/>
              </a:rPr>
              <a:t>Field</a:t>
            </a:r>
          </a:p>
          <a:p>
            <a:pPr marL="1352550" lvl="1" indent="-609600"/>
            <a:r>
              <a:rPr lang="en-US" dirty="0" smtClean="0">
                <a:latin typeface="Arial Narrow" charset="0"/>
              </a:rPr>
              <a:t>Charged Particle Path in a Magnetic Field</a:t>
            </a:r>
            <a:endParaRPr lang="en-US" dirty="0">
              <a:latin typeface="Arial Narrow" charset="0"/>
            </a:endParaRPr>
          </a:p>
          <a:p>
            <a:pPr marL="609600" indent="-609600" algn="l"/>
            <a:endParaRPr lang="en-US" sz="2400" dirty="0">
              <a:latin typeface="Arial Narrow" charset="0"/>
            </a:endParaRPr>
          </a:p>
        </p:txBody>
      </p:sp>
      <p:sp>
        <p:nvSpPr>
          <p:cNvPr id="8" name="Text Box 9"/>
          <p:cNvSpPr txBox="1">
            <a:spLocks noChangeArrowheads="1"/>
          </p:cNvSpPr>
          <p:nvPr/>
        </p:nvSpPr>
        <p:spPr bwMode="auto">
          <a:xfrm>
            <a:off x="1143000" y="5450305"/>
            <a:ext cx="7652992" cy="461665"/>
          </a:xfrm>
          <a:prstGeom prst="rect">
            <a:avLst/>
          </a:prstGeom>
          <a:solidFill>
            <a:srgbClr val="CCFFFF"/>
          </a:solidFill>
          <a:ln w="9525">
            <a:noFill/>
            <a:miter lim="800000"/>
            <a:headEnd/>
            <a:tailEnd/>
          </a:ln>
          <a:effectLst/>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#11, </a:t>
            </a:r>
            <a:r>
              <a:rPr lang="en-US" dirty="0">
                <a:solidFill>
                  <a:srgbClr val="003300"/>
                </a:solidFill>
                <a:latin typeface="Arial Narrow" charset="0"/>
              </a:rPr>
              <a:t>due</a:t>
            </a:r>
            <a:r>
              <a:rPr lang="en-US" dirty="0" smtClean="0">
                <a:solidFill>
                  <a:srgbClr val="003300"/>
                </a:solidFill>
                <a:latin typeface="Arial Narrow" charset="0"/>
              </a:rPr>
              <a:t> 11pm</a:t>
            </a:r>
            <a:r>
              <a:rPr lang="en-US" dirty="0">
                <a:solidFill>
                  <a:srgbClr val="003300"/>
                </a:solidFill>
                <a:latin typeface="Arial Narrow" charset="0"/>
              </a:rPr>
              <a:t>,</a:t>
            </a:r>
            <a:r>
              <a:rPr lang="en-US" dirty="0" smtClean="0">
                <a:solidFill>
                  <a:srgbClr val="003300"/>
                </a:solidFill>
                <a:latin typeface="Arial Narrow" charset="0"/>
              </a:rPr>
              <a:t> Monday, Nov. </a:t>
            </a:r>
            <a:r>
              <a:rPr lang="en-US" dirty="0">
                <a:solidFill>
                  <a:srgbClr val="003300"/>
                </a:solidFill>
                <a:latin typeface="Arial Narrow" charset="0"/>
              </a:rPr>
              <a:t>1</a:t>
            </a:r>
            <a:r>
              <a:rPr lang="en-US" dirty="0" smtClean="0">
                <a:solidFill>
                  <a:srgbClr val="003300"/>
                </a:solidFill>
                <a:latin typeface="Arial Narrow" charset="0"/>
              </a:rPr>
              <a:t>9!!</a:t>
            </a:r>
            <a:endParaRPr lang="en-US" dirty="0">
              <a:solidFill>
                <a:srgbClr val="003300"/>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par>
                                <p:cTn id="28" presetID="22" presetClass="entr" presetSubtype="8" fill="hold" grpId="0" nodeType="withEffect">
                                  <p:stCondLst>
                                    <p:cond delay="0"/>
                                  </p:stCondLst>
                                  <p:iterate type="wd">
                                    <p:tmPct val="10000"/>
                                  </p:iterate>
                                  <p:childTnLst>
                                    <p:set>
                                      <p:cBhvr>
                                        <p:cTn id="29" dur="1" fill="hold">
                                          <p:stCondLst>
                                            <p:cond delay="0"/>
                                          </p:stCondLst>
                                        </p:cTn>
                                        <p:tgtEl>
                                          <p:spTgt spid="9">
                                            <p:txEl>
                                              <p:pRg st="5" end="5"/>
                                            </p:txEl>
                                          </p:spTgt>
                                        </p:tgtEl>
                                        <p:attrNameLst>
                                          <p:attrName>style.visibility</p:attrName>
                                        </p:attrNameLst>
                                      </p:cBhvr>
                                      <p:to>
                                        <p:strVal val="visible"/>
                                      </p:to>
                                    </p:set>
                                    <p:animEffect transition="in" filter="wipe(left)">
                                      <p:cBhvr>
                                        <p:cTn id="30" dur="500"/>
                                        <p:tgtEl>
                                          <p:spTgt spid="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Nov. 5, 2018</a:t>
            </a:r>
            <a:endParaRPr lang="en-US"/>
          </a:p>
        </p:txBody>
      </p:sp>
      <p:sp>
        <p:nvSpPr>
          <p:cNvPr id="11" name="Footer Placeholder 4"/>
          <p:cNvSpPr>
            <a:spLocks noGrp="1"/>
          </p:cNvSpPr>
          <p:nvPr>
            <p:ph type="ftr" sz="quarter" idx="11"/>
          </p:nvPr>
        </p:nvSpPr>
        <p:spPr/>
        <p:txBody>
          <a:bodyPr/>
          <a:lstStyle/>
          <a:p>
            <a:r>
              <a:rPr lang="mr-IN" smtClean="0"/>
              <a:t>PHYS 1444-002, Fall 2018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10</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8045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8045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8045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the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a:t>
            </a:r>
            <a:r>
              <a:rPr lang="en-US" sz="2000" dirty="0" smtClean="0"/>
              <a:t>current and</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err="1">
                <a:sym typeface="Wingdings" charset="2"/>
              </a:rPr>
              <a:t></a:t>
            </a:r>
            <a:r>
              <a:rPr lang="en-US" sz="2400" dirty="0">
                <a:sym typeface="Wingdings" charset="2"/>
              </a:rPr>
              <a:t> When the fingers of the right-hand points to the direction of the current and the finger tips bent to the direction of magnetic field B, the direction of thumb points to the direction of the force</a:t>
            </a:r>
            <a:endParaRPr lang="en-US" sz="2400" dirty="0"/>
          </a:p>
        </p:txBody>
      </p:sp>
      <p:pic>
        <p:nvPicPr>
          <p:cNvPr id="353289" name="Picture 9" descr="FG27_012B"/>
          <p:cNvPicPr>
            <a:picLocks noChangeAspect="1" noChangeArrowheads="1"/>
          </p:cNvPicPr>
          <p:nvPr/>
        </p:nvPicPr>
        <p:blipFill>
          <a:blip r:embed="rId8"/>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9"/>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124007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8">
                                            <p:txEl>
                                              <p:pRg st="0" end="0"/>
                                            </p:txEl>
                                          </p:spTgt>
                                        </p:tgtEl>
                                        <p:attrNameLst>
                                          <p:attrName>style.visibility</p:attrName>
                                        </p:attrNameLst>
                                      </p:cBhvr>
                                      <p:to>
                                        <p:strVal val="visible"/>
                                      </p:to>
                                    </p:set>
                                    <p:animEffect transition="in" filter="wipe(left)">
                                      <p:cBhvr>
                                        <p:cTn id="7" dur="500"/>
                                        <p:tgtEl>
                                          <p:spTgt spid="353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3288">
                                            <p:txEl>
                                              <p:pRg st="1" end="1"/>
                                            </p:txEl>
                                          </p:spTgt>
                                        </p:tgtEl>
                                        <p:attrNameLst>
                                          <p:attrName>style.visibility</p:attrName>
                                        </p:attrNameLst>
                                      </p:cBhvr>
                                      <p:to>
                                        <p:strVal val="visible"/>
                                      </p:to>
                                    </p:set>
                                    <p:animEffect transition="in" filter="wipe(left)">
                                      <p:cBhvr>
                                        <p:cTn id="12" dur="500"/>
                                        <p:tgtEl>
                                          <p:spTgt spid="353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3288">
                                            <p:txEl>
                                              <p:pRg st="2" end="2"/>
                                            </p:txEl>
                                          </p:spTgt>
                                        </p:tgtEl>
                                        <p:attrNameLst>
                                          <p:attrName>style.visibility</p:attrName>
                                        </p:attrNameLst>
                                      </p:cBhvr>
                                      <p:to>
                                        <p:strVal val="visible"/>
                                      </p:to>
                                    </p:set>
                                    <p:animEffect transition="in" filter="wipe(left)">
                                      <p:cBhvr>
                                        <p:cTn id="17" dur="500"/>
                                        <p:tgtEl>
                                          <p:spTgt spid="353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3288">
                                            <p:txEl>
                                              <p:pRg st="3" end="3"/>
                                            </p:txEl>
                                          </p:spTgt>
                                        </p:tgtEl>
                                        <p:attrNameLst>
                                          <p:attrName>style.visibility</p:attrName>
                                        </p:attrNameLst>
                                      </p:cBhvr>
                                      <p:to>
                                        <p:strVal val="visible"/>
                                      </p:to>
                                    </p:set>
                                    <p:animEffect transition="in" filter="wipe(left)">
                                      <p:cBhvr>
                                        <p:cTn id="22" dur="500"/>
                                        <p:tgtEl>
                                          <p:spTgt spid="353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3288">
                                            <p:txEl>
                                              <p:pRg st="4" end="4"/>
                                            </p:txEl>
                                          </p:spTgt>
                                        </p:tgtEl>
                                        <p:attrNameLst>
                                          <p:attrName>style.visibility</p:attrName>
                                        </p:attrNameLst>
                                      </p:cBhvr>
                                      <p:to>
                                        <p:strVal val="visible"/>
                                      </p:to>
                                    </p:set>
                                    <p:animEffect transition="in" filter="wipe(left)">
                                      <p:cBhvr>
                                        <p:cTn id="27" dur="500"/>
                                        <p:tgtEl>
                                          <p:spTgt spid="3532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3288">
                                            <p:txEl>
                                              <p:pRg st="5" end="5"/>
                                            </p:txEl>
                                          </p:spTgt>
                                        </p:tgtEl>
                                        <p:attrNameLst>
                                          <p:attrName>style.visibility</p:attrName>
                                        </p:attrNameLst>
                                      </p:cBhvr>
                                      <p:to>
                                        <p:strVal val="visible"/>
                                      </p:to>
                                    </p:set>
                                    <p:animEffect transition="in" filter="wipe(left)">
                                      <p:cBhvr>
                                        <p:cTn id="32" dur="500"/>
                                        <p:tgtEl>
                                          <p:spTgt spid="3532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3288">
                                            <p:txEl>
                                              <p:pRg st="6" end="6"/>
                                            </p:txEl>
                                          </p:spTgt>
                                        </p:tgtEl>
                                        <p:attrNameLst>
                                          <p:attrName>style.visibility</p:attrName>
                                        </p:attrNameLst>
                                      </p:cBhvr>
                                      <p:to>
                                        <p:strVal val="visible"/>
                                      </p:to>
                                    </p:set>
                                    <p:animEffect transition="in" filter="wipe(left)">
                                      <p:cBhvr>
                                        <p:cTn id="37" dur="500"/>
                                        <p:tgtEl>
                                          <p:spTgt spid="3532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3288">
                                            <p:txEl>
                                              <p:pRg st="7" end="7"/>
                                            </p:txEl>
                                          </p:spTgt>
                                        </p:tgtEl>
                                        <p:attrNameLst>
                                          <p:attrName>style.visibility</p:attrName>
                                        </p:attrNameLst>
                                      </p:cBhvr>
                                      <p:to>
                                        <p:strVal val="visible"/>
                                      </p:to>
                                    </p:set>
                                    <p:animEffect transition="in" filter="wipe(left)">
                                      <p:cBhvr>
                                        <p:cTn id="42" dur="500"/>
                                        <p:tgtEl>
                                          <p:spTgt spid="3532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353289"/>
                                        </p:tgtEl>
                                        <p:attrNameLst>
                                          <p:attrName>style.visibility</p:attrName>
                                        </p:attrNameLst>
                                      </p:cBhvr>
                                      <p:to>
                                        <p:strVal val="visible"/>
                                      </p:to>
                                    </p:set>
                                    <p:anim calcmode="lin" valueType="num">
                                      <p:cBhvr>
                                        <p:cTn id="54" dur="500" fill="hold"/>
                                        <p:tgtEl>
                                          <p:spTgt spid="353289"/>
                                        </p:tgtEl>
                                        <p:attrNameLst>
                                          <p:attrName>ppt_w</p:attrName>
                                        </p:attrNameLst>
                                      </p:cBhvr>
                                      <p:tavLst>
                                        <p:tav tm="0">
                                          <p:val>
                                            <p:fltVal val="0"/>
                                          </p:val>
                                        </p:tav>
                                        <p:tav tm="100000">
                                          <p:val>
                                            <p:strVal val="#ppt_w"/>
                                          </p:val>
                                        </p:tav>
                                      </p:tavLst>
                                    </p:anim>
                                    <p:anim calcmode="lin" valueType="num">
                                      <p:cBhvr>
                                        <p:cTn id="55" dur="500" fill="hold"/>
                                        <p:tgtEl>
                                          <p:spTgt spid="353289"/>
                                        </p:tgtEl>
                                        <p:attrNameLst>
                                          <p:attrName>ppt_h</p:attrName>
                                        </p:attrNameLst>
                                      </p:cBhvr>
                                      <p:tavLst>
                                        <p:tav tm="0">
                                          <p:val>
                                            <p:fltVal val="0"/>
                                          </p:val>
                                        </p:tav>
                                        <p:tav tm="100000">
                                          <p:val>
                                            <p:strVal val="#ppt_h"/>
                                          </p:val>
                                        </p:tav>
                                      </p:tavLst>
                                    </p:anim>
                                    <p:animEffect transition="in" filter="fade">
                                      <p:cBhvr>
                                        <p:cTn id="56" dur="500"/>
                                        <p:tgtEl>
                                          <p:spTgt spid="35328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53283"/>
                                        </p:tgtEl>
                                        <p:attrNameLst>
                                          <p:attrName>style.visibility</p:attrName>
                                        </p:attrNameLst>
                                      </p:cBhvr>
                                      <p:to>
                                        <p:strVal val="visible"/>
                                      </p:to>
                                    </p:set>
                                    <p:anim calcmode="lin" valueType="num">
                                      <p:cBhvr>
                                        <p:cTn id="61" dur="500" fill="hold"/>
                                        <p:tgtEl>
                                          <p:spTgt spid="353283"/>
                                        </p:tgtEl>
                                        <p:attrNameLst>
                                          <p:attrName>ppt_w</p:attrName>
                                        </p:attrNameLst>
                                      </p:cBhvr>
                                      <p:tavLst>
                                        <p:tav tm="0">
                                          <p:val>
                                            <p:fltVal val="0"/>
                                          </p:val>
                                        </p:tav>
                                        <p:tav tm="100000">
                                          <p:val>
                                            <p:strVal val="#ppt_w"/>
                                          </p:val>
                                        </p:tav>
                                      </p:tavLst>
                                    </p:anim>
                                    <p:anim calcmode="lin" valueType="num">
                                      <p:cBhvr>
                                        <p:cTn id="62" dur="500" fill="hold"/>
                                        <p:tgtEl>
                                          <p:spTgt spid="353283"/>
                                        </p:tgtEl>
                                        <p:attrNameLst>
                                          <p:attrName>ppt_h</p:attrName>
                                        </p:attrNameLst>
                                      </p:cBhvr>
                                      <p:tavLst>
                                        <p:tav tm="0">
                                          <p:val>
                                            <p:fltVal val="0"/>
                                          </p:val>
                                        </p:tav>
                                        <p:tav tm="100000">
                                          <p:val>
                                            <p:strVal val="#ppt_h"/>
                                          </p:val>
                                        </p:tav>
                                      </p:tavLst>
                                    </p:anim>
                                    <p:animEffect transition="in" filter="fade">
                                      <p:cBhvr>
                                        <p:cTn id="63" dur="500"/>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Nov. 5,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11</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8154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81549"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8155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a:t>
            </a:r>
            <a:r>
              <a:rPr lang="en-US" sz="2800" dirty="0" smtClean="0"/>
              <a:t> </a:t>
            </a:r>
          </a:p>
          <a:p>
            <a:pPr lvl="1"/>
            <a:r>
              <a:rPr lang="en-US" sz="2400" dirty="0" smtClean="0"/>
              <a:t>To the </a:t>
            </a:r>
            <a:r>
              <a:rPr lang="en-US" sz="2400" dirty="0"/>
              <a:t>current in the wire</a:t>
            </a:r>
          </a:p>
          <a:p>
            <a:pPr lvl="1"/>
            <a:r>
              <a:rPr lang="en-US" sz="2400" dirty="0" smtClean="0"/>
              <a:t>To the </a:t>
            </a:r>
            <a:r>
              <a:rPr lang="en-US" sz="2400" dirty="0"/>
              <a:t>length of the wire in the magnetic field (if the field is uniform)</a:t>
            </a:r>
          </a:p>
          <a:p>
            <a:pPr lvl="1"/>
            <a:r>
              <a:rPr lang="en-US" sz="2400" dirty="0" smtClean="0"/>
              <a:t>To the </a:t>
            </a:r>
            <a:r>
              <a:rPr lang="en-US" sz="2400" dirty="0"/>
              <a:t>strength of the magnetic field</a:t>
            </a:r>
          </a:p>
          <a:p>
            <a:r>
              <a:rPr lang="en-US" sz="2800" dirty="0"/>
              <a:t>The force also depends on the angle</a:t>
            </a:r>
            <a:r>
              <a:rPr lang="en-US" sz="2800" dirty="0" smtClean="0"/>
              <a:t> </a:t>
            </a:r>
            <a:r>
              <a:rPr lang="en-US" sz="2800" dirty="0" err="1" smtClean="0">
                <a:latin typeface="Symbol" charset="2"/>
              </a:rPr>
              <a:t>θ</a:t>
            </a:r>
            <a:r>
              <a:rPr lang="en-US" sz="2800" dirty="0" smtClean="0"/>
              <a:t> </a:t>
            </a:r>
            <a:r>
              <a:rPr lang="en-US" sz="2800" dirty="0"/>
              <a:t>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mc:AlternateContent xmlns:mc="http://schemas.openxmlformats.org/markup-compatibility/2006">
              <mc:Choice xmlns:v="urn:schemas-microsoft-com:vml" Requires="v">
                <p:oleObj spid="_x0000_s181551" name="Equation" r:id="rId7" imgW="774360" imgH="164880" progId="Equation.DSMT4">
                  <p:embed/>
                </p:oleObj>
              </mc:Choice>
              <mc:Fallback>
                <p:oleObj name="Equation" r:id="rId7" imgW="774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64820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4310">
                                            <p:txEl>
                                              <p:pRg st="0" end="0"/>
                                            </p:txEl>
                                          </p:spTgt>
                                        </p:tgtEl>
                                        <p:attrNameLst>
                                          <p:attrName>style.visibility</p:attrName>
                                        </p:attrNameLst>
                                      </p:cBhvr>
                                      <p:to>
                                        <p:strVal val="visible"/>
                                      </p:to>
                                    </p:set>
                                    <p:animEffect transition="in" filter="wipe(left)">
                                      <p:cBhvr>
                                        <p:cTn id="7" dur="500"/>
                                        <p:tgtEl>
                                          <p:spTgt spid="354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4310">
                                            <p:txEl>
                                              <p:pRg st="1" end="1"/>
                                            </p:txEl>
                                          </p:spTgt>
                                        </p:tgtEl>
                                        <p:attrNameLst>
                                          <p:attrName>style.visibility</p:attrName>
                                        </p:attrNameLst>
                                      </p:cBhvr>
                                      <p:to>
                                        <p:strVal val="visible"/>
                                      </p:to>
                                    </p:set>
                                    <p:animEffect transition="in" filter="wipe(left)">
                                      <p:cBhvr>
                                        <p:cTn id="12" dur="500"/>
                                        <p:tgtEl>
                                          <p:spTgt spid="3543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4310">
                                            <p:txEl>
                                              <p:pRg st="2" end="2"/>
                                            </p:txEl>
                                          </p:spTgt>
                                        </p:tgtEl>
                                        <p:attrNameLst>
                                          <p:attrName>style.visibility</p:attrName>
                                        </p:attrNameLst>
                                      </p:cBhvr>
                                      <p:to>
                                        <p:strVal val="visible"/>
                                      </p:to>
                                    </p:set>
                                    <p:animEffect transition="in" filter="wipe(left)">
                                      <p:cBhvr>
                                        <p:cTn id="17" dur="500"/>
                                        <p:tgtEl>
                                          <p:spTgt spid="3543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4310">
                                            <p:txEl>
                                              <p:pRg st="3" end="3"/>
                                            </p:txEl>
                                          </p:spTgt>
                                        </p:tgtEl>
                                        <p:attrNameLst>
                                          <p:attrName>style.visibility</p:attrName>
                                        </p:attrNameLst>
                                      </p:cBhvr>
                                      <p:to>
                                        <p:strVal val="visible"/>
                                      </p:to>
                                    </p:set>
                                    <p:animEffect transition="in" filter="wipe(left)">
                                      <p:cBhvr>
                                        <p:cTn id="22" dur="500"/>
                                        <p:tgtEl>
                                          <p:spTgt spid="3543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4310">
                                            <p:txEl>
                                              <p:pRg st="4" end="4"/>
                                            </p:txEl>
                                          </p:spTgt>
                                        </p:tgtEl>
                                        <p:attrNameLst>
                                          <p:attrName>style.visibility</p:attrName>
                                        </p:attrNameLst>
                                      </p:cBhvr>
                                      <p:to>
                                        <p:strVal val="visible"/>
                                      </p:to>
                                    </p:set>
                                    <p:animEffect transition="in" filter="wipe(left)">
                                      <p:cBhvr>
                                        <p:cTn id="27" dur="500"/>
                                        <p:tgtEl>
                                          <p:spTgt spid="3543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4310">
                                            <p:txEl>
                                              <p:pRg st="5" end="5"/>
                                            </p:txEl>
                                          </p:spTgt>
                                        </p:tgtEl>
                                        <p:attrNameLst>
                                          <p:attrName>style.visibility</p:attrName>
                                        </p:attrNameLst>
                                      </p:cBhvr>
                                      <p:to>
                                        <p:strVal val="visible"/>
                                      </p:to>
                                    </p:set>
                                    <p:animEffect transition="in" filter="wipe(left)">
                                      <p:cBhvr>
                                        <p:cTn id="32" dur="500"/>
                                        <p:tgtEl>
                                          <p:spTgt spid="3543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4310">
                                            <p:txEl>
                                              <p:pRg st="6" end="6"/>
                                            </p:txEl>
                                          </p:spTgt>
                                        </p:tgtEl>
                                        <p:attrNameLst>
                                          <p:attrName>style.visibility</p:attrName>
                                        </p:attrNameLst>
                                      </p:cBhvr>
                                      <p:to>
                                        <p:strVal val="visible"/>
                                      </p:to>
                                    </p:set>
                                    <p:animEffect transition="in" filter="wipe(left)">
                                      <p:cBhvr>
                                        <p:cTn id="37" dur="500"/>
                                        <p:tgtEl>
                                          <p:spTgt spid="3543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4310">
                                            <p:txEl>
                                              <p:pRg st="7" end="7"/>
                                            </p:txEl>
                                          </p:spTgt>
                                        </p:tgtEl>
                                        <p:attrNameLst>
                                          <p:attrName>style.visibility</p:attrName>
                                        </p:attrNameLst>
                                      </p:cBhvr>
                                      <p:to>
                                        <p:strVal val="visible"/>
                                      </p:to>
                                    </p:set>
                                    <p:animEffect transition="in" filter="wipe(left)">
                                      <p:cBhvr>
                                        <p:cTn id="42" dur="500"/>
                                        <p:tgtEl>
                                          <p:spTgt spid="3543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4310">
                                            <p:txEl>
                                              <p:pRg st="8" end="8"/>
                                            </p:txEl>
                                          </p:spTgt>
                                        </p:tgtEl>
                                        <p:attrNameLst>
                                          <p:attrName>style.visibility</p:attrName>
                                        </p:attrNameLst>
                                      </p:cBhvr>
                                      <p:to>
                                        <p:strVal val="visible"/>
                                      </p:to>
                                    </p:set>
                                    <p:animEffect transition="in" filter="wipe(left)">
                                      <p:cBhvr>
                                        <p:cTn id="47" dur="500"/>
                                        <p:tgtEl>
                                          <p:spTgt spid="3543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4311"/>
                                        </p:tgtEl>
                                        <p:attrNameLst>
                                          <p:attrName>style.visibility</p:attrName>
                                        </p:attrNameLst>
                                      </p:cBhvr>
                                      <p:to>
                                        <p:strVal val="visible"/>
                                      </p:to>
                                    </p:set>
                                    <p:animEffect transition="in" filter="wipe(left)">
                                      <p:cBhvr>
                                        <p:cTn id="52" dur="500"/>
                                        <p:tgtEl>
                                          <p:spTgt spid="354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Nov. 5,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127A452B-119A-6C42-8075-689A4B8E7A37}" type="slidenum">
              <a:rPr lang="en-US"/>
              <a:pPr/>
              <a:t>12</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82942"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82943"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8294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a:t>
            </a:r>
            <a:r>
              <a:rPr lang="en-US" sz="2800" dirty="0" smtClean="0"/>
              <a:t> </a:t>
            </a:r>
            <a:r>
              <a:rPr lang="en-US" sz="2800" dirty="0" err="1" smtClean="0">
                <a:latin typeface="Symbol" charset="2"/>
              </a:rPr>
              <a:t>θ</a:t>
            </a:r>
            <a:r>
              <a:rPr lang="en-US" sz="2800" dirty="0" smtClean="0"/>
              <a:t>=</a:t>
            </a:r>
            <a:r>
              <a:rPr lang="en-US" sz="2800" dirty="0"/>
              <a:t>90</a:t>
            </a:r>
            <a:r>
              <a:rPr lang="en-US" sz="2800" baseline="30000" dirty="0"/>
              <a:t>o</a:t>
            </a:r>
            <a:r>
              <a:rPr lang="en-US" sz="2800" dirty="0"/>
              <a:t>,                    and if</a:t>
            </a:r>
            <a:r>
              <a:rPr lang="en-US" sz="2800" dirty="0" smtClean="0"/>
              <a:t> </a:t>
            </a:r>
            <a:r>
              <a:rPr lang="en-US" sz="2800" dirty="0" err="1" smtClean="0">
                <a:latin typeface="Symbol" charset="2"/>
              </a:rPr>
              <a:t>θ</a:t>
            </a:r>
            <a:r>
              <a:rPr lang="en-US" sz="2800" dirty="0" smtClean="0"/>
              <a:t>=</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a:t>
            </a:r>
            <a:r>
              <a:rPr lang="en-US" sz="2400" dirty="0" smtClean="0"/>
              <a:t> the wire </a:t>
            </a:r>
            <a:r>
              <a:rPr lang="en-US" sz="2400" dirty="0"/>
              <a:t>carrying</a:t>
            </a:r>
            <a:r>
              <a:rPr lang="en-US" sz="2400" dirty="0" smtClean="0"/>
              <a:t>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err="1">
                <a:latin typeface="Monotype Corsiva" charset="0"/>
              </a:rPr>
              <a:t>l</a:t>
            </a:r>
            <a:r>
              <a:rPr lang="en-US" sz="2400" b="1" dirty="0"/>
              <a:t> </a:t>
            </a:r>
            <a:r>
              <a:rPr lang="en-US" sz="2400" dirty="0"/>
              <a:t>is the vector whose magnitude is the length of the wire and its direction is along the wire in the direction of the 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mc:AlternateContent xmlns:mc="http://schemas.openxmlformats.org/markup-compatibility/2006">
              <mc:Choice xmlns:v="urn:schemas-microsoft-com:vml" Requires="v">
                <p:oleObj spid="_x0000_s182945" name="Equation" r:id="rId7" imgW="749160" imgH="164880" progId="Equation.DSMT4">
                  <p:embed/>
                </p:oleObj>
              </mc:Choice>
              <mc:Fallback>
                <p:oleObj name="Equation" r:id="rId7" imgW="7491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066800"/>
                        <a:ext cx="1981200"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182946" name="Equation" r:id="rId9" imgW="622080" imgH="203040" progId="Equation.DSMT4">
                  <p:embed/>
                </p:oleObj>
              </mc:Choice>
              <mc:Fallback>
                <p:oleObj name="Equation" r:id="rId9" imgW="6220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mc:AlternateContent xmlns:mc="http://schemas.openxmlformats.org/markup-compatibility/2006">
              <mc:Choice xmlns:v="urn:schemas-microsoft-com:vml" Requires="v">
                <p:oleObj spid="_x0000_s182947" name="Equation" r:id="rId11" imgW="495000" imgH="203040" progId="Equation.DSMT4">
                  <p:embed/>
                </p:oleObj>
              </mc:Choice>
              <mc:Fallback>
                <p:oleObj name="Equation" r:id="rId11" imgW="49500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524000"/>
                        <a:ext cx="1231900"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182948" name="Equation" r:id="rId13" imgW="698400" imgH="203040" progId="Equation.DSMT4">
                  <p:embed/>
                </p:oleObj>
              </mc:Choice>
              <mc:Fallback>
                <p:oleObj name="Equation" r:id="rId13" imgW="6984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9" name="Object 11"/>
          <p:cNvGraphicFramePr>
            <a:graphicFrameLocks noChangeAspect="1"/>
          </p:cNvGraphicFramePr>
          <p:nvPr/>
        </p:nvGraphicFramePr>
        <p:xfrm>
          <a:off x="2001838" y="3683000"/>
          <a:ext cx="1350962" cy="431800"/>
        </p:xfrm>
        <a:graphic>
          <a:graphicData uri="http://schemas.openxmlformats.org/presentationml/2006/ole">
            <mc:AlternateContent xmlns:mc="http://schemas.openxmlformats.org/markup-compatibility/2006">
              <mc:Choice xmlns:v="urn:schemas-microsoft-com:vml" Requires="v">
                <p:oleObj spid="_x0000_s182949" name="Equation" r:id="rId15" imgW="634680" imgH="203040" progId="Equation.DSMT4">
                  <p:embed/>
                </p:oleObj>
              </mc:Choice>
              <mc:Fallback>
                <p:oleObj name="Equation" r:id="rId15" imgW="63468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1838" y="3683000"/>
                        <a:ext cx="1350962" cy="4318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mc:AlternateContent xmlns:mc="http://schemas.openxmlformats.org/markup-compatibility/2006">
              <mc:Choice xmlns:v="urn:schemas-microsoft-com:vml" Requires="v">
                <p:oleObj spid="_x0000_s182950" name="Equation" r:id="rId17" imgW="761760" imgH="203040" progId="Equation.DSMT4">
                  <p:embed/>
                </p:oleObj>
              </mc:Choice>
              <mc:Fallback>
                <p:oleObj name="Equation" r:id="rId17" imgW="7617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1463" y="6045200"/>
                        <a:ext cx="1620837" cy="431800"/>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4739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5334">
                                            <p:txEl>
                                              <p:pRg st="0" end="0"/>
                                            </p:txEl>
                                          </p:spTgt>
                                        </p:tgtEl>
                                        <p:attrNameLst>
                                          <p:attrName>style.visibility</p:attrName>
                                        </p:attrNameLst>
                                      </p:cBhvr>
                                      <p:to>
                                        <p:strVal val="visible"/>
                                      </p:to>
                                    </p:set>
                                    <p:animEffect transition="in" filter="wipe(left)">
                                      <p:cBhvr>
                                        <p:cTn id="7" dur="500"/>
                                        <p:tgtEl>
                                          <p:spTgt spid="355334">
                                            <p:txEl>
                                              <p:pRg st="0" end="0"/>
                                            </p:txEl>
                                          </p:spTgt>
                                        </p:tgtEl>
                                      </p:cBhvr>
                                    </p:animEffect>
                                  </p:childTnLst>
                                </p:cTn>
                              </p:par>
                            </p:childTnLst>
                          </p:cTn>
                        </p:par>
                        <p:par>
                          <p:cTn id="8" fill="hold">
                            <p:stCondLst>
                              <p:cond delay="1350"/>
                            </p:stCondLst>
                            <p:childTnLst>
                              <p:par>
                                <p:cTn id="9" presetID="22" presetClass="entr" presetSubtype="8" fill="hold" nodeType="afterEffect">
                                  <p:stCondLst>
                                    <p:cond delay="0"/>
                                  </p:stCondLst>
                                  <p:childTnLst>
                                    <p:set>
                                      <p:cBhvr>
                                        <p:cTn id="10" dur="1" fill="hold">
                                          <p:stCondLst>
                                            <p:cond delay="0"/>
                                          </p:stCondLst>
                                        </p:cTn>
                                        <p:tgtEl>
                                          <p:spTgt spid="355335"/>
                                        </p:tgtEl>
                                        <p:attrNameLst>
                                          <p:attrName>style.visibility</p:attrName>
                                        </p:attrNameLst>
                                      </p:cBhvr>
                                      <p:to>
                                        <p:strVal val="visible"/>
                                      </p:to>
                                    </p:set>
                                    <p:animEffect transition="in" filter="wipe(left)">
                                      <p:cBhvr>
                                        <p:cTn id="11" dur="500"/>
                                        <p:tgtEl>
                                          <p:spTgt spid="3553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55334">
                                            <p:txEl>
                                              <p:pRg st="1" end="1"/>
                                            </p:txEl>
                                          </p:spTgt>
                                        </p:tgtEl>
                                        <p:attrNameLst>
                                          <p:attrName>style.visibility</p:attrName>
                                        </p:attrNameLst>
                                      </p:cBhvr>
                                      <p:to>
                                        <p:strVal val="visible"/>
                                      </p:to>
                                    </p:set>
                                    <p:animEffect transition="in" filter="wipe(left)">
                                      <p:cBhvr>
                                        <p:cTn id="16" dur="500"/>
                                        <p:tgtEl>
                                          <p:spTgt spid="35533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5336"/>
                                        </p:tgtEl>
                                        <p:attrNameLst>
                                          <p:attrName>style.visibility</p:attrName>
                                        </p:attrNameLst>
                                      </p:cBhvr>
                                      <p:to>
                                        <p:strVal val="visible"/>
                                      </p:to>
                                    </p:set>
                                    <p:animEffect transition="in" filter="wipe(left)">
                                      <p:cBhvr>
                                        <p:cTn id="21" dur="500"/>
                                        <p:tgtEl>
                                          <p:spTgt spid="3553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55337"/>
                                        </p:tgtEl>
                                        <p:attrNameLst>
                                          <p:attrName>style.visibility</p:attrName>
                                        </p:attrNameLst>
                                      </p:cBhvr>
                                      <p:to>
                                        <p:strVal val="visible"/>
                                      </p:to>
                                    </p:set>
                                    <p:animEffect transition="in" filter="wipe(left)">
                                      <p:cBhvr>
                                        <p:cTn id="26" dur="500"/>
                                        <p:tgtEl>
                                          <p:spTgt spid="3553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55334">
                                            <p:txEl>
                                              <p:pRg st="2" end="2"/>
                                            </p:txEl>
                                          </p:spTgt>
                                        </p:tgtEl>
                                        <p:attrNameLst>
                                          <p:attrName>style.visibility</p:attrName>
                                        </p:attrNameLst>
                                      </p:cBhvr>
                                      <p:to>
                                        <p:strVal val="visible"/>
                                      </p:to>
                                    </p:set>
                                    <p:animEffect transition="in" filter="wipe(left)">
                                      <p:cBhvr>
                                        <p:cTn id="31" dur="500"/>
                                        <p:tgtEl>
                                          <p:spTgt spid="35533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55338"/>
                                        </p:tgtEl>
                                        <p:attrNameLst>
                                          <p:attrName>style.visibility</p:attrName>
                                        </p:attrNameLst>
                                      </p:cBhvr>
                                      <p:to>
                                        <p:strVal val="visible"/>
                                      </p:to>
                                    </p:set>
                                    <p:animEffect transition="in" filter="wipe(left)">
                                      <p:cBhvr>
                                        <p:cTn id="36" dur="500"/>
                                        <p:tgtEl>
                                          <p:spTgt spid="355338"/>
                                        </p:tgtEl>
                                      </p:cBhvr>
                                    </p:animEffect>
                                  </p:childTnLst>
                                </p:cTn>
                              </p:par>
                            </p:childTnLst>
                          </p:cTn>
                        </p:par>
                        <p:par>
                          <p:cTn id="37" fill="hold">
                            <p:stCondLst>
                              <p:cond delay="500"/>
                            </p:stCondLst>
                            <p:childTnLst>
                              <p:par>
                                <p:cTn id="38" presetID="22" presetClass="entr" presetSubtype="8" fill="hold" grpId="0" nodeType="afterEffect">
                                  <p:stCondLst>
                                    <p:cond delay="0"/>
                                  </p:stCondLst>
                                  <p:iterate type="wd">
                                    <p:tmPct val="10000"/>
                                  </p:iterate>
                                  <p:childTnLst>
                                    <p:set>
                                      <p:cBhvr>
                                        <p:cTn id="39" dur="1" fill="hold">
                                          <p:stCondLst>
                                            <p:cond delay="0"/>
                                          </p:stCondLst>
                                        </p:cTn>
                                        <p:tgtEl>
                                          <p:spTgt spid="355334">
                                            <p:txEl>
                                              <p:pRg st="3" end="3"/>
                                            </p:txEl>
                                          </p:spTgt>
                                        </p:tgtEl>
                                        <p:attrNameLst>
                                          <p:attrName>style.visibility</p:attrName>
                                        </p:attrNameLst>
                                      </p:cBhvr>
                                      <p:to>
                                        <p:strVal val="visible"/>
                                      </p:to>
                                    </p:set>
                                    <p:animEffect transition="in" filter="wipe(left)">
                                      <p:cBhvr>
                                        <p:cTn id="40" dur="500"/>
                                        <p:tgtEl>
                                          <p:spTgt spid="35533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5334">
                                            <p:txEl>
                                              <p:pRg st="4" end="4"/>
                                            </p:txEl>
                                          </p:spTgt>
                                        </p:tgtEl>
                                        <p:attrNameLst>
                                          <p:attrName>style.visibility</p:attrName>
                                        </p:attrNameLst>
                                      </p:cBhvr>
                                      <p:to>
                                        <p:strVal val="visible"/>
                                      </p:to>
                                    </p:set>
                                    <p:animEffect transition="in" filter="wipe(left)">
                                      <p:cBhvr>
                                        <p:cTn id="45" dur="500"/>
                                        <p:tgtEl>
                                          <p:spTgt spid="35533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5339"/>
                                        </p:tgtEl>
                                        <p:attrNameLst>
                                          <p:attrName>style.visibility</p:attrName>
                                        </p:attrNameLst>
                                      </p:cBhvr>
                                      <p:to>
                                        <p:strVal val="visible"/>
                                      </p:to>
                                    </p:set>
                                    <p:animEffect transition="in" filter="wipe(left)">
                                      <p:cBhvr>
                                        <p:cTn id="50" dur="500"/>
                                        <p:tgtEl>
                                          <p:spTgt spid="3553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5334">
                                            <p:txEl>
                                              <p:pRg st="5" end="5"/>
                                            </p:txEl>
                                          </p:spTgt>
                                        </p:tgtEl>
                                        <p:attrNameLst>
                                          <p:attrName>style.visibility</p:attrName>
                                        </p:attrNameLst>
                                      </p:cBhvr>
                                      <p:to>
                                        <p:strVal val="visible"/>
                                      </p:to>
                                    </p:set>
                                    <p:animEffect transition="in" filter="wipe(left)">
                                      <p:cBhvr>
                                        <p:cTn id="55" dur="500"/>
                                        <p:tgtEl>
                                          <p:spTgt spid="355334">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5334">
                                            <p:txEl>
                                              <p:pRg st="6" end="6"/>
                                            </p:txEl>
                                          </p:spTgt>
                                        </p:tgtEl>
                                        <p:attrNameLst>
                                          <p:attrName>style.visibility</p:attrName>
                                        </p:attrNameLst>
                                      </p:cBhvr>
                                      <p:to>
                                        <p:strVal val="visible"/>
                                      </p:to>
                                    </p:set>
                                    <p:animEffect transition="in" filter="wipe(left)">
                                      <p:cBhvr>
                                        <p:cTn id="60" dur="500"/>
                                        <p:tgtEl>
                                          <p:spTgt spid="355334">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55334">
                                            <p:txEl>
                                              <p:pRg st="7" end="7"/>
                                            </p:txEl>
                                          </p:spTgt>
                                        </p:tgtEl>
                                        <p:attrNameLst>
                                          <p:attrName>style.visibility</p:attrName>
                                        </p:attrNameLst>
                                      </p:cBhvr>
                                      <p:to>
                                        <p:strVal val="visible"/>
                                      </p:to>
                                    </p:set>
                                    <p:animEffect transition="in" filter="wipe(left)">
                                      <p:cBhvr>
                                        <p:cTn id="65" dur="500"/>
                                        <p:tgtEl>
                                          <p:spTgt spid="355334">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55340"/>
                                        </p:tgtEl>
                                        <p:attrNameLst>
                                          <p:attrName>style.visibility</p:attrName>
                                        </p:attrNameLst>
                                      </p:cBhvr>
                                      <p:to>
                                        <p:strVal val="visible"/>
                                      </p:to>
                                    </p:set>
                                    <p:animEffect transition="in" filter="wipe(left)">
                                      <p:cBhvr>
                                        <p:cTn id="70" dur="500"/>
                                        <p:tgtEl>
                                          <p:spTgt spid="355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5,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BB4AFE30-405D-9F44-8905-EB72996D58B0}" type="slidenum">
              <a:rPr lang="en-US"/>
              <a:pPr/>
              <a:t>13</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smtClean="0"/>
              <a:t> Fundamentals on the </a:t>
            </a:r>
            <a:r>
              <a:rPr lang="en-US" dirty="0"/>
              <a:t>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8367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8367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8367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dirty="0"/>
              <a:t>The magnetic field is a vector quantity</a:t>
            </a:r>
          </a:p>
          <a:p>
            <a:r>
              <a:rPr lang="en-US" sz="2800" dirty="0"/>
              <a:t>The SI unit for B is tesla (T)</a:t>
            </a:r>
          </a:p>
          <a:p>
            <a:pPr lvl="1"/>
            <a:r>
              <a:rPr lang="en-US" sz="2400" dirty="0"/>
              <a:t>What is the definition of 1 Tesla in terms of other known units?</a:t>
            </a:r>
          </a:p>
          <a:p>
            <a:pPr lvl="1"/>
            <a:r>
              <a:rPr lang="en-US" sz="2400" dirty="0" smtClean="0"/>
              <a:t>1T=1N/A-m</a:t>
            </a:r>
            <a:endParaRPr lang="en-US" sz="2400" dirty="0"/>
          </a:p>
          <a:p>
            <a:pPr lvl="1"/>
            <a:r>
              <a:rPr lang="en-US" sz="2400" dirty="0"/>
              <a:t>In older names, tesla is the same as weber per meter-squared</a:t>
            </a:r>
          </a:p>
          <a:p>
            <a:pPr lvl="2"/>
            <a:r>
              <a:rPr lang="en-US" sz="2000" dirty="0"/>
              <a:t>1Wb/m</a:t>
            </a:r>
            <a:r>
              <a:rPr lang="en-US" sz="2000" baseline="30000" dirty="0"/>
              <a:t>2</a:t>
            </a:r>
            <a:r>
              <a:rPr lang="en-US" sz="2000" dirty="0"/>
              <a:t>=1T</a:t>
            </a:r>
          </a:p>
          <a:p>
            <a:r>
              <a:rPr lang="en-US" sz="2800" dirty="0"/>
              <a:t>The </a:t>
            </a:r>
            <a:r>
              <a:rPr lang="en-US" sz="2800" dirty="0" err="1"/>
              <a:t>cgs</a:t>
            </a:r>
            <a:r>
              <a:rPr lang="en-US" sz="2800" dirty="0"/>
              <a:t> unit for B is gauss (G)</a:t>
            </a:r>
          </a:p>
          <a:p>
            <a:pPr lvl="1"/>
            <a:r>
              <a:rPr lang="en-US" sz="2400" dirty="0"/>
              <a:t>How many T is one G?</a:t>
            </a:r>
          </a:p>
          <a:p>
            <a:pPr lvl="2"/>
            <a:r>
              <a:rPr lang="en-US" sz="2000" dirty="0"/>
              <a:t>1G=10</a:t>
            </a:r>
            <a:r>
              <a:rPr lang="en-US" sz="2000" baseline="30000" dirty="0"/>
              <a:t>-4</a:t>
            </a:r>
            <a:r>
              <a:rPr lang="en-US" sz="2000" dirty="0"/>
              <a:t> T</a:t>
            </a:r>
          </a:p>
          <a:p>
            <a:pPr lvl="1"/>
            <a:r>
              <a:rPr lang="en-US" sz="2400" dirty="0"/>
              <a:t>For computation, one MUST convert G to T at all times</a:t>
            </a:r>
          </a:p>
          <a:p>
            <a:r>
              <a:rPr lang="en-US" sz="2800" dirty="0"/>
              <a:t>Magnetic field on the Earth’s surface is about 0.5G=0.5x10</a:t>
            </a:r>
            <a:r>
              <a:rPr lang="en-US" sz="2800" baseline="30000" dirty="0"/>
              <a:t>-4</a:t>
            </a:r>
            <a:r>
              <a:rPr lang="en-US" sz="2800" dirty="0"/>
              <a:t>T</a:t>
            </a:r>
          </a:p>
          <a:p>
            <a:r>
              <a:rPr lang="en-US" sz="2800" dirty="0"/>
              <a:t>On a diagram,      for field coming out and       for going in. </a:t>
            </a:r>
          </a:p>
        </p:txBody>
      </p:sp>
      <p:graphicFrame>
        <p:nvGraphicFramePr>
          <p:cNvPr id="356359" name="Object 7"/>
          <p:cNvGraphicFramePr>
            <a:graphicFrameLocks noChangeAspect="1"/>
          </p:cNvGraphicFramePr>
          <p:nvPr/>
        </p:nvGraphicFramePr>
        <p:xfrm>
          <a:off x="2514600" y="5684838"/>
          <a:ext cx="433388" cy="471487"/>
        </p:xfrm>
        <a:graphic>
          <a:graphicData uri="http://schemas.openxmlformats.org/presentationml/2006/ole">
            <mc:AlternateContent xmlns:mc="http://schemas.openxmlformats.org/markup-compatibility/2006">
              <mc:Choice xmlns:v="urn:schemas-microsoft-com:vml" Requires="v">
                <p:oleObj spid="_x0000_s183673" name="Equation" r:id="rId7" imgW="152280" imgH="164880" progId="Equation.DSMT4">
                  <p:embed/>
                </p:oleObj>
              </mc:Choice>
              <mc:Fallback>
                <p:oleObj name="Equation" r:id="rId7" imgW="1522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684838"/>
                        <a:ext cx="433388"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mc:AlternateContent xmlns:mc="http://schemas.openxmlformats.org/markup-compatibility/2006">
              <mc:Choice xmlns:v="urn:schemas-microsoft-com:vml" Requires="v">
                <p:oleObj spid="_x0000_s183674" name="Equation" r:id="rId9" imgW="152280" imgH="164880" progId="Equation.DSMT4">
                  <p:embed/>
                </p:oleObj>
              </mc:Choice>
              <mc:Fallback>
                <p:oleObj name="Equation" r:id="rId9" imgW="15228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2188" y="5686425"/>
                        <a:ext cx="4349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5532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6358">
                                            <p:txEl>
                                              <p:pRg st="0" end="0"/>
                                            </p:txEl>
                                          </p:spTgt>
                                        </p:tgtEl>
                                        <p:attrNameLst>
                                          <p:attrName>style.visibility</p:attrName>
                                        </p:attrNameLst>
                                      </p:cBhvr>
                                      <p:to>
                                        <p:strVal val="visible"/>
                                      </p:to>
                                    </p:set>
                                    <p:animEffect transition="in" filter="wipe(left)">
                                      <p:cBhvr>
                                        <p:cTn id="7" dur="500"/>
                                        <p:tgtEl>
                                          <p:spTgt spid="356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6358">
                                            <p:txEl>
                                              <p:pRg st="1" end="1"/>
                                            </p:txEl>
                                          </p:spTgt>
                                        </p:tgtEl>
                                        <p:attrNameLst>
                                          <p:attrName>style.visibility</p:attrName>
                                        </p:attrNameLst>
                                      </p:cBhvr>
                                      <p:to>
                                        <p:strVal val="visible"/>
                                      </p:to>
                                    </p:set>
                                    <p:animEffect transition="in" filter="wipe(left)">
                                      <p:cBhvr>
                                        <p:cTn id="12" dur="500"/>
                                        <p:tgtEl>
                                          <p:spTgt spid="3563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6358">
                                            <p:txEl>
                                              <p:pRg st="2" end="2"/>
                                            </p:txEl>
                                          </p:spTgt>
                                        </p:tgtEl>
                                        <p:attrNameLst>
                                          <p:attrName>style.visibility</p:attrName>
                                        </p:attrNameLst>
                                      </p:cBhvr>
                                      <p:to>
                                        <p:strVal val="visible"/>
                                      </p:to>
                                    </p:set>
                                    <p:animEffect transition="in" filter="wipe(left)">
                                      <p:cBhvr>
                                        <p:cTn id="17" dur="500"/>
                                        <p:tgtEl>
                                          <p:spTgt spid="3563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6358">
                                            <p:txEl>
                                              <p:pRg st="3" end="3"/>
                                            </p:txEl>
                                          </p:spTgt>
                                        </p:tgtEl>
                                        <p:attrNameLst>
                                          <p:attrName>style.visibility</p:attrName>
                                        </p:attrNameLst>
                                      </p:cBhvr>
                                      <p:to>
                                        <p:strVal val="visible"/>
                                      </p:to>
                                    </p:set>
                                    <p:animEffect transition="in" filter="wipe(left)">
                                      <p:cBhvr>
                                        <p:cTn id="22" dur="500"/>
                                        <p:tgtEl>
                                          <p:spTgt spid="3563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6358">
                                            <p:txEl>
                                              <p:pRg st="4" end="4"/>
                                            </p:txEl>
                                          </p:spTgt>
                                        </p:tgtEl>
                                        <p:attrNameLst>
                                          <p:attrName>style.visibility</p:attrName>
                                        </p:attrNameLst>
                                      </p:cBhvr>
                                      <p:to>
                                        <p:strVal val="visible"/>
                                      </p:to>
                                    </p:set>
                                    <p:animEffect transition="in" filter="wipe(left)">
                                      <p:cBhvr>
                                        <p:cTn id="27" dur="500"/>
                                        <p:tgtEl>
                                          <p:spTgt spid="3563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6358">
                                            <p:txEl>
                                              <p:pRg st="5" end="5"/>
                                            </p:txEl>
                                          </p:spTgt>
                                        </p:tgtEl>
                                        <p:attrNameLst>
                                          <p:attrName>style.visibility</p:attrName>
                                        </p:attrNameLst>
                                      </p:cBhvr>
                                      <p:to>
                                        <p:strVal val="visible"/>
                                      </p:to>
                                    </p:set>
                                    <p:animEffect transition="in" filter="wipe(left)">
                                      <p:cBhvr>
                                        <p:cTn id="32" dur="500"/>
                                        <p:tgtEl>
                                          <p:spTgt spid="3563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6358">
                                            <p:txEl>
                                              <p:pRg st="6" end="6"/>
                                            </p:txEl>
                                          </p:spTgt>
                                        </p:tgtEl>
                                        <p:attrNameLst>
                                          <p:attrName>style.visibility</p:attrName>
                                        </p:attrNameLst>
                                      </p:cBhvr>
                                      <p:to>
                                        <p:strVal val="visible"/>
                                      </p:to>
                                    </p:set>
                                    <p:animEffect transition="in" filter="wipe(left)">
                                      <p:cBhvr>
                                        <p:cTn id="37" dur="500"/>
                                        <p:tgtEl>
                                          <p:spTgt spid="3563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6358">
                                            <p:txEl>
                                              <p:pRg st="7" end="7"/>
                                            </p:txEl>
                                          </p:spTgt>
                                        </p:tgtEl>
                                        <p:attrNameLst>
                                          <p:attrName>style.visibility</p:attrName>
                                        </p:attrNameLst>
                                      </p:cBhvr>
                                      <p:to>
                                        <p:strVal val="visible"/>
                                      </p:to>
                                    </p:set>
                                    <p:animEffect transition="in" filter="wipe(left)">
                                      <p:cBhvr>
                                        <p:cTn id="42" dur="500"/>
                                        <p:tgtEl>
                                          <p:spTgt spid="356358">
                                            <p:txEl>
                                              <p:pRg st="7" end="7"/>
                                            </p:txEl>
                                          </p:spTgt>
                                        </p:tgtEl>
                                      </p:cBhvr>
                                    </p:animEffect>
                                  </p:childTnLst>
                                </p:cTn>
                              </p:par>
                              <p:par>
                                <p:cTn id="43" presetID="22" presetClass="entr" presetSubtype="8" fill="hold" grpId="0" nodeType="withEffect">
                                  <p:stCondLst>
                                    <p:cond delay="0"/>
                                  </p:stCondLst>
                                  <p:iterate type="wd">
                                    <p:tmPct val="10000"/>
                                  </p:iterate>
                                  <p:childTnLst>
                                    <p:set>
                                      <p:cBhvr>
                                        <p:cTn id="44" dur="1" fill="hold">
                                          <p:stCondLst>
                                            <p:cond delay="0"/>
                                          </p:stCondLst>
                                        </p:cTn>
                                        <p:tgtEl>
                                          <p:spTgt spid="356358">
                                            <p:txEl>
                                              <p:pRg st="8" end="8"/>
                                            </p:txEl>
                                          </p:spTgt>
                                        </p:tgtEl>
                                        <p:attrNameLst>
                                          <p:attrName>style.visibility</p:attrName>
                                        </p:attrNameLst>
                                      </p:cBhvr>
                                      <p:to>
                                        <p:strVal val="visible"/>
                                      </p:to>
                                    </p:set>
                                    <p:animEffect transition="in" filter="wipe(left)">
                                      <p:cBhvr>
                                        <p:cTn id="45" dur="500"/>
                                        <p:tgtEl>
                                          <p:spTgt spid="356358">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56358">
                                            <p:txEl>
                                              <p:pRg st="9" end="9"/>
                                            </p:txEl>
                                          </p:spTgt>
                                        </p:tgtEl>
                                        <p:attrNameLst>
                                          <p:attrName>style.visibility</p:attrName>
                                        </p:attrNameLst>
                                      </p:cBhvr>
                                      <p:to>
                                        <p:strVal val="visible"/>
                                      </p:to>
                                    </p:set>
                                    <p:animEffect transition="in" filter="wipe(left)">
                                      <p:cBhvr>
                                        <p:cTn id="50" dur="500"/>
                                        <p:tgtEl>
                                          <p:spTgt spid="356358">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6358">
                                            <p:txEl>
                                              <p:pRg st="10" end="10"/>
                                            </p:txEl>
                                          </p:spTgt>
                                        </p:tgtEl>
                                        <p:attrNameLst>
                                          <p:attrName>style.visibility</p:attrName>
                                        </p:attrNameLst>
                                      </p:cBhvr>
                                      <p:to>
                                        <p:strVal val="visible"/>
                                      </p:to>
                                    </p:set>
                                    <p:animEffect transition="in" filter="wipe(left)">
                                      <p:cBhvr>
                                        <p:cTn id="55" dur="500"/>
                                        <p:tgtEl>
                                          <p:spTgt spid="356358">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6358">
                                            <p:txEl>
                                              <p:pRg st="11" end="11"/>
                                            </p:txEl>
                                          </p:spTgt>
                                        </p:tgtEl>
                                        <p:attrNameLst>
                                          <p:attrName>style.visibility</p:attrName>
                                        </p:attrNameLst>
                                      </p:cBhvr>
                                      <p:to>
                                        <p:strVal val="visible"/>
                                      </p:to>
                                    </p:set>
                                    <p:animEffect transition="in" filter="wipe(left)">
                                      <p:cBhvr>
                                        <p:cTn id="60" dur="500"/>
                                        <p:tgtEl>
                                          <p:spTgt spid="356358">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356359"/>
                                        </p:tgtEl>
                                        <p:attrNameLst>
                                          <p:attrName>style.visibility</p:attrName>
                                        </p:attrNameLst>
                                      </p:cBhvr>
                                      <p:to>
                                        <p:strVal val="visible"/>
                                      </p:to>
                                    </p:set>
                                    <p:anim calcmode="lin" valueType="num">
                                      <p:cBhvr>
                                        <p:cTn id="65" dur="500" fill="hold"/>
                                        <p:tgtEl>
                                          <p:spTgt spid="356359"/>
                                        </p:tgtEl>
                                        <p:attrNameLst>
                                          <p:attrName>ppt_w</p:attrName>
                                        </p:attrNameLst>
                                      </p:cBhvr>
                                      <p:tavLst>
                                        <p:tav tm="0">
                                          <p:val>
                                            <p:fltVal val="0"/>
                                          </p:val>
                                        </p:tav>
                                        <p:tav tm="100000">
                                          <p:val>
                                            <p:strVal val="#ppt_w"/>
                                          </p:val>
                                        </p:tav>
                                      </p:tavLst>
                                    </p:anim>
                                    <p:anim calcmode="lin" valueType="num">
                                      <p:cBhvr>
                                        <p:cTn id="66" dur="500" fill="hold"/>
                                        <p:tgtEl>
                                          <p:spTgt spid="356359"/>
                                        </p:tgtEl>
                                        <p:attrNameLst>
                                          <p:attrName>ppt_h</p:attrName>
                                        </p:attrNameLst>
                                      </p:cBhvr>
                                      <p:tavLst>
                                        <p:tav tm="0">
                                          <p:val>
                                            <p:fltVal val="0"/>
                                          </p:val>
                                        </p:tav>
                                        <p:tav tm="100000">
                                          <p:val>
                                            <p:strVal val="#ppt_h"/>
                                          </p:val>
                                        </p:tav>
                                      </p:tavLst>
                                    </p:anim>
                                    <p:animEffect transition="in" filter="fade">
                                      <p:cBhvr>
                                        <p:cTn id="67" dur="500"/>
                                        <p:tgtEl>
                                          <p:spTgt spid="35635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356360"/>
                                        </p:tgtEl>
                                        <p:attrNameLst>
                                          <p:attrName>style.visibility</p:attrName>
                                        </p:attrNameLst>
                                      </p:cBhvr>
                                      <p:to>
                                        <p:strVal val="visible"/>
                                      </p:to>
                                    </p:set>
                                    <p:anim calcmode="lin" valueType="num">
                                      <p:cBhvr>
                                        <p:cTn id="72" dur="500" fill="hold"/>
                                        <p:tgtEl>
                                          <p:spTgt spid="356360"/>
                                        </p:tgtEl>
                                        <p:attrNameLst>
                                          <p:attrName>ppt_w</p:attrName>
                                        </p:attrNameLst>
                                      </p:cBhvr>
                                      <p:tavLst>
                                        <p:tav tm="0">
                                          <p:val>
                                            <p:fltVal val="0"/>
                                          </p:val>
                                        </p:tav>
                                        <p:tav tm="100000">
                                          <p:val>
                                            <p:strVal val="#ppt_w"/>
                                          </p:val>
                                        </p:tav>
                                      </p:tavLst>
                                    </p:anim>
                                    <p:anim calcmode="lin" valueType="num">
                                      <p:cBhvr>
                                        <p:cTn id="73" dur="500" fill="hold"/>
                                        <p:tgtEl>
                                          <p:spTgt spid="356360"/>
                                        </p:tgtEl>
                                        <p:attrNameLst>
                                          <p:attrName>ppt_h</p:attrName>
                                        </p:attrNameLst>
                                      </p:cBhvr>
                                      <p:tavLst>
                                        <p:tav tm="0">
                                          <p:val>
                                            <p:fltVal val="0"/>
                                          </p:val>
                                        </p:tav>
                                        <p:tav tm="100000">
                                          <p:val>
                                            <p:strVal val="#ppt_h"/>
                                          </p:val>
                                        </p:tav>
                                      </p:tavLst>
                                    </p:anim>
                                    <p:animEffect transition="in" filter="fade">
                                      <p:cBhvr>
                                        <p:cTn id="74" dur="500"/>
                                        <p:tgtEl>
                                          <p:spTgt spid="356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Nov. 5, 2018</a:t>
            </a:r>
            <a:endParaRPr lang="en-US"/>
          </a:p>
        </p:txBody>
      </p:sp>
      <p:sp>
        <p:nvSpPr>
          <p:cNvPr id="23" name="Footer Placeholder 4"/>
          <p:cNvSpPr>
            <a:spLocks noGrp="1"/>
          </p:cNvSpPr>
          <p:nvPr>
            <p:ph type="ftr" sz="quarter" idx="11"/>
          </p:nvPr>
        </p:nvSpPr>
        <p:spPr/>
        <p:txBody>
          <a:bodyPr/>
          <a:lstStyle/>
          <a:p>
            <a:r>
              <a:rPr lang="mr-IN" smtClean="0"/>
              <a:t>PHYS 1444-002, Fall 2018                     Dr. Jaehoon Yu</a:t>
            </a:r>
            <a:endParaRPr lang="en-US"/>
          </a:p>
        </p:txBody>
      </p:sp>
      <p:sp>
        <p:nvSpPr>
          <p:cNvPr id="24" name="Slide Number Placeholder 5"/>
          <p:cNvSpPr>
            <a:spLocks noGrp="1"/>
          </p:cNvSpPr>
          <p:nvPr>
            <p:ph type="sldNum" sz="quarter" idx="12"/>
          </p:nvPr>
        </p:nvSpPr>
        <p:spPr/>
        <p:txBody>
          <a:bodyPr/>
          <a:lstStyle/>
          <a:p>
            <a:fld id="{F33A9A65-0150-E040-9025-C8F94FB038DF}" type="slidenum">
              <a:rPr lang="en-US"/>
              <a:pPr/>
              <a:t>14</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2 </a:t>
            </a:r>
            <a:endParaRPr lang="en-US" dirty="0"/>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chemeClr val="accent2"/>
                </a:solidFill>
                <a:latin typeface="Monotype Corsiva" charset="0"/>
              </a:rPr>
              <a:t>l</a:t>
            </a:r>
            <a:r>
              <a:rPr lang="en-US" sz="2000" dirty="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dirty="0">
                <a:solidFill>
                  <a:schemeClr val="accent2"/>
                </a:solidFill>
                <a:latin typeface="Arial Narrow" charset="0"/>
              </a:rPr>
              <a:t>-2</a:t>
            </a:r>
            <a:r>
              <a:rPr lang="en-US" sz="2000" dirty="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mc:AlternateContent xmlns:mc="http://schemas.openxmlformats.org/markup-compatibility/2006">
              <mc:Choice xmlns:v="urn:schemas-microsoft-com:vml" Requires="v">
                <p:oleObj spid="_x0000_s184842" name="Equation" r:id="rId4" imgW="355320" imgH="203040" progId="Equation.DSMT4">
                  <p:embed/>
                </p:oleObj>
              </mc:Choice>
              <mc:Fallback>
                <p:oleObj name="Equation" r:id="rId4" imgW="35532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4230688"/>
                        <a:ext cx="72866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mc:AlternateContent xmlns:mc="http://schemas.openxmlformats.org/markup-compatibility/2006">
              <mc:Choice xmlns:v="urn:schemas-microsoft-com:vml" Requires="v">
                <p:oleObj spid="_x0000_s184843" name="Equation" r:id="rId6" imgW="634680" imgH="203040" progId="Equation.DSMT4">
                  <p:embed/>
                </p:oleObj>
              </mc:Choice>
              <mc:Fallback>
                <p:oleObj name="Equation" r:id="rId6" imgW="63468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733800"/>
                        <a:ext cx="1655763" cy="5286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184844" name="Equation" r:id="rId8" imgW="469800" imgH="164880" progId="Equation.DSMT4">
                  <p:embed/>
                </p:oleObj>
              </mc:Choice>
              <mc:Fallback>
                <p:oleObj name="Equation" r:id="rId8" imgW="4698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184845"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184846" name="Equation" r:id="rId12" imgW="291960" imgH="368280" progId="Equation.DSMT4">
                  <p:embed/>
                </p:oleObj>
              </mc:Choice>
              <mc:Fallback>
                <p:oleObj name="Equation" r:id="rId12" imgW="2919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184847" name="Equation" r:id="rId14" imgW="1015920" imgH="393480" progId="Equation.DSMT4">
                  <p:embed/>
                </p:oleObj>
              </mc:Choice>
              <mc:Fallback>
                <p:oleObj name="Equation" r:id="rId14" imgW="101592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184848" name="Equation" r:id="rId16" imgW="368280" imgH="164880" progId="Equation.DSMT4">
                  <p:embed/>
                </p:oleObj>
              </mc:Choice>
              <mc:Fallback>
                <p:oleObj name="Equation" r:id="rId16" imgW="36828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Tree>
    <p:extLst>
      <p:ext uri="{BB962C8B-B14F-4D97-AF65-F5344CB8AC3E}">
        <p14:creationId xmlns:p14="http://schemas.microsoft.com/office/powerpoint/2010/main" val="132232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7380"/>
                                        </p:tgtEl>
                                        <p:attrNameLst>
                                          <p:attrName>style.visibility</p:attrName>
                                        </p:attrNameLst>
                                      </p:cBhvr>
                                      <p:to>
                                        <p:strVal val="visible"/>
                                      </p:to>
                                    </p:set>
                                    <p:animEffect transition="in" filter="wipe(left)">
                                      <p:cBhvr>
                                        <p:cTn id="7" dur="500"/>
                                        <p:tgtEl>
                                          <p:spTgt spid="3573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7378"/>
                                        </p:tgtEl>
                                        <p:attrNameLst>
                                          <p:attrName>style.visibility</p:attrName>
                                        </p:attrNameLst>
                                      </p:cBhvr>
                                      <p:to>
                                        <p:strVal val="visible"/>
                                      </p:to>
                                    </p:set>
                                    <p:anim calcmode="lin" valueType="num">
                                      <p:cBhvr>
                                        <p:cTn id="12" dur="500" fill="hold"/>
                                        <p:tgtEl>
                                          <p:spTgt spid="357378"/>
                                        </p:tgtEl>
                                        <p:attrNameLst>
                                          <p:attrName>ppt_w</p:attrName>
                                        </p:attrNameLst>
                                      </p:cBhvr>
                                      <p:tavLst>
                                        <p:tav tm="0">
                                          <p:val>
                                            <p:fltVal val="0"/>
                                          </p:val>
                                        </p:tav>
                                        <p:tav tm="100000">
                                          <p:val>
                                            <p:strVal val="#ppt_w"/>
                                          </p:val>
                                        </p:tav>
                                      </p:tavLst>
                                    </p:anim>
                                    <p:anim calcmode="lin" valueType="num">
                                      <p:cBhvr>
                                        <p:cTn id="13" dur="500" fill="hold"/>
                                        <p:tgtEl>
                                          <p:spTgt spid="357378"/>
                                        </p:tgtEl>
                                        <p:attrNameLst>
                                          <p:attrName>ppt_h</p:attrName>
                                        </p:attrNameLst>
                                      </p:cBhvr>
                                      <p:tavLst>
                                        <p:tav tm="0">
                                          <p:val>
                                            <p:fltVal val="0"/>
                                          </p:val>
                                        </p:tav>
                                        <p:tav tm="100000">
                                          <p:val>
                                            <p:strVal val="#ppt_h"/>
                                          </p:val>
                                        </p:tav>
                                      </p:tavLst>
                                    </p:anim>
                                    <p:animEffect transition="in" filter="fade">
                                      <p:cBhvr>
                                        <p:cTn id="14" dur="500"/>
                                        <p:tgtEl>
                                          <p:spTgt spid="3573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7381"/>
                                        </p:tgtEl>
                                        <p:attrNameLst>
                                          <p:attrName>style.visibility</p:attrName>
                                        </p:attrNameLst>
                                      </p:cBhvr>
                                      <p:to>
                                        <p:strVal val="visible"/>
                                      </p:to>
                                    </p:set>
                                    <p:animEffect transition="in" filter="wipe(left)">
                                      <p:cBhvr>
                                        <p:cTn id="19" dur="500"/>
                                        <p:tgtEl>
                                          <p:spTgt spid="3573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7385"/>
                                        </p:tgtEl>
                                        <p:attrNameLst>
                                          <p:attrName>style.visibility</p:attrName>
                                        </p:attrNameLst>
                                      </p:cBhvr>
                                      <p:to>
                                        <p:strVal val="visible"/>
                                      </p:to>
                                    </p:set>
                                    <p:animEffect transition="in" filter="wipe(left)">
                                      <p:cBhvr>
                                        <p:cTn id="24" dur="500"/>
                                        <p:tgtEl>
                                          <p:spTgt spid="35738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57382"/>
                                        </p:tgtEl>
                                        <p:attrNameLst>
                                          <p:attrName>style.visibility</p:attrName>
                                        </p:attrNameLst>
                                      </p:cBhvr>
                                      <p:to>
                                        <p:strVal val="visible"/>
                                      </p:to>
                                    </p:set>
                                    <p:animEffect transition="in" filter="wipe(left)">
                                      <p:cBhvr>
                                        <p:cTn id="29" dur="500"/>
                                        <p:tgtEl>
                                          <p:spTgt spid="35738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7384"/>
                                        </p:tgtEl>
                                        <p:attrNameLst>
                                          <p:attrName>style.visibility</p:attrName>
                                        </p:attrNameLst>
                                      </p:cBhvr>
                                      <p:to>
                                        <p:strVal val="visible"/>
                                      </p:to>
                                    </p:set>
                                    <p:animEffect transition="in" filter="wipe(left)">
                                      <p:cBhvr>
                                        <p:cTn id="34" dur="500"/>
                                        <p:tgtEl>
                                          <p:spTgt spid="3573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57383"/>
                                        </p:tgtEl>
                                        <p:attrNameLst>
                                          <p:attrName>style.visibility</p:attrName>
                                        </p:attrNameLst>
                                      </p:cBhvr>
                                      <p:to>
                                        <p:strVal val="visible"/>
                                      </p:to>
                                    </p:set>
                                    <p:animEffect transition="in" filter="wipe(left)">
                                      <p:cBhvr>
                                        <p:cTn id="39" dur="500"/>
                                        <p:tgtEl>
                                          <p:spTgt spid="35738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57386"/>
                                        </p:tgtEl>
                                        <p:attrNameLst>
                                          <p:attrName>style.visibility</p:attrName>
                                        </p:attrNameLst>
                                      </p:cBhvr>
                                      <p:to>
                                        <p:strVal val="visible"/>
                                      </p:to>
                                    </p:set>
                                    <p:animEffect transition="in" filter="wipe(left)">
                                      <p:cBhvr>
                                        <p:cTn id="44" dur="500"/>
                                        <p:tgtEl>
                                          <p:spTgt spid="3573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7387"/>
                                        </p:tgtEl>
                                        <p:attrNameLst>
                                          <p:attrName>style.visibility</p:attrName>
                                        </p:attrNameLst>
                                      </p:cBhvr>
                                      <p:to>
                                        <p:strVal val="visible"/>
                                      </p:to>
                                    </p:set>
                                    <p:animEffect transition="in" filter="wipe(left)">
                                      <p:cBhvr>
                                        <p:cTn id="49" dur="500"/>
                                        <p:tgtEl>
                                          <p:spTgt spid="3573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57388"/>
                                        </p:tgtEl>
                                        <p:attrNameLst>
                                          <p:attrName>style.visibility</p:attrName>
                                        </p:attrNameLst>
                                      </p:cBhvr>
                                      <p:to>
                                        <p:strVal val="visible"/>
                                      </p:to>
                                    </p:set>
                                    <p:animEffect transition="in" filter="wipe(left)">
                                      <p:cBhvr>
                                        <p:cTn id="54" dur="500"/>
                                        <p:tgtEl>
                                          <p:spTgt spid="35738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57389"/>
                                        </p:tgtEl>
                                        <p:attrNameLst>
                                          <p:attrName>style.visibility</p:attrName>
                                        </p:attrNameLst>
                                      </p:cBhvr>
                                      <p:to>
                                        <p:strVal val="visible"/>
                                      </p:to>
                                    </p:set>
                                    <p:animEffect transition="in" filter="wipe(left)">
                                      <p:cBhvr>
                                        <p:cTn id="59" dur="500"/>
                                        <p:tgtEl>
                                          <p:spTgt spid="35738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57390"/>
                                        </p:tgtEl>
                                        <p:attrNameLst>
                                          <p:attrName>style.visibility</p:attrName>
                                        </p:attrNameLst>
                                      </p:cBhvr>
                                      <p:to>
                                        <p:strVal val="visible"/>
                                      </p:to>
                                    </p:set>
                                    <p:animEffect transition="in" filter="wipe(left)">
                                      <p:cBhvr>
                                        <p:cTn id="64" dur="500"/>
                                        <p:tgtEl>
                                          <p:spTgt spid="35739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57391"/>
                                        </p:tgtEl>
                                        <p:attrNameLst>
                                          <p:attrName>style.visibility</p:attrName>
                                        </p:attrNameLst>
                                      </p:cBhvr>
                                      <p:to>
                                        <p:strVal val="visible"/>
                                      </p:to>
                                    </p:set>
                                    <p:animEffect transition="in" filter="wipe(left)">
                                      <p:cBhvr>
                                        <p:cTn id="69" dur="500"/>
                                        <p:tgtEl>
                                          <p:spTgt spid="35739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57394"/>
                                        </p:tgtEl>
                                        <p:attrNameLst>
                                          <p:attrName>style.visibility</p:attrName>
                                        </p:attrNameLst>
                                      </p:cBhvr>
                                      <p:to>
                                        <p:strVal val="visible"/>
                                      </p:to>
                                    </p:set>
                                    <p:animEffect transition="in" filter="wipe(left)">
                                      <p:cBhvr>
                                        <p:cTn id="74" dur="500"/>
                                        <p:tgtEl>
                                          <p:spTgt spid="35739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357392"/>
                                        </p:tgtEl>
                                        <p:attrNameLst>
                                          <p:attrName>style.visibility</p:attrName>
                                        </p:attrNameLst>
                                      </p:cBhvr>
                                      <p:to>
                                        <p:strVal val="visible"/>
                                      </p:to>
                                    </p:set>
                                    <p:anim calcmode="lin" valueType="num">
                                      <p:cBhvr>
                                        <p:cTn id="79" dur="500" fill="hold"/>
                                        <p:tgtEl>
                                          <p:spTgt spid="357392"/>
                                        </p:tgtEl>
                                        <p:attrNameLst>
                                          <p:attrName>ppt_w</p:attrName>
                                        </p:attrNameLst>
                                      </p:cBhvr>
                                      <p:tavLst>
                                        <p:tav tm="0">
                                          <p:val>
                                            <p:fltVal val="0"/>
                                          </p:val>
                                        </p:tav>
                                        <p:tav tm="100000">
                                          <p:val>
                                            <p:strVal val="#ppt_w"/>
                                          </p:val>
                                        </p:tav>
                                      </p:tavLst>
                                    </p:anim>
                                    <p:anim calcmode="lin" valueType="num">
                                      <p:cBhvr>
                                        <p:cTn id="80" dur="500" fill="hold"/>
                                        <p:tgtEl>
                                          <p:spTgt spid="357392"/>
                                        </p:tgtEl>
                                        <p:attrNameLst>
                                          <p:attrName>ppt_h</p:attrName>
                                        </p:attrNameLst>
                                      </p:cBhvr>
                                      <p:tavLst>
                                        <p:tav tm="0">
                                          <p:val>
                                            <p:fltVal val="0"/>
                                          </p:val>
                                        </p:tav>
                                        <p:tav tm="100000">
                                          <p:val>
                                            <p:strVal val="#ppt_h"/>
                                          </p:val>
                                        </p:tav>
                                      </p:tavLst>
                                    </p:anim>
                                    <p:animEffect transition="in" filter="fade">
                                      <p:cBhvr>
                                        <p:cTn id="81" dur="500"/>
                                        <p:tgtEl>
                                          <p:spTgt spid="357392"/>
                                        </p:tgtEl>
                                      </p:cBhvr>
                                    </p:animEffect>
                                  </p:childTnLst>
                                </p:cTn>
                              </p:par>
                            </p:childTnLst>
                          </p:cTn>
                        </p:par>
                        <p:par>
                          <p:cTn id="82" fill="hold">
                            <p:stCondLst>
                              <p:cond delay="500"/>
                            </p:stCondLst>
                            <p:childTnLst>
                              <p:par>
                                <p:cTn id="83" presetID="53" presetClass="entr" presetSubtype="0" fill="hold" grpId="0" nodeType="afterEffect">
                                  <p:stCondLst>
                                    <p:cond delay="0"/>
                                  </p:stCondLst>
                                  <p:childTnLst>
                                    <p:set>
                                      <p:cBhvr>
                                        <p:cTn id="84" dur="1" fill="hold">
                                          <p:stCondLst>
                                            <p:cond delay="0"/>
                                          </p:stCondLst>
                                        </p:cTn>
                                        <p:tgtEl>
                                          <p:spTgt spid="357393"/>
                                        </p:tgtEl>
                                        <p:attrNameLst>
                                          <p:attrName>style.visibility</p:attrName>
                                        </p:attrNameLst>
                                      </p:cBhvr>
                                      <p:to>
                                        <p:strVal val="visible"/>
                                      </p:to>
                                    </p:set>
                                    <p:anim calcmode="lin" valueType="num">
                                      <p:cBhvr>
                                        <p:cTn id="85" dur="500" fill="hold"/>
                                        <p:tgtEl>
                                          <p:spTgt spid="357393"/>
                                        </p:tgtEl>
                                        <p:attrNameLst>
                                          <p:attrName>ppt_w</p:attrName>
                                        </p:attrNameLst>
                                      </p:cBhvr>
                                      <p:tavLst>
                                        <p:tav tm="0">
                                          <p:val>
                                            <p:fltVal val="0"/>
                                          </p:val>
                                        </p:tav>
                                        <p:tav tm="100000">
                                          <p:val>
                                            <p:strVal val="#ppt_w"/>
                                          </p:val>
                                        </p:tav>
                                      </p:tavLst>
                                    </p:anim>
                                    <p:anim calcmode="lin" valueType="num">
                                      <p:cBhvr>
                                        <p:cTn id="86" dur="500" fill="hold"/>
                                        <p:tgtEl>
                                          <p:spTgt spid="357393"/>
                                        </p:tgtEl>
                                        <p:attrNameLst>
                                          <p:attrName>ppt_h</p:attrName>
                                        </p:attrNameLst>
                                      </p:cBhvr>
                                      <p:tavLst>
                                        <p:tav tm="0">
                                          <p:val>
                                            <p:fltVal val="0"/>
                                          </p:val>
                                        </p:tav>
                                        <p:tav tm="100000">
                                          <p:val>
                                            <p:strVal val="#ppt_h"/>
                                          </p:val>
                                        </p:tav>
                                      </p:tavLst>
                                    </p:anim>
                                    <p:animEffect transition="in" filter="fade">
                                      <p:cBhvr>
                                        <p:cTn id="87" dur="500"/>
                                        <p:tgtEl>
                                          <p:spTgt spid="35739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357396"/>
                                        </p:tgtEl>
                                        <p:attrNameLst>
                                          <p:attrName>style.visibility</p:attrName>
                                        </p:attrNameLst>
                                      </p:cBhvr>
                                      <p:to>
                                        <p:strVal val="visible"/>
                                      </p:to>
                                    </p:set>
                                    <p:animEffect transition="in" filter="wipe(right)">
                                      <p:cBhvr>
                                        <p:cTn id="92" dur="500"/>
                                        <p:tgtEl>
                                          <p:spTgt spid="35739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357397"/>
                                        </p:tgtEl>
                                        <p:attrNameLst>
                                          <p:attrName>style.visibility</p:attrName>
                                        </p:attrNameLst>
                                      </p:cBhvr>
                                      <p:to>
                                        <p:strVal val="visible"/>
                                      </p:to>
                                    </p:set>
                                    <p:animEffect transition="in" filter="wipe(right)">
                                      <p:cBhvr>
                                        <p:cTn id="97" dur="500"/>
                                        <p:tgtEl>
                                          <p:spTgt spid="35739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57395"/>
                                        </p:tgtEl>
                                        <p:attrNameLst>
                                          <p:attrName>style.visibility</p:attrName>
                                        </p:attrNameLst>
                                      </p:cBhvr>
                                      <p:to>
                                        <p:strVal val="visible"/>
                                      </p:to>
                                    </p:set>
                                    <p:animEffect transition="in" filter="wipe(left)">
                                      <p:cBhvr>
                                        <p:cTn id="102" dur="500"/>
                                        <p:tgtEl>
                                          <p:spTgt spid="35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p:bldP spid="357381" grpId="0"/>
      <p:bldP spid="357382" grpId="0"/>
      <p:bldP spid="357383" grpId="0"/>
      <p:bldP spid="357387" grpId="0" animBg="1"/>
      <p:bldP spid="357392" grpId="0" animBg="1"/>
      <p:bldP spid="357393" grpId="0" animBg="1"/>
      <p:bldP spid="357394" grpId="0" animBg="1"/>
      <p:bldP spid="357395" grpId="0" animBg="1"/>
      <p:bldP spid="357396" grpId="0" animBg="1"/>
      <p:bldP spid="3573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Monday, Nov. 5, 2018</a:t>
            </a:r>
            <a:endParaRPr lang="en-US"/>
          </a:p>
        </p:txBody>
      </p:sp>
      <p:sp>
        <p:nvSpPr>
          <p:cNvPr id="32" name="Footer Placeholder 4"/>
          <p:cNvSpPr>
            <a:spLocks noGrp="1"/>
          </p:cNvSpPr>
          <p:nvPr>
            <p:ph type="ftr" sz="quarter" idx="11"/>
          </p:nvPr>
        </p:nvSpPr>
        <p:spPr/>
        <p:txBody>
          <a:bodyPr/>
          <a:lstStyle/>
          <a:p>
            <a:r>
              <a:rPr lang="mr-IN" smtClean="0"/>
              <a:t>PHYS 1444-002, Fall 2018                     Dr. Jaehoon Yu</a:t>
            </a:r>
            <a:endParaRPr lang="en-US"/>
          </a:p>
        </p:txBody>
      </p:sp>
      <p:sp>
        <p:nvSpPr>
          <p:cNvPr id="33" name="Slide Number Placeholder 5"/>
          <p:cNvSpPr>
            <a:spLocks noGrp="1"/>
          </p:cNvSpPr>
          <p:nvPr>
            <p:ph type="sldNum" sz="quarter" idx="12"/>
          </p:nvPr>
        </p:nvSpPr>
        <p:spPr/>
        <p:txBody>
          <a:bodyPr/>
          <a:lstStyle/>
          <a:p>
            <a:fld id="{5384D38A-0E9D-5D45-8605-D1CEDAFA609A}" type="slidenum">
              <a:rPr lang="en-US"/>
              <a:pPr/>
              <a:t>15</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3 </a:t>
            </a:r>
            <a:endParaRPr lang="en-US" dirty="0"/>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a:t>
            </a:r>
            <a:r>
              <a:rPr lang="en-US" dirty="0" smtClean="0">
                <a:solidFill>
                  <a:srgbClr val="CC00CC"/>
                </a:solidFill>
                <a:latin typeface="Arial Narrow" charset="0"/>
              </a:rPr>
              <a:t> in opposite </a:t>
            </a:r>
            <a:r>
              <a:rPr lang="en-US" dirty="0">
                <a:solidFill>
                  <a:srgbClr val="CC00CC"/>
                </a:solidFill>
                <a:latin typeface="Arial Narrow" charset="0"/>
              </a:rPr>
              <a:t>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mc:AlternateContent xmlns:mc="http://schemas.openxmlformats.org/markup-compatibility/2006">
              <mc:Choice xmlns:v="urn:schemas-microsoft-com:vml" Requires="v">
                <p:oleObj spid="_x0000_s186162" name="Equation" r:id="rId4" imgW="495000" imgH="228600" progId="Equation.DSMT4">
                  <p:embed/>
                </p:oleObj>
              </mc:Choice>
              <mc:Fallback>
                <p:oleObj name="Equation" r:id="rId4" imgW="495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5122863"/>
                        <a:ext cx="101441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mc:AlternateContent xmlns:mc="http://schemas.openxmlformats.org/markup-compatibility/2006">
              <mc:Choice xmlns:v="urn:schemas-microsoft-com:vml" Requires="v">
                <p:oleObj spid="_x0000_s186163" name="Equation" r:id="rId6" imgW="774700" imgH="190500" progId="Equation.DSMT4">
                  <p:embed/>
                </p:oleObj>
              </mc:Choice>
              <mc:Fallback>
                <p:oleObj name="Equation" r:id="rId6" imgW="774700" imgH="190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638" y="3371850"/>
                        <a:ext cx="169545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mc:AlternateContent xmlns:mc="http://schemas.openxmlformats.org/markup-compatibility/2006">
              <mc:Choice xmlns:v="urn:schemas-microsoft-com:vml" Requires="v">
                <p:oleObj spid="_x0000_s186164" name="Equation" r:id="rId8" imgW="368300" imgH="254000" progId="Equation.DSMT4">
                  <p:embed/>
                </p:oleObj>
              </mc:Choice>
              <mc:Fallback>
                <p:oleObj name="Equation" r:id="rId8" imgW="368300" imgH="254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500" y="5103813"/>
                        <a:ext cx="746125" cy="512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a:t>
            </a:r>
            <a:r>
              <a:rPr lang="en-US" sz="1600" b="1" dirty="0" smtClean="0">
                <a:solidFill>
                  <a:srgbClr val="CC0000"/>
                </a:solidFill>
                <a:latin typeface="Arial Narrow" charset="0"/>
              </a:rPr>
              <a:t> </a:t>
            </a:r>
            <a:r>
              <a:rPr lang="en-US" sz="1600" b="1" dirty="0" err="1" smtClean="0">
                <a:solidFill>
                  <a:srgbClr val="CC0000"/>
                </a:solidFill>
                <a:latin typeface="Symbol" charset="2"/>
              </a:rPr>
              <a:t>ϕ</a:t>
            </a:r>
            <a:r>
              <a:rPr lang="en-US" sz="1600" b="1" dirty="0" smtClean="0">
                <a:solidFill>
                  <a:srgbClr val="CC0000"/>
                </a:solidFill>
                <a:latin typeface="Symbol" charset="2"/>
              </a:rPr>
              <a:t>=</a:t>
            </a:r>
            <a:r>
              <a:rPr lang="en-US" sz="1600" b="1" dirty="0" smtClean="0">
                <a:solidFill>
                  <a:srgbClr val="CC0000"/>
                </a:solidFill>
                <a:latin typeface="+mj-lt"/>
              </a:rPr>
              <a:t>0</a:t>
            </a:r>
            <a:r>
              <a:rPr lang="en-US" sz="1600" b="1" dirty="0" smtClean="0">
                <a:solidFill>
                  <a:srgbClr val="CC0000"/>
                </a:solidFill>
                <a:latin typeface="+mj-lt"/>
                <a:sym typeface="Wingdings"/>
              </a:rPr>
              <a:t> - </a:t>
            </a:r>
            <a:r>
              <a:rPr lang="en-US" sz="1600" b="1" dirty="0" err="1" smtClean="0">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mc:AlternateContent xmlns:mc="http://schemas.openxmlformats.org/markup-compatibility/2006">
              <mc:Choice xmlns:v="urn:schemas-microsoft-com:vml" Requires="v">
                <p:oleObj spid="_x0000_s186165" name="Equation" r:id="rId10" imgW="266700" imgH="152400" progId="Equation.DSMT4">
                  <p:embed/>
                </p:oleObj>
              </mc:Choice>
              <mc:Fallback>
                <p:oleObj name="Equation" r:id="rId10" imgW="266700" imgH="152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5718175"/>
                        <a:ext cx="503238"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mc:AlternateContent xmlns:mc="http://schemas.openxmlformats.org/markup-compatibility/2006">
              <mc:Choice xmlns:v="urn:schemas-microsoft-com:vml" Requires="v">
                <p:oleObj spid="_x0000_s186166" name="Equation" r:id="rId12" imgW="546100" imgH="190500" progId="Equation.DSMT4">
                  <p:embed/>
                </p:oleObj>
              </mc:Choice>
              <mc:Fallback>
                <p:oleObj name="Equation" r:id="rId12" imgW="546100" imgH="190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2513" y="3886200"/>
                        <a:ext cx="116205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mc:AlternateContent xmlns:mc="http://schemas.openxmlformats.org/markup-compatibility/2006">
              <mc:Choice xmlns:v="urn:schemas-microsoft-com:vml" Requires="v">
                <p:oleObj spid="_x0000_s186167" name="Equation" r:id="rId14" imgW="736600" imgH="254000" progId="Equation.DSMT4">
                  <p:embed/>
                </p:oleObj>
              </mc:Choice>
              <mc:Fallback>
                <p:oleObj name="Equation" r:id="rId14" imgW="736600" imgH="2540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5588" y="5102225"/>
                        <a:ext cx="149066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mc:AlternateContent xmlns:mc="http://schemas.openxmlformats.org/markup-compatibility/2006">
              <mc:Choice xmlns:v="urn:schemas-microsoft-com:vml" Requires="v">
                <p:oleObj spid="_x0000_s186168" name="Equation" r:id="rId16" imgW="482400" imgH="203040" progId="Equation.DSMT4">
                  <p:embed/>
                </p:oleObj>
              </mc:Choice>
              <mc:Fallback>
                <p:oleObj name="Equation" r:id="rId16" imgW="48240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9900" y="5154613"/>
                        <a:ext cx="977900"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mc:AlternateContent xmlns:mc="http://schemas.openxmlformats.org/markup-compatibility/2006">
              <mc:Choice xmlns:v="urn:schemas-microsoft-com:vml" Requires="v">
                <p:oleObj spid="_x0000_s186169" name="Equation" r:id="rId18" imgW="901700" imgH="342900" progId="Equation.DSMT4">
                  <p:embed/>
                </p:oleObj>
              </mc:Choice>
              <mc:Fallback>
                <p:oleObj name="Equation" r:id="rId18" imgW="901700" imgH="3429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3550" y="5551488"/>
                        <a:ext cx="1700213"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mc:AlternateContent xmlns:mc="http://schemas.openxmlformats.org/markup-compatibility/2006">
              <mc:Choice xmlns:v="urn:schemas-microsoft-com:vml" Requires="v">
                <p:oleObj spid="_x0000_s186170" name="Equation" r:id="rId20" imgW="1003300" imgH="342900" progId="Equation.DSMT4">
                  <p:embed/>
                </p:oleObj>
              </mc:Choice>
              <mc:Fallback>
                <p:oleObj name="Equation" r:id="rId20" imgW="1003300" imgH="342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5551488"/>
                        <a:ext cx="1893887"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mc:AlternateContent xmlns:mc="http://schemas.openxmlformats.org/markup-compatibility/2006">
              <mc:Choice xmlns:v="urn:schemas-microsoft-com:vml" Requires="v">
                <p:oleObj spid="_x0000_s186171" name="Equation" r:id="rId22" imgW="1003300" imgH="317500" progId="Equation.DSMT4">
                  <p:embed/>
                </p:oleObj>
              </mc:Choice>
              <mc:Fallback>
                <p:oleObj name="Equation" r:id="rId22" imgW="1003300" imgH="3175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5888" y="5591175"/>
                        <a:ext cx="1893887"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mc:AlternateContent xmlns:mc="http://schemas.openxmlformats.org/markup-compatibility/2006">
              <mc:Choice xmlns:v="urn:schemas-microsoft-com:vml" Requires="v">
                <p:oleObj spid="_x0000_s186172" name="Equation" r:id="rId24" imgW="381000" imgH="228600" progId="Equation.DSMT4">
                  <p:embed/>
                </p:oleObj>
              </mc:Choice>
              <mc:Fallback>
                <p:oleObj name="Equation" r:id="rId24" imgW="381000" imgH="228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4850" y="5689600"/>
                        <a:ext cx="719138"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833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04"/>
                                        </p:tgtEl>
                                        <p:attrNameLst>
                                          <p:attrName>style.visibility</p:attrName>
                                        </p:attrNameLst>
                                      </p:cBhvr>
                                      <p:to>
                                        <p:strVal val="visible"/>
                                      </p:to>
                                    </p:set>
                                    <p:animEffect transition="in" filter="wipe(left)">
                                      <p:cBhvr>
                                        <p:cTn id="7" dur="500"/>
                                        <p:tgtEl>
                                          <p:spTgt spid="35840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8402"/>
                                        </p:tgtEl>
                                        <p:attrNameLst>
                                          <p:attrName>style.visibility</p:attrName>
                                        </p:attrNameLst>
                                      </p:cBhvr>
                                      <p:to>
                                        <p:strVal val="visible"/>
                                      </p:to>
                                    </p:set>
                                    <p:anim calcmode="lin" valueType="num">
                                      <p:cBhvr>
                                        <p:cTn id="12" dur="500" fill="hold"/>
                                        <p:tgtEl>
                                          <p:spTgt spid="358402"/>
                                        </p:tgtEl>
                                        <p:attrNameLst>
                                          <p:attrName>ppt_w</p:attrName>
                                        </p:attrNameLst>
                                      </p:cBhvr>
                                      <p:tavLst>
                                        <p:tav tm="0">
                                          <p:val>
                                            <p:fltVal val="0"/>
                                          </p:val>
                                        </p:tav>
                                        <p:tav tm="100000">
                                          <p:val>
                                            <p:strVal val="#ppt_w"/>
                                          </p:val>
                                        </p:tav>
                                      </p:tavLst>
                                    </p:anim>
                                    <p:anim calcmode="lin" valueType="num">
                                      <p:cBhvr>
                                        <p:cTn id="13" dur="500" fill="hold"/>
                                        <p:tgtEl>
                                          <p:spTgt spid="358402"/>
                                        </p:tgtEl>
                                        <p:attrNameLst>
                                          <p:attrName>ppt_h</p:attrName>
                                        </p:attrNameLst>
                                      </p:cBhvr>
                                      <p:tavLst>
                                        <p:tav tm="0">
                                          <p:val>
                                            <p:fltVal val="0"/>
                                          </p:val>
                                        </p:tav>
                                        <p:tav tm="100000">
                                          <p:val>
                                            <p:strVal val="#ppt_h"/>
                                          </p:val>
                                        </p:tav>
                                      </p:tavLst>
                                    </p:anim>
                                    <p:animEffect transition="in" filter="fade">
                                      <p:cBhvr>
                                        <p:cTn id="14" dur="500"/>
                                        <p:tgtEl>
                                          <p:spTgt spid="35840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8405"/>
                                        </p:tgtEl>
                                        <p:attrNameLst>
                                          <p:attrName>style.visibility</p:attrName>
                                        </p:attrNameLst>
                                      </p:cBhvr>
                                      <p:to>
                                        <p:strVal val="visible"/>
                                      </p:to>
                                    </p:set>
                                    <p:animEffect transition="in" filter="wipe(left)">
                                      <p:cBhvr>
                                        <p:cTn id="19" dur="500"/>
                                        <p:tgtEl>
                                          <p:spTgt spid="35840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58413"/>
                                        </p:tgtEl>
                                        <p:attrNameLst>
                                          <p:attrName>style.visibility</p:attrName>
                                        </p:attrNameLst>
                                      </p:cBhvr>
                                      <p:to>
                                        <p:strVal val="visible"/>
                                      </p:to>
                                    </p:set>
                                    <p:anim calcmode="lin" valueType="num">
                                      <p:cBhvr>
                                        <p:cTn id="24" dur="500" fill="hold"/>
                                        <p:tgtEl>
                                          <p:spTgt spid="358413"/>
                                        </p:tgtEl>
                                        <p:attrNameLst>
                                          <p:attrName>ppt_w</p:attrName>
                                        </p:attrNameLst>
                                      </p:cBhvr>
                                      <p:tavLst>
                                        <p:tav tm="0">
                                          <p:val>
                                            <p:fltVal val="0"/>
                                          </p:val>
                                        </p:tav>
                                        <p:tav tm="100000">
                                          <p:val>
                                            <p:strVal val="#ppt_w"/>
                                          </p:val>
                                        </p:tav>
                                      </p:tavLst>
                                    </p:anim>
                                    <p:anim calcmode="lin" valueType="num">
                                      <p:cBhvr>
                                        <p:cTn id="25" dur="500" fill="hold"/>
                                        <p:tgtEl>
                                          <p:spTgt spid="358413"/>
                                        </p:tgtEl>
                                        <p:attrNameLst>
                                          <p:attrName>ppt_h</p:attrName>
                                        </p:attrNameLst>
                                      </p:cBhvr>
                                      <p:tavLst>
                                        <p:tav tm="0">
                                          <p:val>
                                            <p:fltVal val="0"/>
                                          </p:val>
                                        </p:tav>
                                        <p:tav tm="100000">
                                          <p:val>
                                            <p:strVal val="#ppt_h"/>
                                          </p:val>
                                        </p:tav>
                                      </p:tavLst>
                                    </p:anim>
                                    <p:animEffect transition="in" filter="fade">
                                      <p:cBhvr>
                                        <p:cTn id="26" dur="500"/>
                                        <p:tgtEl>
                                          <p:spTgt spid="3584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58414"/>
                                        </p:tgtEl>
                                        <p:attrNameLst>
                                          <p:attrName>style.visibility</p:attrName>
                                        </p:attrNameLst>
                                      </p:cBhvr>
                                      <p:to>
                                        <p:strVal val="visible"/>
                                      </p:to>
                                    </p:set>
                                    <p:anim calcmode="lin" valueType="num">
                                      <p:cBhvr>
                                        <p:cTn id="31" dur="500" fill="hold"/>
                                        <p:tgtEl>
                                          <p:spTgt spid="358414"/>
                                        </p:tgtEl>
                                        <p:attrNameLst>
                                          <p:attrName>ppt_w</p:attrName>
                                        </p:attrNameLst>
                                      </p:cBhvr>
                                      <p:tavLst>
                                        <p:tav tm="0">
                                          <p:val>
                                            <p:fltVal val="0"/>
                                          </p:val>
                                        </p:tav>
                                        <p:tav tm="100000">
                                          <p:val>
                                            <p:strVal val="#ppt_w"/>
                                          </p:val>
                                        </p:tav>
                                      </p:tavLst>
                                    </p:anim>
                                    <p:anim calcmode="lin" valueType="num">
                                      <p:cBhvr>
                                        <p:cTn id="32" dur="500" fill="hold"/>
                                        <p:tgtEl>
                                          <p:spTgt spid="358414"/>
                                        </p:tgtEl>
                                        <p:attrNameLst>
                                          <p:attrName>ppt_h</p:attrName>
                                        </p:attrNameLst>
                                      </p:cBhvr>
                                      <p:tavLst>
                                        <p:tav tm="0">
                                          <p:val>
                                            <p:fltVal val="0"/>
                                          </p:val>
                                        </p:tav>
                                        <p:tav tm="100000">
                                          <p:val>
                                            <p:strVal val="#ppt_h"/>
                                          </p:val>
                                        </p:tav>
                                      </p:tavLst>
                                    </p:anim>
                                    <p:animEffect transition="in" filter="fade">
                                      <p:cBhvr>
                                        <p:cTn id="33" dur="500"/>
                                        <p:tgtEl>
                                          <p:spTgt spid="3584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58415"/>
                                        </p:tgtEl>
                                        <p:attrNameLst>
                                          <p:attrName>style.visibility</p:attrName>
                                        </p:attrNameLst>
                                      </p:cBhvr>
                                      <p:to>
                                        <p:strVal val="visible"/>
                                      </p:to>
                                    </p:set>
                                    <p:animEffect transition="in" filter="wipe(left)">
                                      <p:cBhvr>
                                        <p:cTn id="38" dur="500"/>
                                        <p:tgtEl>
                                          <p:spTgt spid="3584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58409"/>
                                        </p:tgtEl>
                                        <p:attrNameLst>
                                          <p:attrName>style.visibility</p:attrName>
                                        </p:attrNameLst>
                                      </p:cBhvr>
                                      <p:to>
                                        <p:strVal val="visible"/>
                                      </p:to>
                                    </p:set>
                                    <p:animEffect transition="in" filter="wipe(left)">
                                      <p:cBhvr>
                                        <p:cTn id="43" dur="500"/>
                                        <p:tgtEl>
                                          <p:spTgt spid="35840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58416"/>
                                        </p:tgtEl>
                                        <p:attrNameLst>
                                          <p:attrName>style.visibility</p:attrName>
                                        </p:attrNameLst>
                                      </p:cBhvr>
                                      <p:to>
                                        <p:strVal val="visible"/>
                                      </p:to>
                                    </p:set>
                                    <p:animEffect transition="in" filter="wipe(left)">
                                      <p:cBhvr>
                                        <p:cTn id="48" dur="500"/>
                                        <p:tgtEl>
                                          <p:spTgt spid="3584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58417"/>
                                        </p:tgtEl>
                                        <p:attrNameLst>
                                          <p:attrName>style.visibility</p:attrName>
                                        </p:attrNameLst>
                                      </p:cBhvr>
                                      <p:to>
                                        <p:strVal val="visible"/>
                                      </p:to>
                                    </p:set>
                                    <p:animEffect transition="in" filter="wipe(left)">
                                      <p:cBhvr>
                                        <p:cTn id="53" dur="500"/>
                                        <p:tgtEl>
                                          <p:spTgt spid="3584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58407"/>
                                        </p:tgtEl>
                                        <p:attrNameLst>
                                          <p:attrName>style.visibility</p:attrName>
                                        </p:attrNameLst>
                                      </p:cBhvr>
                                      <p:to>
                                        <p:strVal val="visible"/>
                                      </p:to>
                                    </p:set>
                                    <p:animEffect transition="in" filter="wipe(left)">
                                      <p:cBhvr>
                                        <p:cTn id="58" dur="500"/>
                                        <p:tgtEl>
                                          <p:spTgt spid="35840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58418"/>
                                        </p:tgtEl>
                                        <p:attrNameLst>
                                          <p:attrName>style.visibility</p:attrName>
                                        </p:attrNameLst>
                                      </p:cBhvr>
                                      <p:to>
                                        <p:strVal val="visible"/>
                                      </p:to>
                                    </p:set>
                                    <p:animEffect transition="in" filter="wipe(left)">
                                      <p:cBhvr>
                                        <p:cTn id="63" dur="500"/>
                                        <p:tgtEl>
                                          <p:spTgt spid="3584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358419"/>
                                        </p:tgtEl>
                                        <p:attrNameLst>
                                          <p:attrName>style.visibility</p:attrName>
                                        </p:attrNameLst>
                                      </p:cBhvr>
                                      <p:to>
                                        <p:strVal val="visible"/>
                                      </p:to>
                                    </p:set>
                                    <p:animEffect transition="in" filter="wipe(left)">
                                      <p:cBhvr>
                                        <p:cTn id="68" dur="500"/>
                                        <p:tgtEl>
                                          <p:spTgt spid="3584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58420"/>
                                        </p:tgtEl>
                                        <p:attrNameLst>
                                          <p:attrName>style.visibility</p:attrName>
                                        </p:attrNameLst>
                                      </p:cBhvr>
                                      <p:to>
                                        <p:strVal val="visible"/>
                                      </p:to>
                                    </p:set>
                                    <p:animEffect transition="in" filter="wipe(left)">
                                      <p:cBhvr>
                                        <p:cTn id="73" dur="500"/>
                                        <p:tgtEl>
                                          <p:spTgt spid="35842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358406"/>
                                        </p:tgtEl>
                                        <p:attrNameLst>
                                          <p:attrName>style.visibility</p:attrName>
                                        </p:attrNameLst>
                                      </p:cBhvr>
                                      <p:to>
                                        <p:strVal val="visible"/>
                                      </p:to>
                                    </p:set>
                                    <p:animEffect transition="in" filter="wipe(left)">
                                      <p:cBhvr>
                                        <p:cTn id="78" dur="500"/>
                                        <p:tgtEl>
                                          <p:spTgt spid="35840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58408"/>
                                        </p:tgtEl>
                                        <p:attrNameLst>
                                          <p:attrName>style.visibility</p:attrName>
                                        </p:attrNameLst>
                                      </p:cBhvr>
                                      <p:to>
                                        <p:strVal val="visible"/>
                                      </p:to>
                                    </p:set>
                                    <p:animEffect transition="in" filter="wipe(left)">
                                      <p:cBhvr>
                                        <p:cTn id="83" dur="500"/>
                                        <p:tgtEl>
                                          <p:spTgt spid="35840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358421"/>
                                        </p:tgtEl>
                                        <p:attrNameLst>
                                          <p:attrName>style.visibility</p:attrName>
                                        </p:attrNameLst>
                                      </p:cBhvr>
                                      <p:to>
                                        <p:strVal val="visible"/>
                                      </p:to>
                                    </p:set>
                                    <p:animEffect transition="in" filter="wipe(left)">
                                      <p:cBhvr>
                                        <p:cTn id="88" dur="500"/>
                                        <p:tgtEl>
                                          <p:spTgt spid="3584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58410"/>
                                        </p:tgtEl>
                                        <p:attrNameLst>
                                          <p:attrName>style.visibility</p:attrName>
                                        </p:attrNameLst>
                                      </p:cBhvr>
                                      <p:to>
                                        <p:strVal val="visible"/>
                                      </p:to>
                                    </p:set>
                                    <p:animEffect transition="in" filter="wipe(left)">
                                      <p:cBhvr>
                                        <p:cTn id="93" dur="500"/>
                                        <p:tgtEl>
                                          <p:spTgt spid="35841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58422"/>
                                        </p:tgtEl>
                                        <p:attrNameLst>
                                          <p:attrName>style.visibility</p:attrName>
                                        </p:attrNameLst>
                                      </p:cBhvr>
                                      <p:to>
                                        <p:strVal val="visible"/>
                                      </p:to>
                                    </p:set>
                                    <p:animEffect transition="in" filter="wipe(left)">
                                      <p:cBhvr>
                                        <p:cTn id="98" dur="500"/>
                                        <p:tgtEl>
                                          <p:spTgt spid="35842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58423"/>
                                        </p:tgtEl>
                                        <p:attrNameLst>
                                          <p:attrName>style.visibility</p:attrName>
                                        </p:attrNameLst>
                                      </p:cBhvr>
                                      <p:to>
                                        <p:strVal val="visible"/>
                                      </p:to>
                                    </p:set>
                                    <p:animEffect transition="in" filter="wipe(left)">
                                      <p:cBhvr>
                                        <p:cTn id="103" dur="500"/>
                                        <p:tgtEl>
                                          <p:spTgt spid="3584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358411"/>
                                        </p:tgtEl>
                                        <p:attrNameLst>
                                          <p:attrName>style.visibility</p:attrName>
                                        </p:attrNameLst>
                                      </p:cBhvr>
                                      <p:to>
                                        <p:strVal val="visible"/>
                                      </p:to>
                                    </p:set>
                                    <p:animEffect transition="in" filter="wipe(left)">
                                      <p:cBhvr>
                                        <p:cTn id="108" dur="500"/>
                                        <p:tgtEl>
                                          <p:spTgt spid="35841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58412"/>
                                        </p:tgtEl>
                                        <p:attrNameLst>
                                          <p:attrName>style.visibility</p:attrName>
                                        </p:attrNameLst>
                                      </p:cBhvr>
                                      <p:to>
                                        <p:strVal val="visible"/>
                                      </p:to>
                                    </p:set>
                                    <p:animEffect transition="in" filter="wipe(left)">
                                      <p:cBhvr>
                                        <p:cTn id="113" dur="500"/>
                                        <p:tgtEl>
                                          <p:spTgt spid="35841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58426"/>
                                        </p:tgtEl>
                                        <p:attrNameLst>
                                          <p:attrName>style.visibility</p:attrName>
                                        </p:attrNameLst>
                                      </p:cBhvr>
                                      <p:to>
                                        <p:strVal val="visible"/>
                                      </p:to>
                                    </p:set>
                                    <p:animEffect transition="in" filter="wipe(left)">
                                      <p:cBhvr>
                                        <p:cTn id="118" dur="500"/>
                                        <p:tgtEl>
                                          <p:spTgt spid="35842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58427"/>
                                        </p:tgtEl>
                                        <p:attrNameLst>
                                          <p:attrName>style.visibility</p:attrName>
                                        </p:attrNameLst>
                                      </p:cBhvr>
                                      <p:to>
                                        <p:strVal val="visible"/>
                                      </p:to>
                                    </p:set>
                                    <p:animEffect transition="in" filter="wipe(left)">
                                      <p:cBhvr>
                                        <p:cTn id="123" dur="500"/>
                                        <p:tgtEl>
                                          <p:spTgt spid="35842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58428"/>
                                        </p:tgtEl>
                                        <p:attrNameLst>
                                          <p:attrName>style.visibility</p:attrName>
                                        </p:attrNameLst>
                                      </p:cBhvr>
                                      <p:to>
                                        <p:strVal val="visible"/>
                                      </p:to>
                                    </p:set>
                                    <p:animEffect transition="in" filter="wipe(left)">
                                      <p:cBhvr>
                                        <p:cTn id="128" dur="500"/>
                                        <p:tgtEl>
                                          <p:spTgt spid="3584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58429"/>
                                        </p:tgtEl>
                                        <p:attrNameLst>
                                          <p:attrName>style.visibility</p:attrName>
                                        </p:attrNameLst>
                                      </p:cBhvr>
                                      <p:to>
                                        <p:strVal val="visible"/>
                                      </p:to>
                                    </p:set>
                                    <p:animEffect transition="in" filter="wipe(left)">
                                      <p:cBhvr>
                                        <p:cTn id="133" dur="500"/>
                                        <p:tgtEl>
                                          <p:spTgt spid="358429"/>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358430"/>
                                        </p:tgtEl>
                                        <p:attrNameLst>
                                          <p:attrName>style.visibility</p:attrName>
                                        </p:attrNameLst>
                                      </p:cBhvr>
                                      <p:to>
                                        <p:strVal val="visible"/>
                                      </p:to>
                                    </p:set>
                                    <p:anim calcmode="lin" valueType="num">
                                      <p:cBhvr>
                                        <p:cTn id="138" dur="500" fill="hold"/>
                                        <p:tgtEl>
                                          <p:spTgt spid="358430"/>
                                        </p:tgtEl>
                                        <p:attrNameLst>
                                          <p:attrName>ppt_w</p:attrName>
                                        </p:attrNameLst>
                                      </p:cBhvr>
                                      <p:tavLst>
                                        <p:tav tm="0">
                                          <p:val>
                                            <p:fltVal val="0"/>
                                          </p:val>
                                        </p:tav>
                                        <p:tav tm="100000">
                                          <p:val>
                                            <p:strVal val="#ppt_w"/>
                                          </p:val>
                                        </p:tav>
                                      </p:tavLst>
                                    </p:anim>
                                    <p:anim calcmode="lin" valueType="num">
                                      <p:cBhvr>
                                        <p:cTn id="139" dur="500" fill="hold"/>
                                        <p:tgtEl>
                                          <p:spTgt spid="358430"/>
                                        </p:tgtEl>
                                        <p:attrNameLst>
                                          <p:attrName>ppt_h</p:attrName>
                                        </p:attrNameLst>
                                      </p:cBhvr>
                                      <p:tavLst>
                                        <p:tav tm="0">
                                          <p:val>
                                            <p:fltVal val="0"/>
                                          </p:val>
                                        </p:tav>
                                        <p:tav tm="100000">
                                          <p:val>
                                            <p:strVal val="#ppt_h"/>
                                          </p:val>
                                        </p:tav>
                                      </p:tavLst>
                                    </p:anim>
                                    <p:animEffect transition="in" filter="fade">
                                      <p:cBhvr>
                                        <p:cTn id="140" dur="500"/>
                                        <p:tgtEl>
                                          <p:spTgt spid="35843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iterate type="wd">
                                    <p:tmPct val="10000"/>
                                  </p:iterate>
                                  <p:childTnLst>
                                    <p:set>
                                      <p:cBhvr>
                                        <p:cTn id="144" dur="1" fill="hold">
                                          <p:stCondLst>
                                            <p:cond delay="0"/>
                                          </p:stCondLst>
                                        </p:cTn>
                                        <p:tgtEl>
                                          <p:spTgt spid="358424"/>
                                        </p:tgtEl>
                                        <p:attrNameLst>
                                          <p:attrName>style.visibility</p:attrName>
                                        </p:attrNameLst>
                                      </p:cBhvr>
                                      <p:to>
                                        <p:strVal val="visible"/>
                                      </p:to>
                                    </p:set>
                                    <p:animEffect transition="in" filter="wipe(left)">
                                      <p:cBhvr>
                                        <p:cTn id="145" dur="500"/>
                                        <p:tgtEl>
                                          <p:spTgt spid="358424"/>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iterate type="wd">
                                    <p:tmPct val="10000"/>
                                  </p:iterate>
                                  <p:childTnLst>
                                    <p:set>
                                      <p:cBhvr>
                                        <p:cTn id="149" dur="1" fill="hold">
                                          <p:stCondLst>
                                            <p:cond delay="0"/>
                                          </p:stCondLst>
                                        </p:cTn>
                                        <p:tgtEl>
                                          <p:spTgt spid="358425"/>
                                        </p:tgtEl>
                                        <p:attrNameLst>
                                          <p:attrName>style.visibility</p:attrName>
                                        </p:attrNameLst>
                                      </p:cBhvr>
                                      <p:to>
                                        <p:strVal val="visible"/>
                                      </p:to>
                                    </p:set>
                                    <p:animEffect transition="in" filter="wipe(left)">
                                      <p:cBhvr>
                                        <p:cTn id="150" dur="500"/>
                                        <p:tgtEl>
                                          <p:spTgt spid="358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p:bldP spid="358405" grpId="0"/>
      <p:bldP spid="358406" grpId="0"/>
      <p:bldP spid="358407" grpId="0"/>
      <p:bldP spid="358411" grpId="0" animBg="1"/>
      <p:bldP spid="358413" grpId="0" animBg="1"/>
      <p:bldP spid="358414" grpId="0" animBg="1"/>
      <p:bldP spid="358415" grpId="0"/>
      <p:bldP spid="358416" grpId="0"/>
      <p:bldP spid="358418" grpId="0" animBg="1"/>
      <p:bldP spid="358419" grpId="0"/>
      <p:bldP spid="358420" grpId="0"/>
      <p:bldP spid="358421" grpId="0"/>
      <p:bldP spid="358424" grpId="0" animBg="1"/>
      <p:bldP spid="358425" grpId="0" animBg="1"/>
      <p:bldP spid="3584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Nov. 5,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763000" cy="5410200"/>
          </a:xfrm>
        </p:spPr>
        <p:txBody>
          <a:bodyPr/>
          <a:lstStyle/>
          <a:p>
            <a:r>
              <a:rPr lang="en-US" dirty="0" smtClean="0"/>
              <a:t>Reminder:2</a:t>
            </a:r>
            <a:r>
              <a:rPr lang="en-US" baseline="30000" dirty="0" smtClean="0"/>
              <a:t>nd</a:t>
            </a:r>
            <a:r>
              <a:rPr lang="en-US" dirty="0" smtClean="0"/>
              <a:t> non-comprehensive term exam</a:t>
            </a:r>
          </a:p>
          <a:p>
            <a:pPr lvl="1"/>
            <a:r>
              <a:rPr lang="en-US" dirty="0" smtClean="0"/>
              <a:t>In class Wednesday, Nov. 14</a:t>
            </a:r>
          </a:p>
          <a:p>
            <a:pPr lvl="1" eaLnBrk="1" hangingPunct="1"/>
            <a:r>
              <a:rPr lang="en-US" dirty="0" smtClean="0"/>
              <a:t>Covers CH25.5 to what we learn Monday, Nov. 12</a:t>
            </a:r>
          </a:p>
          <a:p>
            <a:pPr lvl="1" eaLnBrk="1" hangingPunct="1"/>
            <a:r>
              <a:rPr lang="en-US" dirty="0"/>
              <a:t>Bring your calculator but DO NOT input formula into it!</a:t>
            </a:r>
          </a:p>
          <a:p>
            <a:pPr lvl="2" eaLnBrk="1" hangingPunct="1"/>
            <a:r>
              <a:rPr lang="en-US" dirty="0"/>
              <a:t>Cell phones or any types of computers cannot replace a calculator!</a:t>
            </a:r>
          </a:p>
          <a:p>
            <a:pPr lvl="1" eaLnBrk="1" hangingPunct="1"/>
            <a:r>
              <a:rPr lang="en-US" dirty="0"/>
              <a:t>BYOF: You may bring a one 8.5x11.5 sheet (front and back) of </a:t>
            </a:r>
            <a:r>
              <a:rPr lang="en-US" b="1" u="sng" dirty="0">
                <a:solidFill>
                  <a:srgbClr val="FF0000"/>
                </a:solidFill>
              </a:rPr>
              <a:t>handwritten</a:t>
            </a:r>
            <a:r>
              <a:rPr lang="en-US" dirty="0"/>
              <a:t> formulae and values of constants</a:t>
            </a:r>
          </a:p>
          <a:p>
            <a:pPr lvl="1" eaLnBrk="1" hangingPunct="1"/>
            <a:r>
              <a:rPr lang="en-US" dirty="0"/>
              <a:t>No derivations, word definitions or solutions of any kind!</a:t>
            </a:r>
          </a:p>
          <a:p>
            <a:pPr lvl="1" eaLnBrk="1" hangingPunct="1"/>
            <a:r>
              <a:rPr lang="en-US" dirty="0"/>
              <a:t>No additional formulae or values of constants will be </a:t>
            </a:r>
            <a:r>
              <a:rPr lang="en-US" dirty="0" smtClean="0"/>
              <a:t>provided</a:t>
            </a:r>
            <a:endParaRPr lang="en-US" dirty="0"/>
          </a:p>
        </p:txBody>
      </p:sp>
    </p:spTree>
    <p:extLst>
      <p:ext uri="{BB962C8B-B14F-4D97-AF65-F5344CB8AC3E}">
        <p14:creationId xmlns:p14="http://schemas.microsoft.com/office/powerpoint/2010/main" val="17313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609600"/>
          </a:xfrm>
        </p:spPr>
        <p:txBody>
          <a:bodyPr/>
          <a:lstStyle/>
          <a:p>
            <a:r>
              <a:rPr lang="en-US" b="1" dirty="0" smtClean="0">
                <a:latin typeface="Arial Narrow" charset="0"/>
                <a:ea typeface="ＭＳ Ｐゴシック" charset="0"/>
                <a:cs typeface="ＭＳ Ｐゴシック" charset="0"/>
              </a:rPr>
              <a:t>Reminder: Special Extra Credit #4</a:t>
            </a:r>
            <a:endParaRPr lang="en-US" b="1" dirty="0">
              <a:latin typeface="Arial Narrow" charset="0"/>
              <a:ea typeface="ＭＳ Ｐゴシック" charset="0"/>
              <a:cs typeface="ＭＳ Ｐゴシック" charset="0"/>
            </a:endParaRPr>
          </a:p>
        </p:txBody>
      </p:sp>
      <p:sp>
        <p:nvSpPr>
          <p:cNvPr id="111619" name="Rectangle 3"/>
          <p:cNvSpPr>
            <a:spLocks noGrp="1" noChangeArrowheads="1"/>
          </p:cNvSpPr>
          <p:nvPr>
            <p:ph type="body" idx="1"/>
          </p:nvPr>
        </p:nvSpPr>
        <p:spPr>
          <a:xfrm>
            <a:off x="533400" y="457200"/>
            <a:ext cx="8352312" cy="6172200"/>
          </a:xfrm>
        </p:spPr>
        <p:txBody>
          <a:bodyPr/>
          <a:lstStyle/>
          <a:p>
            <a:r>
              <a:rPr lang="en-US" sz="2400" b="1" dirty="0" smtClean="0"/>
              <a:t>Election Participation Exercise</a:t>
            </a:r>
          </a:p>
          <a:p>
            <a:r>
              <a:rPr lang="en-US" sz="2400" dirty="0" smtClean="0"/>
              <a:t>For those with legal voting rights: You can submit three “I Voted” </a:t>
            </a:r>
            <a:r>
              <a:rPr lang="en-US" sz="2400" dirty="0"/>
              <a:t>stickers or the access code green sheet </a:t>
            </a:r>
            <a:r>
              <a:rPr lang="en-US" sz="2400" dirty="0" smtClean="0"/>
              <a:t>for 20 points total </a:t>
            </a:r>
            <a:r>
              <a:rPr lang="mr-IN" sz="2400" dirty="0" smtClean="0"/>
              <a:t>–</a:t>
            </a:r>
            <a:r>
              <a:rPr lang="en-US" sz="2400" dirty="0" smtClean="0"/>
              <a:t> one your own and two others who voted and the remainder 2 points each</a:t>
            </a:r>
          </a:p>
          <a:p>
            <a:r>
              <a:rPr lang="en-US" sz="2400" dirty="0" smtClean="0"/>
              <a:t>For those without legal voting rights: You can submit for the first four “I Voted” sticker or the access code green sheet for 20 points total and the remainder 2 points each</a:t>
            </a:r>
          </a:p>
          <a:p>
            <a:r>
              <a:rPr lang="en-US" sz="2400" dirty="0" smtClean="0"/>
              <a:t>Be sure to tape one side of the stickers on a sheet of paper with your name on it.</a:t>
            </a:r>
          </a:p>
          <a:p>
            <a:pPr lvl="1"/>
            <a:r>
              <a:rPr lang="en-US" sz="2000" dirty="0" smtClean="0"/>
              <a:t>Write the precinct number the vote was cast, the full name of the person voted and the signature of the voter next to the relevant sticker</a:t>
            </a:r>
          </a:p>
          <a:p>
            <a:r>
              <a:rPr lang="en-US" sz="2400" dirty="0" smtClean="0"/>
              <a:t>None of the stickers can be from the same person on someone else’s extra credit or on your own.  All of those with any of the identical persons on your extra credit sheet will get 0 credit.</a:t>
            </a:r>
          </a:p>
          <a:p>
            <a:r>
              <a:rPr lang="en-US" sz="2400" dirty="0" smtClean="0"/>
              <a:t>Deadline: Beginning of the class this Wednesday, Nov. 7</a:t>
            </a:r>
            <a:endParaRPr lang="en-US" sz="2000" dirty="0"/>
          </a:p>
        </p:txBody>
      </p:sp>
    </p:spTree>
    <p:extLst>
      <p:ext uri="{BB962C8B-B14F-4D97-AF65-F5344CB8AC3E}">
        <p14:creationId xmlns:p14="http://schemas.microsoft.com/office/powerpoint/2010/main" val="8520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par>
                          <p:cTn id="13" fill="hold">
                            <p:stCondLst>
                              <p:cond delay="2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1619">
                                            <p:txEl>
                                              <p:pRg st="2" end="2"/>
                                            </p:txEl>
                                          </p:spTgt>
                                        </p:tgtEl>
                                        <p:attrNameLst>
                                          <p:attrName>style.visibility</p:attrName>
                                        </p:attrNameLst>
                                      </p:cBhvr>
                                      <p:to>
                                        <p:strVal val="visible"/>
                                      </p:to>
                                    </p:set>
                                    <p:animEffect transition="in" filter="wipe(left)">
                                      <p:cBhvr>
                                        <p:cTn id="16" dur="500"/>
                                        <p:tgtEl>
                                          <p:spTgt spid="111619">
                                            <p:txEl>
                                              <p:pRg st="2" end="2"/>
                                            </p:txEl>
                                          </p:spTgt>
                                        </p:tgtEl>
                                      </p:cBhvr>
                                    </p:animEffect>
                                  </p:childTnLst>
                                </p:cTn>
                              </p:par>
                            </p:childTnLst>
                          </p:cTn>
                        </p:par>
                        <p:par>
                          <p:cTn id="17" fill="hold">
                            <p:stCondLst>
                              <p:cond delay="4700"/>
                            </p:stCondLst>
                            <p:childTnLst>
                              <p:par>
                                <p:cTn id="18" presetID="22" presetClass="entr" presetSubtype="8" fill="hold" grpId="0" nodeType="afterEffect">
                                  <p:stCondLst>
                                    <p:cond delay="0"/>
                                  </p:stCondLst>
                                  <p:iterate type="wd">
                                    <p:tmPct val="10000"/>
                                  </p:iterate>
                                  <p:childTnLst>
                                    <p:set>
                                      <p:cBhvr>
                                        <p:cTn id="19" dur="1" fill="hold">
                                          <p:stCondLst>
                                            <p:cond delay="0"/>
                                          </p:stCondLst>
                                        </p:cTn>
                                        <p:tgtEl>
                                          <p:spTgt spid="111619">
                                            <p:txEl>
                                              <p:pRg st="3" end="3"/>
                                            </p:txEl>
                                          </p:spTgt>
                                        </p:tgtEl>
                                        <p:attrNameLst>
                                          <p:attrName>style.visibility</p:attrName>
                                        </p:attrNameLst>
                                      </p:cBhvr>
                                      <p:to>
                                        <p:strVal val="visible"/>
                                      </p:to>
                                    </p:set>
                                    <p:animEffect transition="in" filter="wipe(left)">
                                      <p:cBhvr>
                                        <p:cTn id="20" dur="500"/>
                                        <p:tgtEl>
                                          <p:spTgt spid="111619">
                                            <p:txEl>
                                              <p:pRg st="3" end="3"/>
                                            </p:txEl>
                                          </p:spTgt>
                                        </p:tgtEl>
                                      </p:cBhvr>
                                    </p:animEffect>
                                  </p:childTnLst>
                                </p:cTn>
                              </p:par>
                            </p:childTnLst>
                          </p:cTn>
                        </p:par>
                        <p:par>
                          <p:cTn id="21" fill="hold">
                            <p:stCondLst>
                              <p:cond delay="6150"/>
                            </p:stCondLst>
                            <p:childTnLst>
                              <p:par>
                                <p:cTn id="22" presetID="22" presetClass="entr" presetSubtype="8" fill="hold" grpId="0" nodeType="afterEffect">
                                  <p:stCondLst>
                                    <p:cond delay="0"/>
                                  </p:stCondLst>
                                  <p:iterate type="wd">
                                    <p:tmPct val="10000"/>
                                  </p:iterate>
                                  <p:childTnLst>
                                    <p:set>
                                      <p:cBhvr>
                                        <p:cTn id="23" dur="1" fill="hold">
                                          <p:stCondLst>
                                            <p:cond delay="0"/>
                                          </p:stCondLst>
                                        </p:cTn>
                                        <p:tgtEl>
                                          <p:spTgt spid="111619">
                                            <p:txEl>
                                              <p:pRg st="4" end="4"/>
                                            </p:txEl>
                                          </p:spTgt>
                                        </p:tgtEl>
                                        <p:attrNameLst>
                                          <p:attrName>style.visibility</p:attrName>
                                        </p:attrNameLst>
                                      </p:cBhvr>
                                      <p:to>
                                        <p:strVal val="visible"/>
                                      </p:to>
                                    </p:set>
                                    <p:animEffect transition="in" filter="wipe(left)">
                                      <p:cBhvr>
                                        <p:cTn id="24" dur="500"/>
                                        <p:tgtEl>
                                          <p:spTgt spid="111619">
                                            <p:txEl>
                                              <p:pRg st="4" end="4"/>
                                            </p:txEl>
                                          </p:spTgt>
                                        </p:tgtEl>
                                      </p:cBhvr>
                                    </p:animEffect>
                                  </p:childTnLst>
                                </p:cTn>
                              </p:par>
                            </p:childTnLst>
                          </p:cTn>
                        </p:par>
                        <p:par>
                          <p:cTn id="25" fill="hold">
                            <p:stCondLst>
                              <p:cond delay="795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111619">
                                            <p:txEl>
                                              <p:pRg st="5" end="5"/>
                                            </p:txEl>
                                          </p:spTgt>
                                        </p:tgtEl>
                                        <p:attrNameLst>
                                          <p:attrName>style.visibility</p:attrName>
                                        </p:attrNameLst>
                                      </p:cBhvr>
                                      <p:to>
                                        <p:strVal val="visible"/>
                                      </p:to>
                                    </p:set>
                                    <p:animEffect transition="in" filter="wipe(left)">
                                      <p:cBhvr>
                                        <p:cTn id="28" dur="500"/>
                                        <p:tgtEl>
                                          <p:spTgt spid="111619">
                                            <p:txEl>
                                              <p:pRg st="5" end="5"/>
                                            </p:txEl>
                                          </p:spTgt>
                                        </p:tgtEl>
                                      </p:cBhvr>
                                    </p:animEffect>
                                  </p:childTnLst>
                                </p:cTn>
                              </p:par>
                            </p:childTnLst>
                          </p:cTn>
                        </p:par>
                        <p:par>
                          <p:cTn id="29" fill="hold">
                            <p:stCondLst>
                              <p:cond delay="10350"/>
                            </p:stCondLst>
                            <p:childTnLst>
                              <p:par>
                                <p:cTn id="30" presetID="22" presetClass="entr" presetSubtype="8" fill="hold" grpId="0" nodeType="afterEffect">
                                  <p:stCondLst>
                                    <p:cond delay="0"/>
                                  </p:stCondLst>
                                  <p:iterate type="wd">
                                    <p:tmPct val="10000"/>
                                  </p:iterate>
                                  <p:childTnLst>
                                    <p:set>
                                      <p:cBhvr>
                                        <p:cTn id="31" dur="1" fill="hold">
                                          <p:stCondLst>
                                            <p:cond delay="0"/>
                                          </p:stCondLst>
                                        </p:cTn>
                                        <p:tgtEl>
                                          <p:spTgt spid="111619">
                                            <p:txEl>
                                              <p:pRg st="6" end="6"/>
                                            </p:txEl>
                                          </p:spTgt>
                                        </p:tgtEl>
                                        <p:attrNameLst>
                                          <p:attrName>style.visibility</p:attrName>
                                        </p:attrNameLst>
                                      </p:cBhvr>
                                      <p:to>
                                        <p:strVal val="visible"/>
                                      </p:to>
                                    </p:set>
                                    <p:animEffect transition="in" filter="wipe(left)">
                                      <p:cBhvr>
                                        <p:cTn id="32"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Nov. 5,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76200"/>
            <a:ext cx="7772400" cy="609600"/>
          </a:xfrm>
        </p:spPr>
        <p:txBody>
          <a:bodyPr/>
          <a:lstStyle/>
          <a:p>
            <a:r>
              <a:rPr lang="en-US" dirty="0" smtClean="0"/>
              <a:t>Special Project #5</a:t>
            </a:r>
            <a:endParaRPr lang="en-US" dirty="0"/>
          </a:p>
        </p:txBody>
      </p:sp>
      <p:sp>
        <p:nvSpPr>
          <p:cNvPr id="111619" name="Rectangle 3"/>
          <p:cNvSpPr>
            <a:spLocks noGrp="1" noChangeArrowheads="1"/>
          </p:cNvSpPr>
          <p:nvPr>
            <p:ph type="body" idx="1"/>
          </p:nvPr>
        </p:nvSpPr>
        <p:spPr>
          <a:xfrm>
            <a:off x="152400" y="609600"/>
            <a:ext cx="8839200" cy="5486400"/>
          </a:xfrm>
        </p:spPr>
        <p:txBody>
          <a:bodyPr/>
          <a:lstStyle/>
          <a:p>
            <a:r>
              <a:rPr lang="en-US" sz="2800" dirty="0" smtClean="0"/>
              <a:t>Make a list of the power consumption and the resistance of all electric and electronic devices at your home and compile them in a table. (10 points total for the first 10 items and 0.5 points each additional item.)</a:t>
            </a:r>
          </a:p>
          <a:p>
            <a:r>
              <a:rPr lang="en-US" sz="2800" dirty="0" smtClean="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800" dirty="0" smtClean="0"/>
              <a:t>Estimate the the total amount of energy in Joules and the total electricity cost per day, per month and per year for your home.  (8 points)</a:t>
            </a:r>
          </a:p>
          <a:p>
            <a:r>
              <a:rPr lang="en-US" sz="2800" dirty="0" smtClean="0"/>
              <a:t>Due: Beginning of the class Wednesday, Dec. 5 </a:t>
            </a:r>
          </a:p>
        </p:txBody>
      </p:sp>
    </p:spTree>
    <p:extLst>
      <p:ext uri="{BB962C8B-B14F-4D97-AF65-F5344CB8AC3E}">
        <p14:creationId xmlns:p14="http://schemas.microsoft.com/office/powerpoint/2010/main" val="112400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66800"/>
            <a:ext cx="10287000" cy="8686800"/>
          </a:xfrm>
          <a:prstGeom prst="rect">
            <a:avLst/>
          </a:prstGeom>
        </p:spPr>
      </p:pic>
    </p:spTree>
    <p:extLst>
      <p:ext uri="{BB962C8B-B14F-4D97-AF65-F5344CB8AC3E}">
        <p14:creationId xmlns:p14="http://schemas.microsoft.com/office/powerpoint/2010/main" val="15507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Nov. 5,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F3C831CF-EE74-7C4A-8E1D-4DCC28CDCD9C}" type="slidenum">
              <a:rPr lang="en-US"/>
              <a:pPr/>
              <a:t>6</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is </a:t>
            </a:r>
            <a:r>
              <a:rPr lang="en-US" sz="2000" dirty="0" smtClean="0">
                <a:solidFill>
                  <a:srgbClr val="660066"/>
                </a:solidFill>
                <a:latin typeface="Arial Narrow" charset="0"/>
                <a:ea typeface="ＭＳ Ｐゴシック" charset="-128"/>
              </a:rPr>
              <a:t>tangential </a:t>
            </a:r>
            <a:r>
              <a:rPr lang="en-US" sz="2000" dirty="0">
                <a:solidFill>
                  <a:srgbClr val="660066"/>
                </a:solidFill>
                <a:latin typeface="Arial Narrow" charset="0"/>
                <a:ea typeface="ＭＳ Ｐゴシック" charset="-128"/>
              </a:rPr>
              <a:t>to </a:t>
            </a:r>
            <a:r>
              <a:rPr lang="en-US" sz="2000" dirty="0" smtClean="0">
                <a:solidFill>
                  <a:srgbClr val="660066"/>
                </a:solidFill>
                <a:latin typeface="Arial Narrow" charset="0"/>
                <a:ea typeface="ＭＳ Ｐゴシック" charset="-128"/>
              </a:rPr>
              <a:t>the </a:t>
            </a:r>
            <a:r>
              <a:rPr lang="en-US" sz="2000" dirty="0">
                <a:solidFill>
                  <a:srgbClr val="660066"/>
                </a:solidFill>
                <a:latin typeface="Arial Narrow" charset="0"/>
                <a:ea typeface="ＭＳ Ｐゴシック" charset="-128"/>
              </a:rPr>
              <a:t>line at any point</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form closed loops 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6354"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635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635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9192" name="Rectangle 8"/>
          <p:cNvSpPr>
            <a:spLocks noGrp="1" noChangeArrowheads="1"/>
          </p:cNvSpPr>
          <p:nvPr>
            <p:ph type="body" idx="1"/>
          </p:nvPr>
        </p:nvSpPr>
        <p:spPr>
          <a:xfrm>
            <a:off x="533400" y="609600"/>
            <a:ext cx="8229600" cy="2514600"/>
          </a:xfrm>
        </p:spPr>
        <p:txBody>
          <a:bodyPr/>
          <a:lstStyle/>
          <a:p>
            <a:pPr>
              <a:lnSpc>
                <a:spcPct val="90000"/>
              </a:lnSpc>
            </a:pPr>
            <a:r>
              <a:rPr lang="en-US" sz="2400" dirty="0"/>
              <a:t>Just like the electric field that surrounds electric charge, </a:t>
            </a:r>
            <a:r>
              <a:rPr lang="en-US" sz="2400" dirty="0" smtClean="0"/>
              <a:t>the </a:t>
            </a:r>
            <a:r>
              <a:rPr lang="en-US" sz="2400" dirty="0"/>
              <a:t>magnetic field surrounds a magnet</a:t>
            </a:r>
          </a:p>
          <a:p>
            <a:pPr>
              <a:lnSpc>
                <a:spcPct val="90000"/>
              </a:lnSpc>
            </a:pPr>
            <a:r>
              <a:rPr lang="en-US" sz="2400" dirty="0"/>
              <a:t>What does this mean?</a:t>
            </a:r>
          </a:p>
          <a:p>
            <a:pPr lvl="1">
              <a:lnSpc>
                <a:spcPct val="90000"/>
              </a:lnSpc>
            </a:pPr>
            <a:r>
              <a:rPr lang="en-US" sz="2000" dirty="0"/>
              <a:t>Magnetic force is also a field force</a:t>
            </a:r>
          </a:p>
          <a:p>
            <a:pPr lvl="1">
              <a:lnSpc>
                <a:spcPct val="90000"/>
              </a:lnSpc>
            </a:pPr>
            <a:r>
              <a:rPr lang="en-US" sz="2000" dirty="0"/>
              <a:t>The force one magnet exerts onto another can be viewed as the interaction between the magnet and the magnetic field produced by the other </a:t>
            </a:r>
            <a:r>
              <a:rPr lang="en-US" sz="2000" dirty="0" smtClean="0"/>
              <a:t>magnets</a:t>
            </a:r>
            <a:endParaRPr lang="en-US" sz="2000" dirty="0"/>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8"/>
          <a:srcRect/>
          <a:stretch>
            <a:fillRect/>
          </a:stretch>
        </p:blipFill>
        <p:spPr bwMode="auto">
          <a:xfrm>
            <a:off x="6553200" y="4876800"/>
            <a:ext cx="2514600" cy="1524000"/>
          </a:xfrm>
          <a:prstGeom prst="rect">
            <a:avLst/>
          </a:prstGeom>
          <a:noFill/>
        </p:spPr>
      </p:pic>
    </p:spTree>
    <p:extLst>
      <p:ext uri="{BB962C8B-B14F-4D97-AF65-F5344CB8AC3E}">
        <p14:creationId xmlns:p14="http://schemas.microsoft.com/office/powerpoint/2010/main" val="144519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9192">
                                            <p:txEl>
                                              <p:pRg st="0" end="0"/>
                                            </p:txEl>
                                          </p:spTgt>
                                        </p:tgtEl>
                                        <p:attrNameLst>
                                          <p:attrName>style.visibility</p:attrName>
                                        </p:attrNameLst>
                                      </p:cBhvr>
                                      <p:to>
                                        <p:strVal val="visible"/>
                                      </p:to>
                                    </p:set>
                                    <p:animEffect transition="in" filter="wipe(left)">
                                      <p:cBhvr>
                                        <p:cTn id="7" dur="500"/>
                                        <p:tgtEl>
                                          <p:spTgt spid="349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9192">
                                            <p:txEl>
                                              <p:pRg st="1" end="1"/>
                                            </p:txEl>
                                          </p:spTgt>
                                        </p:tgtEl>
                                        <p:attrNameLst>
                                          <p:attrName>style.visibility</p:attrName>
                                        </p:attrNameLst>
                                      </p:cBhvr>
                                      <p:to>
                                        <p:strVal val="visible"/>
                                      </p:to>
                                    </p:set>
                                    <p:animEffect transition="in" filter="wipe(left)">
                                      <p:cBhvr>
                                        <p:cTn id="12" dur="500"/>
                                        <p:tgtEl>
                                          <p:spTgt spid="349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9192">
                                            <p:txEl>
                                              <p:pRg st="2" end="2"/>
                                            </p:txEl>
                                          </p:spTgt>
                                        </p:tgtEl>
                                        <p:attrNameLst>
                                          <p:attrName>style.visibility</p:attrName>
                                        </p:attrNameLst>
                                      </p:cBhvr>
                                      <p:to>
                                        <p:strVal val="visible"/>
                                      </p:to>
                                    </p:set>
                                    <p:animEffect transition="in" filter="wipe(left)">
                                      <p:cBhvr>
                                        <p:cTn id="17" dur="500"/>
                                        <p:tgtEl>
                                          <p:spTgt spid="349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9192">
                                            <p:txEl>
                                              <p:pRg st="3" end="3"/>
                                            </p:txEl>
                                          </p:spTgt>
                                        </p:tgtEl>
                                        <p:attrNameLst>
                                          <p:attrName>style.visibility</p:attrName>
                                        </p:attrNameLst>
                                      </p:cBhvr>
                                      <p:to>
                                        <p:strVal val="visible"/>
                                      </p:to>
                                    </p:set>
                                    <p:animEffect transition="in" filter="wipe(left)">
                                      <p:cBhvr>
                                        <p:cTn id="22" dur="500"/>
                                        <p:tgtEl>
                                          <p:spTgt spid="3491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9192">
                                            <p:txEl>
                                              <p:pRg st="4" end="4"/>
                                            </p:txEl>
                                          </p:spTgt>
                                        </p:tgtEl>
                                        <p:attrNameLst>
                                          <p:attrName>style.visibility</p:attrName>
                                        </p:attrNameLst>
                                      </p:cBhvr>
                                      <p:to>
                                        <p:strVal val="visible"/>
                                      </p:to>
                                    </p:set>
                                    <p:animEffect transition="in" filter="wipe(left)">
                                      <p:cBhvr>
                                        <p:cTn id="27" dur="500"/>
                                        <p:tgtEl>
                                          <p:spTgt spid="3491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9193"/>
                                        </p:tgtEl>
                                        <p:attrNameLst>
                                          <p:attrName>style.visibility</p:attrName>
                                        </p:attrNameLst>
                                      </p:cBhvr>
                                      <p:to>
                                        <p:strVal val="visible"/>
                                      </p:to>
                                    </p:set>
                                    <p:animEffect transition="in" filter="wipe(left)">
                                      <p:cBhvr>
                                        <p:cTn id="32" dur="500"/>
                                        <p:tgtEl>
                                          <p:spTgt spid="34919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9192">
                                            <p:txEl>
                                              <p:pRg st="5" end="5"/>
                                            </p:txEl>
                                          </p:spTgt>
                                        </p:tgtEl>
                                        <p:attrNameLst>
                                          <p:attrName>style.visibility</p:attrName>
                                        </p:attrNameLst>
                                      </p:cBhvr>
                                      <p:to>
                                        <p:strVal val="visible"/>
                                      </p:to>
                                    </p:set>
                                    <p:animEffect transition="in" filter="wipe(left)">
                                      <p:cBhvr>
                                        <p:cTn id="37" dur="500"/>
                                        <p:tgtEl>
                                          <p:spTgt spid="34919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9186">
                                            <p:txEl>
                                              <p:pRg st="0" end="0"/>
                                            </p:txEl>
                                          </p:spTgt>
                                        </p:tgtEl>
                                        <p:attrNameLst>
                                          <p:attrName>style.visibility</p:attrName>
                                        </p:attrNameLst>
                                      </p:cBhvr>
                                      <p:to>
                                        <p:strVal val="visible"/>
                                      </p:to>
                                    </p:set>
                                    <p:animEffect transition="in" filter="wipe(left)">
                                      <p:cBhvr>
                                        <p:cTn id="42" dur="500"/>
                                        <p:tgtEl>
                                          <p:spTgt spid="34918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49187"/>
                                        </p:tgtEl>
                                        <p:attrNameLst>
                                          <p:attrName>style.visibility</p:attrName>
                                        </p:attrNameLst>
                                      </p:cBhvr>
                                      <p:to>
                                        <p:strVal val="visible"/>
                                      </p:to>
                                    </p:set>
                                    <p:anim calcmode="lin" valueType="num">
                                      <p:cBhvr>
                                        <p:cTn id="47" dur="500" fill="hold"/>
                                        <p:tgtEl>
                                          <p:spTgt spid="349187"/>
                                        </p:tgtEl>
                                        <p:attrNameLst>
                                          <p:attrName>ppt_w</p:attrName>
                                        </p:attrNameLst>
                                      </p:cBhvr>
                                      <p:tavLst>
                                        <p:tav tm="0">
                                          <p:val>
                                            <p:fltVal val="0"/>
                                          </p:val>
                                        </p:tav>
                                        <p:tav tm="100000">
                                          <p:val>
                                            <p:strVal val="#ppt_w"/>
                                          </p:val>
                                        </p:tav>
                                      </p:tavLst>
                                    </p:anim>
                                    <p:anim calcmode="lin" valueType="num">
                                      <p:cBhvr>
                                        <p:cTn id="48" dur="500" fill="hold"/>
                                        <p:tgtEl>
                                          <p:spTgt spid="349187"/>
                                        </p:tgtEl>
                                        <p:attrNameLst>
                                          <p:attrName>ppt_h</p:attrName>
                                        </p:attrNameLst>
                                      </p:cBhvr>
                                      <p:tavLst>
                                        <p:tav tm="0">
                                          <p:val>
                                            <p:fltVal val="0"/>
                                          </p:val>
                                        </p:tav>
                                        <p:tav tm="100000">
                                          <p:val>
                                            <p:strVal val="#ppt_h"/>
                                          </p:val>
                                        </p:tav>
                                      </p:tavLst>
                                    </p:anim>
                                    <p:animEffect transition="in" filter="fade">
                                      <p:cBhvr>
                                        <p:cTn id="49" dur="500"/>
                                        <p:tgtEl>
                                          <p:spTgt spid="3491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9186">
                                            <p:txEl>
                                              <p:pRg st="1" end="1"/>
                                            </p:txEl>
                                          </p:spTgt>
                                        </p:tgtEl>
                                        <p:attrNameLst>
                                          <p:attrName>style.visibility</p:attrName>
                                        </p:attrNameLst>
                                      </p:cBhvr>
                                      <p:to>
                                        <p:strVal val="visible"/>
                                      </p:to>
                                    </p:set>
                                    <p:animEffect transition="in" filter="wipe(left)">
                                      <p:cBhvr>
                                        <p:cTn id="54" dur="500"/>
                                        <p:tgtEl>
                                          <p:spTgt spid="34918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9186">
                                            <p:txEl>
                                              <p:pRg st="2" end="2"/>
                                            </p:txEl>
                                          </p:spTgt>
                                        </p:tgtEl>
                                        <p:attrNameLst>
                                          <p:attrName>style.visibility</p:attrName>
                                        </p:attrNameLst>
                                      </p:cBhvr>
                                      <p:to>
                                        <p:strVal val="visible"/>
                                      </p:to>
                                    </p:set>
                                    <p:animEffect transition="in" filter="wipe(left)">
                                      <p:cBhvr>
                                        <p:cTn id="59" dur="500"/>
                                        <p:tgtEl>
                                          <p:spTgt spid="349186">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349194"/>
                                        </p:tgtEl>
                                        <p:attrNameLst>
                                          <p:attrName>style.visibility</p:attrName>
                                        </p:attrNameLst>
                                      </p:cBhvr>
                                      <p:to>
                                        <p:strVal val="visible"/>
                                      </p:to>
                                    </p:set>
                                    <p:anim calcmode="lin" valueType="num">
                                      <p:cBhvr>
                                        <p:cTn id="64" dur="500" fill="hold"/>
                                        <p:tgtEl>
                                          <p:spTgt spid="349194"/>
                                        </p:tgtEl>
                                        <p:attrNameLst>
                                          <p:attrName>ppt_w</p:attrName>
                                        </p:attrNameLst>
                                      </p:cBhvr>
                                      <p:tavLst>
                                        <p:tav tm="0">
                                          <p:val>
                                            <p:fltVal val="0"/>
                                          </p:val>
                                        </p:tav>
                                        <p:tav tm="100000">
                                          <p:val>
                                            <p:strVal val="#ppt_w"/>
                                          </p:val>
                                        </p:tav>
                                      </p:tavLst>
                                    </p:anim>
                                    <p:anim calcmode="lin" valueType="num">
                                      <p:cBhvr>
                                        <p:cTn id="65" dur="500" fill="hold"/>
                                        <p:tgtEl>
                                          <p:spTgt spid="349194"/>
                                        </p:tgtEl>
                                        <p:attrNameLst>
                                          <p:attrName>ppt_h</p:attrName>
                                        </p:attrNameLst>
                                      </p:cBhvr>
                                      <p:tavLst>
                                        <p:tav tm="0">
                                          <p:val>
                                            <p:fltVal val="0"/>
                                          </p:val>
                                        </p:tav>
                                        <p:tav tm="100000">
                                          <p:val>
                                            <p:strVal val="#ppt_h"/>
                                          </p:val>
                                        </p:tav>
                                      </p:tavLst>
                                    </p:anim>
                                    <p:animEffect transition="in" filter="fade">
                                      <p:cBhvr>
                                        <p:cTn id="66" dur="500"/>
                                        <p:tgtEl>
                                          <p:spTgt spid="34919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349186">
                                            <p:txEl>
                                              <p:pRg st="3" end="3"/>
                                            </p:txEl>
                                          </p:spTgt>
                                        </p:tgtEl>
                                        <p:attrNameLst>
                                          <p:attrName>style.visibility</p:attrName>
                                        </p:attrNameLst>
                                      </p:cBhvr>
                                      <p:to>
                                        <p:strVal val="visible"/>
                                      </p:to>
                                    </p:set>
                                    <p:animEffect transition="in" filter="wipe(left)">
                                      <p:cBhvr>
                                        <p:cTn id="71" dur="500"/>
                                        <p:tgtEl>
                                          <p:spTgt spid="349186">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49186">
                                            <p:txEl>
                                              <p:pRg st="4" end="4"/>
                                            </p:txEl>
                                          </p:spTgt>
                                        </p:tgtEl>
                                        <p:attrNameLst>
                                          <p:attrName>style.visibility</p:attrName>
                                        </p:attrNameLst>
                                      </p:cBhvr>
                                      <p:to>
                                        <p:strVal val="visible"/>
                                      </p:to>
                                    </p:set>
                                    <p:animEffect transition="in" filter="wipe(left)">
                                      <p:cBhvr>
                                        <p:cTn id="76" dur="500"/>
                                        <p:tgtEl>
                                          <p:spTgt spid="3491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build="p"/>
      <p:bldP spid="349192" grpId="0" build="p"/>
      <p:bldP spid="3491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5,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275E4830-3001-1E4E-A930-90CEC6DB33FD}" type="slidenum">
              <a:rPr lang="en-US"/>
              <a:pPr/>
              <a:t>7</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7378"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737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738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dirty="0"/>
              <a:t>What magnetic pole does the geographic </a:t>
            </a:r>
            <a:r>
              <a:rPr lang="en-US" sz="2800" dirty="0" smtClean="0"/>
              <a:t>North </a:t>
            </a:r>
            <a:r>
              <a:rPr lang="en-US" sz="2800" dirty="0"/>
              <a:t>pole has to have?</a:t>
            </a:r>
          </a:p>
          <a:p>
            <a:pPr lvl="1">
              <a:lnSpc>
                <a:spcPct val="80000"/>
              </a:lnSpc>
            </a:pPr>
            <a:r>
              <a:rPr lang="en-US" sz="2400" dirty="0"/>
              <a:t>Magnetic </a:t>
            </a:r>
            <a:r>
              <a:rPr lang="en-US" sz="2400" dirty="0" smtClean="0"/>
              <a:t>South </a:t>
            </a:r>
            <a:r>
              <a:rPr lang="en-US" sz="2400" dirty="0"/>
              <a:t>pole.  What?  How do you know that?</a:t>
            </a:r>
          </a:p>
          <a:p>
            <a:pPr lvl="1">
              <a:lnSpc>
                <a:spcPct val="80000"/>
              </a:lnSpc>
            </a:pPr>
            <a:r>
              <a:rPr lang="en-US" sz="2400" dirty="0"/>
              <a:t>Since the magnetic </a:t>
            </a:r>
            <a:r>
              <a:rPr lang="en-US" sz="2400" dirty="0" smtClean="0"/>
              <a:t>North </a:t>
            </a:r>
            <a:r>
              <a:rPr lang="en-US" sz="2400" dirty="0"/>
              <a:t>pole points to the geographic </a:t>
            </a:r>
            <a:r>
              <a:rPr lang="en-US" sz="2400" dirty="0" smtClean="0"/>
              <a:t>North</a:t>
            </a:r>
            <a:r>
              <a:rPr lang="en-US" sz="2400" dirty="0"/>
              <a:t>, the geographic north must have magnetic south pole</a:t>
            </a:r>
          </a:p>
          <a:p>
            <a:pPr lvl="2">
              <a:lnSpc>
                <a:spcPct val="80000"/>
              </a:lnSpc>
            </a:pPr>
            <a:r>
              <a:rPr lang="en-US" sz="2000" dirty="0"/>
              <a:t>The pole in the </a:t>
            </a:r>
            <a:r>
              <a:rPr lang="en-US" sz="2000" dirty="0" smtClean="0"/>
              <a:t>North </a:t>
            </a:r>
            <a:r>
              <a:rPr lang="en-US" sz="2000" dirty="0"/>
              <a:t>is still called geomagnetic </a:t>
            </a:r>
            <a:r>
              <a:rPr lang="en-US" sz="2000" dirty="0" smtClean="0"/>
              <a:t>North </a:t>
            </a:r>
            <a:r>
              <a:rPr lang="en-US" sz="2000" dirty="0"/>
              <a:t>pole just because it is in the </a:t>
            </a:r>
            <a:r>
              <a:rPr lang="en-US" sz="2000" dirty="0" smtClean="0"/>
              <a:t>North</a:t>
            </a:r>
            <a:endParaRPr lang="en-US" sz="2000" dirty="0"/>
          </a:p>
          <a:p>
            <a:pPr lvl="1">
              <a:lnSpc>
                <a:spcPct val="80000"/>
              </a:lnSpc>
            </a:pPr>
            <a:r>
              <a:rPr lang="en-US" sz="2400" dirty="0"/>
              <a:t>Similarly, </a:t>
            </a:r>
            <a:r>
              <a:rPr lang="en-US" sz="2400" dirty="0" smtClean="0"/>
              <a:t>South </a:t>
            </a:r>
            <a:r>
              <a:rPr lang="en-US" sz="2400" dirty="0"/>
              <a:t>pole has magnetic </a:t>
            </a:r>
            <a:r>
              <a:rPr lang="en-US" sz="2400" dirty="0" smtClean="0"/>
              <a:t>North </a:t>
            </a:r>
            <a:r>
              <a:rPr lang="en-US" sz="2400" dirty="0"/>
              <a:t>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a:t>
            </a:r>
            <a:r>
              <a:rPr lang="en-US" dirty="0" smtClean="0">
                <a:solidFill>
                  <a:srgbClr val="660066"/>
                </a:solidFill>
                <a:latin typeface="Arial Narrow" charset="0"/>
                <a:ea typeface="ＭＳ Ｐゴシック" charset="-128"/>
              </a:rPr>
              <a:t>North </a:t>
            </a:r>
            <a:r>
              <a:rPr lang="en-US" dirty="0">
                <a:solidFill>
                  <a:srgbClr val="660066"/>
                </a:solidFill>
                <a:latin typeface="Arial Narrow" charset="0"/>
                <a:ea typeface="ＭＳ Ｐゴシック" charset="-128"/>
              </a:rPr>
              <a:t>pole is in </a:t>
            </a:r>
            <a:r>
              <a:rPr lang="en-US" dirty="0" smtClean="0">
                <a:solidFill>
                  <a:srgbClr val="660066"/>
                </a:solidFill>
                <a:latin typeface="Arial Narrow" charset="0"/>
                <a:ea typeface="ＭＳ Ｐゴシック" charset="-128"/>
              </a:rPr>
              <a:t>Northern </a:t>
            </a:r>
            <a:r>
              <a:rPr lang="en-US" dirty="0">
                <a:solidFill>
                  <a:srgbClr val="660066"/>
                </a:solidFill>
                <a:latin typeface="Arial Narrow" charset="0"/>
                <a:ea typeface="ＭＳ Ｐゴシック" charset="-128"/>
              </a:rPr>
              <a:t>Canada, some</a:t>
            </a:r>
            <a:r>
              <a:rPr lang="en-US" dirty="0" smtClean="0">
                <a:solidFill>
                  <a:srgbClr val="660066"/>
                </a:solidFill>
                <a:latin typeface="Arial Narrow" charset="0"/>
                <a:ea typeface="ＭＳ Ｐゴシック" charset="-128"/>
              </a:rPr>
              <a:t> 900km </a:t>
            </a:r>
            <a:r>
              <a:rPr lang="en-US" dirty="0">
                <a:solidFill>
                  <a:srgbClr val="660066"/>
                </a:solidFill>
                <a:latin typeface="Arial Narrow" charset="0"/>
                <a:ea typeface="ＭＳ Ｐゴシック" charset="-128"/>
              </a:rPr>
              <a:t>off the true </a:t>
            </a:r>
            <a:r>
              <a:rPr lang="en-US" dirty="0" smtClean="0">
                <a:solidFill>
                  <a:srgbClr val="660066"/>
                </a:solidFill>
                <a:latin typeface="Arial Narrow" charset="0"/>
                <a:ea typeface="ＭＳ Ｐゴシック" charset="-128"/>
              </a:rPr>
              <a:t>North </a:t>
            </a:r>
            <a:r>
              <a:rPr lang="en-US" dirty="0">
                <a:solidFill>
                  <a:srgbClr val="660066"/>
                </a:solidFill>
                <a:latin typeface="Arial Narrow" charset="0"/>
                <a:ea typeface="ＭＳ Ｐゴシック" charset="-128"/>
              </a:rPr>
              <a:t>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angle dip</a:t>
            </a:r>
            <a:endParaRPr lang="en-US" dirty="0">
              <a:solidFill>
                <a:srgbClr val="660066"/>
              </a:solidFill>
              <a:latin typeface="Arial Narrow" charset="0"/>
              <a:ea typeface="ＭＳ Ｐゴシック" charset="-128"/>
            </a:endParaRPr>
          </a:p>
        </p:txBody>
      </p:sp>
    </p:spTree>
    <p:extLst>
      <p:ext uri="{BB962C8B-B14F-4D97-AF65-F5344CB8AC3E}">
        <p14:creationId xmlns:p14="http://schemas.microsoft.com/office/powerpoint/2010/main" val="128584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0215">
                                            <p:txEl>
                                              <p:pRg st="0" end="0"/>
                                            </p:txEl>
                                          </p:spTgt>
                                        </p:tgtEl>
                                        <p:attrNameLst>
                                          <p:attrName>style.visibility</p:attrName>
                                        </p:attrNameLst>
                                      </p:cBhvr>
                                      <p:to>
                                        <p:strVal val="visible"/>
                                      </p:to>
                                    </p:set>
                                    <p:animEffect transition="in" filter="wipe(left)">
                                      <p:cBhvr>
                                        <p:cTn id="7" dur="500"/>
                                        <p:tgtEl>
                                          <p:spTgt spid="350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0215">
                                            <p:txEl>
                                              <p:pRg st="1" end="1"/>
                                            </p:txEl>
                                          </p:spTgt>
                                        </p:tgtEl>
                                        <p:attrNameLst>
                                          <p:attrName>style.visibility</p:attrName>
                                        </p:attrNameLst>
                                      </p:cBhvr>
                                      <p:to>
                                        <p:strVal val="visible"/>
                                      </p:to>
                                    </p:set>
                                    <p:animEffect transition="in" filter="wipe(left)">
                                      <p:cBhvr>
                                        <p:cTn id="12" dur="500"/>
                                        <p:tgtEl>
                                          <p:spTgt spid="350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0215">
                                            <p:txEl>
                                              <p:pRg st="2" end="2"/>
                                            </p:txEl>
                                          </p:spTgt>
                                        </p:tgtEl>
                                        <p:attrNameLst>
                                          <p:attrName>style.visibility</p:attrName>
                                        </p:attrNameLst>
                                      </p:cBhvr>
                                      <p:to>
                                        <p:strVal val="visible"/>
                                      </p:to>
                                    </p:set>
                                    <p:animEffect transition="in" filter="wipe(left)">
                                      <p:cBhvr>
                                        <p:cTn id="17" dur="500"/>
                                        <p:tgtEl>
                                          <p:spTgt spid="350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0215">
                                            <p:txEl>
                                              <p:pRg st="3" end="3"/>
                                            </p:txEl>
                                          </p:spTgt>
                                        </p:tgtEl>
                                        <p:attrNameLst>
                                          <p:attrName>style.visibility</p:attrName>
                                        </p:attrNameLst>
                                      </p:cBhvr>
                                      <p:to>
                                        <p:strVal val="visible"/>
                                      </p:to>
                                    </p:set>
                                    <p:animEffect transition="in" filter="wipe(left)">
                                      <p:cBhvr>
                                        <p:cTn id="22" dur="500"/>
                                        <p:tgtEl>
                                          <p:spTgt spid="350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0215">
                                            <p:txEl>
                                              <p:pRg st="4" end="4"/>
                                            </p:txEl>
                                          </p:spTgt>
                                        </p:tgtEl>
                                        <p:attrNameLst>
                                          <p:attrName>style.visibility</p:attrName>
                                        </p:attrNameLst>
                                      </p:cBhvr>
                                      <p:to>
                                        <p:strVal val="visible"/>
                                      </p:to>
                                    </p:set>
                                    <p:animEffect transition="in" filter="wipe(left)">
                                      <p:cBhvr>
                                        <p:cTn id="27" dur="500"/>
                                        <p:tgtEl>
                                          <p:spTgt spid="350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0216">
                                            <p:txEl>
                                              <p:pRg st="0" end="0"/>
                                            </p:txEl>
                                          </p:spTgt>
                                        </p:tgtEl>
                                        <p:attrNameLst>
                                          <p:attrName>style.visibility</p:attrName>
                                        </p:attrNameLst>
                                      </p:cBhvr>
                                      <p:to>
                                        <p:strVal val="visible"/>
                                      </p:to>
                                    </p:set>
                                    <p:animEffect transition="in" filter="wipe(left)">
                                      <p:cBhvr>
                                        <p:cTn id="32" dur="500"/>
                                        <p:tgtEl>
                                          <p:spTgt spid="3502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50210"/>
                                        </p:tgtEl>
                                        <p:attrNameLst>
                                          <p:attrName>style.visibility</p:attrName>
                                        </p:attrNameLst>
                                      </p:cBhvr>
                                      <p:to>
                                        <p:strVal val="visible"/>
                                      </p:to>
                                    </p:set>
                                    <p:anim calcmode="lin" valueType="num">
                                      <p:cBhvr>
                                        <p:cTn id="37" dur="500" fill="hold"/>
                                        <p:tgtEl>
                                          <p:spTgt spid="350210"/>
                                        </p:tgtEl>
                                        <p:attrNameLst>
                                          <p:attrName>ppt_w</p:attrName>
                                        </p:attrNameLst>
                                      </p:cBhvr>
                                      <p:tavLst>
                                        <p:tav tm="0">
                                          <p:val>
                                            <p:fltVal val="0"/>
                                          </p:val>
                                        </p:tav>
                                        <p:tav tm="100000">
                                          <p:val>
                                            <p:strVal val="#ppt_w"/>
                                          </p:val>
                                        </p:tav>
                                      </p:tavLst>
                                    </p:anim>
                                    <p:anim calcmode="lin" valueType="num">
                                      <p:cBhvr>
                                        <p:cTn id="38" dur="500" fill="hold"/>
                                        <p:tgtEl>
                                          <p:spTgt spid="350210"/>
                                        </p:tgtEl>
                                        <p:attrNameLst>
                                          <p:attrName>ppt_h</p:attrName>
                                        </p:attrNameLst>
                                      </p:cBhvr>
                                      <p:tavLst>
                                        <p:tav tm="0">
                                          <p:val>
                                            <p:fltVal val="0"/>
                                          </p:val>
                                        </p:tav>
                                        <p:tav tm="100000">
                                          <p:val>
                                            <p:strVal val="#ppt_h"/>
                                          </p:val>
                                        </p:tav>
                                      </p:tavLst>
                                    </p:anim>
                                    <p:animEffect transition="in" filter="fade">
                                      <p:cBhvr>
                                        <p:cTn id="39" dur="500"/>
                                        <p:tgtEl>
                                          <p:spTgt spid="3502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50216">
                                            <p:txEl>
                                              <p:pRg st="1" end="1"/>
                                            </p:txEl>
                                          </p:spTgt>
                                        </p:tgtEl>
                                        <p:attrNameLst>
                                          <p:attrName>style.visibility</p:attrName>
                                        </p:attrNameLst>
                                      </p:cBhvr>
                                      <p:to>
                                        <p:strVal val="visible"/>
                                      </p:to>
                                    </p:set>
                                    <p:animEffect transition="in" filter="wipe(left)">
                                      <p:cBhvr>
                                        <p:cTn id="44" dur="500"/>
                                        <p:tgtEl>
                                          <p:spTgt spid="35021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0216">
                                            <p:txEl>
                                              <p:pRg st="2" end="2"/>
                                            </p:txEl>
                                          </p:spTgt>
                                        </p:tgtEl>
                                        <p:attrNameLst>
                                          <p:attrName>style.visibility</p:attrName>
                                        </p:attrNameLst>
                                      </p:cBhvr>
                                      <p:to>
                                        <p:strVal val="visible"/>
                                      </p:to>
                                    </p:set>
                                    <p:animEffect transition="in" filter="wipe(left)">
                                      <p:cBhvr>
                                        <p:cTn id="49" dur="500"/>
                                        <p:tgtEl>
                                          <p:spTgt spid="35021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50216">
                                            <p:txEl>
                                              <p:pRg st="3" end="3"/>
                                            </p:txEl>
                                          </p:spTgt>
                                        </p:tgtEl>
                                        <p:attrNameLst>
                                          <p:attrName>style.visibility</p:attrName>
                                        </p:attrNameLst>
                                      </p:cBhvr>
                                      <p:to>
                                        <p:strVal val="visible"/>
                                      </p:to>
                                    </p:set>
                                    <p:animEffect transition="in" filter="wipe(left)">
                                      <p:cBhvr>
                                        <p:cTn id="54" dur="500"/>
                                        <p:tgtEl>
                                          <p:spTgt spid="350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5" grpId="0" build="p"/>
      <p:bldP spid="3502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5,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8</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840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840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840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a:t>
            </a:r>
            <a:r>
              <a:rPr lang="en-US" sz="2000" dirty="0" smtClean="0"/>
              <a:t> of the </a:t>
            </a:r>
            <a:r>
              <a:rPr lang="en-US" sz="2000" dirty="0"/>
              <a:t>same</a:t>
            </a:r>
            <a:r>
              <a:rPr lang="en-US" sz="2000" dirty="0" smtClean="0"/>
              <a:t>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a:t>
            </a:r>
            <a:r>
              <a:rPr lang="en-US" dirty="0" smtClean="0">
                <a:solidFill>
                  <a:srgbClr val="660066"/>
                </a:solidFill>
                <a:latin typeface="Arial Narrow" charset="0"/>
                <a:ea typeface="ＭＳ Ｐゴシック" charset="-128"/>
              </a:rPr>
              <a:t>hand </a:t>
            </a:r>
            <a:r>
              <a:rPr lang="en-US" dirty="0">
                <a:solidFill>
                  <a:srgbClr val="660066"/>
                </a:solidFill>
                <a:latin typeface="Arial Narrow" charset="0"/>
                <a:ea typeface="ＭＳ Ｐゴシック" charset="-128"/>
              </a:rPr>
              <a:t>fingers wrapped around the wire when the thumb points to the direction of the electric current</a:t>
            </a:r>
          </a:p>
        </p:txBody>
      </p:sp>
    </p:spTree>
    <p:extLst>
      <p:ext uri="{BB962C8B-B14F-4D97-AF65-F5344CB8AC3E}">
        <p14:creationId xmlns:p14="http://schemas.microsoft.com/office/powerpoint/2010/main" val="108149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1239">
                                            <p:txEl>
                                              <p:pRg st="0" end="0"/>
                                            </p:txEl>
                                          </p:spTgt>
                                        </p:tgtEl>
                                        <p:attrNameLst>
                                          <p:attrName>style.visibility</p:attrName>
                                        </p:attrNameLst>
                                      </p:cBhvr>
                                      <p:to>
                                        <p:strVal val="visible"/>
                                      </p:to>
                                    </p:set>
                                    <p:animEffect transition="in" filter="wipe(left)">
                                      <p:cBhvr>
                                        <p:cTn id="7" dur="500"/>
                                        <p:tgtEl>
                                          <p:spTgt spid="351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1239">
                                            <p:txEl>
                                              <p:pRg st="1" end="1"/>
                                            </p:txEl>
                                          </p:spTgt>
                                        </p:tgtEl>
                                        <p:attrNameLst>
                                          <p:attrName>style.visibility</p:attrName>
                                        </p:attrNameLst>
                                      </p:cBhvr>
                                      <p:to>
                                        <p:strVal val="visible"/>
                                      </p:to>
                                    </p:set>
                                    <p:animEffect transition="in" filter="wipe(left)">
                                      <p:cBhvr>
                                        <p:cTn id="12" dur="500"/>
                                        <p:tgtEl>
                                          <p:spTgt spid="351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1239">
                                            <p:txEl>
                                              <p:pRg st="2" end="2"/>
                                            </p:txEl>
                                          </p:spTgt>
                                        </p:tgtEl>
                                        <p:attrNameLst>
                                          <p:attrName>style.visibility</p:attrName>
                                        </p:attrNameLst>
                                      </p:cBhvr>
                                      <p:to>
                                        <p:strVal val="visible"/>
                                      </p:to>
                                    </p:set>
                                    <p:animEffect transition="in" filter="wipe(left)">
                                      <p:cBhvr>
                                        <p:cTn id="17" dur="500"/>
                                        <p:tgtEl>
                                          <p:spTgt spid="3512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1239">
                                            <p:txEl>
                                              <p:pRg st="3" end="3"/>
                                            </p:txEl>
                                          </p:spTgt>
                                        </p:tgtEl>
                                        <p:attrNameLst>
                                          <p:attrName>style.visibility</p:attrName>
                                        </p:attrNameLst>
                                      </p:cBhvr>
                                      <p:to>
                                        <p:strVal val="visible"/>
                                      </p:to>
                                    </p:set>
                                    <p:animEffect transition="in" filter="wipe(left)">
                                      <p:cBhvr>
                                        <p:cTn id="22" dur="500"/>
                                        <p:tgtEl>
                                          <p:spTgt spid="3512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1239">
                                            <p:txEl>
                                              <p:pRg st="4" end="4"/>
                                            </p:txEl>
                                          </p:spTgt>
                                        </p:tgtEl>
                                        <p:attrNameLst>
                                          <p:attrName>style.visibility</p:attrName>
                                        </p:attrNameLst>
                                      </p:cBhvr>
                                      <p:to>
                                        <p:strVal val="visible"/>
                                      </p:to>
                                    </p:set>
                                    <p:animEffect transition="in" filter="wipe(left)">
                                      <p:cBhvr>
                                        <p:cTn id="27" dur="500"/>
                                        <p:tgtEl>
                                          <p:spTgt spid="3512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1240">
                                            <p:txEl>
                                              <p:pRg st="0" end="0"/>
                                            </p:txEl>
                                          </p:spTgt>
                                        </p:tgtEl>
                                        <p:attrNameLst>
                                          <p:attrName>style.visibility</p:attrName>
                                        </p:attrNameLst>
                                      </p:cBhvr>
                                      <p:to>
                                        <p:strVal val="visible"/>
                                      </p:to>
                                    </p:set>
                                    <p:animEffect transition="in" filter="wipe(left)">
                                      <p:cBhvr>
                                        <p:cTn id="32" dur="500"/>
                                        <p:tgtEl>
                                          <p:spTgt spid="3512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1240">
                                            <p:txEl>
                                              <p:pRg st="1" end="1"/>
                                            </p:txEl>
                                          </p:spTgt>
                                        </p:tgtEl>
                                        <p:attrNameLst>
                                          <p:attrName>style.visibility</p:attrName>
                                        </p:attrNameLst>
                                      </p:cBhvr>
                                      <p:to>
                                        <p:strVal val="visible"/>
                                      </p:to>
                                    </p:set>
                                    <p:animEffect transition="in" filter="wipe(left)">
                                      <p:cBhvr>
                                        <p:cTn id="37" dur="500"/>
                                        <p:tgtEl>
                                          <p:spTgt spid="35124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51234"/>
                                        </p:tgtEl>
                                        <p:attrNameLst>
                                          <p:attrName>style.visibility</p:attrName>
                                        </p:attrNameLst>
                                      </p:cBhvr>
                                      <p:to>
                                        <p:strVal val="visible"/>
                                      </p:to>
                                    </p:set>
                                    <p:anim calcmode="lin" valueType="num">
                                      <p:cBhvr>
                                        <p:cTn id="42" dur="500" fill="hold"/>
                                        <p:tgtEl>
                                          <p:spTgt spid="351234"/>
                                        </p:tgtEl>
                                        <p:attrNameLst>
                                          <p:attrName>ppt_w</p:attrName>
                                        </p:attrNameLst>
                                      </p:cBhvr>
                                      <p:tavLst>
                                        <p:tav tm="0">
                                          <p:val>
                                            <p:fltVal val="0"/>
                                          </p:val>
                                        </p:tav>
                                        <p:tav tm="100000">
                                          <p:val>
                                            <p:strVal val="#ppt_w"/>
                                          </p:val>
                                        </p:tav>
                                      </p:tavLst>
                                    </p:anim>
                                    <p:anim calcmode="lin" valueType="num">
                                      <p:cBhvr>
                                        <p:cTn id="43" dur="500" fill="hold"/>
                                        <p:tgtEl>
                                          <p:spTgt spid="351234"/>
                                        </p:tgtEl>
                                        <p:attrNameLst>
                                          <p:attrName>ppt_h</p:attrName>
                                        </p:attrNameLst>
                                      </p:cBhvr>
                                      <p:tavLst>
                                        <p:tav tm="0">
                                          <p:val>
                                            <p:fltVal val="0"/>
                                          </p:val>
                                        </p:tav>
                                        <p:tav tm="100000">
                                          <p:val>
                                            <p:strVal val="#ppt_h"/>
                                          </p:val>
                                        </p:tav>
                                      </p:tavLst>
                                    </p:anim>
                                    <p:animEffect transition="in" filter="fade">
                                      <p:cBhvr>
                                        <p:cTn id="44" dur="500"/>
                                        <p:tgtEl>
                                          <p:spTgt spid="351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9" grpId="0" build="p"/>
      <p:bldP spid="35124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5,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9</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79426"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7942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79428"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a:t>
            </a:r>
            <a:r>
              <a:rPr lang="en-US" dirty="0" smtClean="0"/>
              <a:t> is </a:t>
            </a:r>
            <a:r>
              <a:rPr lang="en-US" dirty="0"/>
              <a:t>the </a:t>
            </a:r>
            <a:r>
              <a:rPr lang="en-US" dirty="0" smtClean="0"/>
              <a:t>direction </a:t>
            </a:r>
            <a:r>
              <a:rPr lang="en-US" dirty="0"/>
              <a:t>of the magnetic </a:t>
            </a:r>
            <a:r>
              <a:rPr lang="en-US" dirty="0" smtClean="0"/>
              <a:t>field </a:t>
            </a:r>
            <a:r>
              <a:rPr lang="en-US" dirty="0"/>
              <a:t>generated by the current flowing </a:t>
            </a:r>
            <a:r>
              <a:rPr lang="en-US" dirty="0" smtClean="0"/>
              <a:t>through a </a:t>
            </a:r>
            <a:r>
              <a:rPr lang="en-US" dirty="0"/>
              <a:t>circular </a:t>
            </a:r>
            <a:r>
              <a:rPr lang="en-US" dirty="0" smtClean="0"/>
              <a:t>loop?</a:t>
            </a:r>
            <a:endParaRPr lang="en-US" dirty="0"/>
          </a:p>
        </p:txBody>
      </p:sp>
    </p:spTree>
    <p:extLst>
      <p:ext uri="{BB962C8B-B14F-4D97-AF65-F5344CB8AC3E}">
        <p14:creationId xmlns:p14="http://schemas.microsoft.com/office/powerpoint/2010/main" val="95313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2264">
                                            <p:txEl>
                                              <p:pRg st="0" end="0"/>
                                            </p:txEl>
                                          </p:spTgt>
                                        </p:tgtEl>
                                        <p:attrNameLst>
                                          <p:attrName>style.visibility</p:attrName>
                                        </p:attrNameLst>
                                      </p:cBhvr>
                                      <p:to>
                                        <p:strVal val="visible"/>
                                      </p:to>
                                    </p:set>
                                    <p:animEffect transition="in" filter="wipe(left)">
                                      <p:cBhvr>
                                        <p:cTn id="7" dur="500"/>
                                        <p:tgtEl>
                                          <p:spTgt spid="352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2259"/>
                                        </p:tgtEl>
                                        <p:attrNameLst>
                                          <p:attrName>style.visibility</p:attrName>
                                        </p:attrNameLst>
                                      </p:cBhvr>
                                      <p:to>
                                        <p:strVal val="visible"/>
                                      </p:to>
                                    </p:set>
                                    <p:anim calcmode="lin" valueType="num">
                                      <p:cBhvr>
                                        <p:cTn id="12" dur="500" fill="hold"/>
                                        <p:tgtEl>
                                          <p:spTgt spid="352259"/>
                                        </p:tgtEl>
                                        <p:attrNameLst>
                                          <p:attrName>ppt_w</p:attrName>
                                        </p:attrNameLst>
                                      </p:cBhvr>
                                      <p:tavLst>
                                        <p:tav tm="0">
                                          <p:val>
                                            <p:fltVal val="0"/>
                                          </p:val>
                                        </p:tav>
                                        <p:tav tm="100000">
                                          <p:val>
                                            <p:strVal val="#ppt_w"/>
                                          </p:val>
                                        </p:tav>
                                      </p:tavLst>
                                    </p:anim>
                                    <p:anim calcmode="lin" valueType="num">
                                      <p:cBhvr>
                                        <p:cTn id="13" dur="500" fill="hold"/>
                                        <p:tgtEl>
                                          <p:spTgt spid="352259"/>
                                        </p:tgtEl>
                                        <p:attrNameLst>
                                          <p:attrName>ppt_h</p:attrName>
                                        </p:attrNameLst>
                                      </p:cBhvr>
                                      <p:tavLst>
                                        <p:tav tm="0">
                                          <p:val>
                                            <p:fltVal val="0"/>
                                          </p:val>
                                        </p:tav>
                                        <p:tav tm="100000">
                                          <p:val>
                                            <p:strVal val="#ppt_h"/>
                                          </p:val>
                                        </p:tav>
                                      </p:tavLst>
                                    </p:anim>
                                    <p:animEffect transition="in" filter="fade">
                                      <p:cBhvr>
                                        <p:cTn id="14" dur="500"/>
                                        <p:tgtEl>
                                          <p:spTgt spid="3522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2258"/>
                                        </p:tgtEl>
                                        <p:attrNameLst>
                                          <p:attrName>style.visibility</p:attrName>
                                        </p:attrNameLst>
                                      </p:cBhvr>
                                      <p:to>
                                        <p:strVal val="visible"/>
                                      </p:to>
                                    </p:set>
                                    <p:anim calcmode="lin" valueType="num">
                                      <p:cBhvr>
                                        <p:cTn id="19" dur="500" fill="hold"/>
                                        <p:tgtEl>
                                          <p:spTgt spid="352258"/>
                                        </p:tgtEl>
                                        <p:attrNameLst>
                                          <p:attrName>ppt_w</p:attrName>
                                        </p:attrNameLst>
                                      </p:cBhvr>
                                      <p:tavLst>
                                        <p:tav tm="0">
                                          <p:val>
                                            <p:fltVal val="0"/>
                                          </p:val>
                                        </p:tav>
                                        <p:tav tm="100000">
                                          <p:val>
                                            <p:strVal val="#ppt_w"/>
                                          </p:val>
                                        </p:tav>
                                      </p:tavLst>
                                    </p:anim>
                                    <p:anim calcmode="lin" valueType="num">
                                      <p:cBhvr>
                                        <p:cTn id="20" dur="500" fill="hold"/>
                                        <p:tgtEl>
                                          <p:spTgt spid="352258"/>
                                        </p:tgtEl>
                                        <p:attrNameLst>
                                          <p:attrName>ppt_h</p:attrName>
                                        </p:attrNameLst>
                                      </p:cBhvr>
                                      <p:tavLst>
                                        <p:tav tm="0">
                                          <p:val>
                                            <p:fltVal val="0"/>
                                          </p:val>
                                        </p:tav>
                                        <p:tav tm="100000">
                                          <p:val>
                                            <p:strVal val="#ppt_h"/>
                                          </p:val>
                                        </p:tav>
                                      </p:tavLst>
                                    </p:anim>
                                    <p:animEffect transition="in" filter="fade">
                                      <p:cBhvr>
                                        <p:cTn id="21" dur="500"/>
                                        <p:tgtEl>
                                          <p:spTgt spid="352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68257</TotalTime>
  <Words>1996</Words>
  <Application>Microsoft Macintosh PowerPoint</Application>
  <PresentationFormat>On-screen Show (4:3)</PresentationFormat>
  <Paragraphs>172</Paragraphs>
  <Slides>15</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 Narrow</vt:lpstr>
      <vt:lpstr>Monotype Corsiva</vt:lpstr>
      <vt:lpstr>ＭＳ Ｐゴシック</vt:lpstr>
      <vt:lpstr>Symbol</vt:lpstr>
      <vt:lpstr>Times New Roman</vt:lpstr>
      <vt:lpstr>Wingdings</vt:lpstr>
      <vt:lpstr>phys1443-spring02</vt:lpstr>
      <vt:lpstr>Equation</vt:lpstr>
      <vt:lpstr>PHYS 1441 – Section 002 Lecture #16</vt:lpstr>
      <vt:lpstr>Announcements</vt:lpstr>
      <vt:lpstr>Reminder: Special Extra Credit #4</vt:lpstr>
      <vt:lpstr>Special Project #5</vt:lpstr>
      <vt:lpstr>PowerPoint Presentation</vt:lpstr>
      <vt:lpstr> Magnetic Field</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Fundamentals on the Magnetic Field, B</vt:lpstr>
      <vt:lpstr>Example 27 – 2 </vt:lpstr>
      <vt:lpstr>Example 27 – 3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796</cp:revision>
  <cp:lastPrinted>2018-10-29T17:43:30Z</cp:lastPrinted>
  <dcterms:created xsi:type="dcterms:W3CDTF">2012-01-19T04:21:20Z</dcterms:created>
  <dcterms:modified xsi:type="dcterms:W3CDTF">2018-11-06T17:20:56Z</dcterms:modified>
</cp:coreProperties>
</file>