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582" r:id="rId3"/>
    <p:sldId id="730" r:id="rId4"/>
    <p:sldId id="715" r:id="rId5"/>
    <p:sldId id="716" r:id="rId6"/>
    <p:sldId id="697" r:id="rId7"/>
    <p:sldId id="699" r:id="rId8"/>
    <p:sldId id="700" r:id="rId9"/>
    <p:sldId id="717" r:id="rId10"/>
    <p:sldId id="718" r:id="rId11"/>
    <p:sldId id="719" r:id="rId12"/>
    <p:sldId id="720" r:id="rId13"/>
    <p:sldId id="721" r:id="rId14"/>
    <p:sldId id="722" r:id="rId15"/>
    <p:sldId id="723" r:id="rId16"/>
    <p:sldId id="724" r:id="rId17"/>
    <p:sldId id="725" r:id="rId18"/>
    <p:sldId id="726" r:id="rId19"/>
    <p:sldId id="727" r:id="rId20"/>
    <p:sldId id="728" r:id="rId21"/>
    <p:sldId id="729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/>
    <p:restoredTop sz="94660"/>
  </p:normalViewPr>
  <p:slideViewPr>
    <p:cSldViewPr>
      <p:cViewPr varScale="1">
        <p:scale>
          <a:sx n="144" d="100"/>
          <a:sy n="144" d="100"/>
        </p:scale>
        <p:origin x="2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wmf"/><Relationship Id="rId8" Type="http://schemas.openxmlformats.org/officeDocument/2006/relationships/image" Target="../media/image77.wmf"/><Relationship Id="rId1" Type="http://schemas.openxmlformats.org/officeDocument/2006/relationships/image" Target="../media/image4.wmf"/><Relationship Id="rId2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8" Type="http://schemas.openxmlformats.org/officeDocument/2006/relationships/image" Target="../media/image88.wmf"/><Relationship Id="rId9" Type="http://schemas.openxmlformats.org/officeDocument/2006/relationships/image" Target="../media/image89.png"/><Relationship Id="rId10" Type="http://schemas.openxmlformats.org/officeDocument/2006/relationships/image" Target="../media/image90.wmf"/><Relationship Id="rId1" Type="http://schemas.openxmlformats.org/officeDocument/2006/relationships/image" Target="../media/image4.wmf"/><Relationship Id="rId2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wmf"/><Relationship Id="rId12" Type="http://schemas.openxmlformats.org/officeDocument/2006/relationships/image" Target="../media/image102.wmf"/><Relationship Id="rId13" Type="http://schemas.openxmlformats.org/officeDocument/2006/relationships/image" Target="../media/image103.wmf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" Type="http://schemas.openxmlformats.org/officeDocument/2006/relationships/image" Target="../media/image91.wmf"/><Relationship Id="rId2" Type="http://schemas.openxmlformats.org/officeDocument/2006/relationships/image" Target="../media/image92.wmf"/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png"/><Relationship Id="rId6" Type="http://schemas.openxmlformats.org/officeDocument/2006/relationships/image" Target="../media/image96.wmf"/><Relationship Id="rId7" Type="http://schemas.openxmlformats.org/officeDocument/2006/relationships/image" Target="../media/image97.png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107.wmf"/><Relationship Id="rId3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5" Type="http://schemas.openxmlformats.org/officeDocument/2006/relationships/image" Target="../media/image113.wmf"/><Relationship Id="rId6" Type="http://schemas.openxmlformats.org/officeDocument/2006/relationships/image" Target="../media/image114.wmf"/><Relationship Id="rId1" Type="http://schemas.openxmlformats.org/officeDocument/2006/relationships/image" Target="../media/image4.wmf"/><Relationship Id="rId2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wmf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image" Target="../media/image19.wmf"/><Relationship Id="rId2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image" Target="../media/image4.wmf"/><Relationship Id="rId2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image" Target="../media/image4.wmf"/><Relationship Id="rId2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wmf"/><Relationship Id="rId1" Type="http://schemas.openxmlformats.org/officeDocument/2006/relationships/image" Target="../media/image42.wmf"/><Relationship Id="rId2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image" Target="../media/image59.wmf"/><Relationship Id="rId13" Type="http://schemas.openxmlformats.org/officeDocument/2006/relationships/image" Target="../media/image60.wmf"/><Relationship Id="rId14" Type="http://schemas.openxmlformats.org/officeDocument/2006/relationships/image" Target="../media/image61.png"/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0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wmf"/><Relationship Id="rId8" Type="http://schemas.openxmlformats.org/officeDocument/2006/relationships/image" Target="../media/image68.png"/><Relationship Id="rId1" Type="http://schemas.openxmlformats.org/officeDocument/2006/relationships/image" Target="../media/image4.wmf"/><Relationship Id="rId2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4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38.png"/><Relationship Id="rId10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3.png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4.png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image" Target="../media/image56.w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57.w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58.w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59.w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60.wmf"/><Relationship Id="rId29" Type="http://schemas.openxmlformats.org/officeDocument/2006/relationships/oleObject" Target="../embeddings/oleObject65.bin"/><Relationship Id="rId30" Type="http://schemas.openxmlformats.org/officeDocument/2006/relationships/image" Target="../media/image61.png"/><Relationship Id="rId10" Type="http://schemas.openxmlformats.org/officeDocument/2006/relationships/image" Target="../media/image51.w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54.w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55.wmf"/><Relationship Id="rId19" Type="http://schemas.openxmlformats.org/officeDocument/2006/relationships/oleObject" Target="../embeddings/oleObject6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68.png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63.png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64.png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65.png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66.png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9.pn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oleObject" Target="../embeddings/oleObject76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20" Type="http://schemas.openxmlformats.org/officeDocument/2006/relationships/oleObject" Target="../embeddings/oleObject88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89.bin"/><Relationship Id="rId23" Type="http://schemas.openxmlformats.org/officeDocument/2006/relationships/image" Target="../media/image77.wmf"/><Relationship Id="rId10" Type="http://schemas.openxmlformats.org/officeDocument/2006/relationships/oleObject" Target="../embeddings/oleObject83.bin"/><Relationship Id="rId11" Type="http://schemas.openxmlformats.org/officeDocument/2006/relationships/image" Target="../media/image71.w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73.w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74.wmf"/><Relationship Id="rId18" Type="http://schemas.openxmlformats.org/officeDocument/2006/relationships/oleObject" Target="../embeddings/oleObject87.bin"/><Relationship Id="rId19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8.jpeg"/><Relationship Id="rId4" Type="http://schemas.openxmlformats.org/officeDocument/2006/relationships/image" Target="../media/image70.jpe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8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1.jpeg"/><Relationship Id="rId4" Type="http://schemas.openxmlformats.org/officeDocument/2006/relationships/oleObject" Target="../embeddings/oleObject90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88.w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89.png"/><Relationship Id="rId24" Type="http://schemas.openxmlformats.org/officeDocument/2006/relationships/oleObject" Target="../embeddings/oleObject108.bin"/><Relationship Id="rId25" Type="http://schemas.openxmlformats.org/officeDocument/2006/relationships/image" Target="../media/image90.w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83.w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84.w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85.w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86.w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7" Type="http://schemas.openxmlformats.org/officeDocument/2006/relationships/oleObject" Target="../embeddings/oleObject99.bin"/><Relationship Id="rId8" Type="http://schemas.openxmlformats.org/officeDocument/2006/relationships/oleObject" Target="../embeddings/oleObject100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9.wmf"/><Relationship Id="rId21" Type="http://schemas.openxmlformats.org/officeDocument/2006/relationships/oleObject" Target="../embeddings/oleObject118.bin"/><Relationship Id="rId22" Type="http://schemas.openxmlformats.org/officeDocument/2006/relationships/image" Target="../media/image100.wmf"/><Relationship Id="rId23" Type="http://schemas.openxmlformats.org/officeDocument/2006/relationships/oleObject" Target="../embeddings/oleObject119.bin"/><Relationship Id="rId24" Type="http://schemas.openxmlformats.org/officeDocument/2006/relationships/image" Target="../media/image101.wmf"/><Relationship Id="rId25" Type="http://schemas.openxmlformats.org/officeDocument/2006/relationships/oleObject" Target="../embeddings/oleObject120.bin"/><Relationship Id="rId26" Type="http://schemas.openxmlformats.org/officeDocument/2006/relationships/image" Target="../media/image102.wmf"/><Relationship Id="rId27" Type="http://schemas.openxmlformats.org/officeDocument/2006/relationships/oleObject" Target="../embeddings/oleObject121.bin"/><Relationship Id="rId28" Type="http://schemas.openxmlformats.org/officeDocument/2006/relationships/image" Target="../media/image103.wmf"/><Relationship Id="rId29" Type="http://schemas.openxmlformats.org/officeDocument/2006/relationships/oleObject" Target="../embeddings/oleObject122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110.bin"/><Relationship Id="rId30" Type="http://schemas.openxmlformats.org/officeDocument/2006/relationships/image" Target="../media/image104.png"/><Relationship Id="rId31" Type="http://schemas.openxmlformats.org/officeDocument/2006/relationships/oleObject" Target="../embeddings/oleObject123.bin"/><Relationship Id="rId32" Type="http://schemas.openxmlformats.org/officeDocument/2006/relationships/image" Target="../media/image105.png"/><Relationship Id="rId9" Type="http://schemas.openxmlformats.org/officeDocument/2006/relationships/oleObject" Target="../embeddings/oleObject112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93.wmf"/><Relationship Id="rId33" Type="http://schemas.openxmlformats.org/officeDocument/2006/relationships/image" Target="../media/image106.emf"/><Relationship Id="rId10" Type="http://schemas.openxmlformats.org/officeDocument/2006/relationships/image" Target="../media/image94.wmf"/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95.png"/><Relationship Id="rId13" Type="http://schemas.openxmlformats.org/officeDocument/2006/relationships/oleObject" Target="../embeddings/oleObject114.bin"/><Relationship Id="rId14" Type="http://schemas.openxmlformats.org/officeDocument/2006/relationships/image" Target="../media/image96.wmf"/><Relationship Id="rId15" Type="http://schemas.openxmlformats.org/officeDocument/2006/relationships/oleObject" Target="../embeddings/oleObject115.bin"/><Relationship Id="rId16" Type="http://schemas.openxmlformats.org/officeDocument/2006/relationships/image" Target="../media/image97.png"/><Relationship Id="rId17" Type="http://schemas.openxmlformats.org/officeDocument/2006/relationships/oleObject" Target="../embeddings/oleObject116.bin"/><Relationship Id="rId18" Type="http://schemas.openxmlformats.org/officeDocument/2006/relationships/image" Target="../media/image98.wmf"/><Relationship Id="rId19" Type="http://schemas.openxmlformats.org/officeDocument/2006/relationships/oleObject" Target="../embeddings/oleObject1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0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9.jpeg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Relationship Id="rId9" Type="http://schemas.openxmlformats.org/officeDocument/2006/relationships/oleObject" Target="../embeddings/oleObject127.bin"/><Relationship Id="rId10" Type="http://schemas.openxmlformats.org/officeDocument/2006/relationships/oleObject" Target="../embeddings/oleObject128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11.w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12.w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13.wmf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114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9.jpeg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131.bin"/><Relationship Id="rId7" Type="http://schemas.openxmlformats.org/officeDocument/2006/relationships/oleObject" Target="../embeddings/oleObject132.bin"/><Relationship Id="rId8" Type="http://schemas.openxmlformats.org/officeDocument/2006/relationships/oleObject" Target="../embeddings/oleObject133.bin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1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9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6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7.png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8.png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9.png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2.png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3.png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4.png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png"/><Relationship Id="rId8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37.png"/><Relationship Id="rId10" Type="http://schemas.openxmlformats.org/officeDocument/2006/relationships/image" Target="../media/image32.png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3.png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4.png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5.png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6.png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0267" y="1531203"/>
            <a:ext cx="2975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7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70485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27: Magnetism &amp;</a:t>
            </a:r>
            <a:r>
              <a:rPr lang="en-US" dirty="0" smtClean="0">
                <a:latin typeface="Arial Narrow" charset="0"/>
              </a:rPr>
              <a:t> </a:t>
            </a:r>
            <a:r>
              <a:rPr lang="en-US" dirty="0">
                <a:latin typeface="Arial Narrow" charset="0"/>
              </a:rPr>
              <a:t>Magnetic </a:t>
            </a:r>
            <a:r>
              <a:rPr lang="en-US" dirty="0" smtClean="0">
                <a:latin typeface="Arial Narrow" charset="0"/>
              </a:rPr>
              <a:t>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Magnetic Force on a Moving Charge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About Magnetic </a:t>
            </a:r>
            <a:r>
              <a:rPr lang="en-US" dirty="0" smtClean="0">
                <a:latin typeface="Arial Narrow" charset="0"/>
              </a:rPr>
              <a:t>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The cyclotron frequency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Magnetic dipole Moment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The Hall Effect</a:t>
            </a:r>
          </a:p>
          <a:p>
            <a:pPr marL="1352550" lvl="1" indent="-609600"/>
            <a:endParaRPr lang="en-US" dirty="0">
              <a:latin typeface="Arial Narrow" charset="0"/>
            </a:endParaRPr>
          </a:p>
          <a:p>
            <a:pPr marL="609600" indent="-609600" algn="l"/>
            <a:endParaRPr lang="en-US" sz="24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10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/>
              <a:t>q</a:t>
            </a:r>
            <a:r>
              <a:rPr lang="en-US" dirty="0"/>
              <a:t> moving with a velocity </a:t>
            </a:r>
            <a:r>
              <a:rPr lang="en-US" b="1" dirty="0" err="1"/>
              <a:t>v</a:t>
            </a:r>
            <a:r>
              <a:rPr lang="en-US" dirty="0"/>
              <a:t> in</a:t>
            </a:r>
            <a:r>
              <a:rPr lang="en-US" dirty="0" smtClean="0"/>
              <a:t> a </a:t>
            </a:r>
            <a:r>
              <a:rPr lang="en-US" dirty="0"/>
              <a:t>field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 is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/>
              <a:t>?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6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7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8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5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  <p:bldP spid="3604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11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having a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a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West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it moves vertically upward.  When moving horizontally in a northerly direction, it feels zero force.  What is the magnitude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and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759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5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6482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Since the particle feels force toward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 West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, the field should be pointing to …. </a:t>
            </a:r>
            <a:endParaRPr lang="en-US" sz="20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7772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6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7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8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9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/>
      <p:bldP spid="361476" grpId="0"/>
      <p:bldP spid="361477" grpId="0"/>
      <p:bldP spid="361478" grpId="0"/>
      <p:bldP spid="361480" grpId="0"/>
      <p:bldP spid="361481" grpId="0"/>
      <p:bldP spid="361482" grpId="0"/>
      <p:bldP spid="361483" grpId="0"/>
      <p:bldP spid="361484" grpId="0"/>
      <p:bldP spid="3614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12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/>
              <a:t>Circle!!  Why?</a:t>
            </a:r>
            <a:endParaRPr lang="en-US" altLang="ko-KR" sz="240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13724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  <p:bldP spid="37069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What is the radius of the electron’s path?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1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2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3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4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5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6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7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8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9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80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81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82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83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84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/>
      <p:bldP spid="371717" grpId="0"/>
      <p:bldP spid="371718" grpId="0"/>
      <p:bldP spid="3717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14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/>
              <a:t>The time required for a particle of charge q moving w/ constant speed v to make one circular revolution in a uniform magnetic field,            , is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Since T is the period of rotation, the frequency of the rotation is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This is the cyclotron frequency, the frequency of a particle with charge q in a cyclotron accelerator</a:t>
            </a:r>
          </a:p>
          <a:p>
            <a:pPr lvl="1"/>
            <a:r>
              <a:rPr lang="en-US" sz="240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8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0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1371600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1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2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3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4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5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6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2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15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5845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/>
      <p:bldP spid="3737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16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8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8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</a:t>
            </a:r>
            <a:r>
              <a:rPr lang="en-US" sz="2000" dirty="0" smtClean="0"/>
              <a:t>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1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2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3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4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5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6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7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 build="p"/>
      <p:bldP spid="374793" grpId="0" build="p"/>
      <p:bldP spid="3748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17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</a:t>
            </a:r>
            <a:r>
              <a:rPr lang="en-US" dirty="0" smtClean="0"/>
              <a:t> current</a:t>
            </a:r>
          </a:p>
          <a:p>
            <a:pPr lvl="1"/>
            <a:r>
              <a:rPr lang="en-US" dirty="0"/>
              <a:t>Using the definition of magnetic moment, the torque can be 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5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4503738" y="55800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6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5800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0" y="5562600"/>
            <a:ext cx="1828800" cy="6096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2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build="p"/>
      <p:bldP spid="3758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18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</a:t>
            </a:r>
            <a:r>
              <a:rPr lang="en-US" dirty="0" smtClean="0"/>
              <a:t> the torque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>
                <a:latin typeface="Symbol" charset="2"/>
              </a:rPr>
              <a:t>=π</a:t>
            </a:r>
            <a:r>
              <a:rPr lang="en-US" dirty="0" smtClean="0"/>
              <a:t>/</a:t>
            </a:r>
            <a:r>
              <a:rPr lang="en-US" dirty="0"/>
              <a:t>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3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4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5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6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7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8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9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0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1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6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19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7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8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The Coulomb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9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 smtClean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0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1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2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3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4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5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6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7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8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9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0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1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22750" y="3314700"/>
            <a:ext cx="698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/>
      <p:bldP spid="377861" grpId="0"/>
      <p:bldP spid="377862" grpId="0"/>
      <p:bldP spid="377865" grpId="0"/>
      <p:bldP spid="377867" grpId="0"/>
      <p:bldP spid="3778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7,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1524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457200"/>
            <a:ext cx="8763000" cy="5410200"/>
          </a:xfrm>
        </p:spPr>
        <p:txBody>
          <a:bodyPr/>
          <a:lstStyle/>
          <a:p>
            <a:r>
              <a:rPr lang="en-US" sz="2400" dirty="0" smtClean="0"/>
              <a:t>Reading Assignments: CH27.6, 27.8 and 27.9</a:t>
            </a:r>
          </a:p>
          <a:p>
            <a:r>
              <a:rPr lang="en-US" sz="2400" dirty="0" smtClean="0"/>
              <a:t>Bring out your special project #4!</a:t>
            </a:r>
          </a:p>
          <a:p>
            <a:r>
              <a:rPr lang="en-US" sz="2400" dirty="0" smtClean="0"/>
              <a:t>Reminder:2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non-comprehensive term exam</a:t>
            </a:r>
          </a:p>
          <a:p>
            <a:pPr lvl="1"/>
            <a:r>
              <a:rPr lang="en-US" sz="2000" dirty="0" smtClean="0"/>
              <a:t>In class Wednesday, Nov. 14</a:t>
            </a:r>
          </a:p>
          <a:p>
            <a:pPr lvl="1" eaLnBrk="1" hangingPunct="1"/>
            <a:r>
              <a:rPr lang="en-US" sz="2000" dirty="0" smtClean="0"/>
              <a:t>Covers CH25.5 to what we learn Monday, Nov. 12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</a:t>
            </a:r>
          </a:p>
          <a:p>
            <a:pPr lvl="1" eaLnBrk="1" hangingPunct="1"/>
            <a:r>
              <a:rPr lang="en-US" sz="2000" dirty="0"/>
              <a:t>No derivations, word definitions or solutions of any kind!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No class on Thanksgiving Wednesday, Nov. 21</a:t>
            </a:r>
          </a:p>
          <a:p>
            <a:pPr eaLnBrk="1" hangingPunct="1"/>
            <a:r>
              <a:rPr lang="en-US" sz="2400" dirty="0" smtClean="0"/>
              <a:t>The final exam will be in class Wednesday, Dec. 5</a:t>
            </a:r>
          </a:p>
          <a:p>
            <a:pPr eaLnBrk="1" hangingPunct="1"/>
            <a:r>
              <a:rPr lang="en-US" sz="2400" dirty="0"/>
              <a:t>Colloquium at 4pm today in </a:t>
            </a:r>
            <a:r>
              <a:rPr lang="en-US" sz="2400" dirty="0" smtClean="0"/>
              <a:t>SH100</a:t>
            </a:r>
            <a:endParaRPr lang="en-US" sz="2400" dirty="0"/>
          </a:p>
          <a:p>
            <a:pPr lvl="1" eaLnBrk="1" hangingPunct="1"/>
            <a:r>
              <a:rPr lang="en-US" sz="2000" dirty="0"/>
              <a:t>Dr. E. </a:t>
            </a:r>
            <a:r>
              <a:rPr lang="en-US" sz="2000" dirty="0" err="1"/>
              <a:t>Gramellini</a:t>
            </a:r>
            <a:r>
              <a:rPr lang="en-US" sz="2000" dirty="0"/>
              <a:t> of </a:t>
            </a:r>
            <a:r>
              <a:rPr lang="en-US" sz="2000" dirty="0" err="1" smtClean="0"/>
              <a:t>Fermilab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3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20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</a:t>
            </a:r>
            <a:r>
              <a:rPr lang="en-US" sz="2800" dirty="0" smtClean="0"/>
              <a:t> immersed </a:t>
            </a:r>
            <a:r>
              <a:rPr lang="en-US" sz="2800" dirty="0"/>
              <a:t>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7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8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4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  <p:bldP spid="37888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</a:t>
            </a:r>
            <a:r>
              <a:rPr lang="en-US" sz="2800" dirty="0" smtClean="0"/>
              <a:t> the equilibrium</a:t>
            </a:r>
            <a:r>
              <a:rPr lang="en-US" sz="2800" dirty="0"/>
              <a:t>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B</a:t>
            </a:r>
            <a:r>
              <a:rPr lang="en-US" sz="2400" dirty="0" smtClean="0">
                <a:sym typeface="Wingdings" charset="2"/>
              </a:rPr>
              <a:t>-</a:t>
            </a:r>
            <a:r>
              <a:rPr lang="en-US" sz="2400" dirty="0">
                <a:sym typeface="Wingdings" charset="2"/>
              </a:rPr>
              <a:t>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21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7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8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9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10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11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5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 smtClean="0"/>
              <a:t>Reminder: Special Project #5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 smtClean="0"/>
              <a:t>Due: Beginning of the class Wednesday, Nov. 28</a:t>
            </a:r>
          </a:p>
        </p:txBody>
      </p:sp>
    </p:spTree>
    <p:extLst>
      <p:ext uri="{BB962C8B-B14F-4D97-AF65-F5344CB8AC3E}">
        <p14:creationId xmlns:p14="http://schemas.microsoft.com/office/powerpoint/2010/main" val="11240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066800"/>
            <a:ext cx="10287000" cy="8686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52B-119A-6C42-8075-689A4B8E7A37}" type="slidenum">
              <a:rPr lang="en-US"/>
              <a:pPr/>
              <a:t>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609600"/>
          </a:xfrm>
        </p:spPr>
        <p:txBody>
          <a:bodyPr/>
          <a:lstStyle/>
          <a:p>
            <a:r>
              <a:rPr lang="en-US" sz="4000" b="1" dirty="0"/>
              <a:t> </a:t>
            </a:r>
            <a:r>
              <a:rPr lang="en-US" sz="4000" b="1" dirty="0" smtClean="0"/>
              <a:t>Recap: Magnetic Force </a:t>
            </a:r>
            <a:r>
              <a:rPr lang="en-US" sz="4000" b="1" dirty="0"/>
              <a:t>on Electric Current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Magnetic field strength B can be defined using the previous proportionality relationship </a:t>
            </a:r>
            <a:r>
              <a:rPr lang="en-US" sz="2800" dirty="0" err="1"/>
              <a:t>w</a:t>
            </a:r>
            <a:r>
              <a:rPr lang="en-US" sz="2800" dirty="0"/>
              <a:t>/ the constant 1: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90</a:t>
            </a:r>
            <a:r>
              <a:rPr lang="en-US" sz="2800" baseline="30000" dirty="0"/>
              <a:t>o</a:t>
            </a:r>
            <a:r>
              <a:rPr lang="en-US" sz="2800" dirty="0"/>
              <a:t>,                    and 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0</a:t>
            </a:r>
            <a:r>
              <a:rPr lang="en-US" sz="2800" baseline="30000" dirty="0"/>
              <a:t>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 the magnitude of the magnetic field B can be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magnitude of the force on a straight length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of</a:t>
            </a:r>
            <a:r>
              <a:rPr lang="en-US" sz="2400" dirty="0" smtClean="0"/>
              <a:t> the wire </a:t>
            </a:r>
            <a:r>
              <a:rPr lang="en-US" sz="2400" dirty="0"/>
              <a:t>carrying</a:t>
            </a:r>
            <a:r>
              <a:rPr lang="en-US" sz="2400" dirty="0" smtClean="0"/>
              <a:t> the current </a:t>
            </a:r>
            <a:r>
              <a:rPr lang="en-US" sz="2400" dirty="0">
                <a:latin typeface="Monotype Corsiva" charset="0"/>
              </a:rPr>
              <a:t>I </a:t>
            </a:r>
            <a:r>
              <a:rPr lang="en-US" sz="2400" dirty="0"/>
              <a:t>when the wire is perpendicular to </a:t>
            </a:r>
            <a:r>
              <a:rPr lang="en-US" sz="2400" b="1" dirty="0"/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relationship between F, B and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can be written in a vector formula: </a:t>
            </a:r>
          </a:p>
          <a:p>
            <a:pPr lvl="1">
              <a:lnSpc>
                <a:spcPct val="90000"/>
              </a:lnSpc>
            </a:pPr>
            <a:r>
              <a:rPr lang="en-US" sz="2400" b="1" dirty="0" err="1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is the vector whose magnitude is the length of the wire and its direction is along the wire in the direction of the conventional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formula works if </a:t>
            </a:r>
            <a:r>
              <a:rPr lang="en-US" sz="2400" b="1" dirty="0"/>
              <a:t>B</a:t>
            </a:r>
            <a:r>
              <a:rPr lang="en-US" sz="2400" dirty="0"/>
              <a:t> is uniform.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B is not uniform or </a:t>
            </a:r>
            <a:r>
              <a:rPr lang="en-US" sz="2800" dirty="0" err="1">
                <a:latin typeface="Monotype Corsiva" charset="0"/>
              </a:rPr>
              <a:t>l</a:t>
            </a:r>
            <a:r>
              <a:rPr lang="en-US" sz="2800" dirty="0"/>
              <a:t> does not form the same angle with B everywhere, the infinitesimal force acting on a differential length d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is </a:t>
            </a:r>
          </a:p>
        </p:txBody>
      </p:sp>
      <p:graphicFrame>
        <p:nvGraphicFramePr>
          <p:cNvPr id="355335" name="Object 7"/>
          <p:cNvGraphicFramePr>
            <a:graphicFrameLocks noChangeAspect="1"/>
          </p:cNvGraphicFramePr>
          <p:nvPr/>
        </p:nvGraphicFramePr>
        <p:xfrm>
          <a:off x="6629400" y="1066800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7" name="Equation" r:id="rId7" imgW="749160" imgH="164880" progId="Equation.DSMT4">
                  <p:embed/>
                </p:oleObj>
              </mc:Choice>
              <mc:Fallback>
                <p:oleObj name="Equation" r:id="rId7" imgW="749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066800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1804988" y="1552575"/>
          <a:ext cx="154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8" name="Equation" r:id="rId9" imgW="622080" imgH="203040" progId="Equation.DSMT4">
                  <p:embed/>
                </p:oleObj>
              </mc:Choice>
              <mc:Fallback>
                <p:oleObj name="Equation" r:id="rId9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552575"/>
                        <a:ext cx="15478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4953000" y="15240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9" name="Equation" r:id="rId11" imgW="495000" imgH="203040" progId="Equation.DSMT4">
                  <p:embed/>
                </p:oleObj>
              </mc:Choice>
              <mc:Fallback>
                <p:oleObj name="Equation" r:id="rId11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990600" y="2443163"/>
          <a:ext cx="1295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40" name="Equation" r:id="rId13" imgW="698400" imgH="203040" progId="Equation.DSMT4">
                  <p:embed/>
                </p:oleObj>
              </mc:Choice>
              <mc:Fallback>
                <p:oleObj name="Equation" r:id="rId13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163"/>
                        <a:ext cx="1295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9" name="Object 11"/>
          <p:cNvGraphicFramePr>
            <a:graphicFrameLocks noChangeAspect="1"/>
          </p:cNvGraphicFramePr>
          <p:nvPr/>
        </p:nvGraphicFramePr>
        <p:xfrm>
          <a:off x="2001838" y="3683000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41" name="Equation" r:id="rId15" imgW="634680" imgH="203040" progId="Equation.DSMT4">
                  <p:embed/>
                </p:oleObj>
              </mc:Choice>
              <mc:Fallback>
                <p:oleObj name="Equation" r:id="rId15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683000"/>
                        <a:ext cx="1350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ChangeAspect="1"/>
          </p:cNvGraphicFramePr>
          <p:nvPr/>
        </p:nvGraphicFramePr>
        <p:xfrm>
          <a:off x="1541463" y="6045200"/>
          <a:ext cx="162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42" name="Equation" r:id="rId17" imgW="761760" imgH="203040" progId="Equation.DSMT4">
                  <p:embed/>
                </p:oleObj>
              </mc:Choice>
              <mc:Fallback>
                <p:oleObj name="Equation" r:id="rId17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6045200"/>
                        <a:ext cx="1620837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5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5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9A65-0150-E040-9025-C8F94FB038DF}" type="slidenum">
              <a:rPr lang="en-US"/>
              <a:pPr/>
              <a:t>7</a:t>
            </a:fld>
            <a:endParaRPr lang="en-US"/>
          </a:p>
        </p:txBody>
      </p:sp>
      <p:pic>
        <p:nvPicPr>
          <p:cNvPr id="357378" name="Picture 2" descr="FG27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0550"/>
            <a:ext cx="3124200" cy="268605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593725"/>
            <a:ext cx="678180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Measuring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rectangular loop of wire hangs vertically as shown in the figure.  A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directed horizontally perpendicular to the wire, and points out of the page. 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very nearly uniform along the horizontal portion of wire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ab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(length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=10.0cm) which is near the center of a large magnet producing the field.  The top portion of the wire loop is free of the field.  The loop hangs from a balance which measures a downward force ( in addition to the gravitational force) of F=3.48x10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 when the wire carries a current I=0.245A.  What is the magnitude of the magnetic field B at the center of the magnet? 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Magnetic force exerted on the wire due to the uniform field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Magnitude of the force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1271588" y="4230688"/>
          <a:ext cx="728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8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0688"/>
                        <a:ext cx="728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7315200" y="3733800"/>
          <a:ext cx="1655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9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655763" cy="528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5257800" y="4256088"/>
          <a:ext cx="1000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0" name="Equation" r:id="rId8" imgW="469800" imgH="164880" progId="Equation.DSMT4">
                  <p:embed/>
                </p:oleObj>
              </mc:Choice>
              <mc:Fallback>
                <p:oleObj name="Equation" r:id="rId8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56088"/>
                        <a:ext cx="10001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AutoShape 11"/>
          <p:cNvSpPr>
            <a:spLocks noChangeArrowheads="1"/>
          </p:cNvSpPr>
          <p:nvPr/>
        </p:nvSpPr>
        <p:spPr bwMode="auto">
          <a:xfrm>
            <a:off x="631825" y="4876800"/>
            <a:ext cx="1692275" cy="730250"/>
          </a:xfrm>
          <a:prstGeom prst="rightArrow">
            <a:avLst>
              <a:gd name="adj1" fmla="val 50000"/>
              <a:gd name="adj2" fmla="val 579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57388" name="Object 12"/>
          <p:cNvGraphicFramePr>
            <a:graphicFrameLocks noChangeAspect="1"/>
          </p:cNvGraphicFramePr>
          <p:nvPr/>
        </p:nvGraphicFramePr>
        <p:xfrm>
          <a:off x="2438400" y="5086350"/>
          <a:ext cx="541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1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6350"/>
                        <a:ext cx="541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9" name="Object 13"/>
          <p:cNvGraphicFramePr>
            <a:graphicFrameLocks noChangeAspect="1"/>
          </p:cNvGraphicFramePr>
          <p:nvPr/>
        </p:nvGraphicFramePr>
        <p:xfrm>
          <a:off x="2959100" y="4856163"/>
          <a:ext cx="62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2" name="Equation" r:id="rId12" imgW="291960" imgH="368280" progId="Equation.DSMT4">
                  <p:embed/>
                </p:oleObj>
              </mc:Choice>
              <mc:Fallback>
                <p:oleObj name="Equation" r:id="rId1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856163"/>
                        <a:ext cx="62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0" name="Object 14"/>
          <p:cNvGraphicFramePr>
            <a:graphicFrameLocks noChangeAspect="1"/>
          </p:cNvGraphicFramePr>
          <p:nvPr/>
        </p:nvGraphicFramePr>
        <p:xfrm>
          <a:off x="3551238" y="4800600"/>
          <a:ext cx="2163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3" name="Equation" r:id="rId14" imgW="1015920" imgH="393480" progId="Equation.DSMT4">
                  <p:embed/>
                </p:oleObj>
              </mc:Choice>
              <mc:Fallback>
                <p:oleObj name="Equation" r:id="rId14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800600"/>
                        <a:ext cx="2163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1" name="Object 15"/>
          <p:cNvGraphicFramePr>
            <a:graphicFrameLocks noChangeAspect="1"/>
          </p:cNvGraphicFramePr>
          <p:nvPr/>
        </p:nvGraphicFramePr>
        <p:xfrm>
          <a:off x="5770563" y="5059363"/>
          <a:ext cx="7826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4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5059363"/>
                        <a:ext cx="7826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3914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83058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886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Something is not right! What happened to the forces on the loop on the side?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4495800" y="5699125"/>
            <a:ext cx="43434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The two forces cancel out since they are in opposite direction with the same magnitude.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70866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rot="10800000" flipH="1">
            <a:off x="84582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381" grpId="0"/>
      <p:bldP spid="357382" grpId="0"/>
      <p:bldP spid="357383" grpId="0"/>
      <p:bldP spid="357387" grpId="0" animBg="1"/>
      <p:bldP spid="357392" grpId="0" animBg="1"/>
      <p:bldP spid="357393" grpId="0" animBg="1"/>
      <p:bldP spid="357394" grpId="0" animBg="1"/>
      <p:bldP spid="357395" grpId="0" animBg="1"/>
      <p:bldP spid="357396" grpId="0" animBg="1"/>
      <p:bldP spid="3573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38A-0E9D-5D45-8605-D1CEDAFA609A}" type="slidenum">
              <a:rPr lang="en-US"/>
              <a:pPr/>
              <a:t>8</a:t>
            </a:fld>
            <a:endParaRPr lang="en-US"/>
          </a:p>
        </p:txBody>
      </p:sp>
      <p:pic>
        <p:nvPicPr>
          <p:cNvPr id="358402" name="Picture 2" descr="FG27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971800" cy="222885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7818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Magnetic force on a semi-circular wire.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rigid wire, carrying the current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 consists of a semicircle of radius R and two straight portions as shown in the figure.  The wire lies in a plane perpendicular to the uniform magnetic field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  The straight portions each have length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within the field.  Determine the net force on the wire due to the magnetic field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As in the previous example, the forces on the straight sections of the wire is equal and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in opposite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direction.  Thus they cancel.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04800" y="512921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04800" y="43275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What is the net x component of the force exerting on the circular section?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1119188" y="5122863"/>
          <a:ext cx="1014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0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122863"/>
                        <a:ext cx="10144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9" name="Object 9"/>
          <p:cNvGraphicFramePr>
            <a:graphicFrameLocks noChangeAspect="1"/>
          </p:cNvGraphicFramePr>
          <p:nvPr/>
        </p:nvGraphicFramePr>
        <p:xfrm>
          <a:off x="7386638" y="3371850"/>
          <a:ext cx="1695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1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3371850"/>
                        <a:ext cx="169545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0" name="Object 10"/>
          <p:cNvGraphicFramePr>
            <a:graphicFrameLocks noChangeAspect="1"/>
          </p:cNvGraphicFramePr>
          <p:nvPr/>
        </p:nvGraphicFramePr>
        <p:xfrm>
          <a:off x="5905500" y="5103813"/>
          <a:ext cx="7461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2" name="Equation" r:id="rId8" imgW="368300" imgH="254000" progId="Equation.DSMT4">
                  <p:embed/>
                </p:oleObj>
              </mc:Choice>
              <mc:Fallback>
                <p:oleObj name="Equation" r:id="rId8" imgW="368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103813"/>
                        <a:ext cx="7461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143092" y="5531138"/>
            <a:ext cx="2437971" cy="672525"/>
          </a:xfrm>
          <a:prstGeom prst="rightArrow">
            <a:avLst>
              <a:gd name="adj1" fmla="val 50000"/>
              <a:gd name="adj2" fmla="val 9921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Integrating over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ϕ</a:t>
            </a:r>
            <a:r>
              <a:rPr lang="en-US" sz="1600" b="1" dirty="0" smtClean="0">
                <a:solidFill>
                  <a:srgbClr val="CC0000"/>
                </a:solidFill>
                <a:latin typeface="Symbol" charset="2"/>
              </a:rPr>
              <a:t>=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</a:rPr>
              <a:t>0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  <a:sym typeface="Wingdings"/>
              </a:rPr>
              <a:t> -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π</a:t>
            </a:r>
            <a:endParaRPr lang="en-US" sz="1600" b="1" dirty="0">
              <a:solidFill>
                <a:srgbClr val="CC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2590800" y="5718175"/>
          <a:ext cx="5032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3" name="Equation" r:id="rId10" imgW="266700" imgH="152400" progId="Equation.DSMT4">
                  <p:embed/>
                </p:oleObj>
              </mc:Choice>
              <mc:Fallback>
                <p:oleObj name="Equation" r:id="rId10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8175"/>
                        <a:ext cx="5032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73152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83820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use to figure out the net force on the semicircle?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divide the semicircle into infinitesimal straight sections.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17" name="Object 17"/>
          <p:cNvGraphicFramePr>
            <a:graphicFrameLocks noChangeAspect="1"/>
          </p:cNvGraphicFramePr>
          <p:nvPr/>
        </p:nvGraphicFramePr>
        <p:xfrm>
          <a:off x="7402513" y="3886200"/>
          <a:ext cx="1162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4" name="Equation" r:id="rId12" imgW="546100" imgH="190500" progId="Equation.DSMT4">
                  <p:embed/>
                </p:oleObj>
              </mc:Choice>
              <mc:Fallback>
                <p:oleObj name="Equation" r:id="rId12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886200"/>
                        <a:ext cx="11620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381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0  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8382000" y="4327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Why?  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04800" y="47085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Because the forces on left and the right-hand sides of the semicircle balance.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286000" y="51292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Y-component of the force dF is  </a:t>
            </a:r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/>
        </p:nvGraphicFramePr>
        <p:xfrm>
          <a:off x="6605588" y="5102225"/>
          <a:ext cx="14906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5" name="Equation" r:id="rId14" imgW="736600" imgH="254000" progId="Equation.DSMT4">
                  <p:embed/>
                </p:oleObj>
              </mc:Choice>
              <mc:Fallback>
                <p:oleObj name="Equation" r:id="rId14" imgW="736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5102225"/>
                        <a:ext cx="14906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/>
        </p:nvGraphicFramePr>
        <p:xfrm>
          <a:off x="8089900" y="5154613"/>
          <a:ext cx="977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6" name="Equation" r:id="rId16" imgW="482400" imgH="203040" progId="Equation.DSMT4">
                  <p:embed/>
                </p:oleObj>
              </mc:Choice>
              <mc:Fallback>
                <p:oleObj name="Equation" r:id="rId1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00" y="5154613"/>
                        <a:ext cx="977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152400" y="6308725"/>
            <a:ext cx="1752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Which direction?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2057400" y="6324600"/>
            <a:ext cx="678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Vertically upward direction.  The wire will be pulled deeper into the field.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58426" name="Object 26"/>
          <p:cNvGraphicFramePr>
            <a:graphicFrameLocks noChangeAspect="1"/>
          </p:cNvGraphicFramePr>
          <p:nvPr/>
        </p:nvGraphicFramePr>
        <p:xfrm>
          <a:off x="3003550" y="5551488"/>
          <a:ext cx="1700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7" name="Equation" r:id="rId18" imgW="901700" imgH="342900" progId="Equation.DSMT4">
                  <p:embed/>
                </p:oleObj>
              </mc:Choice>
              <mc:Fallback>
                <p:oleObj name="Equation" r:id="rId18" imgW="901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551488"/>
                        <a:ext cx="1700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7" name="Object 27"/>
          <p:cNvGraphicFramePr>
            <a:graphicFrameLocks noChangeAspect="1"/>
          </p:cNvGraphicFramePr>
          <p:nvPr/>
        </p:nvGraphicFramePr>
        <p:xfrm>
          <a:off x="4583113" y="5551488"/>
          <a:ext cx="1893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8" name="Equation" r:id="rId20" imgW="1003300" imgH="342900" progId="Equation.DSMT4">
                  <p:embed/>
                </p:oleObj>
              </mc:Choice>
              <mc:Fallback>
                <p:oleObj name="Equation" r:id="rId20" imgW="1003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551488"/>
                        <a:ext cx="18938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28"/>
          <p:cNvGraphicFramePr>
            <a:graphicFrameLocks noChangeAspect="1"/>
          </p:cNvGraphicFramePr>
          <p:nvPr/>
        </p:nvGraphicFramePr>
        <p:xfrm>
          <a:off x="6465888" y="5591175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9" name="Equation" r:id="rId22" imgW="1003300" imgH="317500" progId="Equation.DSMT4">
                  <p:embed/>
                </p:oleObj>
              </mc:Choice>
              <mc:Fallback>
                <p:oleObj name="Equation" r:id="rId22" imgW="1003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5591175"/>
                        <a:ext cx="1893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29"/>
          <p:cNvGraphicFramePr>
            <a:graphicFrameLocks noChangeAspect="1"/>
          </p:cNvGraphicFramePr>
          <p:nvPr/>
        </p:nvGraphicFramePr>
        <p:xfrm>
          <a:off x="8324850" y="5689600"/>
          <a:ext cx="719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80" name="Equation" r:id="rId24" imgW="381000" imgH="228600" progId="Equation.DSMT4">
                  <p:embed/>
                </p:oleObj>
              </mc:Choice>
              <mc:Fallback>
                <p:oleObj name="Equation" r:id="rId2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5689600"/>
                        <a:ext cx="719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8305800" y="5638800"/>
            <a:ext cx="3810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/>
      <p:bldP spid="358405" grpId="0"/>
      <p:bldP spid="358406" grpId="0"/>
      <p:bldP spid="358407" grpId="0"/>
      <p:bldP spid="358411" grpId="0" animBg="1"/>
      <p:bldP spid="358413" grpId="0" animBg="1"/>
      <p:bldP spid="358414" grpId="0" animBg="1"/>
      <p:bldP spid="358415" grpId="0"/>
      <p:bldP spid="358416" grpId="0"/>
      <p:bldP spid="358418" grpId="0" animBg="1"/>
      <p:bldP spid="358419" grpId="0"/>
      <p:bldP spid="358420" grpId="0"/>
      <p:bldP spid="358421" grpId="0"/>
      <p:bldP spid="358424" grpId="0" animBg="1"/>
      <p:bldP spid="358425" grpId="0" animBg="1"/>
      <p:bldP spid="3584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9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carrying a current (moving charge) </a:t>
            </a:r>
            <a:r>
              <a:rPr lang="en-US" sz="2400" dirty="0" smtClean="0"/>
              <a:t>experiences </a:t>
            </a:r>
            <a:r>
              <a:rPr lang="en-US" sz="2400" dirty="0"/>
              <a:t>force in a magnetic field, a free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N moving particles with charge </a:t>
            </a:r>
            <a:r>
              <a:rPr lang="en-US" sz="2400" dirty="0" err="1"/>
              <a:t>q</a:t>
            </a:r>
            <a:r>
              <a:rPr lang="en-US" sz="2400" dirty="0"/>
              <a:t> each, and they pass by a given point in</a:t>
            </a:r>
            <a:r>
              <a:rPr lang="en-US" sz="2400" dirty="0" smtClean="0"/>
              <a:t> a time </a:t>
            </a:r>
            <a:r>
              <a:rPr lang="en-US" sz="2400" dirty="0"/>
              <a:t>interval </a:t>
            </a:r>
            <a:r>
              <a:rPr lang="en-US" sz="2400" dirty="0" err="1"/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t be the time </a:t>
            </a:r>
            <a:r>
              <a:rPr lang="en-US" sz="2400" dirty="0" smtClean="0"/>
              <a:t>for the </a:t>
            </a:r>
            <a:r>
              <a:rPr lang="en-US" sz="2400" dirty="0"/>
              <a:t>charge q to travel a distance L in a 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4724400" y="46482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3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68463</TotalTime>
  <Words>2604</Words>
  <Application>Microsoft Macintosh PowerPoint</Application>
  <PresentationFormat>On-screen Show (4:3)</PresentationFormat>
  <Paragraphs>251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굴림</vt:lpstr>
      <vt:lpstr>phys1443-spring02</vt:lpstr>
      <vt:lpstr>Equation</vt:lpstr>
      <vt:lpstr>PHYS 1441 – Section 002 Lecture #17</vt:lpstr>
      <vt:lpstr>Announcements</vt:lpstr>
      <vt:lpstr>PowerPoint Presentation</vt:lpstr>
      <vt:lpstr>Reminder: Special Project #5</vt:lpstr>
      <vt:lpstr>PowerPoint Presentation</vt:lpstr>
      <vt:lpstr> Recap: Magnetic Force on Electric Current</vt:lpstr>
      <vt:lpstr>Example 27 – 2 </vt:lpstr>
      <vt:lpstr>Example 27 – 3 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837</cp:revision>
  <cp:lastPrinted>2018-10-29T17:43:30Z</cp:lastPrinted>
  <dcterms:created xsi:type="dcterms:W3CDTF">2012-01-19T04:21:20Z</dcterms:created>
  <dcterms:modified xsi:type="dcterms:W3CDTF">2018-11-07T20:46:53Z</dcterms:modified>
</cp:coreProperties>
</file>