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731" r:id="rId2"/>
    <p:sldId id="732" r:id="rId3"/>
    <p:sldId id="733" r:id="rId4"/>
    <p:sldId id="734" r:id="rId5"/>
    <p:sldId id="735" r:id="rId6"/>
    <p:sldId id="736" r:id="rId7"/>
    <p:sldId id="737" r:id="rId8"/>
    <p:sldId id="738" r:id="rId9"/>
    <p:sldId id="739" r:id="rId10"/>
    <p:sldId id="740" r:id="rId11"/>
    <p:sldId id="741" r:id="rId12"/>
    <p:sldId id="742" r:id="rId13"/>
    <p:sldId id="766" r:id="rId14"/>
    <p:sldId id="744" r:id="rId15"/>
    <p:sldId id="767" r:id="rId16"/>
    <p:sldId id="768" r:id="rId17"/>
    <p:sldId id="747" r:id="rId18"/>
    <p:sldId id="748" r:id="rId19"/>
    <p:sldId id="769" r:id="rId20"/>
    <p:sldId id="770" r:id="rId21"/>
    <p:sldId id="771"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6"/>
    <p:restoredTop sz="94660"/>
  </p:normalViewPr>
  <p:slideViewPr>
    <p:cSldViewPr>
      <p:cViewPr varScale="1">
        <p:scale>
          <a:sx n="106" d="100"/>
          <a:sy n="106" d="100"/>
        </p:scale>
        <p:origin x="4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1" Type="http://schemas.openxmlformats.org/officeDocument/2006/relationships/image" Target="../media/image2.w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48.wmf"/><Relationship Id="rId1" Type="http://schemas.openxmlformats.org/officeDocument/2006/relationships/image" Target="../media/image46.wmf"/><Relationship Id="rId2"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7" Type="http://schemas.openxmlformats.org/officeDocument/2006/relationships/image" Target="../media/image55.wmf"/><Relationship Id="rId8" Type="http://schemas.openxmlformats.org/officeDocument/2006/relationships/image" Target="../media/image56.wmf"/><Relationship Id="rId9" Type="http://schemas.openxmlformats.org/officeDocument/2006/relationships/image" Target="../media/image57.emf"/><Relationship Id="rId10" Type="http://schemas.openxmlformats.org/officeDocument/2006/relationships/image" Target="../media/image48.wmf"/><Relationship Id="rId1" Type="http://schemas.openxmlformats.org/officeDocument/2006/relationships/image" Target="../media/image50.wmf"/><Relationship Id="rId2"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1" Type="http://schemas.openxmlformats.org/officeDocument/2006/relationships/image" Target="../media/image58.wmf"/><Relationship Id="rId2"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png"/><Relationship Id="rId1" Type="http://schemas.openxmlformats.org/officeDocument/2006/relationships/image" Target="../media/image2.wmf"/><Relationship Id="rId2"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1" Type="http://schemas.openxmlformats.org/officeDocument/2006/relationships/image" Target="../media/image2.wmf"/><Relationship Id="rId2"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1" Type="http://schemas.openxmlformats.org/officeDocument/2006/relationships/image" Target="../media/image74.wmf"/><Relationship Id="rId2"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image" Target="../media/image4.wmf"/><Relationship Id="rId2"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image" Target="../media/image2.wmf"/><Relationship Id="rId2"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1" Type="http://schemas.openxmlformats.org/officeDocument/2006/relationships/image" Target="../media/image2.wmf"/><Relationship Id="rId2"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130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5760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3504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175177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12,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12,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9.wmf"/><Relationship Id="rId12" Type="http://schemas.openxmlformats.org/officeDocument/2006/relationships/oleObject" Target="../embeddings/oleObject46.bin"/><Relationship Id="rId13" Type="http://schemas.openxmlformats.org/officeDocument/2006/relationships/image" Target="../media/image30.wmf"/><Relationship Id="rId14" Type="http://schemas.openxmlformats.org/officeDocument/2006/relationships/oleObject" Target="../embeddings/oleObject47.bin"/><Relationship Id="rId15" Type="http://schemas.openxmlformats.org/officeDocument/2006/relationships/image" Target="../media/image31.wmf"/><Relationship Id="rId16" Type="http://schemas.openxmlformats.org/officeDocument/2006/relationships/oleObject" Target="../embeddings/oleObject48.bin"/><Relationship Id="rId17" Type="http://schemas.openxmlformats.org/officeDocument/2006/relationships/image" Target="../media/image32.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2.wmf"/><Relationship Id="rId5" Type="http://schemas.openxmlformats.org/officeDocument/2006/relationships/oleObject" Target="../embeddings/oleObject41.bin"/><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image" Target="../media/image5.wmf"/><Relationship Id="rId10" Type="http://schemas.openxmlformats.org/officeDocument/2006/relationships/oleObject" Target="../embeddings/oleObject4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2.wmf"/><Relationship Id="rId5" Type="http://schemas.openxmlformats.org/officeDocument/2006/relationships/oleObject" Target="../embeddings/oleObject50.bin"/><Relationship Id="rId6" Type="http://schemas.openxmlformats.org/officeDocument/2006/relationships/oleObject" Target="../embeddings/oleObject51.bin"/><Relationship Id="rId7" Type="http://schemas.openxmlformats.org/officeDocument/2006/relationships/oleObject" Target="../embeddings/oleObject52.bin"/><Relationship Id="rId8" Type="http://schemas.openxmlformats.org/officeDocument/2006/relationships/oleObject" Target="../embeddings/oleObject53.bin"/><Relationship Id="rId9" Type="http://schemas.openxmlformats.org/officeDocument/2006/relationships/image" Target="../media/image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2.wmf"/><Relationship Id="rId5" Type="http://schemas.openxmlformats.org/officeDocument/2006/relationships/oleObject" Target="../embeddings/oleObject55.bin"/><Relationship Id="rId6" Type="http://schemas.openxmlformats.org/officeDocument/2006/relationships/oleObject" Target="../embeddings/oleObject56.bin"/><Relationship Id="rId7" Type="http://schemas.openxmlformats.org/officeDocument/2006/relationships/oleObject" Target="../embeddings/oleObject57.bin"/><Relationship Id="rId8" Type="http://schemas.openxmlformats.org/officeDocument/2006/relationships/image" Target="../media/image34.jpeg"/><Relationship Id="rId9" Type="http://schemas.openxmlformats.org/officeDocument/2006/relationships/oleObject" Target="../embeddings/oleObject58.bin"/><Relationship Id="rId10" Type="http://schemas.openxmlformats.org/officeDocument/2006/relationships/image" Target="../media/image33.wmf"/><Relationship Id="rId11"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63.bin"/><Relationship Id="rId20" Type="http://schemas.openxmlformats.org/officeDocument/2006/relationships/image" Target="../media/image43.emf"/><Relationship Id="rId21" Type="http://schemas.openxmlformats.org/officeDocument/2006/relationships/image" Target="../media/image44.emf"/><Relationship Id="rId10" Type="http://schemas.openxmlformats.org/officeDocument/2006/relationships/image" Target="../media/image36.wmf"/><Relationship Id="rId11" Type="http://schemas.openxmlformats.org/officeDocument/2006/relationships/oleObject" Target="../embeddings/oleObject64.bin"/><Relationship Id="rId12" Type="http://schemas.openxmlformats.org/officeDocument/2006/relationships/image" Target="../media/image37.wmf"/><Relationship Id="rId13" Type="http://schemas.openxmlformats.org/officeDocument/2006/relationships/oleObject" Target="../embeddings/oleObject65.bin"/><Relationship Id="rId14" Type="http://schemas.openxmlformats.org/officeDocument/2006/relationships/image" Target="../media/image38.wmf"/><Relationship Id="rId15" Type="http://schemas.openxmlformats.org/officeDocument/2006/relationships/oleObject" Target="../embeddings/oleObject66.bin"/><Relationship Id="rId16" Type="http://schemas.openxmlformats.org/officeDocument/2006/relationships/image" Target="../media/image39.wmf"/><Relationship Id="rId17" Type="http://schemas.openxmlformats.org/officeDocument/2006/relationships/oleObject" Target="../embeddings/oleObject67.bin"/><Relationship Id="rId18" Type="http://schemas.openxmlformats.org/officeDocument/2006/relationships/image" Target="../media/image40.wmf"/><Relationship Id="rId19" Type="http://schemas.openxmlformats.org/officeDocument/2006/relationships/image" Target="../media/image42.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59.bin"/><Relationship Id="rId5" Type="http://schemas.openxmlformats.org/officeDocument/2006/relationships/image" Target="../media/image2.wmf"/><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oleObject" Target="../embeddings/oleObject62.bin"/></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oleObject" Target="../embeddings/oleObject68.bin"/><Relationship Id="rId5" Type="http://schemas.openxmlformats.org/officeDocument/2006/relationships/image" Target="../media/image2.wmf"/><Relationship Id="rId6" Type="http://schemas.openxmlformats.org/officeDocument/2006/relationships/oleObject" Target="../embeddings/oleObject69.bin"/><Relationship Id="rId7" Type="http://schemas.openxmlformats.org/officeDocument/2006/relationships/oleObject" Target="../embeddings/oleObject70.bin"/><Relationship Id="rId8" Type="http://schemas.openxmlformats.org/officeDocument/2006/relationships/oleObject" Target="../embeddings/oleObject71.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image" Target="../media/image48.wmf"/><Relationship Id="rId13" Type="http://schemas.openxmlformats.org/officeDocument/2006/relationships/image" Target="../media/image42.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49.jpeg"/><Relationship Id="rId5" Type="http://schemas.openxmlformats.org/officeDocument/2006/relationships/oleObject" Target="../embeddings/oleObject72.bin"/><Relationship Id="rId6" Type="http://schemas.openxmlformats.org/officeDocument/2006/relationships/image" Target="../media/image46.wmf"/><Relationship Id="rId7" Type="http://schemas.openxmlformats.org/officeDocument/2006/relationships/oleObject" Target="../embeddings/oleObject73.bin"/><Relationship Id="rId8" Type="http://schemas.openxmlformats.org/officeDocument/2006/relationships/image" Target="../media/image47.wmf"/><Relationship Id="rId9" Type="http://schemas.openxmlformats.org/officeDocument/2006/relationships/oleObject" Target="../embeddings/oleObject74.bin"/><Relationship Id="rId10" Type="http://schemas.openxmlformats.org/officeDocument/2006/relationships/image" Target="../media/image38.wmf"/></Relationships>
</file>

<file path=ppt/slides/_rels/slide16.xml.rels><?xml version="1.0" encoding="UTF-8" standalone="yes"?>
<Relationships xmlns="http://schemas.openxmlformats.org/package/2006/relationships"><Relationship Id="rId9" Type="http://schemas.openxmlformats.org/officeDocument/2006/relationships/image" Target="../media/image38.wmf"/><Relationship Id="rId20" Type="http://schemas.openxmlformats.org/officeDocument/2006/relationships/oleObject" Target="../embeddings/oleObject84.bin"/><Relationship Id="rId21" Type="http://schemas.openxmlformats.org/officeDocument/2006/relationships/image" Target="../media/image57.emf"/><Relationship Id="rId22" Type="http://schemas.openxmlformats.org/officeDocument/2006/relationships/oleObject" Target="../embeddings/oleObject85.bin"/><Relationship Id="rId23" Type="http://schemas.openxmlformats.org/officeDocument/2006/relationships/image" Target="../media/image48.wmf"/><Relationship Id="rId24" Type="http://schemas.openxmlformats.org/officeDocument/2006/relationships/image" Target="../media/image42.emf"/><Relationship Id="rId10" Type="http://schemas.openxmlformats.org/officeDocument/2006/relationships/oleObject" Target="../embeddings/oleObject79.bin"/><Relationship Id="rId11" Type="http://schemas.openxmlformats.org/officeDocument/2006/relationships/image" Target="../media/image52.wmf"/><Relationship Id="rId12" Type="http://schemas.openxmlformats.org/officeDocument/2006/relationships/oleObject" Target="../embeddings/oleObject80.bin"/><Relationship Id="rId13" Type="http://schemas.openxmlformats.org/officeDocument/2006/relationships/image" Target="../media/image53.wmf"/><Relationship Id="rId14" Type="http://schemas.openxmlformats.org/officeDocument/2006/relationships/oleObject" Target="../embeddings/oleObject81.bin"/><Relationship Id="rId15" Type="http://schemas.openxmlformats.org/officeDocument/2006/relationships/image" Target="../media/image54.wmf"/><Relationship Id="rId16" Type="http://schemas.openxmlformats.org/officeDocument/2006/relationships/oleObject" Target="../embeddings/oleObject82.bin"/><Relationship Id="rId17" Type="http://schemas.openxmlformats.org/officeDocument/2006/relationships/image" Target="../media/image55.wmf"/><Relationship Id="rId18" Type="http://schemas.openxmlformats.org/officeDocument/2006/relationships/oleObject" Target="../embeddings/oleObject83.bin"/><Relationship Id="rId19" Type="http://schemas.openxmlformats.org/officeDocument/2006/relationships/image" Target="../media/image56.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49.jpeg"/><Relationship Id="rId4" Type="http://schemas.openxmlformats.org/officeDocument/2006/relationships/oleObject" Target="../embeddings/oleObject76.bin"/><Relationship Id="rId5" Type="http://schemas.openxmlformats.org/officeDocument/2006/relationships/image" Target="../media/image50.wmf"/><Relationship Id="rId6" Type="http://schemas.openxmlformats.org/officeDocument/2006/relationships/oleObject" Target="../embeddings/oleObject77.bin"/><Relationship Id="rId7" Type="http://schemas.openxmlformats.org/officeDocument/2006/relationships/image" Target="../media/image51.wmf"/><Relationship Id="rId8"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oleObject" Target="../embeddings/oleObject86.bin"/><Relationship Id="rId5" Type="http://schemas.openxmlformats.org/officeDocument/2006/relationships/image" Target="../media/image58.wmf"/><Relationship Id="rId6" Type="http://schemas.openxmlformats.org/officeDocument/2006/relationships/oleObject" Target="../embeddings/oleObject87.bin"/><Relationship Id="rId7" Type="http://schemas.openxmlformats.org/officeDocument/2006/relationships/image" Target="../media/image59.wmf"/><Relationship Id="rId8" Type="http://schemas.openxmlformats.org/officeDocument/2006/relationships/oleObject" Target="../embeddings/oleObject88.bin"/><Relationship Id="rId9" Type="http://schemas.openxmlformats.org/officeDocument/2006/relationships/image" Target="../media/image60.wmf"/><Relationship Id="rId10" Type="http://schemas.openxmlformats.org/officeDocument/2006/relationships/oleObject" Target="../embeddings/oleObject89.bin"/><Relationship Id="rId11" Type="http://schemas.openxmlformats.org/officeDocument/2006/relationships/image" Target="../media/image61.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oleObject" Target="../embeddings/oleObject90.bin"/><Relationship Id="rId5" Type="http://schemas.openxmlformats.org/officeDocument/2006/relationships/image" Target="../media/image2.wmf"/><Relationship Id="rId6" Type="http://schemas.openxmlformats.org/officeDocument/2006/relationships/oleObject" Target="../embeddings/oleObject91.bin"/><Relationship Id="rId7" Type="http://schemas.openxmlformats.org/officeDocument/2006/relationships/oleObject" Target="../embeddings/oleObject92.bin"/><Relationship Id="rId8" Type="http://schemas.openxmlformats.org/officeDocument/2006/relationships/oleObject" Target="../embeddings/oleObject93.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65.wmf"/><Relationship Id="rId13" Type="http://schemas.openxmlformats.org/officeDocument/2006/relationships/oleObject" Target="../embeddings/oleObject100.bin"/><Relationship Id="rId14" Type="http://schemas.openxmlformats.org/officeDocument/2006/relationships/image" Target="../media/image66.wmf"/><Relationship Id="rId15" Type="http://schemas.openxmlformats.org/officeDocument/2006/relationships/oleObject" Target="../embeddings/oleObject101.bin"/><Relationship Id="rId16" Type="http://schemas.openxmlformats.org/officeDocument/2006/relationships/image" Target="../media/image67.png"/><Relationship Id="rId17" Type="http://schemas.openxmlformats.org/officeDocument/2006/relationships/image" Target="../media/image42.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94.bin"/><Relationship Id="rId5" Type="http://schemas.openxmlformats.org/officeDocument/2006/relationships/image" Target="../media/image2.wmf"/><Relationship Id="rId6" Type="http://schemas.openxmlformats.org/officeDocument/2006/relationships/oleObject" Target="../embeddings/oleObject95.bin"/><Relationship Id="rId7" Type="http://schemas.openxmlformats.org/officeDocument/2006/relationships/oleObject" Target="../embeddings/oleObject96.bin"/><Relationship Id="rId8" Type="http://schemas.openxmlformats.org/officeDocument/2006/relationships/oleObject" Target="../embeddings/oleObject97.bin"/><Relationship Id="rId9" Type="http://schemas.openxmlformats.org/officeDocument/2006/relationships/oleObject" Target="../embeddings/oleObject98.bin"/><Relationship Id="rId10" Type="http://schemas.openxmlformats.org/officeDocument/2006/relationships/image" Target="../media/image6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70.wmf"/><Relationship Id="rId12" Type="http://schemas.openxmlformats.org/officeDocument/2006/relationships/oleObject" Target="../embeddings/oleObject108.bin"/><Relationship Id="rId13" Type="http://schemas.openxmlformats.org/officeDocument/2006/relationships/image" Target="../media/image71.wmf"/><Relationship Id="rId14" Type="http://schemas.openxmlformats.org/officeDocument/2006/relationships/oleObject" Target="../embeddings/oleObject109.bin"/><Relationship Id="rId15" Type="http://schemas.openxmlformats.org/officeDocument/2006/relationships/image" Target="../media/image72.wmf"/><Relationship Id="rId16" Type="http://schemas.openxmlformats.org/officeDocument/2006/relationships/oleObject" Target="../embeddings/oleObject110.bin"/><Relationship Id="rId17" Type="http://schemas.openxmlformats.org/officeDocument/2006/relationships/image" Target="../media/image73.wmf"/><Relationship Id="rId18" Type="http://schemas.openxmlformats.org/officeDocument/2006/relationships/image" Target="../media/image42.e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02.bin"/><Relationship Id="rId4" Type="http://schemas.openxmlformats.org/officeDocument/2006/relationships/image" Target="../media/image2.wmf"/><Relationship Id="rId5" Type="http://schemas.openxmlformats.org/officeDocument/2006/relationships/oleObject" Target="../embeddings/oleObject103.bin"/><Relationship Id="rId6" Type="http://schemas.openxmlformats.org/officeDocument/2006/relationships/oleObject" Target="../embeddings/oleObject104.bin"/><Relationship Id="rId7" Type="http://schemas.openxmlformats.org/officeDocument/2006/relationships/oleObject" Target="../embeddings/oleObject105.bin"/><Relationship Id="rId8" Type="http://schemas.openxmlformats.org/officeDocument/2006/relationships/oleObject" Target="../embeddings/oleObject106.bin"/><Relationship Id="rId9" Type="http://schemas.openxmlformats.org/officeDocument/2006/relationships/image" Target="../media/image69.wmf"/><Relationship Id="rId10" Type="http://schemas.openxmlformats.org/officeDocument/2006/relationships/oleObject" Target="../embeddings/oleObject107.bin"/></Relationships>
</file>

<file path=ppt/slides/_rels/slide21.xml.rels><?xml version="1.0" encoding="UTF-8" standalone="yes"?>
<Relationships xmlns="http://schemas.openxmlformats.org/package/2006/relationships"><Relationship Id="rId11" Type="http://schemas.openxmlformats.org/officeDocument/2006/relationships/image" Target="../media/image77.wmf"/><Relationship Id="rId12" Type="http://schemas.openxmlformats.org/officeDocument/2006/relationships/oleObject" Target="../embeddings/oleObject115.bin"/><Relationship Id="rId13" Type="http://schemas.openxmlformats.org/officeDocument/2006/relationships/image" Target="../media/image78.wmf"/><Relationship Id="rId14" Type="http://schemas.openxmlformats.org/officeDocument/2006/relationships/image" Target="../media/image42.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79.jpeg"/><Relationship Id="rId4" Type="http://schemas.openxmlformats.org/officeDocument/2006/relationships/oleObject" Target="../embeddings/oleObject111.bin"/><Relationship Id="rId5" Type="http://schemas.openxmlformats.org/officeDocument/2006/relationships/image" Target="../media/image74.wmf"/><Relationship Id="rId6" Type="http://schemas.openxmlformats.org/officeDocument/2006/relationships/oleObject" Target="../embeddings/oleObject112.bin"/><Relationship Id="rId7" Type="http://schemas.openxmlformats.org/officeDocument/2006/relationships/image" Target="../media/image75.wmf"/><Relationship Id="rId8" Type="http://schemas.openxmlformats.org/officeDocument/2006/relationships/oleObject" Target="../embeddings/oleObject113.bin"/><Relationship Id="rId9" Type="http://schemas.openxmlformats.org/officeDocument/2006/relationships/image" Target="../media/image76.wmf"/><Relationship Id="rId10" Type="http://schemas.openxmlformats.org/officeDocument/2006/relationships/oleObject" Target="../embeddings/oleObject11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4.wmf"/><Relationship Id="rId12" Type="http://schemas.openxmlformats.org/officeDocument/2006/relationships/oleObject" Target="../embeddings/oleObject11.bin"/><Relationship Id="rId13" Type="http://schemas.openxmlformats.org/officeDocument/2006/relationships/image" Target="../media/image5.wmf"/><Relationship Id="rId14" Type="http://schemas.openxmlformats.org/officeDocument/2006/relationships/oleObject" Target="../embeddings/oleObject12.bin"/><Relationship Id="rId15"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5.bin"/><Relationship Id="rId4" Type="http://schemas.openxmlformats.org/officeDocument/2006/relationships/image" Target="../media/image2.wmf"/><Relationship Id="rId5" Type="http://schemas.openxmlformats.org/officeDocument/2006/relationships/oleObject" Target="../embeddings/oleObject6.bin"/><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 Id="rId9" Type="http://schemas.openxmlformats.org/officeDocument/2006/relationships/image" Target="../media/image3.wmf"/><Relationship Id="rId10"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13.bin"/><Relationship Id="rId5" Type="http://schemas.openxmlformats.org/officeDocument/2006/relationships/image" Target="../media/image4.wmf"/><Relationship Id="rId6" Type="http://schemas.openxmlformats.org/officeDocument/2006/relationships/oleObject" Target="../embeddings/oleObject14.bin"/><Relationship Id="rId7" Type="http://schemas.openxmlformats.org/officeDocument/2006/relationships/image" Target="../media/image7.wmf"/><Relationship Id="rId8" Type="http://schemas.openxmlformats.org/officeDocument/2006/relationships/oleObject" Target="../embeddings/oleObject15.bin"/><Relationship Id="rId9" Type="http://schemas.openxmlformats.org/officeDocument/2006/relationships/image" Target="../media/image8.wmf"/><Relationship Id="rId10" Type="http://schemas.openxmlformats.org/officeDocument/2006/relationships/oleObject" Target="../embeddings/oleObject16.bin"/><Relationship Id="rId11" Type="http://schemas.openxmlformats.org/officeDocument/2006/relationships/image" Target="../media/image9.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17.bin"/><Relationship Id="rId5" Type="http://schemas.openxmlformats.org/officeDocument/2006/relationships/image" Target="../media/image2.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0"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6.bin"/><Relationship Id="rId20" Type="http://schemas.openxmlformats.org/officeDocument/2006/relationships/image" Target="../media/image18.wmf"/><Relationship Id="rId21" Type="http://schemas.openxmlformats.org/officeDocument/2006/relationships/oleObject" Target="../embeddings/oleObject32.bin"/><Relationship Id="rId22" Type="http://schemas.openxmlformats.org/officeDocument/2006/relationships/image" Target="../media/image19.wmf"/><Relationship Id="rId10" Type="http://schemas.openxmlformats.org/officeDocument/2006/relationships/image" Target="../media/image13.wmf"/><Relationship Id="rId11" Type="http://schemas.openxmlformats.org/officeDocument/2006/relationships/oleObject" Target="../embeddings/oleObject27.bin"/><Relationship Id="rId12" Type="http://schemas.openxmlformats.org/officeDocument/2006/relationships/image" Target="../media/image14.wmf"/><Relationship Id="rId13" Type="http://schemas.openxmlformats.org/officeDocument/2006/relationships/oleObject" Target="../embeddings/oleObject28.bin"/><Relationship Id="rId14" Type="http://schemas.openxmlformats.org/officeDocument/2006/relationships/image" Target="../media/image15.wmf"/><Relationship Id="rId15" Type="http://schemas.openxmlformats.org/officeDocument/2006/relationships/oleObject" Target="../embeddings/oleObject29.bin"/><Relationship Id="rId16" Type="http://schemas.openxmlformats.org/officeDocument/2006/relationships/image" Target="../media/image16.wmf"/><Relationship Id="rId17" Type="http://schemas.openxmlformats.org/officeDocument/2006/relationships/oleObject" Target="../embeddings/oleObject30.bin"/><Relationship Id="rId18" Type="http://schemas.openxmlformats.org/officeDocument/2006/relationships/image" Target="../media/image17.wmf"/><Relationship Id="rId19" Type="http://schemas.openxmlformats.org/officeDocument/2006/relationships/oleObject" Target="../embeddings/oleObject3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0.jpeg"/><Relationship Id="rId4" Type="http://schemas.openxmlformats.org/officeDocument/2006/relationships/oleObject" Target="../embeddings/oleObject22.bin"/><Relationship Id="rId5" Type="http://schemas.openxmlformats.org/officeDocument/2006/relationships/image" Target="../media/image2.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37.bin"/><Relationship Id="rId13" Type="http://schemas.openxmlformats.org/officeDocument/2006/relationships/image" Target="../media/image25.wmf"/><Relationship Id="rId14" Type="http://schemas.openxmlformats.org/officeDocument/2006/relationships/oleObject" Target="../embeddings/oleObject38.bin"/><Relationship Id="rId15" Type="http://schemas.openxmlformats.org/officeDocument/2006/relationships/image" Target="../media/image26.wmf"/><Relationship Id="rId16" Type="http://schemas.openxmlformats.org/officeDocument/2006/relationships/oleObject" Target="../embeddings/oleObject39.bin"/><Relationship Id="rId17" Type="http://schemas.openxmlformats.org/officeDocument/2006/relationships/image" Target="../media/image27.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28.jpeg"/><Relationship Id="rId4" Type="http://schemas.openxmlformats.org/officeDocument/2006/relationships/oleObject" Target="../embeddings/oleObject33.bin"/><Relationship Id="rId5" Type="http://schemas.openxmlformats.org/officeDocument/2006/relationships/image" Target="../media/image21.wmf"/><Relationship Id="rId6" Type="http://schemas.openxmlformats.org/officeDocument/2006/relationships/oleObject" Target="../embeddings/oleObject34.bin"/><Relationship Id="rId7" Type="http://schemas.openxmlformats.org/officeDocument/2006/relationships/image" Target="../media/image22.wmf"/><Relationship Id="rId8" Type="http://schemas.openxmlformats.org/officeDocument/2006/relationships/oleObject" Target="../embeddings/oleObject35.bin"/><Relationship Id="rId9" Type="http://schemas.openxmlformats.org/officeDocument/2006/relationships/image" Target="../media/image23.wmf"/><Relationship Id="rId10"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12,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#18</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8050" y="1531203"/>
            <a:ext cx="2779928"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12, 2018</a:t>
            </a:r>
            <a:endParaRPr lang="en-US" dirty="0">
              <a:solidFill>
                <a:schemeClr val="accent2"/>
              </a:solidFill>
              <a:latin typeface="Monotype Corsiva" pitchFamily="-84" charset="0"/>
            </a:endParaRPr>
          </a:p>
          <a:p>
            <a:pPr algn="ctr"/>
            <a:r>
              <a:rPr lang="en-US" dirty="0" smtClean="0">
                <a:solidFill>
                  <a:schemeClr val="accent2"/>
                </a:solidFill>
                <a:latin typeface="Monotype Corsiva" pitchFamily="-84" charset="0"/>
              </a:rPr>
              <a:t>Dr</a:t>
            </a:r>
            <a:r>
              <a:rPr lang="en-US" dirty="0">
                <a:solidFill>
                  <a:schemeClr val="accent2"/>
                </a:solidFill>
                <a:latin typeface="Monotype Corsiva" pitchFamily="-84" charset="0"/>
              </a:rPr>
              <a:t>.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524000" y="2281535"/>
            <a:ext cx="70485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28:Sources of Magnetic Field</a:t>
            </a:r>
          </a:p>
          <a:p>
            <a:pPr marL="1352550" lvl="1" indent="-609600"/>
            <a:r>
              <a:rPr lang="en-US" sz="2400" dirty="0">
                <a:latin typeface="Arial Narrow" charset="0"/>
              </a:rPr>
              <a:t>Sources of Magnetic Field</a:t>
            </a:r>
          </a:p>
          <a:p>
            <a:pPr marL="1352550" lvl="1" indent="-609600"/>
            <a:r>
              <a:rPr lang="en-US" sz="2400" dirty="0">
                <a:latin typeface="Arial Narrow" charset="0"/>
              </a:rPr>
              <a:t>Magnetic Field Due to Straight Wire</a:t>
            </a:r>
          </a:p>
          <a:p>
            <a:pPr marL="1352550" lvl="1" indent="-609600"/>
            <a:r>
              <a:rPr lang="en-US" sz="2400" dirty="0">
                <a:latin typeface="Arial Narrow" charset="0"/>
              </a:rPr>
              <a:t>Forces Between Two Parallel Wires</a:t>
            </a:r>
          </a:p>
          <a:p>
            <a:pPr marL="1352550" lvl="1" indent="-609600"/>
            <a:r>
              <a:rPr lang="en-US" sz="2400" dirty="0" err="1">
                <a:latin typeface="Arial Narrow" charset="0"/>
              </a:rPr>
              <a:t>Ampére’s</a:t>
            </a:r>
            <a:r>
              <a:rPr lang="en-US" sz="2400" dirty="0">
                <a:latin typeface="Arial Narrow" charset="0"/>
              </a:rPr>
              <a:t> Law and Its Verification</a:t>
            </a:r>
          </a:p>
          <a:p>
            <a:pPr marL="1352550" lvl="1" indent="-609600"/>
            <a:r>
              <a:rPr lang="en-US" sz="2400" dirty="0">
                <a:latin typeface="Arial Narrow" charset="0"/>
              </a:rPr>
              <a:t>Solenoid and Toroidal Magnetic Field</a:t>
            </a:r>
          </a:p>
          <a:p>
            <a:pPr marL="1352550" lvl="1" indent="-609600"/>
            <a:r>
              <a:rPr lang="en-US" sz="2400" dirty="0" err="1">
                <a:latin typeface="Arial Narrow" charset="0"/>
              </a:rPr>
              <a:t>Biot</a:t>
            </a:r>
            <a:r>
              <a:rPr lang="en-US" sz="2400" dirty="0">
                <a:latin typeface="Arial Narrow" charset="0"/>
              </a:rPr>
              <a:t>-Savart </a:t>
            </a:r>
            <a:r>
              <a:rPr lang="en-US" sz="2400" dirty="0" smtClean="0">
                <a:latin typeface="Arial Narrow" charset="0"/>
              </a:rPr>
              <a:t>Law</a:t>
            </a:r>
            <a:endParaRPr lang="en-US" sz="2400" dirty="0">
              <a:latin typeface="Arial Narrow" charset="0"/>
            </a:endParaRPr>
          </a:p>
        </p:txBody>
      </p:sp>
      <p:sp>
        <p:nvSpPr>
          <p:cNvPr id="8" name="Text Box 9"/>
          <p:cNvSpPr txBox="1">
            <a:spLocks noChangeArrowheads="1"/>
          </p:cNvSpPr>
          <p:nvPr/>
        </p:nvSpPr>
        <p:spPr bwMode="auto">
          <a:xfrm>
            <a:off x="1066800" y="5523978"/>
            <a:ext cx="7802585"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#12,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Thursday, Nov. </a:t>
            </a:r>
            <a:r>
              <a:rPr lang="en-US" dirty="0">
                <a:solidFill>
                  <a:srgbClr val="003300"/>
                </a:solidFill>
                <a:latin typeface="Arial Narrow" charset="0"/>
              </a:rPr>
              <a:t>2</a:t>
            </a:r>
            <a:r>
              <a:rPr lang="en-US" dirty="0" smtClean="0">
                <a:solidFill>
                  <a:srgbClr val="003300"/>
                </a:solidFill>
                <a:latin typeface="Arial Narrow" charset="0"/>
              </a:rPr>
              <a:t>9!!</a:t>
            </a:r>
            <a:endParaRPr lang="en-US" dirty="0">
              <a:solidFill>
                <a:srgbClr val="003300"/>
              </a:solidFill>
              <a:latin typeface="Arial Narrow" charset="0"/>
            </a:endParaRPr>
          </a:p>
        </p:txBody>
      </p:sp>
    </p:spTree>
    <p:extLst>
      <p:ext uri="{BB962C8B-B14F-4D97-AF65-F5344CB8AC3E}">
        <p14:creationId xmlns:p14="http://schemas.microsoft.com/office/powerpoint/2010/main" val="23641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12, 2018</a:t>
            </a:r>
            <a:endParaRPr lang="en-US"/>
          </a:p>
        </p:txBody>
      </p:sp>
      <p:sp>
        <p:nvSpPr>
          <p:cNvPr id="14" name="Footer Placeholder 4"/>
          <p:cNvSpPr>
            <a:spLocks noGrp="1"/>
          </p:cNvSpPr>
          <p:nvPr>
            <p:ph type="ftr" sz="quarter" idx="11"/>
          </p:nvPr>
        </p:nvSpPr>
        <p:spPr/>
        <p:txBody>
          <a:bodyPr/>
          <a:lstStyle/>
          <a:p>
            <a:r>
              <a:rPr lang="mr-IN" smtClean="0"/>
              <a:t>PHYS 1444-002, Fall 2018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10</a:t>
            </a:fld>
            <a:endParaRPr lang="en-US"/>
          </a:p>
        </p:txBody>
      </p:sp>
      <p:sp>
        <p:nvSpPr>
          <p:cNvPr id="390146" name="Rectangle 2"/>
          <p:cNvSpPr>
            <a:spLocks noGrp="1" noChangeArrowheads="1"/>
          </p:cNvSpPr>
          <p:nvPr>
            <p:ph type="title"/>
          </p:nvPr>
        </p:nvSpPr>
        <p:spPr>
          <a:xfrm>
            <a:off x="304800" y="76200"/>
            <a:ext cx="8610600" cy="609600"/>
          </a:xfrm>
        </p:spPr>
        <p:txBody>
          <a:bodyPr/>
          <a:lstStyle/>
          <a:p>
            <a:r>
              <a:rPr lang="en-US" sz="3600" b="1"/>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967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967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967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mc:AlternateContent xmlns:mc="http://schemas.openxmlformats.org/markup-compatibility/2006">
              <mc:Choice xmlns:v="urn:schemas-microsoft-com:vml" Requires="v">
                <p:oleObj spid="_x0000_s219675" name="Equation" r:id="rId8" imgW="1307880" imgH="228600" progId="Equation.DSMT4">
                  <p:embed/>
                </p:oleObj>
              </mc:Choice>
              <mc:Fallback>
                <p:oleObj name="Equation" r:id="rId8" imgW="130788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27125"/>
                        <a:ext cx="3429000" cy="600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mc:AlternateContent xmlns:mc="http://schemas.openxmlformats.org/markup-compatibility/2006">
              <mc:Choice xmlns:v="urn:schemas-microsoft-com:vml" Requires="v">
                <p:oleObj spid="_x0000_s219676" name="Equation" r:id="rId10" imgW="291960" imgH="368280" progId="Equation.DSMT4">
                  <p:embed/>
                </p:oleObj>
              </mc:Choice>
              <mc:Fallback>
                <p:oleObj name="Equation" r:id="rId10" imgW="291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3" y="3100388"/>
                        <a:ext cx="719137" cy="9064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mc:AlternateContent xmlns:mc="http://schemas.openxmlformats.org/markup-compatibility/2006">
              <mc:Choice xmlns:v="urn:schemas-microsoft-com:vml" Requires="v">
                <p:oleObj spid="_x0000_s219677" name="Equation" r:id="rId12" imgW="609480" imgH="368280" progId="Equation.DSMT4">
                  <p:embed/>
                </p:oleObj>
              </mc:Choice>
              <mc:Fallback>
                <p:oleObj name="Equation" r:id="rId12" imgW="609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1150" y="3100388"/>
                        <a:ext cx="1500188" cy="9064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mc:AlternateContent xmlns:mc="http://schemas.openxmlformats.org/markup-compatibility/2006">
              <mc:Choice xmlns:v="urn:schemas-microsoft-com:vml" Requires="v">
                <p:oleObj spid="_x0000_s219678" name="Equation" r:id="rId14" imgW="1562040" imgH="393480" progId="Equation.DSMT4">
                  <p:embed/>
                </p:oleObj>
              </mc:Choice>
              <mc:Fallback>
                <p:oleObj name="Equation" r:id="rId14" imgW="156204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1338" y="3068638"/>
                        <a:ext cx="3844925" cy="9699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mc:AlternateContent xmlns:mc="http://schemas.openxmlformats.org/markup-compatibility/2006">
              <mc:Choice xmlns:v="urn:schemas-microsoft-com:vml" Requires="v">
                <p:oleObj spid="_x0000_s219679" name="Equation" r:id="rId16" imgW="774360" imgH="228600" progId="Equation.DSMT4">
                  <p:embed/>
                </p:oleObj>
              </mc:Choice>
              <mc:Fallback>
                <p:oleObj name="Equation" r:id="rId16" imgW="7743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1338" y="3271838"/>
                        <a:ext cx="1905000" cy="5619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5725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11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0459"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0460"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046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a:t>
            </a:r>
            <a:r>
              <a:rPr lang="en-US" dirty="0" smtClean="0"/>
              <a:t>shapes </a:t>
            </a:r>
            <a:r>
              <a:rPr lang="en-US" dirty="0"/>
              <a:t>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046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mc:AlternateContent xmlns:mc="http://schemas.openxmlformats.org/markup-compatibility/2006">
              <mc:Choice xmlns:v="urn:schemas-microsoft-com:vml" Requires="v">
                <p:oleObj spid="_x0000_s220463" name="Equation" r:id="rId8" imgW="533160" imgH="368280" progId="Equation.DSMT4">
                  <p:embed/>
                </p:oleObj>
              </mc:Choice>
              <mc:Fallback>
                <p:oleObj name="Equation" r:id="rId8" imgW="5331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7288" y="1254125"/>
                        <a:ext cx="1052512" cy="72707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03899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Nov.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12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b="1" dirty="0" err="1"/>
              <a:t>Ampére’s</a:t>
            </a:r>
            <a:r>
              <a:rPr lang="en-US" b="1"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1483"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148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148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148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8"/>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21487" name="Equation" r:id="rId9" imgW="977760" imgH="253800" progId="Equation.DSMT4">
                  <p:embed/>
                </p:oleObj>
              </mc:Choice>
              <mc:Fallback>
                <p:oleObj name="Equation" r:id="rId9" imgW="97776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048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a:t>
            </a:r>
            <a:r>
              <a:rPr lang="en-US" sz="2800" dirty="0" smtClean="0">
                <a:solidFill>
                  <a:srgbClr val="660066"/>
                </a:solidFill>
                <a:latin typeface="Arial Narrow" charset="0"/>
                <a:ea typeface="ＭＳ Ｐゴシック" charset="-128"/>
              </a:rPr>
              <a:t>cut </a:t>
            </a:r>
            <a:r>
              <a:rPr lang="en-US" sz="2800" dirty="0">
                <a:solidFill>
                  <a:srgbClr val="660066"/>
                </a:solidFill>
                <a:latin typeface="Arial Narrow" charset="0"/>
                <a:ea typeface="ＭＳ Ｐゴシック" charset="-128"/>
              </a:rPr>
              <a:t>this path </a:t>
            </a:r>
            <a:r>
              <a:rPr lang="en-US" sz="2800" dirty="0" smtClean="0">
                <a:solidFill>
                  <a:srgbClr val="660066"/>
                </a:solidFill>
                <a:latin typeface="Arial Narrow" charset="0"/>
                <a:ea typeface="ＭＳ Ｐゴシック" charset="-128"/>
              </a:rPr>
              <a:t>in small segments, </a:t>
            </a:r>
            <a:r>
              <a:rPr lang="en-US" sz="2800" dirty="0">
                <a:solidFill>
                  <a:srgbClr val="660066"/>
                </a:solidFill>
                <a:latin typeface="Arial Narrow" charset="0"/>
                <a:ea typeface="ＭＳ Ｐゴシック" charset="-128"/>
              </a:rPr>
              <a:t>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921960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Nov. 12,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52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52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2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dirty="0"/>
              <a:t>We just verified that Ampere’s law works in a simple case</a:t>
            </a:r>
          </a:p>
          <a:p>
            <a:pPr lvl="1"/>
            <a:r>
              <a:rPr lang="en-US" dirty="0"/>
              <a:t>Experiments verified that it works for other cases too </a:t>
            </a:r>
          </a:p>
          <a:p>
            <a:pPr lvl="1"/>
            <a:r>
              <a:rPr lang="en-US" dirty="0"/>
              <a:t>The </a:t>
            </a:r>
            <a:r>
              <a:rPr lang="en-US" dirty="0" smtClean="0"/>
              <a:t>importance of this formula, </a:t>
            </a:r>
            <a:r>
              <a:rPr lang="en-US" dirty="0"/>
              <a:t>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525"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mc:AlternateContent xmlns:mc="http://schemas.openxmlformats.org/markup-compatibility/2006">
              <mc:Choice xmlns:v="urn:schemas-microsoft-com:vml" Requires="v">
                <p:oleObj spid="_x0000_s1526" name="Equation" r:id="rId9" imgW="533160" imgH="203040" progId="Equation.DSMT4">
                  <p:embed/>
                </p:oleObj>
              </mc:Choice>
              <mc:Fallback>
                <p:oleObj name="Equation" r:id="rId9" imgW="533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278188"/>
                        <a:ext cx="1198563"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mc:AlternateContent xmlns:mc="http://schemas.openxmlformats.org/markup-compatibility/2006">
              <mc:Choice xmlns:v="urn:schemas-microsoft-com:vml" Requires="v">
                <p:oleObj spid="_x0000_s1527" name="Equation" r:id="rId11" imgW="253800" imgH="152280" progId="Equation.DSMT4">
                  <p:embed/>
                </p:oleObj>
              </mc:Choice>
              <mc:Fallback>
                <p:oleObj name="Equation" r:id="rId11" imgW="2538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4046538"/>
                        <a:ext cx="623888" cy="3730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mc:AlternateContent xmlns:mc="http://schemas.openxmlformats.org/markup-compatibility/2006">
              <mc:Choice xmlns:v="urn:schemas-microsoft-com:vml" Requires="v">
                <p:oleObj spid="_x0000_s1528" name="Equation" r:id="rId13" imgW="355320" imgH="164880" progId="Equation.DSMT4">
                  <p:embed/>
                </p:oleObj>
              </mc:Choice>
              <mc:Fallback>
                <p:oleObj name="Equation" r:id="rId13" imgW="35532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83288" y="3352800"/>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mc:AlternateContent xmlns:mc="http://schemas.openxmlformats.org/markup-compatibility/2006">
              <mc:Choice xmlns:v="urn:schemas-microsoft-com:vml" Requires="v">
                <p:oleObj spid="_x0000_s1529" name="Equation" r:id="rId15" imgW="558720" imgH="368280" progId="Equation.DSMT4">
                  <p:embed/>
                </p:oleObj>
              </mc:Choice>
              <mc:Fallback>
                <p:oleObj name="Equation" r:id="rId15" imgW="55872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810000"/>
                        <a:ext cx="1371600" cy="901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mc:AlternateContent xmlns:mc="http://schemas.openxmlformats.org/markup-compatibility/2006">
              <mc:Choice xmlns:v="urn:schemas-microsoft-com:vml" Requires="v">
                <p:oleObj spid="_x0000_s1530" name="Equation" r:id="rId17" imgW="342720" imgH="368280" progId="Equation.DSMT4">
                  <p:embed/>
                </p:oleObj>
              </mc:Choice>
              <mc:Fallback>
                <p:oleObj name="Equation" r:id="rId17" imgW="3427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4625" y="3746500"/>
                        <a:ext cx="841375" cy="901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9"/>
          <a:stretch>
            <a:fillRect/>
          </a:stretch>
        </p:blipFill>
        <p:spPr>
          <a:xfrm>
            <a:off x="2524126" y="3211099"/>
            <a:ext cx="1293812" cy="619952"/>
          </a:xfrm>
          <a:prstGeom prst="rect">
            <a:avLst/>
          </a:prstGeom>
        </p:spPr>
      </p:pic>
      <p:pic>
        <p:nvPicPr>
          <p:cNvPr id="5" name="Picture 4"/>
          <p:cNvPicPr>
            <a:picLocks noChangeAspect="1"/>
          </p:cNvPicPr>
          <p:nvPr/>
        </p:nvPicPr>
        <p:blipFill>
          <a:blip r:embed="rId20"/>
          <a:stretch>
            <a:fillRect/>
          </a:stretch>
        </p:blipFill>
        <p:spPr>
          <a:xfrm>
            <a:off x="3771900" y="3184618"/>
            <a:ext cx="1170819" cy="641163"/>
          </a:xfrm>
          <a:prstGeom prst="rect">
            <a:avLst/>
          </a:prstGeom>
        </p:spPr>
      </p:pic>
      <p:pic>
        <p:nvPicPr>
          <p:cNvPr id="6" name="Picture 5"/>
          <p:cNvPicPr>
            <a:picLocks noChangeAspect="1"/>
          </p:cNvPicPr>
          <p:nvPr/>
        </p:nvPicPr>
        <p:blipFill>
          <a:blip r:embed="rId21"/>
          <a:stretch>
            <a:fillRect/>
          </a:stretch>
        </p:blipFill>
        <p:spPr>
          <a:xfrm>
            <a:off x="4894610" y="3194578"/>
            <a:ext cx="1125190" cy="631204"/>
          </a:xfrm>
          <a:prstGeom prst="rect">
            <a:avLst/>
          </a:prstGeom>
        </p:spPr>
      </p:pic>
    </p:spTree>
    <p:extLst>
      <p:ext uri="{BB962C8B-B14F-4D97-AF65-F5344CB8AC3E}">
        <p14:creationId xmlns:p14="http://schemas.microsoft.com/office/powerpoint/2010/main" val="2759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12,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152400"/>
            <a:ext cx="9144000" cy="609600"/>
          </a:xfrm>
        </p:spPr>
        <p:txBody>
          <a:bodyPr/>
          <a:lstStyle/>
          <a:p>
            <a:r>
              <a:rPr lang="en-US" b="1" dirty="0"/>
              <a:t>Verification of </a:t>
            </a:r>
            <a:r>
              <a:rPr lang="en-US" b="1" dirty="0" err="1"/>
              <a:t>Ampére’s</a:t>
            </a:r>
            <a:r>
              <a:rPr lang="en-US" b="1"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47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47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7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4247" name="Rectangle 7"/>
          <p:cNvSpPr>
            <a:spLocks noGrp="1" noChangeArrowheads="1"/>
          </p:cNvSpPr>
          <p:nvPr>
            <p:ph type="body" idx="1"/>
          </p:nvPr>
        </p:nvSpPr>
        <p:spPr>
          <a:xfrm>
            <a:off x="3810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79"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extLst>
      <p:ext uri="{BB962C8B-B14F-4D97-AF65-F5344CB8AC3E}">
        <p14:creationId xmlns:p14="http://schemas.microsoft.com/office/powerpoint/2010/main" val="628383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b="1" dirty="0"/>
              <a:t>Example 28 –</a:t>
            </a:r>
            <a:r>
              <a:rPr lang="en-US" b="1" dirty="0" smtClean="0"/>
              <a:t> 6 </a:t>
            </a:r>
            <a:endParaRPr lang="en-US" b="1"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45983" name="Equation" r:id="rId5" imgW="482400" imgH="203040" progId="Equation.DSMT4">
                  <p:embed/>
                </p:oleObj>
              </mc:Choice>
              <mc:Fallback>
                <p:oleObj name="Equation" r:id="rId5" imgW="4824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45984" name="Equation" r:id="rId7" imgW="368280" imgH="203040" progId="Equation.DSMT4">
                  <p:embed/>
                </p:oleObj>
              </mc:Choice>
              <mc:Fallback>
                <p:oleObj name="Equation" r:id="rId7" imgW="36828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45985" name="Equation" r:id="rId9" imgW="355320" imgH="164880" progId="Equation.DSMT4">
                  <p:embed/>
                </p:oleObj>
              </mc:Choice>
              <mc:Fallback>
                <p:oleObj name="Equation" r:id="rId9" imgW="3553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45986" name="Equation" r:id="rId11" imgW="583920" imgH="368280" progId="Equation.DSMT4">
                  <p:embed/>
                </p:oleObj>
              </mc:Choice>
              <mc:Fallback>
                <p:oleObj name="Equation" r:id="rId11" imgW="58392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79314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Monday, Nov. 12, 2018</a:t>
            </a:r>
            <a:endParaRPr lang="en-US"/>
          </a:p>
        </p:txBody>
      </p:sp>
      <p:sp>
        <p:nvSpPr>
          <p:cNvPr id="26" name="Footer Placeholder 4"/>
          <p:cNvSpPr>
            <a:spLocks noGrp="1"/>
          </p:cNvSpPr>
          <p:nvPr>
            <p:ph type="ftr" sz="quarter" idx="11"/>
          </p:nvPr>
        </p:nvSpPr>
        <p:spPr/>
        <p:txBody>
          <a:bodyPr/>
          <a:lstStyle/>
          <a:p>
            <a:r>
              <a:rPr lang="mr-IN" smtClean="0"/>
              <a:t>PHYS 1444-002, Fall 2018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0"/>
            <a:ext cx="8686800" cy="762000"/>
          </a:xfrm>
        </p:spPr>
        <p:txBody>
          <a:bodyPr/>
          <a:lstStyle/>
          <a:p>
            <a:r>
              <a:rPr lang="en-US" b="1" dirty="0"/>
              <a:t>Example 28 –</a:t>
            </a:r>
            <a:r>
              <a:rPr lang="en-US" b="1" dirty="0" smtClean="0"/>
              <a:t> 6 cont’d </a:t>
            </a:r>
            <a:endParaRPr lang="en-US" b="1"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47337"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47338" name="Equation" r:id="rId6" imgW="711000" imgH="431640" progId="Equation.DSMT4">
                  <p:embed/>
                </p:oleObj>
              </mc:Choice>
              <mc:Fallback>
                <p:oleObj name="Equation" r:id="rId6" imgW="71100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47339" name="Equation" r:id="rId8" imgW="355320" imgH="164880" progId="Equation.DSMT4">
                  <p:embed/>
                </p:oleObj>
              </mc:Choice>
              <mc:Fallback>
                <p:oleObj name="Equation" r:id="rId8" imgW="3553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47340"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47341" name="Equation" r:id="rId12" imgW="520560" imgH="406080" progId="Equation.DSMT4">
                  <p:embed/>
                </p:oleObj>
              </mc:Choice>
              <mc:Fallback>
                <p:oleObj name="Equation" r:id="rId12" imgW="52056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47342" name="Equation" r:id="rId14" imgW="444240" imgH="431640" progId="Equation.DSMT4">
                  <p:embed/>
                </p:oleObj>
              </mc:Choice>
              <mc:Fallback>
                <p:oleObj name="Equation" r:id="rId14" imgW="444240" imgH="431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47343" name="Equation" r:id="rId16" imgW="799920" imgH="431640" progId="Equation.DSMT4">
                  <p:embed/>
                </p:oleObj>
              </mc:Choice>
              <mc:Fallback>
                <p:oleObj name="Equation" r:id="rId16" imgW="79992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47344" name="Equation" r:id="rId18" imgW="444240" imgH="380880" progId="Equation.DSMT4">
                  <p:embed/>
                </p:oleObj>
              </mc:Choice>
              <mc:Fallback>
                <p:oleObj name="Equation" r:id="rId18" imgW="444240" imgH="380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47345" name="Equation" r:id="rId20" imgW="673100" imgH="406400" progId="Equation.DSMT4">
                  <p:embed/>
                </p:oleObj>
              </mc:Choice>
              <mc:Fallback>
                <p:oleObj name="Equation" r:id="rId20" imgW="673100" imgH="406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47346" name="Equation" r:id="rId22" imgW="583920" imgH="368280" progId="Equation.DSMT4">
                  <p:embed/>
                </p:oleObj>
              </mc:Choice>
              <mc:Fallback>
                <p:oleObj name="Equation" r:id="rId22" imgW="58392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120597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12,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b="1" dirty="0"/>
              <a:t>Example 28 –</a:t>
            </a:r>
            <a:r>
              <a:rPr lang="en-US" b="1" dirty="0" smtClean="0"/>
              <a:t> 7 </a:t>
            </a:r>
            <a:endParaRPr lang="en-US" b="1"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extLst/>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26544" name="Equation" r:id="rId4" imgW="393480" imgH="203040" progId="Equation.DSMT4">
                  <p:embed/>
                </p:oleObj>
              </mc:Choice>
              <mc:Fallback>
                <p:oleObj name="Equation" r:id="rId4" imgW="3934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26545"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extLst/>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26546" name="Equation" r:id="rId8" imgW="558720" imgH="164880" progId="Equation.DSMT4">
                  <p:embed/>
                </p:oleObj>
              </mc:Choice>
              <mc:Fallback>
                <p:oleObj name="Equation" r:id="rId8" imgW="558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26547" name="Equation" r:id="rId10" imgW="342720" imgH="368280" progId="Equation.DSMT4">
                  <p:embed/>
                </p:oleObj>
              </mc:Choice>
              <mc:Fallback>
                <p:oleObj name="Equation" r:id="rId10" imgW="3427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1126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Monday, Nov. 12, 2018</a:t>
            </a:r>
            <a:endParaRPr lang="en-US"/>
          </a:p>
        </p:txBody>
      </p:sp>
      <p:sp>
        <p:nvSpPr>
          <p:cNvPr id="19" name="Footer Placeholder 4"/>
          <p:cNvSpPr>
            <a:spLocks noGrp="1"/>
          </p:cNvSpPr>
          <p:nvPr>
            <p:ph type="ftr" sz="quarter" idx="11"/>
          </p:nvPr>
        </p:nvSpPr>
        <p:spPr/>
        <p:txBody>
          <a:bodyPr/>
          <a:lstStyle/>
          <a:p>
            <a:r>
              <a:rPr lang="mr-IN" smtClean="0"/>
              <a:t>PHYS 1444-002, Fall 2018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18</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b="1"/>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756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756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7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a:t>What is a solenoid?</a:t>
            </a:r>
          </a:p>
          <a:p>
            <a:pPr lvl="1">
              <a:lnSpc>
                <a:spcPct val="90000"/>
              </a:lnSpc>
            </a:pPr>
            <a:r>
              <a:rPr lang="en-US"/>
              <a:t>A long coil of wire consisting of many loops</a:t>
            </a:r>
          </a:p>
          <a:p>
            <a:pPr lvl="1">
              <a:lnSpc>
                <a:spcPct val="90000"/>
              </a:lnSpc>
            </a:pPr>
            <a:r>
              <a:rPr lang="en-US"/>
              <a:t>If the space between loops are wide</a:t>
            </a:r>
          </a:p>
          <a:p>
            <a:pPr lvl="2">
              <a:lnSpc>
                <a:spcPct val="90000"/>
              </a:lnSpc>
            </a:pPr>
            <a:r>
              <a:rPr lang="en-US"/>
              <a:t>The field near the wires are nearly circular</a:t>
            </a:r>
          </a:p>
          <a:p>
            <a:pPr lvl="2">
              <a:lnSpc>
                <a:spcPct val="90000"/>
              </a:lnSpc>
            </a:pPr>
            <a:r>
              <a:rPr lang="en-US"/>
              <a:t>Between any two wires, the fields due to each loop cancel</a:t>
            </a:r>
          </a:p>
          <a:p>
            <a:pPr lvl="2">
              <a:lnSpc>
                <a:spcPct val="90000"/>
              </a:lnSpc>
            </a:pPr>
            <a:r>
              <a:rPr lang="en-US"/>
              <a:t>Toward the center of the solenoid, the fields add up to give a field that can be fairly large and uniform</a:t>
            </a:r>
          </a:p>
          <a:p>
            <a:pPr lvl="1">
              <a:lnSpc>
                <a:spcPct val="90000"/>
              </a:lnSpc>
            </a:pPr>
            <a:r>
              <a:rPr lang="en-US"/>
              <a:t>For a long, densely packed loops</a:t>
            </a:r>
          </a:p>
          <a:p>
            <a:pPr lvl="2">
              <a:lnSpc>
                <a:spcPct val="90000"/>
              </a:lnSpc>
            </a:pPr>
            <a:r>
              <a:rPr lang="en-US"/>
              <a:t>The field is nearly uniform and parallel to the solenoid axes within the entire cross section</a:t>
            </a:r>
          </a:p>
          <a:p>
            <a:pPr lvl="2">
              <a:lnSpc>
                <a:spcPct val="90000"/>
              </a:lnSpc>
            </a:pPr>
            <a:r>
              <a:rPr lang="en-US"/>
              <a:t>The field outside the solenoid is very small compared to the field inside, except the ends</a:t>
            </a:r>
          </a:p>
          <a:p>
            <a:pPr lvl="3">
              <a:lnSpc>
                <a:spcPct val="90000"/>
              </a:lnSpc>
            </a:pPr>
            <a:r>
              <a:rPr lang="en-US"/>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7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718029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Nov. 12,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19</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b="1"/>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825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825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825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825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48255" name="Equation" r:id="rId9" imgW="622080" imgH="330120" progId="Equation.DSMT4">
                  <p:embed/>
                </p:oleObj>
              </mc:Choice>
              <mc:Fallback>
                <p:oleObj name="Equation" r:id="rId9" imgW="622080" imgH="3301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48256" name="Equation" r:id="rId11" imgW="622080" imgH="330120" progId="Equation.DSMT4">
                  <p:embed/>
                </p:oleObj>
              </mc:Choice>
              <mc:Fallback>
                <p:oleObj name="Equation" r:id="rId11" imgW="62208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48257" name="Equation" r:id="rId13" imgW="520560" imgH="330120" progId="Equation.DSMT4">
                  <p:embed/>
                </p:oleObj>
              </mc:Choice>
              <mc:Fallback>
                <p:oleObj name="Equation" r:id="rId13" imgW="52056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48258" name="Equation" r:id="rId15" imgW="596900" imgH="342900" progId="Equation.DSMT4">
                  <p:embed/>
                </p:oleObj>
              </mc:Choice>
              <mc:Fallback>
                <p:oleObj name="Equation" r:id="rId15" imgW="596900" imgH="3429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212394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763000" cy="5410200"/>
          </a:xfrm>
        </p:spPr>
        <p:txBody>
          <a:bodyPr/>
          <a:lstStyle/>
          <a:p>
            <a:r>
              <a:rPr lang="en-US" sz="2400" dirty="0" smtClean="0"/>
              <a:t>Reading Assignments: CH27.6, 27.8, 27.9 and 28.6 </a:t>
            </a:r>
            <a:r>
              <a:rPr lang="mr-IN" sz="2400" dirty="0" smtClean="0"/>
              <a:t>–</a:t>
            </a:r>
            <a:r>
              <a:rPr lang="en-US" sz="2400" dirty="0" smtClean="0"/>
              <a:t> 10 </a:t>
            </a:r>
          </a:p>
          <a:p>
            <a:r>
              <a:rPr lang="en-US" sz="2400" dirty="0" smtClean="0"/>
              <a:t>Reminder:2</a:t>
            </a:r>
            <a:r>
              <a:rPr lang="en-US" sz="2400" baseline="30000" dirty="0" smtClean="0"/>
              <a:t>nd</a:t>
            </a:r>
            <a:r>
              <a:rPr lang="en-US" sz="2400" dirty="0" smtClean="0"/>
              <a:t> non-comprehensive term exam</a:t>
            </a:r>
          </a:p>
          <a:p>
            <a:pPr lvl="1"/>
            <a:r>
              <a:rPr lang="en-US" sz="2000" dirty="0" smtClean="0"/>
              <a:t>In class this Wednesday, Nov. 14</a:t>
            </a:r>
          </a:p>
          <a:p>
            <a:pPr lvl="1" eaLnBrk="1" hangingPunct="1"/>
            <a:r>
              <a:rPr lang="en-US" sz="2000" dirty="0" smtClean="0"/>
              <a:t>Covers CH25.5 to what we finish today</a:t>
            </a:r>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a:t>
            </a:r>
            <a:r>
              <a:rPr lang="en-US" sz="2000" dirty="0" smtClean="0"/>
              <a:t>provided</a:t>
            </a:r>
          </a:p>
          <a:p>
            <a:pPr eaLnBrk="1" hangingPunct="1"/>
            <a:r>
              <a:rPr lang="en-US" sz="2400" dirty="0" smtClean="0"/>
              <a:t>No class on the Thanksgiving Wednesday, Nov. 21</a:t>
            </a:r>
          </a:p>
          <a:p>
            <a:pPr eaLnBrk="1" hangingPunct="1"/>
            <a:r>
              <a:rPr lang="en-US" sz="2400" dirty="0" smtClean="0"/>
              <a:t>Final comprehensive: in class 1:00 </a:t>
            </a:r>
            <a:r>
              <a:rPr lang="mr-IN" sz="2400" dirty="0" smtClean="0"/>
              <a:t>–</a:t>
            </a:r>
            <a:r>
              <a:rPr lang="en-US" sz="2400" dirty="0" smtClean="0"/>
              <a:t> 2:20pm Wed. Dec. 5</a:t>
            </a:r>
          </a:p>
          <a:p>
            <a:pPr eaLnBrk="1" hangingPunct="1"/>
            <a:r>
              <a:rPr lang="en-US" sz="2400" dirty="0" smtClean="0"/>
              <a:t>Planetarium Extra Credit: bring to class Mon. Dec. 3</a:t>
            </a:r>
          </a:p>
          <a:p>
            <a:pPr lvl="1" eaLnBrk="1" hangingPunct="1"/>
            <a:r>
              <a:rPr lang="en-US" sz="2000" dirty="0"/>
              <a:t>Be sure to tape one end of the ticket stub on a sheet of paper with your name on </a:t>
            </a:r>
            <a:r>
              <a:rPr lang="en-US" sz="2000" dirty="0" smtClean="0"/>
              <a:t>it</a:t>
            </a:r>
            <a:endParaRPr lang="en-US" sz="2000" dirty="0"/>
          </a:p>
        </p:txBody>
      </p:sp>
    </p:spTree>
    <p:extLst>
      <p:ext uri="{BB962C8B-B14F-4D97-AF65-F5344CB8AC3E}">
        <p14:creationId xmlns:p14="http://schemas.microsoft.com/office/powerpoint/2010/main" val="36070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Monday, Nov. 12, 2018</a:t>
            </a:r>
            <a:endParaRPr lang="en-US"/>
          </a:p>
        </p:txBody>
      </p:sp>
      <p:sp>
        <p:nvSpPr>
          <p:cNvPr id="15" name="Footer Placeholder 4"/>
          <p:cNvSpPr>
            <a:spLocks noGrp="1"/>
          </p:cNvSpPr>
          <p:nvPr>
            <p:ph type="ftr" sz="quarter" idx="11"/>
          </p:nvPr>
        </p:nvSpPr>
        <p:spPr/>
        <p:txBody>
          <a:bodyPr/>
          <a:lstStyle/>
          <a:p>
            <a:r>
              <a:rPr lang="mr-IN" smtClean="0"/>
              <a:t>PHYS 1444-002, Fall 2018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20</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b="1"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933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933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933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685800"/>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933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extLst>
              <p:ext uri="{D42A27DB-BD31-4B8C-83A1-F6EECF244321}">
                <p14:modId xmlns:p14="http://schemas.microsoft.com/office/powerpoint/2010/main" val="1117580927"/>
              </p:ext>
            </p:extLst>
          </p:nvPr>
        </p:nvGraphicFramePr>
        <p:xfrm>
          <a:off x="5121275" y="2454275"/>
          <a:ext cx="822325" cy="465138"/>
        </p:xfrm>
        <a:graphic>
          <a:graphicData uri="http://schemas.openxmlformats.org/presentationml/2006/ole">
            <mc:AlternateContent xmlns:mc="http://schemas.openxmlformats.org/markup-compatibility/2006">
              <mc:Choice xmlns:v="urn:schemas-microsoft-com:vml" Requires="v">
                <p:oleObj spid="_x0000_s249334" name="Equation" r:id="rId8" imgW="291960" imgH="164880" progId="Equation.DSMT4">
                  <p:embed/>
                </p:oleObj>
              </mc:Choice>
              <mc:Fallback>
                <p:oleObj name="Equation" r:id="rId8" imgW="2919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454275"/>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extLst>
              <p:ext uri="{D42A27DB-BD31-4B8C-83A1-F6EECF244321}">
                <p14:modId xmlns:p14="http://schemas.microsoft.com/office/powerpoint/2010/main" val="1290663427"/>
              </p:ext>
            </p:extLst>
          </p:nvPr>
        </p:nvGraphicFramePr>
        <p:xfrm>
          <a:off x="1524000" y="4130675"/>
          <a:ext cx="2057400" cy="746125"/>
        </p:xfrm>
        <a:graphic>
          <a:graphicData uri="http://schemas.openxmlformats.org/presentationml/2006/ole">
            <mc:AlternateContent xmlns:mc="http://schemas.openxmlformats.org/markup-compatibility/2006">
              <mc:Choice xmlns:v="urn:schemas-microsoft-com:vml" Requires="v">
                <p:oleObj spid="_x0000_s249335" name="Equation" r:id="rId10" imgW="558720" imgH="203040" progId="Equation.DSMT4">
                  <p:embed/>
                </p:oleObj>
              </mc:Choice>
              <mc:Fallback>
                <p:oleObj name="Equation" r:id="rId10" imgW="5587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130675"/>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447899242"/>
              </p:ext>
            </p:extLst>
          </p:nvPr>
        </p:nvGraphicFramePr>
        <p:xfrm>
          <a:off x="5411788" y="625475"/>
          <a:ext cx="1293812" cy="669925"/>
        </p:xfrm>
        <a:graphic>
          <a:graphicData uri="http://schemas.openxmlformats.org/presentationml/2006/ole">
            <mc:AlternateContent xmlns:mc="http://schemas.openxmlformats.org/markup-compatibility/2006">
              <mc:Choice xmlns:v="urn:schemas-microsoft-com:vml" Requires="v">
                <p:oleObj spid="_x0000_s249336" name="Equation" r:id="rId12" imgW="634680" imgH="330120" progId="Equation.DSMT4">
                  <p:embed/>
                </p:oleObj>
              </mc:Choice>
              <mc:Fallback>
                <p:oleObj name="Equation" r:id="rId12" imgW="634680" imgH="3301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788" y="625475"/>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912377559"/>
              </p:ext>
            </p:extLst>
          </p:nvPr>
        </p:nvGraphicFramePr>
        <p:xfrm>
          <a:off x="6623050" y="823913"/>
          <a:ext cx="387350" cy="334962"/>
        </p:xfrm>
        <a:graphic>
          <a:graphicData uri="http://schemas.openxmlformats.org/presentationml/2006/ole">
            <mc:AlternateContent xmlns:mc="http://schemas.openxmlformats.org/markup-compatibility/2006">
              <mc:Choice xmlns:v="urn:schemas-microsoft-com:vml" Requires="v">
                <p:oleObj spid="_x0000_s249337" name="Equation" r:id="rId14" imgW="190440" imgH="164880" progId="Equation.DSMT4">
                  <p:embed/>
                </p:oleObj>
              </mc:Choice>
              <mc:Fallback>
                <p:oleObj name="Equation" r:id="rId14" imgW="190440" imgH="164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823913"/>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extLst>
              <p:ext uri="{D42A27DB-BD31-4B8C-83A1-F6EECF244321}">
                <p14:modId xmlns:p14="http://schemas.microsoft.com/office/powerpoint/2010/main" val="1296394533"/>
              </p:ext>
            </p:extLst>
          </p:nvPr>
        </p:nvGraphicFramePr>
        <p:xfrm>
          <a:off x="5857875" y="2416175"/>
          <a:ext cx="1000125" cy="571500"/>
        </p:xfrm>
        <a:graphic>
          <a:graphicData uri="http://schemas.openxmlformats.org/presentationml/2006/ole">
            <mc:AlternateContent xmlns:mc="http://schemas.openxmlformats.org/markup-compatibility/2006">
              <mc:Choice xmlns:v="urn:schemas-microsoft-com:vml" Requires="v">
                <p:oleObj spid="_x0000_s249338" name="Equation" r:id="rId16" imgW="355320" imgH="203040" progId="Equation.DSMT4">
                  <p:embed/>
                </p:oleObj>
              </mc:Choice>
              <mc:Fallback>
                <p:oleObj name="Equation" r:id="rId16" imgW="3553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416175"/>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4141788" y="648047"/>
            <a:ext cx="1293812" cy="619952"/>
          </a:xfrm>
          <a:prstGeom prst="rect">
            <a:avLst/>
          </a:prstGeom>
        </p:spPr>
      </p:pic>
    </p:spTree>
    <p:extLst>
      <p:ext uri="{BB962C8B-B14F-4D97-AF65-F5344CB8AC3E}">
        <p14:creationId xmlns:p14="http://schemas.microsoft.com/office/powerpoint/2010/main" val="751873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31C99203-E607-9B4D-ABF6-C5FCACCE5DE3}" type="slidenum">
              <a:rPr lang="en-US"/>
              <a:pPr/>
              <a:t>21</a:t>
            </a:fld>
            <a:endParaRPr lang="en-US"/>
          </a:p>
        </p:txBody>
      </p:sp>
      <p:pic>
        <p:nvPicPr>
          <p:cNvPr id="401410" name="Picture 2" descr="FG28_014"/>
          <p:cNvPicPr>
            <a:picLocks noChangeAspect="1" noChangeArrowheads="1"/>
          </p:cNvPicPr>
          <p:nvPr/>
        </p:nvPicPr>
        <p:blipFill>
          <a:blip r:embed="rId3"/>
          <a:srcRect/>
          <a:stretch>
            <a:fillRect/>
          </a:stretch>
        </p:blipFill>
        <p:spPr bwMode="auto">
          <a:xfrm>
            <a:off x="6553200" y="0"/>
            <a:ext cx="3124200" cy="2343150"/>
          </a:xfrm>
          <a:prstGeom prst="rect">
            <a:avLst/>
          </a:prstGeom>
          <a:noFill/>
        </p:spPr>
      </p:pic>
      <p:sp>
        <p:nvSpPr>
          <p:cNvPr id="401411" name="Rectangle 3"/>
          <p:cNvSpPr>
            <a:spLocks noGrp="1" noChangeArrowheads="1"/>
          </p:cNvSpPr>
          <p:nvPr>
            <p:ph type="title"/>
          </p:nvPr>
        </p:nvSpPr>
        <p:spPr>
          <a:xfrm>
            <a:off x="228600" y="-76200"/>
            <a:ext cx="8686800" cy="762000"/>
          </a:xfrm>
        </p:spPr>
        <p:txBody>
          <a:bodyPr/>
          <a:lstStyle/>
          <a:p>
            <a:r>
              <a:rPr lang="en-US" b="1" dirty="0"/>
              <a:t>Example 28 –</a:t>
            </a:r>
            <a:r>
              <a:rPr lang="en-US" b="1" dirty="0" smtClean="0"/>
              <a:t> 10 </a:t>
            </a:r>
            <a:endParaRPr lang="en-US" b="1" dirty="0"/>
          </a:p>
        </p:txBody>
      </p:sp>
      <p:sp>
        <p:nvSpPr>
          <p:cNvPr id="401412" name="Text Box 4"/>
          <p:cNvSpPr txBox="1">
            <a:spLocks noChangeArrowheads="1"/>
          </p:cNvSpPr>
          <p:nvPr/>
        </p:nvSpPr>
        <p:spPr bwMode="auto">
          <a:xfrm>
            <a:off x="381000" y="609600"/>
            <a:ext cx="62484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Toroid. </a:t>
            </a:r>
            <a:r>
              <a:rPr lang="en-US">
                <a:solidFill>
                  <a:schemeClr val="accent2"/>
                </a:solidFill>
                <a:latin typeface="Arial Narrow" charset="0"/>
              </a:rPr>
              <a:t>Use Ampere’s law to determine the magnetic field (a) inside and (b) outside a toroid, which is like a solenoid bent into the shape of a circle.  </a:t>
            </a:r>
          </a:p>
        </p:txBody>
      </p:sp>
      <p:sp>
        <p:nvSpPr>
          <p:cNvPr id="401413" name="Text Box 5"/>
          <p:cNvSpPr txBox="1">
            <a:spLocks noChangeArrowheads="1"/>
          </p:cNvSpPr>
          <p:nvPr/>
        </p:nvSpPr>
        <p:spPr bwMode="auto">
          <a:xfrm>
            <a:off x="304800" y="18288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How do you think the magnetic field lines inside the </a:t>
            </a:r>
            <a:r>
              <a:rPr lang="en-US" dirty="0" err="1">
                <a:solidFill>
                  <a:srgbClr val="CC00CC"/>
                </a:solidFill>
                <a:latin typeface="Arial Narrow" charset="0"/>
              </a:rPr>
              <a:t>toroid</a:t>
            </a:r>
            <a:r>
              <a:rPr lang="en-US" dirty="0">
                <a:solidFill>
                  <a:srgbClr val="CC00CC"/>
                </a:solidFill>
                <a:latin typeface="Arial Narrow" charset="0"/>
              </a:rPr>
              <a:t> look? </a:t>
            </a:r>
            <a:endParaRPr lang="en-US" baseline="-25000" dirty="0">
              <a:solidFill>
                <a:srgbClr val="CC00CC"/>
              </a:solidFill>
              <a:latin typeface="Arial Narrow" charset="0"/>
            </a:endParaRPr>
          </a:p>
        </p:txBody>
      </p:sp>
      <p:sp>
        <p:nvSpPr>
          <p:cNvPr id="401414" name="Text Box 6"/>
          <p:cNvSpPr txBox="1">
            <a:spLocks noChangeArrowheads="1"/>
          </p:cNvSpPr>
          <p:nvPr/>
        </p:nvSpPr>
        <p:spPr bwMode="auto">
          <a:xfrm>
            <a:off x="304800" y="2286000"/>
            <a:ext cx="8389938"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it is a bent solenoid, it should be a circle concentric with the </a:t>
            </a:r>
            <a:r>
              <a:rPr lang="en-US" dirty="0" err="1">
                <a:solidFill>
                  <a:srgbClr val="CC00CC"/>
                </a:solidFill>
                <a:latin typeface="Arial Narrow" charset="0"/>
              </a:rPr>
              <a:t>toroid</a:t>
            </a:r>
            <a:r>
              <a:rPr lang="en-US" dirty="0">
                <a:solidFill>
                  <a:srgbClr val="CC00CC"/>
                </a:solidFill>
                <a:latin typeface="Arial Narrow" charset="0"/>
              </a:rPr>
              <a:t>.</a:t>
            </a:r>
          </a:p>
        </p:txBody>
      </p:sp>
      <p:sp>
        <p:nvSpPr>
          <p:cNvPr id="401415" name="Text Box 7"/>
          <p:cNvSpPr txBox="1">
            <a:spLocks noChangeArrowheads="1"/>
          </p:cNvSpPr>
          <p:nvPr/>
        </p:nvSpPr>
        <p:spPr bwMode="auto">
          <a:xfrm>
            <a:off x="304800" y="26670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If we choose path of integration one of these field lines of radius </a:t>
            </a:r>
            <a:r>
              <a:rPr lang="en-US" dirty="0" err="1">
                <a:solidFill>
                  <a:srgbClr val="CC00CC"/>
                </a:solidFill>
                <a:latin typeface="Arial Narrow" charset="0"/>
              </a:rPr>
              <a:t>r</a:t>
            </a:r>
            <a:r>
              <a:rPr lang="en-US" dirty="0">
                <a:solidFill>
                  <a:srgbClr val="CC00CC"/>
                </a:solidFill>
                <a:latin typeface="Arial Narrow" charset="0"/>
              </a:rPr>
              <a:t> inside the </a:t>
            </a:r>
            <a:r>
              <a:rPr lang="en-US" dirty="0" err="1">
                <a:solidFill>
                  <a:srgbClr val="CC00CC"/>
                </a:solidFill>
                <a:latin typeface="Arial Narrow" charset="0"/>
              </a:rPr>
              <a:t>toroid</a:t>
            </a:r>
            <a:r>
              <a:rPr lang="en-US" dirty="0">
                <a:solidFill>
                  <a:srgbClr val="CC00CC"/>
                </a:solidFill>
                <a:latin typeface="Arial Narrow" charset="0"/>
              </a:rPr>
              <a:t>, path 1, to use the symmetry of the situation, making B the same at all points on the path, we obtain from Ampere’s law</a:t>
            </a:r>
          </a:p>
        </p:txBody>
      </p:sp>
      <p:sp>
        <p:nvSpPr>
          <p:cNvPr id="401417" name="AutoShape 9"/>
          <p:cNvSpPr>
            <a:spLocks noChangeArrowheads="1"/>
          </p:cNvSpPr>
          <p:nvPr/>
        </p:nvSpPr>
        <p:spPr bwMode="auto">
          <a:xfrm>
            <a:off x="5181600" y="39624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graphicFrame>
        <p:nvGraphicFramePr>
          <p:cNvPr id="401418" name="Object 10"/>
          <p:cNvGraphicFramePr>
            <a:graphicFrameLocks noChangeAspect="1"/>
          </p:cNvGraphicFramePr>
          <p:nvPr/>
        </p:nvGraphicFramePr>
        <p:xfrm>
          <a:off x="6705600" y="4114800"/>
          <a:ext cx="517525" cy="309563"/>
        </p:xfrm>
        <a:graphic>
          <a:graphicData uri="http://schemas.openxmlformats.org/presentationml/2006/ole">
            <mc:AlternateContent xmlns:mc="http://schemas.openxmlformats.org/markup-compatibility/2006">
              <mc:Choice xmlns:v="urn:schemas-microsoft-com:vml" Requires="v">
                <p:oleObj spid="_x0000_s250134"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517525" cy="309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401419" name="Text Box 11"/>
          <p:cNvSpPr txBox="1">
            <a:spLocks noChangeArrowheads="1"/>
          </p:cNvSpPr>
          <p:nvPr/>
        </p:nvSpPr>
        <p:spPr bwMode="auto">
          <a:xfrm>
            <a:off x="533400" y="4648200"/>
            <a:ext cx="83058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 magnetic field inside a </a:t>
            </a:r>
            <a:r>
              <a:rPr lang="en-US" dirty="0" err="1">
                <a:solidFill>
                  <a:srgbClr val="CC00CC"/>
                </a:solidFill>
                <a:latin typeface="Arial Narrow" charset="0"/>
              </a:rPr>
              <a:t>toroid</a:t>
            </a:r>
            <a:r>
              <a:rPr lang="en-US" dirty="0">
                <a:solidFill>
                  <a:srgbClr val="CC00CC"/>
                </a:solidFill>
                <a:latin typeface="Arial Narrow" charset="0"/>
              </a:rPr>
              <a:t> is not uniform.  It is larger on the inner edge.  However, the field will be uniform if the radius is large and the </a:t>
            </a:r>
            <a:r>
              <a:rPr lang="en-US" dirty="0" err="1">
                <a:solidFill>
                  <a:srgbClr val="CC00CC"/>
                </a:solidFill>
                <a:latin typeface="Arial Narrow" charset="0"/>
              </a:rPr>
              <a:t>toroid</a:t>
            </a:r>
            <a:r>
              <a:rPr lang="en-US" dirty="0">
                <a:solidFill>
                  <a:srgbClr val="CC00CC"/>
                </a:solidFill>
                <a:latin typeface="Arial Narrow" charset="0"/>
              </a:rPr>
              <a:t> is </a:t>
            </a:r>
            <a:r>
              <a:rPr lang="en-US" dirty="0" smtClean="0">
                <a:solidFill>
                  <a:srgbClr val="CC00CC"/>
                </a:solidFill>
                <a:latin typeface="Arial Narrow" charset="0"/>
              </a:rPr>
              <a:t>thin.   The filed in this case is B </a:t>
            </a:r>
            <a:r>
              <a:rPr lang="en-US" dirty="0">
                <a:solidFill>
                  <a:srgbClr val="CC00CC"/>
                </a:solidFill>
                <a:latin typeface="Arial Narrow" charset="0"/>
              </a:rPr>
              <a:t>=</a:t>
            </a:r>
            <a:r>
              <a:rPr lang="en-US" dirty="0" smtClean="0">
                <a:solidFill>
                  <a:srgbClr val="CC00CC"/>
                </a:solidFill>
                <a:latin typeface="Arial Narrow" charset="0"/>
              </a:rPr>
              <a:t> </a:t>
            </a:r>
            <a:r>
              <a:rPr lang="en-US" dirty="0" smtClean="0">
                <a:solidFill>
                  <a:srgbClr val="CC00CC"/>
                </a:solidFill>
                <a:latin typeface="Symbol" charset="2"/>
              </a:rPr>
              <a:t>μ</a:t>
            </a:r>
            <a:r>
              <a:rPr lang="en-US" baseline="-25000" dirty="0" smtClean="0">
                <a:solidFill>
                  <a:srgbClr val="CC00CC"/>
                </a:solidFill>
                <a:latin typeface="Arial Narrow" charset="0"/>
              </a:rPr>
              <a:t>0</a:t>
            </a:r>
            <a:r>
              <a:rPr lang="en-US" dirty="0" smtClean="0">
                <a:solidFill>
                  <a:srgbClr val="CC00CC"/>
                </a:solidFill>
                <a:latin typeface="Arial Narrow" charset="0"/>
              </a:rPr>
              <a:t>n</a:t>
            </a:r>
            <a:r>
              <a:rPr lang="en-US" dirty="0" smtClean="0">
                <a:solidFill>
                  <a:srgbClr val="CC00CC"/>
                </a:solidFill>
                <a:latin typeface="Monotype Corsiva" charset="0"/>
              </a:rPr>
              <a:t>I</a:t>
            </a:r>
            <a:r>
              <a:rPr lang="en-US" dirty="0">
                <a:solidFill>
                  <a:srgbClr val="CC00CC"/>
                </a:solidFill>
                <a:latin typeface="Arial Narrow" charset="0"/>
              </a:rPr>
              <a:t>.</a:t>
            </a:r>
          </a:p>
        </p:txBody>
      </p:sp>
      <p:sp>
        <p:nvSpPr>
          <p:cNvPr id="401420" name="Text Box 12"/>
          <p:cNvSpPr txBox="1">
            <a:spLocks noChangeArrowheads="1"/>
          </p:cNvSpPr>
          <p:nvPr/>
        </p:nvSpPr>
        <p:spPr bwMode="auto">
          <a:xfrm>
            <a:off x="457200" y="5791200"/>
            <a:ext cx="8382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Outside the solenoid, the field is 0 since the net enclosed current is 0.</a:t>
            </a:r>
          </a:p>
        </p:txBody>
      </p:sp>
      <p:graphicFrame>
        <p:nvGraphicFramePr>
          <p:cNvPr id="401421" name="Object 13"/>
          <p:cNvGraphicFramePr>
            <a:graphicFrameLocks noChangeAspect="1"/>
          </p:cNvGraphicFramePr>
          <p:nvPr/>
        </p:nvGraphicFramePr>
        <p:xfrm>
          <a:off x="1908175" y="4038600"/>
          <a:ext cx="1216025" cy="463550"/>
        </p:xfrm>
        <a:graphic>
          <a:graphicData uri="http://schemas.openxmlformats.org/presentationml/2006/ole">
            <mc:AlternateContent xmlns:mc="http://schemas.openxmlformats.org/markup-compatibility/2006">
              <mc:Choice xmlns:v="urn:schemas-microsoft-com:vml" Requires="v">
                <p:oleObj spid="_x0000_s250135" name="Equation" r:id="rId6" imgW="596880" imgH="228600" progId="Equation.DSMT4">
                  <p:embed/>
                </p:oleObj>
              </mc:Choice>
              <mc:Fallback>
                <p:oleObj name="Equation" r:id="rId6" imgW="5968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4038600"/>
                        <a:ext cx="1216025" cy="463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2" name="Object 14"/>
          <p:cNvGraphicFramePr>
            <a:graphicFrameLocks noChangeAspect="1"/>
          </p:cNvGraphicFramePr>
          <p:nvPr/>
        </p:nvGraphicFramePr>
        <p:xfrm>
          <a:off x="3105150" y="4084638"/>
          <a:ext cx="1085850" cy="411162"/>
        </p:xfrm>
        <a:graphic>
          <a:graphicData uri="http://schemas.openxmlformats.org/presentationml/2006/ole">
            <mc:AlternateContent xmlns:mc="http://schemas.openxmlformats.org/markup-compatibility/2006">
              <mc:Choice xmlns:v="urn:schemas-microsoft-com:vml" Requires="v">
                <p:oleObj spid="_x0000_s250136"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5150" y="4084638"/>
                        <a:ext cx="1085850" cy="411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3" name="Object 15"/>
          <p:cNvGraphicFramePr>
            <a:graphicFrameLocks noChangeAspect="1"/>
          </p:cNvGraphicFramePr>
          <p:nvPr/>
        </p:nvGraphicFramePr>
        <p:xfrm>
          <a:off x="4151313" y="4083050"/>
          <a:ext cx="725487" cy="412750"/>
        </p:xfrm>
        <a:graphic>
          <a:graphicData uri="http://schemas.openxmlformats.org/presentationml/2006/ole">
            <mc:AlternateContent xmlns:mc="http://schemas.openxmlformats.org/markup-compatibility/2006">
              <mc:Choice xmlns:v="urn:schemas-microsoft-com:vml" Requires="v">
                <p:oleObj spid="_x0000_s250137" name="Equation" r:id="rId10" imgW="355320" imgH="203040" progId="Equation.DSMT4">
                  <p:embed/>
                </p:oleObj>
              </mc:Choice>
              <mc:Fallback>
                <p:oleObj name="Equation" r:id="rId10" imgW="35532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4083050"/>
                        <a:ext cx="725487" cy="412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1424" name="Object 16"/>
          <p:cNvGraphicFramePr>
            <a:graphicFrameLocks noChangeAspect="1"/>
          </p:cNvGraphicFramePr>
          <p:nvPr/>
        </p:nvGraphicFramePr>
        <p:xfrm>
          <a:off x="7148513" y="3902075"/>
          <a:ext cx="776287" cy="746125"/>
        </p:xfrm>
        <a:graphic>
          <a:graphicData uri="http://schemas.openxmlformats.org/presentationml/2006/ole">
            <mc:AlternateContent xmlns:mc="http://schemas.openxmlformats.org/markup-compatibility/2006">
              <mc:Choice xmlns:v="urn:schemas-microsoft-com:vml" Requires="v">
                <p:oleObj spid="_x0000_s250138" name="Equation" r:id="rId12" imgW="380880" imgH="368280" progId="Equation.DSMT4">
                  <p:embed/>
                </p:oleObj>
              </mc:Choice>
              <mc:Fallback>
                <p:oleObj name="Equation" r:id="rId12" imgW="3808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513" y="3902075"/>
                        <a:ext cx="776287" cy="746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4"/>
          <a:stretch>
            <a:fillRect/>
          </a:stretch>
        </p:blipFill>
        <p:spPr>
          <a:xfrm>
            <a:off x="669132" y="3952048"/>
            <a:ext cx="1293812" cy="619952"/>
          </a:xfrm>
          <a:prstGeom prst="rect">
            <a:avLst/>
          </a:prstGeom>
        </p:spPr>
      </p:pic>
    </p:spTree>
    <p:extLst>
      <p:ext uri="{BB962C8B-B14F-4D97-AF65-F5344CB8AC3E}">
        <p14:creationId xmlns:p14="http://schemas.microsoft.com/office/powerpoint/2010/main" val="192114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Nov. 12,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b="1" dirty="0" smtClean="0"/>
              <a:t>Reminder: Special Project #5</a:t>
            </a:r>
            <a:endParaRPr lang="en-US" b="1"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Wednesday, Nov. 28</a:t>
            </a:r>
          </a:p>
        </p:txBody>
      </p:sp>
    </p:spTree>
    <p:extLst>
      <p:ext uri="{BB962C8B-B14F-4D97-AF65-F5344CB8AC3E}">
        <p14:creationId xmlns:p14="http://schemas.microsoft.com/office/powerpoint/2010/main" val="185841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12,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4</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b="1" dirty="0"/>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323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323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323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electric </a:t>
            </a:r>
            <a:r>
              <a:rPr lang="en-US" dirty="0" smtClean="0"/>
              <a:t>current </a:t>
            </a:r>
            <a:r>
              <a:rPr lang="en-US" dirty="0"/>
              <a:t>and </a:t>
            </a:r>
            <a:r>
              <a:rPr lang="en-US" dirty="0" smtClean="0"/>
              <a:t>a moving </a:t>
            </a:r>
            <a:r>
              <a:rPr lang="en-US" dirty="0"/>
              <a:t>charge</a:t>
            </a:r>
          </a:p>
          <a:p>
            <a:r>
              <a:rPr lang="en-US" dirty="0"/>
              <a:t>We will now learn about the dynamics of magnetism</a:t>
            </a:r>
          </a:p>
          <a:p>
            <a:pPr lvl="1"/>
            <a:r>
              <a:rPr lang="en-US" dirty="0"/>
              <a:t>How do we determine magnetic field </a:t>
            </a:r>
            <a:r>
              <a:rPr lang="en-US" dirty="0" smtClean="0"/>
              <a:t>strengths </a:t>
            </a:r>
            <a:r>
              <a:rPr lang="en-US" dirty="0"/>
              <a:t>in certain situations?</a:t>
            </a:r>
          </a:p>
          <a:p>
            <a:pPr lvl="1"/>
            <a:r>
              <a:rPr lang="en-US" dirty="0"/>
              <a:t>How do two wires with electric current interact?</a:t>
            </a:r>
          </a:p>
          <a:p>
            <a:pPr lvl="1"/>
            <a:r>
              <a:rPr lang="en-US" dirty="0"/>
              <a:t>What is the general approach to finding the connection between </a:t>
            </a:r>
            <a:r>
              <a:rPr lang="en-US" dirty="0" smtClean="0"/>
              <a:t>the electric current </a:t>
            </a:r>
            <a:r>
              <a:rPr lang="en-US" dirty="0"/>
              <a:t>and </a:t>
            </a:r>
            <a:r>
              <a:rPr lang="en-US" dirty="0" smtClean="0"/>
              <a:t>the magnetic </a:t>
            </a:r>
            <a:r>
              <a:rPr lang="en-US" dirty="0"/>
              <a:t>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323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738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12,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b="1"/>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449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4493"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449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a:t>
            </a:r>
            <a:r>
              <a:rPr lang="en-US" sz="2400" dirty="0" smtClean="0"/>
              <a:t>the electric current</a:t>
            </a:r>
            <a:r>
              <a:rPr lang="en-US" sz="2400" dirty="0"/>
              <a: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a:t>
            </a:r>
            <a:r>
              <a:rPr lang="en-US" sz="2400" dirty="0" smtClean="0"/>
              <a:t> </a:t>
            </a:r>
            <a:r>
              <a:rPr lang="en-US" sz="2400" dirty="0" smtClean="0">
                <a:latin typeface="Symbol" charset="2"/>
              </a:rPr>
              <a:t>μ</a:t>
            </a:r>
            <a:r>
              <a:rPr lang="en-US" sz="2400" baseline="-25000" dirty="0" smtClean="0"/>
              <a:t>0</a:t>
            </a:r>
            <a:r>
              <a:rPr lang="en-US" sz="2400" dirty="0"/>
              <a:t>/</a:t>
            </a:r>
            <a:r>
              <a:rPr lang="en-US" sz="2400" dirty="0" smtClean="0"/>
              <a:t>2</a:t>
            </a:r>
            <a:r>
              <a:rPr lang="en-US" sz="2400" dirty="0" smtClean="0">
                <a:latin typeface="Symbol" charset="2"/>
              </a:rPr>
              <a:t>π</a:t>
            </a:r>
            <a:r>
              <a:rPr lang="en-US" sz="2400" dirty="0" smtClean="0"/>
              <a:t>, </a:t>
            </a:r>
            <a:r>
              <a:rPr lang="en-US" sz="2400" dirty="0"/>
              <a:t>thus the field strength becomes</a:t>
            </a:r>
          </a:p>
          <a:p>
            <a:pPr lvl="1"/>
            <a:endParaRPr lang="en-US" sz="2400" dirty="0"/>
          </a:p>
          <a:p>
            <a:pPr lvl="1"/>
            <a:r>
              <a:rPr lang="en-US" sz="2400" dirty="0" smtClean="0"/>
              <a:t> </a:t>
            </a:r>
            <a:r>
              <a:rPr lang="en-US" sz="2400" dirty="0" smtClean="0">
                <a:latin typeface="Symbol" charset="2"/>
              </a:rPr>
              <a:t>μ</a:t>
            </a:r>
            <a:r>
              <a:rPr lang="en-US" sz="2400" baseline="-25000" dirty="0" smtClean="0"/>
              <a:t>0</a:t>
            </a:r>
            <a:r>
              <a:rPr lang="en-US" sz="2400" dirty="0" smtClean="0"/>
              <a:t> </a:t>
            </a:r>
            <a:r>
              <a:rPr lang="en-US" sz="2400" dirty="0"/>
              <a:t>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449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mc:AlternateContent xmlns:mc="http://schemas.openxmlformats.org/markup-compatibility/2006">
              <mc:Choice xmlns:v="urn:schemas-microsoft-com:vml" Requires="v">
                <p:oleObj spid="_x0000_s214496" name="Equation" r:id="rId8" imgW="266400" imgH="152280" progId="Equation.DSMT4">
                  <p:embed/>
                </p:oleObj>
              </mc:Choice>
              <mc:Fallback>
                <p:oleObj name="Equation" r:id="rId8" imgW="2664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733800"/>
                        <a:ext cx="530225" cy="301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mc:AlternateContent xmlns:mc="http://schemas.openxmlformats.org/markup-compatibility/2006">
              <mc:Choice xmlns:v="urn:schemas-microsoft-com:vml" Requires="v">
                <p:oleObj spid="_x0000_s214497" name="Equation" r:id="rId10" imgW="533160" imgH="368280" progId="Equation.DSMT4">
                  <p:embed/>
                </p:oleObj>
              </mc:Choice>
              <mc:Fallback>
                <p:oleObj name="Equation" r:id="rId10" imgW="5331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488" y="4876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mc:AlternateContent xmlns:mc="http://schemas.openxmlformats.org/markup-compatibility/2006">
              <mc:Choice xmlns:v="urn:schemas-microsoft-com:vml" Requires="v">
                <p:oleObj spid="_x0000_s214498" name="Equation" r:id="rId12" imgW="1307880" imgH="228600" progId="Equation.DSMT4">
                  <p:embed/>
                </p:oleObj>
              </mc:Choice>
              <mc:Fallback>
                <p:oleObj name="Equation" r:id="rId12" imgW="13078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638800"/>
                        <a:ext cx="3141662" cy="549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mc:AlternateContent xmlns:mc="http://schemas.openxmlformats.org/markup-compatibility/2006">
              <mc:Choice xmlns:v="urn:schemas-microsoft-com:vml" Requires="v">
                <p:oleObj spid="_x0000_s214499" name="Equation" r:id="rId14" imgW="139680" imgH="368280" progId="Equation.DSMT4">
                  <p:embed/>
                </p:oleObj>
              </mc:Choice>
              <mc:Fallback>
                <p:oleObj name="Equation" r:id="rId14" imgW="1396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1188" y="3535363"/>
                        <a:ext cx="277812" cy="731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15" name="Text Box 12"/>
          <p:cNvSpPr txBox="1">
            <a:spLocks noChangeArrowheads="1"/>
          </p:cNvSpPr>
          <p:nvPr/>
        </p:nvSpPr>
        <p:spPr bwMode="auto">
          <a:xfrm>
            <a:off x="381000" y="6172200"/>
            <a:ext cx="8305800"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smtClean="0">
                <a:solidFill>
                  <a:srgbClr val="C00000"/>
                </a:solidFill>
                <a:latin typeface="+mj-lt"/>
              </a:rPr>
              <a:t>Merriam-Webster: </a:t>
            </a:r>
            <a:r>
              <a:rPr lang="en-US" sz="1600" b="1" smtClean="0">
                <a:solidFill>
                  <a:srgbClr val="C00000"/>
                </a:solidFill>
                <a:latin typeface="+mj-lt"/>
              </a:rPr>
              <a:t>Permeability is the </a:t>
            </a:r>
            <a:r>
              <a:rPr lang="en-US" sz="1600" b="1" dirty="0">
                <a:solidFill>
                  <a:srgbClr val="C00000"/>
                </a:solidFill>
                <a:latin typeface="+mj-lt"/>
              </a:rPr>
              <a:t>property of a </a:t>
            </a:r>
            <a:r>
              <a:rPr lang="en-US" sz="1600" b="1" dirty="0" err="1">
                <a:solidFill>
                  <a:srgbClr val="C00000"/>
                </a:solidFill>
                <a:latin typeface="+mj-lt"/>
              </a:rPr>
              <a:t>magnetizable</a:t>
            </a:r>
            <a:r>
              <a:rPr lang="en-US" sz="1600" b="1" dirty="0">
                <a:solidFill>
                  <a:srgbClr val="C00000"/>
                </a:solidFill>
                <a:latin typeface="+mj-lt"/>
              </a:rPr>
              <a:t> substance that determines the degree in which it modifies the magnetic flux in the region occupied by it in a magnetic field</a:t>
            </a:r>
          </a:p>
        </p:txBody>
      </p:sp>
    </p:spTree>
    <p:extLst>
      <p:ext uri="{BB962C8B-B14F-4D97-AF65-F5344CB8AC3E}">
        <p14:creationId xmlns:p14="http://schemas.microsoft.com/office/powerpoint/2010/main" val="851389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12,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b="1"/>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wire. </a:t>
            </a:r>
            <a:r>
              <a:rPr lang="en-US" sz="2800" dirty="0">
                <a:solidFill>
                  <a:schemeClr val="accent2"/>
                </a:solidFill>
                <a:latin typeface="Arial Narrow" charset="0"/>
              </a:rPr>
              <a:t>A vertical electric wire in the wall of a building carries a</a:t>
            </a:r>
            <a:r>
              <a:rPr lang="en-US" sz="2800" dirty="0" smtClean="0">
                <a:solidFill>
                  <a:schemeClr val="accent2"/>
                </a:solidFill>
                <a:latin typeface="Arial Narrow" charset="0"/>
              </a:rPr>
              <a:t> DC </a:t>
            </a:r>
            <a:r>
              <a:rPr lang="en-US" sz="2800" dirty="0">
                <a:solidFill>
                  <a:schemeClr val="accent2"/>
                </a:solidFill>
                <a:latin typeface="Arial Narrow" charset="0"/>
              </a:rPr>
              <a:t>current of 25A upward.  What is the magnetic field at a point 10cm due </a:t>
            </a:r>
            <a:r>
              <a:rPr lang="en-US" sz="2800" dirty="0" smtClean="0">
                <a:solidFill>
                  <a:schemeClr val="accent2"/>
                </a:solidFill>
                <a:latin typeface="Arial Narrow" charset="0"/>
              </a:rPr>
              <a:t>East </a:t>
            </a:r>
            <a:r>
              <a:rPr lang="en-US" sz="2800" dirty="0">
                <a:solidFill>
                  <a:schemeClr val="accent2"/>
                </a:solidFill>
                <a:latin typeface="Arial Narrow" charset="0"/>
              </a:rPr>
              <a:t>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mc:AlternateContent xmlns:mc="http://schemas.openxmlformats.org/markup-compatibility/2006">
              <mc:Choice xmlns:v="urn:schemas-microsoft-com:vml" Requires="v">
                <p:oleObj spid="_x0000_s215280" name="Equation" r:id="rId4" imgW="533160" imgH="368280" progId="Equation.DSMT4">
                  <p:embed/>
                </p:oleObj>
              </mc:Choice>
              <mc:Fallback>
                <p:oleObj name="Equation" r:id="rId4" imgW="533160" imgH="368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2971800"/>
                        <a:ext cx="1281112" cy="8842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mc:AlternateContent xmlns:mc="http://schemas.openxmlformats.org/markup-compatibility/2006">
              <mc:Choice xmlns:v="urn:schemas-microsoft-com:vml" Requires="v">
                <p:oleObj spid="_x0000_s21528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045075"/>
                        <a:ext cx="609600" cy="3651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mc:AlternateContent xmlns:mc="http://schemas.openxmlformats.org/markup-compatibility/2006">
              <mc:Choice xmlns:v="urn:schemas-microsoft-com:vml" Requires="v">
                <p:oleObj spid="_x0000_s215282" name="Equation" r:id="rId8" imgW="406080" imgH="368280" progId="Equation.DSMT4">
                  <p:embed/>
                </p:oleObj>
              </mc:Choice>
              <mc:Fallback>
                <p:oleObj name="Equation" r:id="rId8" imgW="40608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4800600"/>
                        <a:ext cx="976312" cy="884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mc:AlternateContent xmlns:mc="http://schemas.openxmlformats.org/markup-compatibility/2006">
              <mc:Choice xmlns:v="urn:schemas-microsoft-com:vml" Requires="v">
                <p:oleObj spid="_x0000_s215283" name="Equation" r:id="rId10" imgW="2336760" imgH="495000" progId="Equation.DSMT4">
                  <p:embed/>
                </p:oleObj>
              </mc:Choice>
              <mc:Fallback>
                <p:oleObj name="Equation" r:id="rId10" imgW="233676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602163"/>
                        <a:ext cx="5611813" cy="11890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3282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FG28_003"/>
          <p:cNvPicPr>
            <a:picLocks noChangeAspect="1" noChangeArrowheads="1"/>
          </p:cNvPicPr>
          <p:nvPr/>
        </p:nvPicPr>
        <p:blipFill>
          <a:blip r:embed="rId3"/>
          <a:srcRect/>
          <a:stretch>
            <a:fillRect/>
          </a:stretch>
        </p:blipFill>
        <p:spPr bwMode="auto">
          <a:xfrm>
            <a:off x="6705600" y="2209800"/>
            <a:ext cx="2971800" cy="1924050"/>
          </a:xfrm>
          <a:prstGeom prst="rect">
            <a:avLst/>
          </a:prstGeom>
          <a:noFill/>
        </p:spPr>
      </p:pic>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a:t>
            </a:r>
            <a:r>
              <a:rPr lang="en-US" sz="2800" dirty="0" smtClean="0"/>
              <a:t>carrying electric current </a:t>
            </a:r>
            <a:r>
              <a:rPr lang="en-US" sz="2800" dirty="0"/>
              <a:t>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smtClean="0"/>
              <a:t>Monday, Nov. 12, 2018</a:t>
            </a:r>
            <a:endParaRPr lang="en-US"/>
          </a:p>
        </p:txBody>
      </p:sp>
      <p:sp>
        <p:nvSpPr>
          <p:cNvPr id="11" name="Footer Placeholder 4"/>
          <p:cNvSpPr>
            <a:spLocks noGrp="1"/>
          </p:cNvSpPr>
          <p:nvPr>
            <p:ph type="ftr" sz="quarter" idx="11"/>
          </p:nvPr>
        </p:nvSpPr>
        <p:spPr/>
        <p:txBody>
          <a:bodyPr/>
          <a:lstStyle/>
          <a:p>
            <a:r>
              <a:rPr lang="mr-IN" smtClean="0"/>
              <a:t>PHYS 1444-002, Fall 2018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7</a:t>
            </a:fld>
            <a:endParaRPr lang="en-US"/>
          </a:p>
        </p:txBody>
      </p:sp>
      <p:sp>
        <p:nvSpPr>
          <p:cNvPr id="384003" name="Rectangle 3"/>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6363"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6364"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36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636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4009" name="Object 9"/>
          <p:cNvGraphicFramePr>
            <a:graphicFrameLocks noChangeAspect="1"/>
          </p:cNvGraphicFramePr>
          <p:nvPr>
            <p:extLst/>
          </p:nvPr>
        </p:nvGraphicFramePr>
        <p:xfrm>
          <a:off x="5653087" y="5410200"/>
          <a:ext cx="1433513" cy="884238"/>
        </p:xfrm>
        <a:graphic>
          <a:graphicData uri="http://schemas.openxmlformats.org/presentationml/2006/ole">
            <mc:AlternateContent xmlns:mc="http://schemas.openxmlformats.org/markup-compatibility/2006">
              <mc:Choice xmlns:v="urn:schemas-microsoft-com:vml" Requires="v">
                <p:oleObj spid="_x0000_s216367" name="Equation" r:id="rId9" imgW="596880" imgH="368280" progId="Equation.DSMT4">
                  <p:embed/>
                </p:oleObj>
              </mc:Choice>
              <mc:Fallback>
                <p:oleObj name="Equation" r:id="rId9" imgW="59688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3087" y="5410200"/>
                        <a:ext cx="1433513" cy="884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041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smtClean="0"/>
              <a:t>Monday, Nov. 12, 2018</a:t>
            </a:r>
            <a:endParaRPr lang="en-US"/>
          </a:p>
        </p:txBody>
      </p:sp>
      <p:sp>
        <p:nvSpPr>
          <p:cNvPr id="18" name="Footer Placeholder 4"/>
          <p:cNvSpPr>
            <a:spLocks noGrp="1"/>
          </p:cNvSpPr>
          <p:nvPr>
            <p:ph type="ftr" sz="quarter" idx="11"/>
          </p:nvPr>
        </p:nvSpPr>
        <p:spPr/>
        <p:txBody>
          <a:bodyPr/>
          <a:lstStyle/>
          <a:p>
            <a:r>
              <a:rPr lang="mr-IN" smtClean="0"/>
              <a:t>PHYS 1444-002, Fall 2018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b="1"/>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1774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17742"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74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1774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mc:AlternateContent xmlns:mc="http://schemas.openxmlformats.org/markup-compatibility/2006">
              <mc:Choice xmlns:v="urn:schemas-microsoft-com:vml" Requires="v">
                <p:oleObj spid="_x0000_s217745" name="Equation" r:id="rId9" imgW="291960" imgH="368280" progId="Equation.DSMT4">
                  <p:embed/>
                </p:oleObj>
              </mc:Choice>
              <mc:Fallback>
                <p:oleObj name="Equation" r:id="rId9" imgW="291960" imgH="368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2209800"/>
                        <a:ext cx="782638" cy="987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mc:AlternateContent xmlns:mc="http://schemas.openxmlformats.org/markup-compatibility/2006">
              <mc:Choice xmlns:v="urn:schemas-microsoft-com:vml" Requires="v">
                <p:oleObj spid="_x0000_s217746" name="Equation" r:id="rId11" imgW="266400" imgH="152280" progId="Equation.DSMT4">
                  <p:embed/>
                </p:oleObj>
              </mc:Choice>
              <mc:Fallback>
                <p:oleObj name="Equation" r:id="rId11" imgW="2664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1795463"/>
                        <a:ext cx="711200" cy="406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mc:AlternateContent xmlns:mc="http://schemas.openxmlformats.org/markup-compatibility/2006">
              <mc:Choice xmlns:v="urn:schemas-microsoft-com:vml" Requires="v">
                <p:oleObj spid="_x0000_s217747" name="Equation" r:id="rId13" imgW="761760" imgH="368280" progId="Equation.DSMT4">
                  <p:embed/>
                </p:oleObj>
              </mc:Choice>
              <mc:Fallback>
                <p:oleObj name="Equation" r:id="rId13" imgW="7617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00" y="4841875"/>
                        <a:ext cx="1649413" cy="7969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a:t>
            </a:r>
            <a:r>
              <a:rPr lang="en-US" sz="2000" dirty="0">
                <a:solidFill>
                  <a:srgbClr val="CC0000"/>
                </a:solidFill>
                <a:latin typeface="Arial Narrow" charset="0"/>
              </a:rPr>
              <a:t>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mc:AlternateContent xmlns:mc="http://schemas.openxmlformats.org/markup-compatibility/2006">
              <mc:Choice xmlns:v="urn:schemas-microsoft-com:vml" Requires="v">
                <p:oleObj spid="_x0000_s217748" name="Equation" r:id="rId15" imgW="330120" imgH="203040" progId="Equation.DSMT4">
                  <p:embed/>
                </p:oleObj>
              </mc:Choice>
              <mc:Fallback>
                <p:oleObj name="Equation" r:id="rId15" imgW="33012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86738" y="1744663"/>
                        <a:ext cx="881062" cy="541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mc:AlternateContent xmlns:mc="http://schemas.openxmlformats.org/markup-compatibility/2006">
              <mc:Choice xmlns:v="urn:schemas-microsoft-com:vml" Requires="v">
                <p:oleObj spid="_x0000_s217749" name="Equation" r:id="rId17" imgW="279360" imgH="203040" progId="Equation.DSMT4">
                  <p:embed/>
                </p:oleObj>
              </mc:Choice>
              <mc:Fallback>
                <p:oleObj name="Equation" r:id="rId17" imgW="2793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57888" y="2438400"/>
                        <a:ext cx="747712" cy="544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mc:AlternateContent xmlns:mc="http://schemas.openxmlformats.org/markup-compatibility/2006">
              <mc:Choice xmlns:v="urn:schemas-microsoft-com:vml" Requires="v">
                <p:oleObj spid="_x0000_s217750" name="Equation" r:id="rId19" imgW="266400" imgH="203040" progId="Equation.DSMT4">
                  <p:embed/>
                </p:oleObj>
              </mc:Choice>
              <mc:Fallback>
                <p:oleObj name="Equation" r:id="rId19" imgW="2664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29425" y="2438400"/>
                        <a:ext cx="714375" cy="544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mc:AlternateContent xmlns:mc="http://schemas.openxmlformats.org/markup-compatibility/2006">
              <mc:Choice xmlns:v="urn:schemas-microsoft-com:vml" Requires="v">
                <p:oleObj spid="_x0000_s217751" name="Equation" r:id="rId21" imgW="380880" imgH="368280" progId="Equation.DSMT4">
                  <p:embed/>
                </p:oleObj>
              </mc:Choice>
              <mc:Fallback>
                <p:oleObj name="Equation" r:id="rId21" imgW="38088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62825" y="2209800"/>
                        <a:ext cx="1019175" cy="987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56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Nov. 12,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b="1" dirty="0"/>
              <a:t>Example 28 –</a:t>
            </a:r>
            <a:r>
              <a:rPr lang="en-US" b="1" dirty="0" smtClean="0"/>
              <a:t> 5 </a:t>
            </a:r>
            <a:endParaRPr lang="en-US" b="1" dirty="0"/>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mc:AlternateContent xmlns:mc="http://schemas.openxmlformats.org/markup-compatibility/2006">
              <mc:Choice xmlns:v="urn:schemas-microsoft-com:vml" Requires="v">
                <p:oleObj spid="_x0000_s218529" name="Equation" r:id="rId4" imgW="342720" imgH="393480" progId="Equation.DSMT4">
                  <p:embed/>
                </p:oleObj>
              </mc:Choice>
              <mc:Fallback>
                <p:oleObj name="Equation" r:id="rId4" imgW="34272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16300"/>
                        <a:ext cx="741363" cy="850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mc:AlternateContent xmlns:mc="http://schemas.openxmlformats.org/markup-compatibility/2006">
              <mc:Choice xmlns:v="urn:schemas-microsoft-com:vml" Requires="v">
                <p:oleObj spid="_x0000_s218530" name="Equation" r:id="rId6" imgW="279360" imgH="203040" progId="Equation.DSMT4">
                  <p:embed/>
                </p:oleObj>
              </mc:Choice>
              <mc:Fallback>
                <p:oleObj name="Equation" r:id="rId6" imgW="2793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572000"/>
                        <a:ext cx="650875" cy="473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mc:AlternateContent xmlns:mc="http://schemas.openxmlformats.org/markup-compatibility/2006">
              <mc:Choice xmlns:v="urn:schemas-microsoft-com:vml" Requires="v">
                <p:oleObj spid="_x0000_s218531" name="Equation" r:id="rId8" imgW="2666880" imgH="545760" progId="Equation.DSMT4">
                  <p:embed/>
                </p:oleObj>
              </mc:Choice>
              <mc:Fallback>
                <p:oleObj name="Equation" r:id="rId8" imgW="2666880" imgH="5457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013" y="5326063"/>
                        <a:ext cx="5259387" cy="1074737"/>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mc:AlternateContent xmlns:mc="http://schemas.openxmlformats.org/markup-compatibility/2006">
              <mc:Choice xmlns:v="urn:schemas-microsoft-com:vml" Requires="v">
                <p:oleObj spid="_x0000_s218532" name="Equation" r:id="rId10" imgW="368280" imgH="368280" progId="Equation.DSMT4">
                  <p:embed/>
                </p:oleObj>
              </mc:Choice>
              <mc:Fallback>
                <p:oleObj name="Equation" r:id="rId10" imgW="36828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8275" y="3471863"/>
                        <a:ext cx="796925"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mc:AlternateContent xmlns:mc="http://schemas.openxmlformats.org/markup-compatibility/2006">
              <mc:Choice xmlns:v="urn:schemas-microsoft-com:vml" Requires="v">
                <p:oleObj spid="_x0000_s218533"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3471863"/>
                        <a:ext cx="796925"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mc:AlternateContent xmlns:mc="http://schemas.openxmlformats.org/markup-compatibility/2006">
              <mc:Choice xmlns:v="urn:schemas-microsoft-com:vml" Requires="v">
                <p:oleObj spid="_x0000_s218534" name="Equation" r:id="rId14" imgW="507960" imgH="368280" progId="Equation.DSMT4">
                  <p:embed/>
                </p:oleObj>
              </mc:Choice>
              <mc:Fallback>
                <p:oleObj name="Equation" r:id="rId14" imgW="5079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5450" y="3471863"/>
                        <a:ext cx="1098550" cy="7953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mc:AlternateContent xmlns:mc="http://schemas.openxmlformats.org/markup-compatibility/2006">
              <mc:Choice xmlns:v="urn:schemas-microsoft-com:vml" Requires="v">
                <p:oleObj spid="_x0000_s218535" name="Equation" r:id="rId16" imgW="660240" imgH="406080" progId="Equation.DSMT4">
                  <p:embed/>
                </p:oleObj>
              </mc:Choice>
              <mc:Fallback>
                <p:oleObj name="Equation" r:id="rId16" imgW="660240" imgH="4060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82938" y="4343400"/>
                        <a:ext cx="1541462" cy="946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8117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70095</TotalTime>
  <Words>2700</Words>
  <Application>Microsoft Macintosh PowerPoint</Application>
  <PresentationFormat>On-screen Show (4:3)</PresentationFormat>
  <Paragraphs>240</Paragraphs>
  <Slides>21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 Narrow</vt:lpstr>
      <vt:lpstr>Monotype Corsiva</vt:lpstr>
      <vt:lpstr>ＭＳ Ｐゴシック</vt:lpstr>
      <vt:lpstr>Symbol</vt:lpstr>
      <vt:lpstr>Times New Roman</vt:lpstr>
      <vt:lpstr>Wingdings</vt:lpstr>
      <vt:lpstr>phys1443-spring02</vt:lpstr>
      <vt:lpstr>Equation</vt:lpstr>
      <vt:lpstr>PHYS 1441 – Section 002 Lecture #18</vt:lpstr>
      <vt:lpstr>Announcements</vt:lpstr>
      <vt:lpstr>Reminder: Special Project #5</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lpstr>Solenoid and Its Magnetic Field</vt:lpstr>
      <vt:lpstr>Solenoid Magnetic Field</vt:lpstr>
      <vt:lpstr>Solenoid Magnetic Field</vt:lpstr>
      <vt:lpstr>Example 28 – 10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882</cp:revision>
  <cp:lastPrinted>2018-10-29T17:43:30Z</cp:lastPrinted>
  <dcterms:created xsi:type="dcterms:W3CDTF">2012-01-19T04:21:20Z</dcterms:created>
  <dcterms:modified xsi:type="dcterms:W3CDTF">2018-11-12T20:44:31Z</dcterms:modified>
</cp:coreProperties>
</file>