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731" r:id="rId2"/>
    <p:sldId id="732" r:id="rId3"/>
    <p:sldId id="733" r:id="rId4"/>
    <p:sldId id="734" r:id="rId5"/>
    <p:sldId id="735" r:id="rId6"/>
    <p:sldId id="736" r:id="rId7"/>
    <p:sldId id="737" r:id="rId8"/>
    <p:sldId id="738" r:id="rId9"/>
    <p:sldId id="739" r:id="rId10"/>
    <p:sldId id="740" r:id="rId11"/>
    <p:sldId id="741" r:id="rId12"/>
    <p:sldId id="742" r:id="rId13"/>
    <p:sldId id="766" r:id="rId14"/>
    <p:sldId id="744" r:id="rId15"/>
    <p:sldId id="767" r:id="rId16"/>
    <p:sldId id="768" r:id="rId17"/>
    <p:sldId id="747" r:id="rId18"/>
    <p:sldId id="748" r:id="rId19"/>
    <p:sldId id="769" r:id="rId20"/>
    <p:sldId id="770" r:id="rId21"/>
    <p:sldId id="771"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p:restoredTop sz="94660"/>
  </p:normalViewPr>
  <p:slideViewPr>
    <p:cSldViewPr>
      <p:cViewPr varScale="1">
        <p:scale>
          <a:sx n="140" d="100"/>
          <a:sy n="140" d="100"/>
        </p:scale>
        <p:origin x="132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1" Type="http://schemas.openxmlformats.org/officeDocument/2006/relationships/image" Target="../media/image2.wmf"/><Relationship Id="rId2"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48.wmf"/><Relationship Id="rId1" Type="http://schemas.openxmlformats.org/officeDocument/2006/relationships/image" Target="../media/image46.wmf"/><Relationship Id="rId2"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52.wmf"/><Relationship Id="rId5" Type="http://schemas.openxmlformats.org/officeDocument/2006/relationships/image" Target="../media/image53.wmf"/><Relationship Id="rId6" Type="http://schemas.openxmlformats.org/officeDocument/2006/relationships/image" Target="../media/image54.wmf"/><Relationship Id="rId7" Type="http://schemas.openxmlformats.org/officeDocument/2006/relationships/image" Target="../media/image55.wmf"/><Relationship Id="rId8" Type="http://schemas.openxmlformats.org/officeDocument/2006/relationships/image" Target="../media/image56.wmf"/><Relationship Id="rId9" Type="http://schemas.openxmlformats.org/officeDocument/2006/relationships/image" Target="../media/image57.emf"/><Relationship Id="rId10" Type="http://schemas.openxmlformats.org/officeDocument/2006/relationships/image" Target="../media/image48.wmf"/><Relationship Id="rId1" Type="http://schemas.openxmlformats.org/officeDocument/2006/relationships/image" Target="../media/image50.wmf"/><Relationship Id="rId2"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1" Type="http://schemas.openxmlformats.org/officeDocument/2006/relationships/image" Target="../media/image58.wmf"/><Relationship Id="rId2"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5" Type="http://schemas.openxmlformats.org/officeDocument/2006/relationships/image" Target="../media/image67.png"/><Relationship Id="rId1" Type="http://schemas.openxmlformats.org/officeDocument/2006/relationships/image" Target="../media/image2.wmf"/><Relationship Id="rId2"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1" Type="http://schemas.openxmlformats.org/officeDocument/2006/relationships/image" Target="../media/image2.wmf"/><Relationship Id="rId2"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1" Type="http://schemas.openxmlformats.org/officeDocument/2006/relationships/image" Target="../media/image74.wmf"/><Relationship Id="rId2"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image" Target="../media/image4.wmf"/><Relationship Id="rId2"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1" Type="http://schemas.openxmlformats.org/officeDocument/2006/relationships/image" Target="../media/image2.wmf"/><Relationship Id="rId2"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1" Type="http://schemas.openxmlformats.org/officeDocument/2006/relationships/image" Target="../media/image21.wmf"/><Relationship Id="rId2"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1" Type="http://schemas.openxmlformats.org/officeDocument/2006/relationships/image" Target="../media/image2.wmf"/><Relationship Id="rId2"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130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5760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43504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175177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Nov. 12,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Nov. 12,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oleObject" Target="../embeddings/oleObject46.bin"/><Relationship Id="rId13" Type="http://schemas.openxmlformats.org/officeDocument/2006/relationships/image" Target="../media/image30.wmf"/><Relationship Id="rId14" Type="http://schemas.openxmlformats.org/officeDocument/2006/relationships/oleObject" Target="../embeddings/oleObject47.bin"/><Relationship Id="rId15" Type="http://schemas.openxmlformats.org/officeDocument/2006/relationships/image" Target="../media/image31.wmf"/><Relationship Id="rId16" Type="http://schemas.openxmlformats.org/officeDocument/2006/relationships/oleObject" Target="../embeddings/oleObject48.bin"/><Relationship Id="rId17" Type="http://schemas.openxmlformats.org/officeDocument/2006/relationships/image" Target="../media/image32.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2.wmf"/><Relationship Id="rId5" Type="http://schemas.openxmlformats.org/officeDocument/2006/relationships/oleObject" Target="../embeddings/oleObject41.bin"/><Relationship Id="rId6" Type="http://schemas.openxmlformats.org/officeDocument/2006/relationships/oleObject" Target="../embeddings/oleObject42.bin"/><Relationship Id="rId7" Type="http://schemas.openxmlformats.org/officeDocument/2006/relationships/oleObject" Target="../embeddings/oleObject43.bin"/><Relationship Id="rId8" Type="http://schemas.openxmlformats.org/officeDocument/2006/relationships/oleObject" Target="../embeddings/oleObject44.bin"/><Relationship Id="rId9" Type="http://schemas.openxmlformats.org/officeDocument/2006/relationships/image" Target="../media/image5.wmf"/><Relationship Id="rId10" Type="http://schemas.openxmlformats.org/officeDocument/2006/relationships/oleObject" Target="../embeddings/oleObject4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2.wmf"/><Relationship Id="rId5" Type="http://schemas.openxmlformats.org/officeDocument/2006/relationships/oleObject" Target="../embeddings/oleObject50.bin"/><Relationship Id="rId6" Type="http://schemas.openxmlformats.org/officeDocument/2006/relationships/oleObject" Target="../embeddings/oleObject51.bin"/><Relationship Id="rId7" Type="http://schemas.openxmlformats.org/officeDocument/2006/relationships/oleObject" Target="../embeddings/oleObject52.bin"/><Relationship Id="rId8" Type="http://schemas.openxmlformats.org/officeDocument/2006/relationships/oleObject" Target="../embeddings/oleObject53.bin"/><Relationship Id="rId9" Type="http://schemas.openxmlformats.org/officeDocument/2006/relationships/image" Target="../media/image4.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2.wmf"/><Relationship Id="rId5" Type="http://schemas.openxmlformats.org/officeDocument/2006/relationships/oleObject" Target="../embeddings/oleObject55.bin"/><Relationship Id="rId6" Type="http://schemas.openxmlformats.org/officeDocument/2006/relationships/oleObject" Target="../embeddings/oleObject56.bin"/><Relationship Id="rId7" Type="http://schemas.openxmlformats.org/officeDocument/2006/relationships/oleObject" Target="../embeddings/oleObject57.bin"/><Relationship Id="rId8" Type="http://schemas.openxmlformats.org/officeDocument/2006/relationships/image" Target="../media/image34.jpeg"/><Relationship Id="rId9" Type="http://schemas.openxmlformats.org/officeDocument/2006/relationships/oleObject" Target="../embeddings/oleObject58.bin"/><Relationship Id="rId10" Type="http://schemas.openxmlformats.org/officeDocument/2006/relationships/image" Target="../media/image33.wmf"/><Relationship Id="rId11" Type="http://schemas.openxmlformats.org/officeDocument/2006/relationships/image" Target="../media/image3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63.bin"/><Relationship Id="rId20" Type="http://schemas.openxmlformats.org/officeDocument/2006/relationships/image" Target="../media/image43.emf"/><Relationship Id="rId21" Type="http://schemas.openxmlformats.org/officeDocument/2006/relationships/image" Target="../media/image44.emf"/><Relationship Id="rId10" Type="http://schemas.openxmlformats.org/officeDocument/2006/relationships/image" Target="../media/image36.wmf"/><Relationship Id="rId11" Type="http://schemas.openxmlformats.org/officeDocument/2006/relationships/oleObject" Target="../embeddings/oleObject64.bin"/><Relationship Id="rId12" Type="http://schemas.openxmlformats.org/officeDocument/2006/relationships/image" Target="../media/image37.wmf"/><Relationship Id="rId13" Type="http://schemas.openxmlformats.org/officeDocument/2006/relationships/oleObject" Target="../embeddings/oleObject65.bin"/><Relationship Id="rId14" Type="http://schemas.openxmlformats.org/officeDocument/2006/relationships/image" Target="../media/image38.wmf"/><Relationship Id="rId15" Type="http://schemas.openxmlformats.org/officeDocument/2006/relationships/oleObject" Target="../embeddings/oleObject66.bin"/><Relationship Id="rId16" Type="http://schemas.openxmlformats.org/officeDocument/2006/relationships/image" Target="../media/image39.wmf"/><Relationship Id="rId17" Type="http://schemas.openxmlformats.org/officeDocument/2006/relationships/oleObject" Target="../embeddings/oleObject67.bin"/><Relationship Id="rId18" Type="http://schemas.openxmlformats.org/officeDocument/2006/relationships/image" Target="../media/image40.wmf"/><Relationship Id="rId19" Type="http://schemas.openxmlformats.org/officeDocument/2006/relationships/image" Target="../media/image42.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1.jpeg"/><Relationship Id="rId4" Type="http://schemas.openxmlformats.org/officeDocument/2006/relationships/oleObject" Target="../embeddings/oleObject59.bin"/><Relationship Id="rId5" Type="http://schemas.openxmlformats.org/officeDocument/2006/relationships/image" Target="../media/image2.wmf"/><Relationship Id="rId6" Type="http://schemas.openxmlformats.org/officeDocument/2006/relationships/oleObject" Target="../embeddings/oleObject60.bin"/><Relationship Id="rId7" Type="http://schemas.openxmlformats.org/officeDocument/2006/relationships/oleObject" Target="../embeddings/oleObject61.bin"/><Relationship Id="rId8" Type="http://schemas.openxmlformats.org/officeDocument/2006/relationships/oleObject" Target="../embeddings/oleObject62.bin"/></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oleObject" Target="../embeddings/oleObject68.bin"/><Relationship Id="rId5" Type="http://schemas.openxmlformats.org/officeDocument/2006/relationships/image" Target="../media/image2.wmf"/><Relationship Id="rId6" Type="http://schemas.openxmlformats.org/officeDocument/2006/relationships/oleObject" Target="../embeddings/oleObject69.bin"/><Relationship Id="rId7" Type="http://schemas.openxmlformats.org/officeDocument/2006/relationships/oleObject" Target="../embeddings/oleObject70.bin"/><Relationship Id="rId8" Type="http://schemas.openxmlformats.org/officeDocument/2006/relationships/oleObject" Target="../embeddings/oleObject71.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75.bin"/><Relationship Id="rId12" Type="http://schemas.openxmlformats.org/officeDocument/2006/relationships/image" Target="../media/image48.wmf"/><Relationship Id="rId13" Type="http://schemas.openxmlformats.org/officeDocument/2006/relationships/image" Target="../media/image42.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image" Target="../media/image49.jpeg"/><Relationship Id="rId5" Type="http://schemas.openxmlformats.org/officeDocument/2006/relationships/oleObject" Target="../embeddings/oleObject72.bin"/><Relationship Id="rId6" Type="http://schemas.openxmlformats.org/officeDocument/2006/relationships/image" Target="../media/image46.wmf"/><Relationship Id="rId7" Type="http://schemas.openxmlformats.org/officeDocument/2006/relationships/oleObject" Target="../embeddings/oleObject73.bin"/><Relationship Id="rId8" Type="http://schemas.openxmlformats.org/officeDocument/2006/relationships/image" Target="../media/image47.wmf"/><Relationship Id="rId9" Type="http://schemas.openxmlformats.org/officeDocument/2006/relationships/oleObject" Target="../embeddings/oleObject74.bin"/><Relationship Id="rId10" Type="http://schemas.openxmlformats.org/officeDocument/2006/relationships/image" Target="../media/image38.wmf"/></Relationships>
</file>

<file path=ppt/slides/_rels/slide16.xml.rels><?xml version="1.0" encoding="UTF-8" standalone="yes"?>
<Relationships xmlns="http://schemas.openxmlformats.org/package/2006/relationships"><Relationship Id="rId9" Type="http://schemas.openxmlformats.org/officeDocument/2006/relationships/image" Target="../media/image38.wmf"/><Relationship Id="rId20" Type="http://schemas.openxmlformats.org/officeDocument/2006/relationships/oleObject" Target="../embeddings/oleObject84.bin"/><Relationship Id="rId21" Type="http://schemas.openxmlformats.org/officeDocument/2006/relationships/image" Target="../media/image57.emf"/><Relationship Id="rId22" Type="http://schemas.openxmlformats.org/officeDocument/2006/relationships/oleObject" Target="../embeddings/oleObject85.bin"/><Relationship Id="rId23" Type="http://schemas.openxmlformats.org/officeDocument/2006/relationships/image" Target="../media/image48.wmf"/><Relationship Id="rId24" Type="http://schemas.openxmlformats.org/officeDocument/2006/relationships/image" Target="../media/image42.emf"/><Relationship Id="rId10" Type="http://schemas.openxmlformats.org/officeDocument/2006/relationships/oleObject" Target="../embeddings/oleObject79.bin"/><Relationship Id="rId11" Type="http://schemas.openxmlformats.org/officeDocument/2006/relationships/image" Target="../media/image52.wmf"/><Relationship Id="rId12" Type="http://schemas.openxmlformats.org/officeDocument/2006/relationships/oleObject" Target="../embeddings/oleObject80.bin"/><Relationship Id="rId13" Type="http://schemas.openxmlformats.org/officeDocument/2006/relationships/image" Target="../media/image53.wmf"/><Relationship Id="rId14" Type="http://schemas.openxmlformats.org/officeDocument/2006/relationships/oleObject" Target="../embeddings/oleObject81.bin"/><Relationship Id="rId15" Type="http://schemas.openxmlformats.org/officeDocument/2006/relationships/image" Target="../media/image54.wmf"/><Relationship Id="rId16" Type="http://schemas.openxmlformats.org/officeDocument/2006/relationships/oleObject" Target="../embeddings/oleObject82.bin"/><Relationship Id="rId17" Type="http://schemas.openxmlformats.org/officeDocument/2006/relationships/image" Target="../media/image55.wmf"/><Relationship Id="rId18" Type="http://schemas.openxmlformats.org/officeDocument/2006/relationships/oleObject" Target="../embeddings/oleObject83.bin"/><Relationship Id="rId19" Type="http://schemas.openxmlformats.org/officeDocument/2006/relationships/image" Target="../media/image56.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49.jpeg"/><Relationship Id="rId4" Type="http://schemas.openxmlformats.org/officeDocument/2006/relationships/oleObject" Target="../embeddings/oleObject76.bin"/><Relationship Id="rId5" Type="http://schemas.openxmlformats.org/officeDocument/2006/relationships/image" Target="../media/image50.wmf"/><Relationship Id="rId6" Type="http://schemas.openxmlformats.org/officeDocument/2006/relationships/oleObject" Target="../embeddings/oleObject77.bin"/><Relationship Id="rId7" Type="http://schemas.openxmlformats.org/officeDocument/2006/relationships/image" Target="../media/image51.wmf"/><Relationship Id="rId8"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oleObject" Target="../embeddings/oleObject86.bin"/><Relationship Id="rId5" Type="http://schemas.openxmlformats.org/officeDocument/2006/relationships/image" Target="../media/image58.wmf"/><Relationship Id="rId6" Type="http://schemas.openxmlformats.org/officeDocument/2006/relationships/oleObject" Target="../embeddings/oleObject87.bin"/><Relationship Id="rId7" Type="http://schemas.openxmlformats.org/officeDocument/2006/relationships/image" Target="../media/image59.wmf"/><Relationship Id="rId8" Type="http://schemas.openxmlformats.org/officeDocument/2006/relationships/oleObject" Target="../embeddings/oleObject88.bin"/><Relationship Id="rId9" Type="http://schemas.openxmlformats.org/officeDocument/2006/relationships/image" Target="../media/image60.wmf"/><Relationship Id="rId10" Type="http://schemas.openxmlformats.org/officeDocument/2006/relationships/oleObject" Target="../embeddings/oleObject89.bin"/><Relationship Id="rId11" Type="http://schemas.openxmlformats.org/officeDocument/2006/relationships/image" Target="../media/image61.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oleObject" Target="../embeddings/oleObject90.bin"/><Relationship Id="rId5" Type="http://schemas.openxmlformats.org/officeDocument/2006/relationships/image" Target="../media/image2.wmf"/><Relationship Id="rId6" Type="http://schemas.openxmlformats.org/officeDocument/2006/relationships/oleObject" Target="../embeddings/oleObject91.bin"/><Relationship Id="rId7" Type="http://schemas.openxmlformats.org/officeDocument/2006/relationships/oleObject" Target="../embeddings/oleObject92.bin"/><Relationship Id="rId8" Type="http://schemas.openxmlformats.org/officeDocument/2006/relationships/oleObject" Target="../embeddings/oleObject93.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65.wmf"/><Relationship Id="rId13" Type="http://schemas.openxmlformats.org/officeDocument/2006/relationships/oleObject" Target="../embeddings/oleObject100.bin"/><Relationship Id="rId14" Type="http://schemas.openxmlformats.org/officeDocument/2006/relationships/image" Target="../media/image66.wmf"/><Relationship Id="rId15" Type="http://schemas.openxmlformats.org/officeDocument/2006/relationships/oleObject" Target="../embeddings/oleObject101.bin"/><Relationship Id="rId16" Type="http://schemas.openxmlformats.org/officeDocument/2006/relationships/image" Target="../media/image67.png"/><Relationship Id="rId17" Type="http://schemas.openxmlformats.org/officeDocument/2006/relationships/image" Target="../media/image42.e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94.bin"/><Relationship Id="rId5" Type="http://schemas.openxmlformats.org/officeDocument/2006/relationships/image" Target="../media/image2.wmf"/><Relationship Id="rId6" Type="http://schemas.openxmlformats.org/officeDocument/2006/relationships/oleObject" Target="../embeddings/oleObject95.bin"/><Relationship Id="rId7" Type="http://schemas.openxmlformats.org/officeDocument/2006/relationships/oleObject" Target="../embeddings/oleObject96.bin"/><Relationship Id="rId8" Type="http://schemas.openxmlformats.org/officeDocument/2006/relationships/oleObject" Target="../embeddings/oleObject97.bin"/><Relationship Id="rId9" Type="http://schemas.openxmlformats.org/officeDocument/2006/relationships/oleObject" Target="../embeddings/oleObject98.bin"/><Relationship Id="rId10" Type="http://schemas.openxmlformats.org/officeDocument/2006/relationships/image" Target="../media/image6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oleObject" Target="../embeddings/oleObject108.bin"/><Relationship Id="rId13" Type="http://schemas.openxmlformats.org/officeDocument/2006/relationships/image" Target="../media/image71.wmf"/><Relationship Id="rId14" Type="http://schemas.openxmlformats.org/officeDocument/2006/relationships/oleObject" Target="../embeddings/oleObject109.bin"/><Relationship Id="rId15" Type="http://schemas.openxmlformats.org/officeDocument/2006/relationships/image" Target="../media/image72.wmf"/><Relationship Id="rId16" Type="http://schemas.openxmlformats.org/officeDocument/2006/relationships/oleObject" Target="../embeddings/oleObject110.bin"/><Relationship Id="rId17" Type="http://schemas.openxmlformats.org/officeDocument/2006/relationships/image" Target="../media/image73.wmf"/><Relationship Id="rId18" Type="http://schemas.openxmlformats.org/officeDocument/2006/relationships/image" Target="../media/image42.e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02.bin"/><Relationship Id="rId4" Type="http://schemas.openxmlformats.org/officeDocument/2006/relationships/image" Target="../media/image2.wmf"/><Relationship Id="rId5" Type="http://schemas.openxmlformats.org/officeDocument/2006/relationships/oleObject" Target="../embeddings/oleObject103.bin"/><Relationship Id="rId6" Type="http://schemas.openxmlformats.org/officeDocument/2006/relationships/oleObject" Target="../embeddings/oleObject104.bin"/><Relationship Id="rId7" Type="http://schemas.openxmlformats.org/officeDocument/2006/relationships/oleObject" Target="../embeddings/oleObject105.bin"/><Relationship Id="rId8" Type="http://schemas.openxmlformats.org/officeDocument/2006/relationships/oleObject" Target="../embeddings/oleObject106.bin"/><Relationship Id="rId9" Type="http://schemas.openxmlformats.org/officeDocument/2006/relationships/image" Target="../media/image69.wmf"/><Relationship Id="rId10" Type="http://schemas.openxmlformats.org/officeDocument/2006/relationships/oleObject" Target="../embeddings/oleObject107.bin"/></Relationships>
</file>

<file path=ppt/slides/_rels/slide21.xml.rels><?xml version="1.0" encoding="UTF-8" standalone="yes"?>
<Relationships xmlns="http://schemas.openxmlformats.org/package/2006/relationships"><Relationship Id="rId11" Type="http://schemas.openxmlformats.org/officeDocument/2006/relationships/image" Target="../media/image77.wmf"/><Relationship Id="rId12" Type="http://schemas.openxmlformats.org/officeDocument/2006/relationships/oleObject" Target="../embeddings/oleObject115.bin"/><Relationship Id="rId13" Type="http://schemas.openxmlformats.org/officeDocument/2006/relationships/image" Target="../media/image78.wmf"/><Relationship Id="rId14" Type="http://schemas.openxmlformats.org/officeDocument/2006/relationships/image" Target="../media/image42.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79.jpeg"/><Relationship Id="rId4" Type="http://schemas.openxmlformats.org/officeDocument/2006/relationships/oleObject" Target="../embeddings/oleObject111.bin"/><Relationship Id="rId5" Type="http://schemas.openxmlformats.org/officeDocument/2006/relationships/image" Target="../media/image74.wmf"/><Relationship Id="rId6" Type="http://schemas.openxmlformats.org/officeDocument/2006/relationships/oleObject" Target="../embeddings/oleObject112.bin"/><Relationship Id="rId7" Type="http://schemas.openxmlformats.org/officeDocument/2006/relationships/image" Target="../media/image75.wmf"/><Relationship Id="rId8" Type="http://schemas.openxmlformats.org/officeDocument/2006/relationships/oleObject" Target="../embeddings/oleObject113.bin"/><Relationship Id="rId9" Type="http://schemas.openxmlformats.org/officeDocument/2006/relationships/image" Target="../media/image76.wmf"/><Relationship Id="rId10" Type="http://schemas.openxmlformats.org/officeDocument/2006/relationships/oleObject" Target="../embeddings/oleObject1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4.wmf"/><Relationship Id="rId12" Type="http://schemas.openxmlformats.org/officeDocument/2006/relationships/oleObject" Target="../embeddings/oleObject11.bin"/><Relationship Id="rId13" Type="http://schemas.openxmlformats.org/officeDocument/2006/relationships/image" Target="../media/image5.wmf"/><Relationship Id="rId14" Type="http://schemas.openxmlformats.org/officeDocument/2006/relationships/oleObject" Target="../embeddings/oleObject12.bin"/><Relationship Id="rId15"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5.bin"/><Relationship Id="rId4" Type="http://schemas.openxmlformats.org/officeDocument/2006/relationships/image" Target="../media/image2.wmf"/><Relationship Id="rId5" Type="http://schemas.openxmlformats.org/officeDocument/2006/relationships/oleObject" Target="../embeddings/oleObject6.bin"/><Relationship Id="rId6" Type="http://schemas.openxmlformats.org/officeDocument/2006/relationships/oleObject" Target="../embeddings/oleObject7.bin"/><Relationship Id="rId7" Type="http://schemas.openxmlformats.org/officeDocument/2006/relationships/oleObject" Target="../embeddings/oleObject8.bin"/><Relationship Id="rId8" Type="http://schemas.openxmlformats.org/officeDocument/2006/relationships/oleObject" Target="../embeddings/oleObject9.bin"/><Relationship Id="rId9" Type="http://schemas.openxmlformats.org/officeDocument/2006/relationships/image" Target="../media/image3.wmf"/><Relationship Id="rId10"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13.bin"/><Relationship Id="rId5" Type="http://schemas.openxmlformats.org/officeDocument/2006/relationships/image" Target="../media/image4.wmf"/><Relationship Id="rId6" Type="http://schemas.openxmlformats.org/officeDocument/2006/relationships/oleObject" Target="../embeddings/oleObject14.bin"/><Relationship Id="rId7" Type="http://schemas.openxmlformats.org/officeDocument/2006/relationships/image" Target="../media/image7.wmf"/><Relationship Id="rId8" Type="http://schemas.openxmlformats.org/officeDocument/2006/relationships/oleObject" Target="../embeddings/oleObject15.bin"/><Relationship Id="rId9" Type="http://schemas.openxmlformats.org/officeDocument/2006/relationships/image" Target="../media/image8.wmf"/><Relationship Id="rId10" Type="http://schemas.openxmlformats.org/officeDocument/2006/relationships/oleObject" Target="../embeddings/oleObject16.bin"/><Relationship Id="rId11"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oleObject" Target="../embeddings/oleObject17.bin"/><Relationship Id="rId5" Type="http://schemas.openxmlformats.org/officeDocument/2006/relationships/image" Target="../media/image2.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0"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6.bin"/><Relationship Id="rId20" Type="http://schemas.openxmlformats.org/officeDocument/2006/relationships/image" Target="../media/image18.wmf"/><Relationship Id="rId21" Type="http://schemas.openxmlformats.org/officeDocument/2006/relationships/oleObject" Target="../embeddings/oleObject32.bin"/><Relationship Id="rId22" Type="http://schemas.openxmlformats.org/officeDocument/2006/relationships/image" Target="../media/image19.wmf"/><Relationship Id="rId10" Type="http://schemas.openxmlformats.org/officeDocument/2006/relationships/image" Target="../media/image13.wmf"/><Relationship Id="rId11" Type="http://schemas.openxmlformats.org/officeDocument/2006/relationships/oleObject" Target="../embeddings/oleObject27.bin"/><Relationship Id="rId12" Type="http://schemas.openxmlformats.org/officeDocument/2006/relationships/image" Target="../media/image14.wmf"/><Relationship Id="rId13" Type="http://schemas.openxmlformats.org/officeDocument/2006/relationships/oleObject" Target="../embeddings/oleObject28.bin"/><Relationship Id="rId14" Type="http://schemas.openxmlformats.org/officeDocument/2006/relationships/image" Target="../media/image15.wmf"/><Relationship Id="rId15" Type="http://schemas.openxmlformats.org/officeDocument/2006/relationships/oleObject" Target="../embeddings/oleObject29.bin"/><Relationship Id="rId16" Type="http://schemas.openxmlformats.org/officeDocument/2006/relationships/image" Target="../media/image16.wmf"/><Relationship Id="rId17" Type="http://schemas.openxmlformats.org/officeDocument/2006/relationships/oleObject" Target="../embeddings/oleObject30.bin"/><Relationship Id="rId18" Type="http://schemas.openxmlformats.org/officeDocument/2006/relationships/image" Target="../media/image17.wmf"/><Relationship Id="rId19" Type="http://schemas.openxmlformats.org/officeDocument/2006/relationships/oleObject" Target="../embeddings/oleObject3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0.jpeg"/><Relationship Id="rId4" Type="http://schemas.openxmlformats.org/officeDocument/2006/relationships/oleObject" Target="../embeddings/oleObject22.bin"/><Relationship Id="rId5" Type="http://schemas.openxmlformats.org/officeDocument/2006/relationships/image" Target="../media/image2.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11" Type="http://schemas.openxmlformats.org/officeDocument/2006/relationships/image" Target="../media/image24.wmf"/><Relationship Id="rId12" Type="http://schemas.openxmlformats.org/officeDocument/2006/relationships/oleObject" Target="../embeddings/oleObject37.bin"/><Relationship Id="rId13" Type="http://schemas.openxmlformats.org/officeDocument/2006/relationships/image" Target="../media/image25.wmf"/><Relationship Id="rId14" Type="http://schemas.openxmlformats.org/officeDocument/2006/relationships/oleObject" Target="../embeddings/oleObject38.bin"/><Relationship Id="rId15" Type="http://schemas.openxmlformats.org/officeDocument/2006/relationships/image" Target="../media/image26.wmf"/><Relationship Id="rId16" Type="http://schemas.openxmlformats.org/officeDocument/2006/relationships/oleObject" Target="../embeddings/oleObject39.bin"/><Relationship Id="rId17" Type="http://schemas.openxmlformats.org/officeDocument/2006/relationships/image" Target="../media/image27.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28.jpeg"/><Relationship Id="rId4" Type="http://schemas.openxmlformats.org/officeDocument/2006/relationships/oleObject" Target="../embeddings/oleObject33.bin"/><Relationship Id="rId5" Type="http://schemas.openxmlformats.org/officeDocument/2006/relationships/image" Target="../media/image21.wmf"/><Relationship Id="rId6" Type="http://schemas.openxmlformats.org/officeDocument/2006/relationships/oleObject" Target="../embeddings/oleObject34.bin"/><Relationship Id="rId7" Type="http://schemas.openxmlformats.org/officeDocument/2006/relationships/image" Target="../media/image22.wmf"/><Relationship Id="rId8" Type="http://schemas.openxmlformats.org/officeDocument/2006/relationships/oleObject" Target="../embeddings/oleObject35.bin"/><Relationship Id="rId9" Type="http://schemas.openxmlformats.org/officeDocument/2006/relationships/image" Target="../media/image23.wmf"/><Relationship Id="rId10"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12,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#18</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28050" y="1531203"/>
            <a:ext cx="2779928"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12, 2018</a:t>
            </a:r>
            <a:endParaRPr lang="en-US" dirty="0">
              <a:solidFill>
                <a:schemeClr val="accent2"/>
              </a:solidFill>
              <a:latin typeface="Monotype Corsiva" pitchFamily="-84" charset="0"/>
            </a:endParaRPr>
          </a:p>
          <a:p>
            <a:pPr algn="ctr"/>
            <a:r>
              <a:rPr lang="en-US" dirty="0" smtClean="0">
                <a:solidFill>
                  <a:schemeClr val="accent2"/>
                </a:solidFill>
                <a:latin typeface="Monotype Corsiva" pitchFamily="-84" charset="0"/>
              </a:rPr>
              <a:t>Dr</a:t>
            </a:r>
            <a:r>
              <a:rPr lang="en-US" dirty="0">
                <a:solidFill>
                  <a:schemeClr val="accent2"/>
                </a:solidFill>
                <a:latin typeface="Monotype Corsiva" pitchFamily="-84" charset="0"/>
              </a:rPr>
              <a:t>.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28:Sources of Magnetic Field</a:t>
            </a:r>
          </a:p>
          <a:p>
            <a:pPr marL="1352550" lvl="1" indent="-609600"/>
            <a:r>
              <a:rPr lang="en-US" sz="2400" dirty="0">
                <a:latin typeface="Arial Narrow" charset="0"/>
              </a:rPr>
              <a:t>Sources of Magnetic Field</a:t>
            </a:r>
          </a:p>
          <a:p>
            <a:pPr marL="1352550" lvl="1" indent="-609600"/>
            <a:r>
              <a:rPr lang="en-US" sz="2400" dirty="0">
                <a:latin typeface="Arial Narrow" charset="0"/>
              </a:rPr>
              <a:t>Magnetic Field Due to Straight Wire</a:t>
            </a:r>
          </a:p>
          <a:p>
            <a:pPr marL="1352550" lvl="1" indent="-609600"/>
            <a:r>
              <a:rPr lang="en-US" sz="2400" dirty="0">
                <a:latin typeface="Arial Narrow" charset="0"/>
              </a:rPr>
              <a:t>Forces Between Two Parallel Wires</a:t>
            </a:r>
          </a:p>
          <a:p>
            <a:pPr marL="1352550" lvl="1" indent="-609600"/>
            <a:r>
              <a:rPr lang="en-US" sz="2400" dirty="0" err="1">
                <a:latin typeface="Arial Narrow" charset="0"/>
              </a:rPr>
              <a:t>Ampére’s</a:t>
            </a:r>
            <a:r>
              <a:rPr lang="en-US" sz="2400" dirty="0">
                <a:latin typeface="Arial Narrow" charset="0"/>
              </a:rPr>
              <a:t> Law and Its Verification</a:t>
            </a:r>
          </a:p>
          <a:p>
            <a:pPr marL="1352550" lvl="1" indent="-609600"/>
            <a:r>
              <a:rPr lang="en-US" sz="2400" dirty="0">
                <a:latin typeface="Arial Narrow" charset="0"/>
              </a:rPr>
              <a:t>Solenoid and Toroidal Magnetic Field</a:t>
            </a:r>
          </a:p>
          <a:p>
            <a:pPr marL="1352550" lvl="1" indent="-609600"/>
            <a:r>
              <a:rPr lang="en-US" sz="2400" dirty="0" err="1">
                <a:latin typeface="Arial Narrow" charset="0"/>
              </a:rPr>
              <a:t>Biot</a:t>
            </a:r>
            <a:r>
              <a:rPr lang="en-US" sz="2400" dirty="0">
                <a:latin typeface="Arial Narrow" charset="0"/>
              </a:rPr>
              <a:t>-Savart </a:t>
            </a:r>
            <a:r>
              <a:rPr lang="en-US" sz="2400" dirty="0" smtClean="0">
                <a:latin typeface="Arial Narrow" charset="0"/>
              </a:rPr>
              <a:t>Law</a:t>
            </a:r>
            <a:endParaRPr lang="en-US" sz="2400" dirty="0">
              <a:latin typeface="Arial Narrow" charset="0"/>
            </a:endParaRPr>
          </a:p>
        </p:txBody>
      </p:sp>
      <p:sp>
        <p:nvSpPr>
          <p:cNvPr id="8" name="Text Box 9"/>
          <p:cNvSpPr txBox="1">
            <a:spLocks noChangeArrowheads="1"/>
          </p:cNvSpPr>
          <p:nvPr/>
        </p:nvSpPr>
        <p:spPr bwMode="auto">
          <a:xfrm>
            <a:off x="1066800" y="5523978"/>
            <a:ext cx="7802585"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a:t>
            </a:r>
            <a:r>
              <a:rPr lang="en-US" dirty="0" smtClean="0">
                <a:solidFill>
                  <a:srgbClr val="003300"/>
                </a:solidFill>
                <a:latin typeface="Arial Narrow" charset="0"/>
              </a:rPr>
              <a:t>12,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Thursday, Nov. </a:t>
            </a:r>
            <a:r>
              <a:rPr lang="en-US" dirty="0">
                <a:solidFill>
                  <a:srgbClr val="003300"/>
                </a:solidFill>
                <a:latin typeface="Arial Narrow" charset="0"/>
              </a:rPr>
              <a:t>2</a:t>
            </a:r>
            <a:r>
              <a:rPr lang="en-US" dirty="0" smtClean="0">
                <a:solidFill>
                  <a:srgbClr val="003300"/>
                </a:solidFill>
                <a:latin typeface="Arial Narrow" charset="0"/>
              </a:rPr>
              <a:t>9!!</a:t>
            </a:r>
            <a:endParaRPr lang="en-US" dirty="0">
              <a:solidFill>
                <a:srgbClr val="003300"/>
              </a:solidFill>
              <a:latin typeface="Arial Narrow" charset="0"/>
            </a:endParaRPr>
          </a:p>
        </p:txBody>
      </p:sp>
    </p:spTree>
    <p:extLst>
      <p:ext uri="{BB962C8B-B14F-4D97-AF65-F5344CB8AC3E}">
        <p14:creationId xmlns:p14="http://schemas.microsoft.com/office/powerpoint/2010/main" val="2364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Nov. 12,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10</a:t>
            </a:fld>
            <a:endParaRPr lang="en-US"/>
          </a:p>
        </p:txBody>
      </p:sp>
      <p:sp>
        <p:nvSpPr>
          <p:cNvPr id="390146" name="Rectangle 2"/>
          <p:cNvSpPr>
            <a:spLocks noGrp="1" noChangeArrowheads="1"/>
          </p:cNvSpPr>
          <p:nvPr>
            <p:ph type="title"/>
          </p:nvPr>
        </p:nvSpPr>
        <p:spPr>
          <a:xfrm>
            <a:off x="304800" y="76200"/>
            <a:ext cx="8610600" cy="609600"/>
          </a:xfrm>
        </p:spPr>
        <p:txBody>
          <a:bodyPr/>
          <a:lstStyle/>
          <a:p>
            <a:r>
              <a:rPr lang="en-US" sz="3600" b="1"/>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960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960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960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a:t>
            </a:r>
            <a:r>
              <a:rPr lang="en-US" sz="2800" dirty="0" smtClean="0"/>
              <a:t>1A </a:t>
            </a:r>
            <a:r>
              <a:rPr lang="en-US" sz="2800" dirty="0" err="1" smtClean="0"/>
              <a:t>s</a:t>
            </a:r>
            <a:r>
              <a:rPr lang="en-US" sz="2800" dirty="0"/>
              <a:t>.</a:t>
            </a:r>
          </a:p>
          <a:p>
            <a:r>
              <a:rPr lang="en-US" sz="2800" dirty="0"/>
              <a:t>We do it this way since</a:t>
            </a:r>
            <a:r>
              <a:rPr lang="en-US" sz="2800" dirty="0" smtClean="0"/>
              <a:t> the electric current </a:t>
            </a:r>
            <a:r>
              <a:rPr lang="en-US" sz="2800" dirty="0"/>
              <a:t>is measured more accurately and controlled more easily than</a:t>
            </a:r>
            <a:r>
              <a:rPr lang="en-US" sz="2800" dirty="0" smtClean="0"/>
              <a:t> the charge</a:t>
            </a:r>
            <a:r>
              <a:rPr lang="en-US" sz="2800" dirty="0"/>
              <a:t>.</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961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219611" name="Equation" r:id="rId8" imgW="1307880" imgH="228600" progId="Equation.DSMT4">
                  <p:embed/>
                </p:oleObj>
              </mc:Choice>
              <mc:Fallback>
                <p:oleObj name="Equation" r:id="rId8" imgW="13078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219612" name="Equation" r:id="rId10" imgW="291960" imgH="368280" progId="Equation.DSMT4">
                  <p:embed/>
                </p:oleObj>
              </mc:Choice>
              <mc:Fallback>
                <p:oleObj name="Equation" r:id="rId10" imgW="291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219613" name="Equation" r:id="rId12" imgW="609480" imgH="368280" progId="Equation.DSMT4">
                  <p:embed/>
                </p:oleObj>
              </mc:Choice>
              <mc:Fallback>
                <p:oleObj name="Equation" r:id="rId12" imgW="609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219614" name="Equation" r:id="rId14" imgW="1562040" imgH="393480" progId="Equation.DSMT4">
                  <p:embed/>
                </p:oleObj>
              </mc:Choice>
              <mc:Fallback>
                <p:oleObj name="Equation" r:id="rId14" imgW="156204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219615" name="Equation" r:id="rId16" imgW="774360" imgH="228600" progId="Equation.DSMT4">
                  <p:embed/>
                </p:oleObj>
              </mc:Choice>
              <mc:Fallback>
                <p:oleObj name="Equation" r:id="rId16" imgW="7743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572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12,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11</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042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042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042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a:t>
            </a:r>
            <a:r>
              <a:rPr lang="en-US" dirty="0" smtClean="0"/>
              <a:t> the magnetic </a:t>
            </a:r>
            <a:r>
              <a:rPr lang="en-US" dirty="0"/>
              <a:t>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a:t>
            </a:r>
            <a:r>
              <a:rPr lang="en-US" dirty="0" smtClean="0"/>
              <a:t>shapes </a:t>
            </a:r>
            <a:r>
              <a:rPr lang="en-US" dirty="0"/>
              <a:t>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042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220427" name="Equation" r:id="rId8" imgW="533160" imgH="368280" progId="Equation.DSMT4">
                  <p:embed/>
                </p:oleObj>
              </mc:Choice>
              <mc:Fallback>
                <p:oleObj name="Equation" r:id="rId8" imgW="5331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0389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Nov.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12</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144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144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144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a:t>
            </a:r>
            <a:r>
              <a:rPr lang="en-US" dirty="0" smtClean="0"/>
              <a:t> </a:t>
            </a:r>
            <a:r>
              <a:rPr lang="en-US" dirty="0" smtClean="0">
                <a:latin typeface="Symbol" charset="2"/>
              </a:rPr>
              <a:t>μ</a:t>
            </a:r>
            <a:r>
              <a:rPr lang="en-US" baseline="-25000" dirty="0" smtClean="0"/>
              <a:t>0</a:t>
            </a:r>
            <a:r>
              <a:rPr lang="en-US" dirty="0" smtClean="0"/>
              <a:t> </a:t>
            </a:r>
            <a:r>
              <a:rPr lang="en-US" dirty="0"/>
              <a:t>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a:t>
            </a:r>
            <a:r>
              <a:rPr lang="en-US" dirty="0" smtClean="0"/>
              <a:t> </a:t>
            </a:r>
            <a:r>
              <a:rPr lang="en-US" dirty="0" err="1" smtClean="0">
                <a:latin typeface="Symbol" charset="2"/>
              </a:rPr>
              <a:t>Δ</a:t>
            </a:r>
            <a:r>
              <a:rPr lang="en-US" dirty="0" err="1" smtClean="0">
                <a:latin typeface="Monotype Corsiva" charset="0"/>
              </a:rPr>
              <a:t>l</a:t>
            </a:r>
            <a:r>
              <a:rPr lang="en-US" dirty="0" smtClean="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145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8"/>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21451" name="Equation" r:id="rId9" imgW="977760" imgH="253800" progId="Equation.DSMT4">
                  <p:embed/>
                </p:oleObj>
              </mc:Choice>
              <mc:Fallback>
                <p:oleObj name="Equation" r:id="rId9" imgW="97776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048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a:t>
            </a:r>
            <a:r>
              <a:rPr lang="en-US" sz="2800" dirty="0" smtClean="0">
                <a:solidFill>
                  <a:srgbClr val="660066"/>
                </a:solidFill>
                <a:latin typeface="Arial Narrow" charset="0"/>
                <a:ea typeface="ＭＳ Ｐゴシック" charset="-128"/>
              </a:rPr>
              <a:t>cut </a:t>
            </a:r>
            <a:r>
              <a:rPr lang="en-US" sz="2800" dirty="0">
                <a:solidFill>
                  <a:srgbClr val="660066"/>
                </a:solidFill>
                <a:latin typeface="Arial Narrow" charset="0"/>
                <a:ea typeface="ＭＳ Ｐゴシック" charset="-128"/>
              </a:rPr>
              <a:t>this path </a:t>
            </a:r>
            <a:r>
              <a:rPr lang="en-US" sz="2800" dirty="0" smtClean="0">
                <a:solidFill>
                  <a:srgbClr val="660066"/>
                </a:solidFill>
                <a:latin typeface="Arial Narrow" charset="0"/>
                <a:ea typeface="ＭＳ Ｐゴシック" charset="-128"/>
              </a:rPr>
              <a:t>in small segments, </a:t>
            </a:r>
            <a:r>
              <a:rPr lang="en-US" sz="2800" dirty="0">
                <a:solidFill>
                  <a:srgbClr val="660066"/>
                </a:solidFill>
                <a:latin typeface="Arial Narrow" charset="0"/>
                <a:ea typeface="ＭＳ Ｐゴシック" charset="-128"/>
              </a:rPr>
              <a:t>each of</a:t>
            </a:r>
            <a:r>
              <a:rPr lang="en-US" sz="2800" dirty="0" smtClean="0">
                <a:solidFill>
                  <a:srgbClr val="660066"/>
                </a:solidFill>
                <a:latin typeface="Arial Narrow" charset="0"/>
                <a:ea typeface="ＭＳ Ｐゴシック" charset="-128"/>
              </a:rPr>
              <a:t> </a:t>
            </a:r>
            <a:r>
              <a:rPr lang="en-US" sz="2800" dirty="0" err="1" smtClean="0">
                <a:solidFill>
                  <a:srgbClr val="660066"/>
                </a:solidFill>
                <a:latin typeface="Symbol" charset="2"/>
                <a:ea typeface="ＭＳ Ｐゴシック" charset="-128"/>
              </a:rPr>
              <a:t>Δ</a:t>
            </a:r>
            <a:r>
              <a:rPr lang="en-US" sz="2800" dirty="0" err="1" smtClean="0">
                <a:solidFill>
                  <a:srgbClr val="660066"/>
                </a:solidFill>
                <a:latin typeface="Monotype Corsiva" charset="0"/>
                <a:ea typeface="ＭＳ Ｐゴシック" charset="-128"/>
              </a:rPr>
              <a:t>l</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9219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fade">
                                      <p:cBhvr>
                                        <p:cTn id="12" dur="800" decel="100000"/>
                                        <p:tgtEl>
                                          <p:spTgt spid="392200"/>
                                        </p:tgtEl>
                                      </p:cBhvr>
                                    </p:animEffect>
                                    <p:anim calcmode="lin" valueType="num">
                                      <p:cBhvr>
                                        <p:cTn id="13" dur="800" decel="100000" fill="hold"/>
                                        <p:tgtEl>
                                          <p:spTgt spid="392200"/>
                                        </p:tgtEl>
                                        <p:attrNameLst>
                                          <p:attrName>style.rotation</p:attrName>
                                        </p:attrNameLst>
                                      </p:cBhvr>
                                      <p:tavLst>
                                        <p:tav tm="0">
                                          <p:val>
                                            <p:fltVal val="-90"/>
                                          </p:val>
                                        </p:tav>
                                        <p:tav tm="100000">
                                          <p:val>
                                            <p:fltVal val="0"/>
                                          </p:val>
                                        </p:tav>
                                      </p:tavLst>
                                    </p:anim>
                                    <p:anim calcmode="lin" valueType="num">
                                      <p:cBhvr>
                                        <p:cTn id="14" dur="800" decel="100000" fill="hold"/>
                                        <p:tgtEl>
                                          <p:spTgt spid="392200"/>
                                        </p:tgtEl>
                                        <p:attrNameLst>
                                          <p:attrName>ppt_x</p:attrName>
                                        </p:attrNameLst>
                                      </p:cBhvr>
                                      <p:tavLst>
                                        <p:tav tm="0">
                                          <p:val>
                                            <p:strVal val="#ppt_x+0.4"/>
                                          </p:val>
                                        </p:tav>
                                        <p:tav tm="100000">
                                          <p:val>
                                            <p:strVal val="#ppt_x-0.05"/>
                                          </p:val>
                                        </p:tav>
                                      </p:tavLst>
                                    </p:anim>
                                    <p:anim calcmode="lin" valueType="num">
                                      <p:cBhvr>
                                        <p:cTn id="15" dur="800" decel="100000" fill="hold"/>
                                        <p:tgtEl>
                                          <p:spTgt spid="3922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2204">
                                            <p:txEl>
                                              <p:pRg st="1" end="1"/>
                                            </p:txEl>
                                          </p:spTgt>
                                        </p:tgtEl>
                                        <p:attrNameLst>
                                          <p:attrName>style.visibility</p:attrName>
                                        </p:attrNameLst>
                                      </p:cBhvr>
                                      <p:to>
                                        <p:strVal val="visible"/>
                                      </p:to>
                                    </p:set>
                                    <p:animEffect transition="in" filter="wipe(left)">
                                      <p:cBhvr>
                                        <p:cTn id="22" dur="500"/>
                                        <p:tgtEl>
                                          <p:spTgt spid="3922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2198">
                                            <p:txEl>
                                              <p:pRg st="0" end="0"/>
                                            </p:txEl>
                                          </p:spTgt>
                                        </p:tgtEl>
                                        <p:attrNameLst>
                                          <p:attrName>style.visibility</p:attrName>
                                        </p:attrNameLst>
                                      </p:cBhvr>
                                      <p:to>
                                        <p:strVal val="visible"/>
                                      </p:to>
                                    </p:set>
                                    <p:animEffect transition="in" filter="wipe(left)">
                                      <p:cBhvr>
                                        <p:cTn id="27" dur="500"/>
                                        <p:tgtEl>
                                          <p:spTgt spid="392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2198">
                                            <p:txEl>
                                              <p:pRg st="1" end="1"/>
                                            </p:txEl>
                                          </p:spTgt>
                                        </p:tgtEl>
                                        <p:attrNameLst>
                                          <p:attrName>style.visibility</p:attrName>
                                        </p:attrNameLst>
                                      </p:cBhvr>
                                      <p:to>
                                        <p:strVal val="visible"/>
                                      </p:to>
                                    </p:set>
                                    <p:animEffect transition="in" filter="wipe(left)">
                                      <p:cBhvr>
                                        <p:cTn id="32" dur="500"/>
                                        <p:tgtEl>
                                          <p:spTgt spid="392198">
                                            <p:txEl>
                                              <p:pRg st="1" end="1"/>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392201"/>
                                        </p:tgtEl>
                                        <p:attrNameLst>
                                          <p:attrName>style.visibility</p:attrName>
                                        </p:attrNameLst>
                                      </p:cBhvr>
                                      <p:to>
                                        <p:strVal val="visible"/>
                                      </p:to>
                                    </p:set>
                                    <p:animEffect transition="in" filter="wipe(left)">
                                      <p:cBhvr>
                                        <p:cTn id="35" dur="500"/>
                                        <p:tgtEl>
                                          <p:spTgt spid="3922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92198">
                                            <p:txEl>
                                              <p:pRg st="2" end="2"/>
                                            </p:txEl>
                                          </p:spTgt>
                                        </p:tgtEl>
                                        <p:attrNameLst>
                                          <p:attrName>style.visibility</p:attrName>
                                        </p:attrNameLst>
                                      </p:cBhvr>
                                      <p:to>
                                        <p:strVal val="visible"/>
                                      </p:to>
                                    </p:set>
                                    <p:animEffect transition="in" filter="wipe(left)">
                                      <p:cBhvr>
                                        <p:cTn id="40" dur="500"/>
                                        <p:tgtEl>
                                          <p:spTgt spid="392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2198">
                                            <p:txEl>
                                              <p:pRg st="3" end="3"/>
                                            </p:txEl>
                                          </p:spTgt>
                                        </p:tgtEl>
                                        <p:attrNameLst>
                                          <p:attrName>style.visibility</p:attrName>
                                        </p:attrNameLst>
                                      </p:cBhvr>
                                      <p:to>
                                        <p:strVal val="visible"/>
                                      </p:to>
                                    </p:set>
                                    <p:animEffect transition="in" filter="wipe(left)">
                                      <p:cBhvr>
                                        <p:cTn id="45" dur="500"/>
                                        <p:tgtEl>
                                          <p:spTgt spid="39219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iterate type="wd">
                                    <p:tmPct val="10000"/>
                                  </p:iterate>
                                  <p:childTnLst>
                                    <p:set>
                                      <p:cBhvr>
                                        <p:cTn id="54" dur="1" fill="hold">
                                          <p:stCondLst>
                                            <p:cond delay="0"/>
                                          </p:stCondLst>
                                        </p:cTn>
                                        <p:tgtEl>
                                          <p:spTgt spid="392203"/>
                                        </p:tgtEl>
                                        <p:attrNameLst>
                                          <p:attrName>style.visibility</p:attrName>
                                        </p:attrNameLst>
                                      </p:cBhvr>
                                      <p:to>
                                        <p:strVal val="visible"/>
                                      </p:to>
                                    </p:set>
                                    <p:animEffect transition="in" filter="wipe(right)">
                                      <p:cBhvr>
                                        <p:cTn id="55" dur="500"/>
                                        <p:tgtEl>
                                          <p:spTgt spid="39220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2205"/>
                                        </p:tgtEl>
                                        <p:attrNameLst>
                                          <p:attrName>style.visibility</p:attrName>
                                        </p:attrNameLst>
                                      </p:cBhvr>
                                      <p:to>
                                        <p:strVal val="visible"/>
                                      </p:to>
                                    </p:set>
                                    <p:animEffect transition="in" filter="wipe(left)">
                                      <p:cBhvr>
                                        <p:cTn id="60" dur="500"/>
                                        <p:tgtEl>
                                          <p:spTgt spid="39220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92206"/>
                                        </p:tgtEl>
                                        <p:attrNameLst>
                                          <p:attrName>style.visibility</p:attrName>
                                        </p:attrNameLst>
                                      </p:cBhvr>
                                      <p:to>
                                        <p:strVal val="visible"/>
                                      </p:to>
                                    </p:set>
                                    <p:animEffect transition="in" filter="wipe(left)">
                                      <p:cBhvr>
                                        <p:cTn id="65"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p:bldP spid="392203" grpId="0" animBg="1"/>
      <p:bldP spid="392204" grpId="0" build="p"/>
      <p:bldP spid="392205" grpId="0" animBg="1"/>
      <p:bldP spid="3922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Nov. 12,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13</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5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45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46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a:t>
            </a:r>
            <a:r>
              <a:rPr lang="en-US" dirty="0" smtClean="0"/>
              <a:t>importance of this formula, </a:t>
            </a:r>
            <a:r>
              <a:rPr lang="en-US" dirty="0"/>
              <a:t>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46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1462" name="Equation" r:id="rId9" imgW="533160" imgH="203040" progId="Equation.DSMT4">
                  <p:embed/>
                </p:oleObj>
              </mc:Choice>
              <mc:Fallback>
                <p:oleObj name="Equation" r:id="rId9" imgW="533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1463"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1464" name="Equation" r:id="rId13" imgW="355320" imgH="164880" progId="Equation.DSMT4">
                  <p:embed/>
                </p:oleObj>
              </mc:Choice>
              <mc:Fallback>
                <p:oleObj name="Equation" r:id="rId13" imgW="35532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1465" name="Equation" r:id="rId15" imgW="558720" imgH="368280" progId="Equation.DSMT4">
                  <p:embed/>
                </p:oleObj>
              </mc:Choice>
              <mc:Fallback>
                <p:oleObj name="Equation" r:id="rId15" imgW="55872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1466" name="Equation" r:id="rId17" imgW="342720" imgH="368280" progId="Equation.DSMT4">
                  <p:embed/>
                </p:oleObj>
              </mc:Choice>
              <mc:Fallback>
                <p:oleObj name="Equation" r:id="rId17" imgW="34272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275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txEl>
                                              <p:pRg st="0" end="0"/>
                                            </p:txEl>
                                          </p:spTgt>
                                        </p:tgtEl>
                                        <p:attrNameLst>
                                          <p:attrName>style.visibility</p:attrName>
                                        </p:attrNameLst>
                                      </p:cBhvr>
                                      <p:to>
                                        <p:strVal val="visible"/>
                                      </p:to>
                                    </p:set>
                                    <p:animEffect transition="in" filter="wipe(left)">
                                      <p:cBhvr>
                                        <p:cTn id="74" dur="500"/>
                                        <p:tgtEl>
                                          <p:spTgt spid="39322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93223">
                                            <p:txEl>
                                              <p:pRg st="1" end="1"/>
                                            </p:txEl>
                                          </p:spTgt>
                                        </p:tgtEl>
                                        <p:attrNameLst>
                                          <p:attrName>style.visibility</p:attrName>
                                        </p:attrNameLst>
                                      </p:cBhvr>
                                      <p:to>
                                        <p:strVal val="visible"/>
                                      </p:to>
                                    </p:set>
                                    <p:animEffect transition="in" filter="wipe(left)">
                                      <p:cBhvr>
                                        <p:cTn id="79" dur="500"/>
                                        <p:tgtEl>
                                          <p:spTgt spid="39322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93223">
                                            <p:txEl>
                                              <p:pRg st="2" end="2"/>
                                            </p:txEl>
                                          </p:spTgt>
                                        </p:tgtEl>
                                        <p:attrNameLst>
                                          <p:attrName>style.visibility</p:attrName>
                                        </p:attrNameLst>
                                      </p:cBhvr>
                                      <p:to>
                                        <p:strVal val="visible"/>
                                      </p:to>
                                    </p:set>
                                    <p:animEffect transition="in" filter="wipe(left)">
                                      <p:cBhvr>
                                        <p:cTn id="84"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build="p"/>
      <p:bldP spid="393226" grpId="0" build="p"/>
      <p:bldP spid="3932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Nov. 12,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14</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344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344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44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3810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a:t>
            </a:r>
            <a:r>
              <a:rPr lang="en-US" sz="2400" dirty="0" smtClean="0"/>
              <a:t> </a:t>
            </a:r>
            <a:r>
              <a:rPr lang="en-US" sz="2400" dirty="0" smtClean="0">
                <a:latin typeface="Symbol" charset="2"/>
              </a:rPr>
              <a:t>μ</a:t>
            </a:r>
            <a:r>
              <a:rPr lang="en-US" sz="2400" baseline="-25000" dirty="0" smtClean="0"/>
              <a:t>0</a:t>
            </a:r>
            <a:r>
              <a:rPr lang="en-US" sz="2400" dirty="0" smtClean="0">
                <a:latin typeface="Monotype Corsiva" charset="0"/>
              </a:rPr>
              <a:t>I</a:t>
            </a:r>
            <a:r>
              <a:rPr lang="en-US" sz="2400" baseline="-25000" dirty="0" smtClean="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45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62838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Nov. 12,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15</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b="1" dirty="0"/>
              <a:t>Example 28 –</a:t>
            </a:r>
            <a:r>
              <a:rPr lang="en-US" b="1" dirty="0" smtClean="0"/>
              <a:t> 6 </a:t>
            </a:r>
            <a:endParaRPr lang="en-US" b="1" dirty="0"/>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a:t>
            </a:r>
            <a:r>
              <a:rPr lang="en-US" dirty="0" smtClean="0">
                <a:solidFill>
                  <a:srgbClr val="CC00CC"/>
                </a:solidFill>
                <a:latin typeface="Arial Narrow" charset="0"/>
              </a:rPr>
              <a:t>tangential </a:t>
            </a:r>
            <a:r>
              <a:rPr lang="en-US" dirty="0">
                <a:solidFill>
                  <a:srgbClr val="CC00CC"/>
                </a:solidFill>
                <a:latin typeface="Arial Narrow" charset="0"/>
              </a:rPr>
              <a:t>to circles around the wire, let’s choose a circular path of</a:t>
            </a:r>
            <a:r>
              <a:rPr lang="en-US" dirty="0" smtClean="0">
                <a:solidFill>
                  <a:srgbClr val="CC00CC"/>
                </a:solidFill>
                <a:latin typeface="Arial Narrow" charset="0"/>
              </a:rPr>
              <a:t> the closed</a:t>
            </a:r>
            <a:r>
              <a:rPr lang="en-US" dirty="0">
                <a:solidFill>
                  <a:srgbClr val="CC00CC"/>
                </a:solidFill>
                <a:latin typeface="Arial Narrow" charset="0"/>
              </a:rPr>
              <a:t>-path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45954" name="Equation" r:id="rId5" imgW="482400" imgH="203040" progId="Equation.DSMT4">
                  <p:embed/>
                </p:oleObj>
              </mc:Choice>
              <mc:Fallback>
                <p:oleObj name="Equation" r:id="rId5" imgW="4824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45955" name="Equation" r:id="rId7" imgW="368280" imgH="203040" progId="Equation.DSMT4">
                  <p:embed/>
                </p:oleObj>
              </mc:Choice>
              <mc:Fallback>
                <p:oleObj name="Equation" r:id="rId7" imgW="3682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45956"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45957" name="Equation" r:id="rId11" imgW="583920" imgH="368280" progId="Equation.DSMT4">
                  <p:embed/>
                </p:oleObj>
              </mc:Choice>
              <mc:Fallback>
                <p:oleObj name="Equation" r:id="rId11" imgW="58392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17931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Monday, Nov. 12, 2018</a:t>
            </a:r>
            <a:endParaRPr lang="en-US"/>
          </a:p>
        </p:txBody>
      </p:sp>
      <p:sp>
        <p:nvSpPr>
          <p:cNvPr id="26" name="Footer Placeholder 4"/>
          <p:cNvSpPr>
            <a:spLocks noGrp="1"/>
          </p:cNvSpPr>
          <p:nvPr>
            <p:ph type="ftr" sz="quarter" idx="11"/>
          </p:nvPr>
        </p:nvSpPr>
        <p:spPr/>
        <p:txBody>
          <a:bodyPr/>
          <a:lstStyle/>
          <a:p>
            <a:r>
              <a:rPr lang="mr-IN" smtClean="0"/>
              <a:t>PHYS 1444-002, Fall 2018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16</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0"/>
            <a:ext cx="8686800" cy="762000"/>
          </a:xfrm>
        </p:spPr>
        <p:txBody>
          <a:bodyPr/>
          <a:lstStyle/>
          <a:p>
            <a:r>
              <a:rPr lang="en-US" b="1" dirty="0"/>
              <a:t>Example 28 –</a:t>
            </a:r>
            <a:r>
              <a:rPr lang="en-US" b="1" dirty="0" smtClean="0"/>
              <a:t> 6 cont’d </a:t>
            </a:r>
            <a:endParaRPr lang="en-US" b="1" dirty="0"/>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47266" name="Equation" r:id="rId4" imgW="393480" imgH="203040" progId="Equation.DSMT4">
                  <p:embed/>
                </p:oleObj>
              </mc:Choice>
              <mc:Fallback>
                <p:oleObj name="Equation" r:id="rId4" imgW="3934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47267" name="Equation" r:id="rId6" imgW="711000" imgH="431640" progId="Equation.DSMT4">
                  <p:embed/>
                </p:oleObj>
              </mc:Choice>
              <mc:Fallback>
                <p:oleObj name="Equation" r:id="rId6" imgW="71100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47268" name="Equation" r:id="rId8" imgW="355320" imgH="164880" progId="Equation.DSMT4">
                  <p:embed/>
                </p:oleObj>
              </mc:Choice>
              <mc:Fallback>
                <p:oleObj name="Equation" r:id="rId8" imgW="3553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47269"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47270" name="Equation" r:id="rId12" imgW="520560" imgH="406080" progId="Equation.DSMT4">
                  <p:embed/>
                </p:oleObj>
              </mc:Choice>
              <mc:Fallback>
                <p:oleObj name="Equation" r:id="rId12" imgW="52056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47271" name="Equation" r:id="rId14" imgW="444240" imgH="431640" progId="Equation.DSMT4">
                  <p:embed/>
                </p:oleObj>
              </mc:Choice>
              <mc:Fallback>
                <p:oleObj name="Equation" r:id="rId14" imgW="444240" imgH="431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47272" name="Equation" r:id="rId16" imgW="799920" imgH="431640" progId="Equation.DSMT4">
                  <p:embed/>
                </p:oleObj>
              </mc:Choice>
              <mc:Fallback>
                <p:oleObj name="Equation" r:id="rId16" imgW="799920" imgH="4316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47273" name="Equation" r:id="rId18" imgW="444240" imgH="380880" progId="Equation.DSMT4">
                  <p:embed/>
                </p:oleObj>
              </mc:Choice>
              <mc:Fallback>
                <p:oleObj name="Equation" r:id="rId18" imgW="444240" imgH="380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47274" name="Equation" r:id="rId20" imgW="673100" imgH="406400" progId="Equation.DSMT4">
                  <p:embed/>
                </p:oleObj>
              </mc:Choice>
              <mc:Fallback>
                <p:oleObj name="Equation" r:id="rId20" imgW="673100" imgH="406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47275" name="Equation" r:id="rId22" imgW="583920" imgH="368280" progId="Equation.DSMT4">
                  <p:embed/>
                </p:oleObj>
              </mc:Choice>
              <mc:Fallback>
                <p:oleObj name="Equation" r:id="rId22" imgW="58392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12059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4"/>
                                        </p:tgtEl>
                                        <p:attrNameLst>
                                          <p:attrName>style.visibility</p:attrName>
                                        </p:attrNameLst>
                                      </p:cBhvr>
                                      <p:to>
                                        <p:strVal val="visible"/>
                                      </p:to>
                                    </p:set>
                                    <p:animEffect transition="in" filter="wipe(left)">
                                      <p:cBhvr>
                                        <p:cTn id="37" dur="500"/>
                                        <p:tgtEl>
                                          <p:spTgt spid="3963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6299"/>
                                        </p:tgtEl>
                                        <p:attrNameLst>
                                          <p:attrName>style.visibility</p:attrName>
                                        </p:attrNameLst>
                                      </p:cBhvr>
                                      <p:to>
                                        <p:strVal val="visible"/>
                                      </p:to>
                                    </p:set>
                                    <p:animEffect transition="in" filter="wipe(left)">
                                      <p:cBhvr>
                                        <p:cTn id="42" dur="500"/>
                                        <p:tgtEl>
                                          <p:spTgt spid="396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6305"/>
                                        </p:tgtEl>
                                        <p:attrNameLst>
                                          <p:attrName>style.visibility</p:attrName>
                                        </p:attrNameLst>
                                      </p:cBhvr>
                                      <p:to>
                                        <p:strVal val="visible"/>
                                      </p:to>
                                    </p:set>
                                    <p:animEffect transition="in" filter="wipe(left)">
                                      <p:cBhvr>
                                        <p:cTn id="47" dur="500"/>
                                        <p:tgtEl>
                                          <p:spTgt spid="3963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11"/>
                                        </p:tgtEl>
                                        <p:attrNameLst>
                                          <p:attrName>style.visibility</p:attrName>
                                        </p:attrNameLst>
                                      </p:cBhvr>
                                      <p:to>
                                        <p:strVal val="visible"/>
                                      </p:to>
                                    </p:set>
                                    <p:animEffect transition="in" filter="wipe(left)">
                                      <p:cBhvr>
                                        <p:cTn id="52" dur="500"/>
                                        <p:tgtEl>
                                          <p:spTgt spid="3963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2"/>
                                        </p:tgtEl>
                                        <p:attrNameLst>
                                          <p:attrName>style.visibility</p:attrName>
                                        </p:attrNameLst>
                                      </p:cBhvr>
                                      <p:to>
                                        <p:strVal val="visible"/>
                                      </p:to>
                                    </p:set>
                                    <p:animEffect transition="in" filter="wipe(left)">
                                      <p:cBhvr>
                                        <p:cTn id="57" dur="500"/>
                                        <p:tgtEl>
                                          <p:spTgt spid="3963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6307"/>
                                        </p:tgtEl>
                                        <p:attrNameLst>
                                          <p:attrName>style.visibility</p:attrName>
                                        </p:attrNameLst>
                                      </p:cBhvr>
                                      <p:to>
                                        <p:strVal val="visible"/>
                                      </p:to>
                                    </p:set>
                                    <p:animEffect transition="in" filter="wipe(left)">
                                      <p:cBhvr>
                                        <p:cTn id="62" dur="500"/>
                                        <p:tgtEl>
                                          <p:spTgt spid="396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8"/>
                                        </p:tgtEl>
                                        <p:attrNameLst>
                                          <p:attrName>style.visibility</p:attrName>
                                        </p:attrNameLst>
                                      </p:cBhvr>
                                      <p:to>
                                        <p:strVal val="visible"/>
                                      </p:to>
                                    </p:set>
                                    <p:animEffect transition="in" filter="wipe(left)">
                                      <p:cBhvr>
                                        <p:cTn id="67" dur="500"/>
                                        <p:tgtEl>
                                          <p:spTgt spid="3963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Nov. 12,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17</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b="1" dirty="0"/>
              <a:t>Example 28 –</a:t>
            </a:r>
            <a:r>
              <a:rPr lang="en-US" b="1" dirty="0" smtClean="0"/>
              <a:t> 7 </a:t>
            </a:r>
            <a:endParaRPr lang="en-US" b="1" dirty="0"/>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extLst/>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26515" name="Equation" r:id="rId4" imgW="393480" imgH="203040" progId="Equation.DSMT4">
                  <p:embed/>
                </p:oleObj>
              </mc:Choice>
              <mc:Fallback>
                <p:oleObj name="Equation" r:id="rId4" imgW="3934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26516"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extLst/>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26517" name="Equation" r:id="rId8" imgW="558720" imgH="164880" progId="Equation.DSMT4">
                  <p:embed/>
                </p:oleObj>
              </mc:Choice>
              <mc:Fallback>
                <p:oleObj name="Equation" r:id="rId8" imgW="558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26518" name="Equation" r:id="rId10" imgW="342720" imgH="368280" progId="Equation.DSMT4">
                  <p:embed/>
                </p:oleObj>
              </mc:Choice>
              <mc:Fallback>
                <p:oleObj name="Equation" r:id="rId10" imgW="3427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11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Nov. 12,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72BBBFFB-EB22-6643-85AE-79E689D57056}" type="slidenum">
              <a:rPr lang="en-US"/>
              <a:pPr/>
              <a:t>18</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b="1"/>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753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754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754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a:t>What is a solenoid?</a:t>
            </a:r>
          </a:p>
          <a:p>
            <a:pPr lvl="1">
              <a:lnSpc>
                <a:spcPct val="90000"/>
              </a:lnSpc>
            </a:pPr>
            <a:r>
              <a:rPr lang="en-US"/>
              <a:t>A long coil of wire consisting of many loops</a:t>
            </a:r>
          </a:p>
          <a:p>
            <a:pPr lvl="1">
              <a:lnSpc>
                <a:spcPct val="90000"/>
              </a:lnSpc>
            </a:pPr>
            <a:r>
              <a:rPr lang="en-US"/>
              <a:t>If the space between loops are wide</a:t>
            </a:r>
          </a:p>
          <a:p>
            <a:pPr lvl="2">
              <a:lnSpc>
                <a:spcPct val="90000"/>
              </a:lnSpc>
            </a:pPr>
            <a:r>
              <a:rPr lang="en-US"/>
              <a:t>The field near the wires are nearly circular</a:t>
            </a:r>
          </a:p>
          <a:p>
            <a:pPr lvl="2">
              <a:lnSpc>
                <a:spcPct val="90000"/>
              </a:lnSpc>
            </a:pPr>
            <a:r>
              <a:rPr lang="en-US"/>
              <a:t>Between any two wires, the fields due to each loop cancel</a:t>
            </a:r>
          </a:p>
          <a:p>
            <a:pPr lvl="2">
              <a:lnSpc>
                <a:spcPct val="90000"/>
              </a:lnSpc>
            </a:pPr>
            <a:r>
              <a:rPr lang="en-US"/>
              <a:t>Toward the center of the solenoid, the fields add up to give a field that can be fairly large and uniform</a:t>
            </a:r>
          </a:p>
          <a:p>
            <a:pPr lvl="1">
              <a:lnSpc>
                <a:spcPct val="90000"/>
              </a:lnSpc>
            </a:pPr>
            <a:r>
              <a:rPr lang="en-US"/>
              <a:t>For a long, densely packed loops</a:t>
            </a:r>
          </a:p>
          <a:p>
            <a:pPr lvl="2">
              <a:lnSpc>
                <a:spcPct val="90000"/>
              </a:lnSpc>
            </a:pPr>
            <a:r>
              <a:rPr lang="en-US"/>
              <a:t>The field is nearly uniform and parallel to the solenoid axes within the entire cross section</a:t>
            </a:r>
          </a:p>
          <a:p>
            <a:pPr lvl="2">
              <a:lnSpc>
                <a:spcPct val="90000"/>
              </a:lnSpc>
            </a:pPr>
            <a:r>
              <a:rPr lang="en-US"/>
              <a:t>The field outside the solenoid is very small compared to the field inside, except the ends</a:t>
            </a:r>
          </a:p>
          <a:p>
            <a:pPr lvl="3">
              <a:lnSpc>
                <a:spcPct val="90000"/>
              </a:lnSpc>
            </a:pPr>
            <a:r>
              <a:rPr lang="en-US"/>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754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171802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8349">
                                            <p:txEl>
                                              <p:pRg st="0" end="0"/>
                                            </p:txEl>
                                          </p:spTgt>
                                        </p:tgtEl>
                                        <p:attrNameLst>
                                          <p:attrName>style.visibility</p:attrName>
                                        </p:attrNameLst>
                                      </p:cBhvr>
                                      <p:to>
                                        <p:strVal val="visible"/>
                                      </p:to>
                                    </p:set>
                                    <p:animEffect transition="in" filter="wipe(left)">
                                      <p:cBhvr>
                                        <p:cTn id="7" dur="500"/>
                                        <p:tgtEl>
                                          <p:spTgt spid="398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8349">
                                            <p:txEl>
                                              <p:pRg st="1" end="1"/>
                                            </p:txEl>
                                          </p:spTgt>
                                        </p:tgtEl>
                                        <p:attrNameLst>
                                          <p:attrName>style.visibility</p:attrName>
                                        </p:attrNameLst>
                                      </p:cBhvr>
                                      <p:to>
                                        <p:strVal val="visible"/>
                                      </p:to>
                                    </p:set>
                                    <p:animEffect transition="in" filter="wipe(left)">
                                      <p:cBhvr>
                                        <p:cTn id="12" dur="500"/>
                                        <p:tgtEl>
                                          <p:spTgt spid="398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8349">
                                            <p:txEl>
                                              <p:pRg st="2" end="2"/>
                                            </p:txEl>
                                          </p:spTgt>
                                        </p:tgtEl>
                                        <p:attrNameLst>
                                          <p:attrName>style.visibility</p:attrName>
                                        </p:attrNameLst>
                                      </p:cBhvr>
                                      <p:to>
                                        <p:strVal val="visible"/>
                                      </p:to>
                                    </p:set>
                                    <p:animEffect transition="in" filter="wipe(left)">
                                      <p:cBhvr>
                                        <p:cTn id="17" dur="500"/>
                                        <p:tgtEl>
                                          <p:spTgt spid="398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8349">
                                            <p:txEl>
                                              <p:pRg st="3" end="3"/>
                                            </p:txEl>
                                          </p:spTgt>
                                        </p:tgtEl>
                                        <p:attrNameLst>
                                          <p:attrName>style.visibility</p:attrName>
                                        </p:attrNameLst>
                                      </p:cBhvr>
                                      <p:to>
                                        <p:strVal val="visible"/>
                                      </p:to>
                                    </p:set>
                                    <p:animEffect transition="in" filter="wipe(left)">
                                      <p:cBhvr>
                                        <p:cTn id="29" dur="500"/>
                                        <p:tgtEl>
                                          <p:spTgt spid="39834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8349">
                                            <p:txEl>
                                              <p:pRg st="4" end="4"/>
                                            </p:txEl>
                                          </p:spTgt>
                                        </p:tgtEl>
                                        <p:attrNameLst>
                                          <p:attrName>style.visibility</p:attrName>
                                        </p:attrNameLst>
                                      </p:cBhvr>
                                      <p:to>
                                        <p:strVal val="visible"/>
                                      </p:to>
                                    </p:set>
                                    <p:animEffect transition="in" filter="wipe(left)">
                                      <p:cBhvr>
                                        <p:cTn id="34" dur="500"/>
                                        <p:tgtEl>
                                          <p:spTgt spid="39834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8349">
                                            <p:txEl>
                                              <p:pRg st="5" end="5"/>
                                            </p:txEl>
                                          </p:spTgt>
                                        </p:tgtEl>
                                        <p:attrNameLst>
                                          <p:attrName>style.visibility</p:attrName>
                                        </p:attrNameLst>
                                      </p:cBhvr>
                                      <p:to>
                                        <p:strVal val="visible"/>
                                      </p:to>
                                    </p:set>
                                    <p:animEffect transition="in" filter="wipe(left)">
                                      <p:cBhvr>
                                        <p:cTn id="39" dur="500"/>
                                        <p:tgtEl>
                                          <p:spTgt spid="39834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8349">
                                            <p:txEl>
                                              <p:pRg st="6" end="6"/>
                                            </p:txEl>
                                          </p:spTgt>
                                        </p:tgtEl>
                                        <p:attrNameLst>
                                          <p:attrName>style.visibility</p:attrName>
                                        </p:attrNameLst>
                                      </p:cBhvr>
                                      <p:to>
                                        <p:strVal val="visible"/>
                                      </p:to>
                                    </p:set>
                                    <p:animEffect transition="in" filter="wipe(left)">
                                      <p:cBhvr>
                                        <p:cTn id="44" dur="500"/>
                                        <p:tgtEl>
                                          <p:spTgt spid="39834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98349">
                                            <p:txEl>
                                              <p:pRg st="7" end="7"/>
                                            </p:txEl>
                                          </p:spTgt>
                                        </p:tgtEl>
                                        <p:attrNameLst>
                                          <p:attrName>style.visibility</p:attrName>
                                        </p:attrNameLst>
                                      </p:cBhvr>
                                      <p:to>
                                        <p:strVal val="visible"/>
                                      </p:to>
                                    </p:set>
                                    <p:animEffect transition="in" filter="wipe(left)">
                                      <p:cBhvr>
                                        <p:cTn id="56" dur="500"/>
                                        <p:tgtEl>
                                          <p:spTgt spid="398349">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98349">
                                            <p:txEl>
                                              <p:pRg st="8" end="8"/>
                                            </p:txEl>
                                          </p:spTgt>
                                        </p:tgtEl>
                                        <p:attrNameLst>
                                          <p:attrName>style.visibility</p:attrName>
                                        </p:attrNameLst>
                                      </p:cBhvr>
                                      <p:to>
                                        <p:strVal val="visible"/>
                                      </p:to>
                                    </p:set>
                                    <p:animEffect transition="in" filter="wipe(left)">
                                      <p:cBhvr>
                                        <p:cTn id="66" dur="500"/>
                                        <p:tgtEl>
                                          <p:spTgt spid="39834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98349">
                                            <p:txEl>
                                              <p:pRg st="9" end="9"/>
                                            </p:txEl>
                                          </p:spTgt>
                                        </p:tgtEl>
                                        <p:attrNameLst>
                                          <p:attrName>style.visibility</p:attrName>
                                        </p:attrNameLst>
                                      </p:cBhvr>
                                      <p:to>
                                        <p:strVal val="visible"/>
                                      </p:to>
                                    </p:set>
                                    <p:animEffect transition="in" filter="wipe(left)">
                                      <p:cBhvr>
                                        <p:cTn id="71" dur="500"/>
                                        <p:tgtEl>
                                          <p:spTgt spid="3983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Nov. 12,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8DD82413-6BE8-5746-A6B7-04BE35C4F09E}" type="slidenum">
              <a:rPr lang="en-US"/>
              <a:pPr/>
              <a:t>19</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b="1"/>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819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819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819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The field outside the solenoid is negligible. So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819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48198" name="Equation" r:id="rId9" imgW="622080" imgH="330120" progId="Equation.DSMT4">
                  <p:embed/>
                </p:oleObj>
              </mc:Choice>
              <mc:Fallback>
                <p:oleObj name="Equation" r:id="rId9" imgW="622080" imgH="3301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48199" name="Equation" r:id="rId11" imgW="622080" imgH="330120" progId="Equation.DSMT4">
                  <p:embed/>
                </p:oleObj>
              </mc:Choice>
              <mc:Fallback>
                <p:oleObj name="Equation" r:id="rId11" imgW="622080" imgH="330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48200" name="Equation" r:id="rId13" imgW="520560" imgH="330120" progId="Equation.DSMT4">
                  <p:embed/>
                </p:oleObj>
              </mc:Choice>
              <mc:Fallback>
                <p:oleObj name="Equation" r:id="rId13" imgW="520560" imgH="3301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48201" name="Equation" r:id="rId15" imgW="596900" imgH="342900" progId="Equation.DSMT4">
                  <p:embed/>
                </p:oleObj>
              </mc:Choice>
              <mc:Fallback>
                <p:oleObj name="Equation" r:id="rId15" imgW="596900" imgH="3429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212394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67">
                                            <p:txEl>
                                              <p:pRg st="0" end="0"/>
                                            </p:txEl>
                                          </p:spTgt>
                                        </p:tgtEl>
                                        <p:attrNameLst>
                                          <p:attrName>style.visibility</p:attrName>
                                        </p:attrNameLst>
                                      </p:cBhvr>
                                      <p:to>
                                        <p:strVal val="visible"/>
                                      </p:to>
                                    </p:set>
                                    <p:animEffect transition="in" filter="wipe(left)">
                                      <p:cBhvr>
                                        <p:cTn id="7" dur="500"/>
                                        <p:tgtEl>
                                          <p:spTgt spid="399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362"/>
                                        </p:tgtEl>
                                        <p:attrNameLst>
                                          <p:attrName>style.visibility</p:attrName>
                                        </p:attrNameLst>
                                      </p:cBhvr>
                                      <p:to>
                                        <p:strVal val="visible"/>
                                      </p:to>
                                    </p:set>
                                    <p:anim calcmode="lin" valueType="num">
                                      <p:cBhvr>
                                        <p:cTn id="12" dur="500" fill="hold"/>
                                        <p:tgtEl>
                                          <p:spTgt spid="399362"/>
                                        </p:tgtEl>
                                        <p:attrNameLst>
                                          <p:attrName>ppt_w</p:attrName>
                                        </p:attrNameLst>
                                      </p:cBhvr>
                                      <p:tavLst>
                                        <p:tav tm="0">
                                          <p:val>
                                            <p:fltVal val="0"/>
                                          </p:val>
                                        </p:tav>
                                        <p:tav tm="100000">
                                          <p:val>
                                            <p:strVal val="#ppt_w"/>
                                          </p:val>
                                        </p:tav>
                                      </p:tavLst>
                                    </p:anim>
                                    <p:anim calcmode="lin" valueType="num">
                                      <p:cBhvr>
                                        <p:cTn id="13" dur="500" fill="hold"/>
                                        <p:tgtEl>
                                          <p:spTgt spid="399362"/>
                                        </p:tgtEl>
                                        <p:attrNameLst>
                                          <p:attrName>ppt_h</p:attrName>
                                        </p:attrNameLst>
                                      </p:cBhvr>
                                      <p:tavLst>
                                        <p:tav tm="0">
                                          <p:val>
                                            <p:fltVal val="0"/>
                                          </p:val>
                                        </p:tav>
                                        <p:tav tm="100000">
                                          <p:val>
                                            <p:strVal val="#ppt_h"/>
                                          </p:val>
                                        </p:tav>
                                      </p:tavLst>
                                    </p:anim>
                                    <p:animEffect transition="in" filter="fade">
                                      <p:cBhvr>
                                        <p:cTn id="14" dur="500"/>
                                        <p:tgtEl>
                                          <p:spTgt spid="399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9367">
                                            <p:txEl>
                                              <p:pRg st="4" end="4"/>
                                            </p:txEl>
                                          </p:spTgt>
                                        </p:tgtEl>
                                        <p:attrNameLst>
                                          <p:attrName>style.visibility</p:attrName>
                                        </p:attrNameLst>
                                      </p:cBhvr>
                                      <p:to>
                                        <p:strVal val="visible"/>
                                      </p:to>
                                    </p:set>
                                    <p:animEffect transition="in" filter="wipe(left)">
                                      <p:cBhvr>
                                        <p:cTn id="19" dur="500"/>
                                        <p:tgtEl>
                                          <p:spTgt spid="3993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9367">
                                            <p:txEl>
                                              <p:pRg st="5" end="5"/>
                                            </p:txEl>
                                          </p:spTgt>
                                        </p:tgtEl>
                                        <p:attrNameLst>
                                          <p:attrName>style.visibility</p:attrName>
                                        </p:attrNameLst>
                                      </p:cBhvr>
                                      <p:to>
                                        <p:strVal val="visible"/>
                                      </p:to>
                                    </p:set>
                                    <p:animEffect transition="in" filter="wipe(left)">
                                      <p:cBhvr>
                                        <p:cTn id="24" dur="500"/>
                                        <p:tgtEl>
                                          <p:spTgt spid="3993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9367">
                                            <p:txEl>
                                              <p:pRg st="6" end="6"/>
                                            </p:txEl>
                                          </p:spTgt>
                                        </p:tgtEl>
                                        <p:attrNameLst>
                                          <p:attrName>style.visibility</p:attrName>
                                        </p:attrNameLst>
                                      </p:cBhvr>
                                      <p:to>
                                        <p:strVal val="visible"/>
                                      </p:to>
                                    </p:set>
                                    <p:animEffect transition="in" filter="wipe(left)">
                                      <p:cBhvr>
                                        <p:cTn id="29" dur="500"/>
                                        <p:tgtEl>
                                          <p:spTgt spid="3993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99370"/>
                                        </p:tgtEl>
                                        <p:attrNameLst>
                                          <p:attrName>style.visibility</p:attrName>
                                        </p:attrNameLst>
                                      </p:cBhvr>
                                      <p:to>
                                        <p:strVal val="visible"/>
                                      </p:to>
                                    </p:set>
                                    <p:animEffect transition="in" filter="wipe(left)">
                                      <p:cBhvr>
                                        <p:cTn id="39" dur="500"/>
                                        <p:tgtEl>
                                          <p:spTgt spid="3993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99371"/>
                                        </p:tgtEl>
                                        <p:attrNameLst>
                                          <p:attrName>style.visibility</p:attrName>
                                        </p:attrNameLst>
                                      </p:cBhvr>
                                      <p:to>
                                        <p:strVal val="visible"/>
                                      </p:to>
                                    </p:set>
                                    <p:animEffect transition="in" filter="wipe(left)">
                                      <p:cBhvr>
                                        <p:cTn id="44" dur="500"/>
                                        <p:tgtEl>
                                          <p:spTgt spid="3993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9372"/>
                                        </p:tgtEl>
                                        <p:attrNameLst>
                                          <p:attrName>style.visibility</p:attrName>
                                        </p:attrNameLst>
                                      </p:cBhvr>
                                      <p:to>
                                        <p:strVal val="visible"/>
                                      </p:to>
                                    </p:set>
                                    <p:animEffect transition="in" filter="wipe(left)">
                                      <p:cBhvr>
                                        <p:cTn id="49" dur="500"/>
                                        <p:tgtEl>
                                          <p:spTgt spid="39937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99373"/>
                                        </p:tgtEl>
                                        <p:attrNameLst>
                                          <p:attrName>style.visibility</p:attrName>
                                        </p:attrNameLst>
                                      </p:cBhvr>
                                      <p:to>
                                        <p:strVal val="visible"/>
                                      </p:to>
                                    </p:set>
                                    <p:animEffect transition="in" filter="wipe(left)">
                                      <p:cBhvr>
                                        <p:cTn id="54" dur="500"/>
                                        <p:tgtEl>
                                          <p:spTgt spid="3993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99367">
                                            <p:txEl>
                                              <p:pRg st="7" end="7"/>
                                            </p:txEl>
                                          </p:spTgt>
                                        </p:tgtEl>
                                        <p:attrNameLst>
                                          <p:attrName>style.visibility</p:attrName>
                                        </p:attrNameLst>
                                      </p:cBhvr>
                                      <p:to>
                                        <p:strVal val="visible"/>
                                      </p:to>
                                    </p:set>
                                    <p:animEffect transition="in" filter="wipe(left)">
                                      <p:cBhvr>
                                        <p:cTn id="59" dur="500"/>
                                        <p:tgtEl>
                                          <p:spTgt spid="39936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99367">
                                            <p:txEl>
                                              <p:pRg st="8" end="8"/>
                                            </p:txEl>
                                          </p:spTgt>
                                        </p:tgtEl>
                                        <p:attrNameLst>
                                          <p:attrName>style.visibility</p:attrName>
                                        </p:attrNameLst>
                                      </p:cBhvr>
                                      <p:to>
                                        <p:strVal val="visible"/>
                                      </p:to>
                                    </p:set>
                                    <p:animEffect transition="in" filter="wipe(left)">
                                      <p:cBhvr>
                                        <p:cTn id="64" dur="500"/>
                                        <p:tgtEl>
                                          <p:spTgt spid="3993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763000" cy="5410200"/>
          </a:xfrm>
        </p:spPr>
        <p:txBody>
          <a:bodyPr/>
          <a:lstStyle/>
          <a:p>
            <a:r>
              <a:rPr lang="en-US" sz="2400" dirty="0" smtClean="0"/>
              <a:t>Reading Assignments: CH27.6, 27.8, 27.9 and 28.6 </a:t>
            </a:r>
            <a:r>
              <a:rPr lang="mr-IN" sz="2400" dirty="0" smtClean="0"/>
              <a:t>–</a:t>
            </a:r>
            <a:r>
              <a:rPr lang="en-US" sz="2400" dirty="0" smtClean="0"/>
              <a:t> 10 </a:t>
            </a:r>
          </a:p>
          <a:p>
            <a:r>
              <a:rPr lang="en-US" sz="2400" dirty="0" smtClean="0"/>
              <a:t>Reminder:2</a:t>
            </a:r>
            <a:r>
              <a:rPr lang="en-US" sz="2400" baseline="30000" dirty="0" smtClean="0"/>
              <a:t>nd</a:t>
            </a:r>
            <a:r>
              <a:rPr lang="en-US" sz="2400" dirty="0" smtClean="0"/>
              <a:t> non-comprehensive term exam</a:t>
            </a:r>
          </a:p>
          <a:p>
            <a:pPr lvl="1"/>
            <a:r>
              <a:rPr lang="en-US" sz="2000" dirty="0" smtClean="0"/>
              <a:t>In class this Wednesday, Nov. 14</a:t>
            </a:r>
          </a:p>
          <a:p>
            <a:pPr lvl="1" eaLnBrk="1" hangingPunct="1"/>
            <a:r>
              <a:rPr lang="en-US" sz="2000" dirty="0" smtClean="0"/>
              <a:t>Covers CH25.5 to what we finish today</a:t>
            </a:r>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a:t>
            </a:r>
            <a:r>
              <a:rPr lang="en-US" sz="2000" dirty="0" smtClean="0"/>
              <a:t>provided</a:t>
            </a:r>
          </a:p>
          <a:p>
            <a:pPr eaLnBrk="1" hangingPunct="1"/>
            <a:r>
              <a:rPr lang="en-US" sz="2400" dirty="0" smtClean="0"/>
              <a:t>No class on the Thanksgiving Wednesday, Nov. 21</a:t>
            </a:r>
          </a:p>
          <a:p>
            <a:pPr eaLnBrk="1" hangingPunct="1"/>
            <a:r>
              <a:rPr lang="en-US" sz="2400" dirty="0" smtClean="0"/>
              <a:t>Final comprehensive: in class 1:00 </a:t>
            </a:r>
            <a:r>
              <a:rPr lang="mr-IN" sz="2400" dirty="0" smtClean="0"/>
              <a:t>–</a:t>
            </a:r>
            <a:r>
              <a:rPr lang="en-US" sz="2400" dirty="0" smtClean="0"/>
              <a:t> 2:20pm Wed. Dec. 5</a:t>
            </a:r>
          </a:p>
          <a:p>
            <a:pPr eaLnBrk="1" hangingPunct="1"/>
            <a:r>
              <a:rPr lang="en-US" sz="2400" dirty="0" smtClean="0"/>
              <a:t>Planetarium Extra Credit: bring to class Mon. Dec. 3</a:t>
            </a:r>
          </a:p>
          <a:p>
            <a:pPr lvl="1" eaLnBrk="1" hangingPunct="1"/>
            <a:r>
              <a:rPr lang="en-US" sz="2000" dirty="0"/>
              <a:t>Be sure to tape one end of the ticket stub on a sheet of paper with your name on </a:t>
            </a:r>
            <a:r>
              <a:rPr lang="en-US" sz="2000" dirty="0" smtClean="0"/>
              <a:t>it</a:t>
            </a:r>
            <a:endParaRPr lang="en-US" sz="2000" dirty="0"/>
          </a:p>
        </p:txBody>
      </p:sp>
    </p:spTree>
    <p:extLst>
      <p:ext uri="{BB962C8B-B14F-4D97-AF65-F5344CB8AC3E}">
        <p14:creationId xmlns:p14="http://schemas.microsoft.com/office/powerpoint/2010/main" val="36070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par>
                                <p:cTn id="63" presetID="22" presetClass="entr" presetSubtype="8" fill="hold" grpId="0" nodeType="withEffect">
                                  <p:stCondLst>
                                    <p:cond delay="0"/>
                                  </p:stCondLst>
                                  <p:iterate type="wd">
                                    <p:tmPct val="10000"/>
                                  </p:iterate>
                                  <p:childTnLst>
                                    <p:set>
                                      <p:cBhvr>
                                        <p:cTn id="64" dur="1" fill="hold">
                                          <p:stCondLst>
                                            <p:cond delay="0"/>
                                          </p:stCondLst>
                                        </p:cTn>
                                        <p:tgtEl>
                                          <p:spTgt spid="111619">
                                            <p:txEl>
                                              <p:pRg st="12" end="12"/>
                                            </p:txEl>
                                          </p:spTgt>
                                        </p:tgtEl>
                                        <p:attrNameLst>
                                          <p:attrName>style.visibility</p:attrName>
                                        </p:attrNameLst>
                                      </p:cBhvr>
                                      <p:to>
                                        <p:strVal val="visible"/>
                                      </p:to>
                                    </p:set>
                                    <p:animEffect transition="in" filter="wipe(left)">
                                      <p:cBhvr>
                                        <p:cTn id="65"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Nov. 12,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503DAC4C-AED0-1E4E-950A-4A9A2396154A}" type="slidenum">
              <a:rPr lang="en-US"/>
              <a:pPr/>
              <a:t>20</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b="1"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926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926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926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685800"/>
            <a:ext cx="8458200" cy="5867400"/>
          </a:xfrm>
        </p:spPr>
        <p:txBody>
          <a:bodyPr/>
          <a:lstStyle/>
          <a:p>
            <a:pPr lvl="1">
              <a:lnSpc>
                <a:spcPct val="90000"/>
              </a:lnSpc>
            </a:pPr>
            <a:r>
              <a:rPr lang="en-US" dirty="0"/>
              <a:t>So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926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extLst>
              <p:ext uri="{D42A27DB-BD31-4B8C-83A1-F6EECF244321}">
                <p14:modId xmlns:p14="http://schemas.microsoft.com/office/powerpoint/2010/main" val="1117580927"/>
              </p:ext>
            </p:extLst>
          </p:nvPr>
        </p:nvGraphicFramePr>
        <p:xfrm>
          <a:off x="5121275" y="2454275"/>
          <a:ext cx="822325" cy="465138"/>
        </p:xfrm>
        <a:graphic>
          <a:graphicData uri="http://schemas.openxmlformats.org/presentationml/2006/ole">
            <mc:AlternateContent xmlns:mc="http://schemas.openxmlformats.org/markup-compatibility/2006">
              <mc:Choice xmlns:v="urn:schemas-microsoft-com:vml" Requires="v">
                <p:oleObj spid="_x0000_s249270" name="Equation" r:id="rId8" imgW="291960" imgH="164880" progId="Equation.DSMT4">
                  <p:embed/>
                </p:oleObj>
              </mc:Choice>
              <mc:Fallback>
                <p:oleObj name="Equation" r:id="rId8" imgW="29196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454275"/>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extLst>
              <p:ext uri="{D42A27DB-BD31-4B8C-83A1-F6EECF244321}">
                <p14:modId xmlns:p14="http://schemas.microsoft.com/office/powerpoint/2010/main" val="1290663427"/>
              </p:ext>
            </p:extLst>
          </p:nvPr>
        </p:nvGraphicFramePr>
        <p:xfrm>
          <a:off x="1524000" y="4130675"/>
          <a:ext cx="2057400" cy="746125"/>
        </p:xfrm>
        <a:graphic>
          <a:graphicData uri="http://schemas.openxmlformats.org/presentationml/2006/ole">
            <mc:AlternateContent xmlns:mc="http://schemas.openxmlformats.org/markup-compatibility/2006">
              <mc:Choice xmlns:v="urn:schemas-microsoft-com:vml" Requires="v">
                <p:oleObj spid="_x0000_s249271"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130675"/>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extLst>
              <p:ext uri="{D42A27DB-BD31-4B8C-83A1-F6EECF244321}">
                <p14:modId xmlns:p14="http://schemas.microsoft.com/office/powerpoint/2010/main" val="447899242"/>
              </p:ext>
            </p:extLst>
          </p:nvPr>
        </p:nvGraphicFramePr>
        <p:xfrm>
          <a:off x="5411788" y="625475"/>
          <a:ext cx="1293812" cy="669925"/>
        </p:xfrm>
        <a:graphic>
          <a:graphicData uri="http://schemas.openxmlformats.org/presentationml/2006/ole">
            <mc:AlternateContent xmlns:mc="http://schemas.openxmlformats.org/markup-compatibility/2006">
              <mc:Choice xmlns:v="urn:schemas-microsoft-com:vml" Requires="v">
                <p:oleObj spid="_x0000_s249272" name="Equation" r:id="rId12" imgW="634680" imgH="330120" progId="Equation.DSMT4">
                  <p:embed/>
                </p:oleObj>
              </mc:Choice>
              <mc:Fallback>
                <p:oleObj name="Equation" r:id="rId12" imgW="634680" imgH="3301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1788" y="625475"/>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extLst>
              <p:ext uri="{D42A27DB-BD31-4B8C-83A1-F6EECF244321}">
                <p14:modId xmlns:p14="http://schemas.microsoft.com/office/powerpoint/2010/main" val="912377559"/>
              </p:ext>
            </p:extLst>
          </p:nvPr>
        </p:nvGraphicFramePr>
        <p:xfrm>
          <a:off x="6623050" y="823913"/>
          <a:ext cx="387350" cy="334962"/>
        </p:xfrm>
        <a:graphic>
          <a:graphicData uri="http://schemas.openxmlformats.org/presentationml/2006/ole">
            <mc:AlternateContent xmlns:mc="http://schemas.openxmlformats.org/markup-compatibility/2006">
              <mc:Choice xmlns:v="urn:schemas-microsoft-com:vml" Requires="v">
                <p:oleObj spid="_x0000_s249273" name="Equation" r:id="rId14" imgW="190440" imgH="164880" progId="Equation.DSMT4">
                  <p:embed/>
                </p:oleObj>
              </mc:Choice>
              <mc:Fallback>
                <p:oleObj name="Equation" r:id="rId14" imgW="19044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3050" y="823913"/>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extLst>
              <p:ext uri="{D42A27DB-BD31-4B8C-83A1-F6EECF244321}">
                <p14:modId xmlns:p14="http://schemas.microsoft.com/office/powerpoint/2010/main" val="1296394533"/>
              </p:ext>
            </p:extLst>
          </p:nvPr>
        </p:nvGraphicFramePr>
        <p:xfrm>
          <a:off x="5857875" y="2416175"/>
          <a:ext cx="1000125" cy="571500"/>
        </p:xfrm>
        <a:graphic>
          <a:graphicData uri="http://schemas.openxmlformats.org/presentationml/2006/ole">
            <mc:AlternateContent xmlns:mc="http://schemas.openxmlformats.org/markup-compatibility/2006">
              <mc:Choice xmlns:v="urn:schemas-microsoft-com:vml" Requires="v">
                <p:oleObj spid="_x0000_s249274" name="Equation" r:id="rId16" imgW="355320" imgH="203040" progId="Equation.DSMT4">
                  <p:embed/>
                </p:oleObj>
              </mc:Choice>
              <mc:Fallback>
                <p:oleObj name="Equation" r:id="rId16" imgW="3553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416175"/>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4141788" y="648047"/>
            <a:ext cx="1293812" cy="619952"/>
          </a:xfrm>
          <a:prstGeom prst="rect">
            <a:avLst/>
          </a:prstGeom>
        </p:spPr>
      </p:pic>
    </p:spTree>
    <p:extLst>
      <p:ext uri="{BB962C8B-B14F-4D97-AF65-F5344CB8AC3E}">
        <p14:creationId xmlns:p14="http://schemas.microsoft.com/office/powerpoint/2010/main" val="7518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0390">
                                            <p:txEl>
                                              <p:pRg st="0" end="0"/>
                                            </p:txEl>
                                          </p:spTgt>
                                        </p:tgtEl>
                                        <p:attrNameLst>
                                          <p:attrName>style.visibility</p:attrName>
                                        </p:attrNameLst>
                                      </p:cBhvr>
                                      <p:to>
                                        <p:strVal val="visible"/>
                                      </p:to>
                                    </p:set>
                                    <p:animEffect transition="in" filter="wipe(left)">
                                      <p:cBhvr>
                                        <p:cTn id="7" dur="500"/>
                                        <p:tgtEl>
                                          <p:spTgt spid="400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00395"/>
                                        </p:tgtEl>
                                        <p:attrNameLst>
                                          <p:attrName>style.visibility</p:attrName>
                                        </p:attrNameLst>
                                      </p:cBhvr>
                                      <p:to>
                                        <p:strVal val="visible"/>
                                      </p:to>
                                    </p:set>
                                    <p:animEffect transition="in" filter="wipe(left)">
                                      <p:cBhvr>
                                        <p:cTn id="17" dur="500"/>
                                        <p:tgtEl>
                                          <p:spTgt spid="400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0396"/>
                                        </p:tgtEl>
                                        <p:attrNameLst>
                                          <p:attrName>style.visibility</p:attrName>
                                        </p:attrNameLst>
                                      </p:cBhvr>
                                      <p:to>
                                        <p:strVal val="visible"/>
                                      </p:to>
                                    </p:set>
                                    <p:animEffect transition="in" filter="wipe(left)">
                                      <p:cBhvr>
                                        <p:cTn id="22" dur="500"/>
                                        <p:tgtEl>
                                          <p:spTgt spid="4003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0390">
                                            <p:txEl>
                                              <p:pRg st="1" end="1"/>
                                            </p:txEl>
                                          </p:spTgt>
                                        </p:tgtEl>
                                        <p:attrNameLst>
                                          <p:attrName>style.visibility</p:attrName>
                                        </p:attrNameLst>
                                      </p:cBhvr>
                                      <p:to>
                                        <p:strVal val="visible"/>
                                      </p:to>
                                    </p:set>
                                    <p:animEffect transition="in" filter="wipe(left)">
                                      <p:cBhvr>
                                        <p:cTn id="27" dur="500"/>
                                        <p:tgtEl>
                                          <p:spTgt spid="40039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0390">
                                            <p:txEl>
                                              <p:pRg st="2" end="2"/>
                                            </p:txEl>
                                          </p:spTgt>
                                        </p:tgtEl>
                                        <p:attrNameLst>
                                          <p:attrName>style.visibility</p:attrName>
                                        </p:attrNameLst>
                                      </p:cBhvr>
                                      <p:to>
                                        <p:strVal val="visible"/>
                                      </p:to>
                                    </p:set>
                                    <p:animEffect transition="in" filter="wipe(left)">
                                      <p:cBhvr>
                                        <p:cTn id="32" dur="500"/>
                                        <p:tgtEl>
                                          <p:spTgt spid="40039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0390">
                                            <p:txEl>
                                              <p:pRg st="3" end="3"/>
                                            </p:txEl>
                                          </p:spTgt>
                                        </p:tgtEl>
                                        <p:attrNameLst>
                                          <p:attrName>style.visibility</p:attrName>
                                        </p:attrNameLst>
                                      </p:cBhvr>
                                      <p:to>
                                        <p:strVal val="visible"/>
                                      </p:to>
                                    </p:set>
                                    <p:animEffect transition="in" filter="wipe(left)">
                                      <p:cBhvr>
                                        <p:cTn id="37" dur="500"/>
                                        <p:tgtEl>
                                          <p:spTgt spid="40039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0393"/>
                                        </p:tgtEl>
                                        <p:attrNameLst>
                                          <p:attrName>style.visibility</p:attrName>
                                        </p:attrNameLst>
                                      </p:cBhvr>
                                      <p:to>
                                        <p:strVal val="visible"/>
                                      </p:to>
                                    </p:set>
                                    <p:animEffect transition="in" filter="wipe(left)">
                                      <p:cBhvr>
                                        <p:cTn id="42" dur="500"/>
                                        <p:tgtEl>
                                          <p:spTgt spid="4003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0397"/>
                                        </p:tgtEl>
                                        <p:attrNameLst>
                                          <p:attrName>style.visibility</p:attrName>
                                        </p:attrNameLst>
                                      </p:cBhvr>
                                      <p:to>
                                        <p:strVal val="visible"/>
                                      </p:to>
                                    </p:set>
                                    <p:animEffect transition="in" filter="wipe(left)">
                                      <p:cBhvr>
                                        <p:cTn id="47" dur="500"/>
                                        <p:tgtEl>
                                          <p:spTgt spid="4003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0390">
                                            <p:txEl>
                                              <p:pRg st="4" end="4"/>
                                            </p:txEl>
                                          </p:spTgt>
                                        </p:tgtEl>
                                        <p:attrNameLst>
                                          <p:attrName>style.visibility</p:attrName>
                                        </p:attrNameLst>
                                      </p:cBhvr>
                                      <p:to>
                                        <p:strVal val="visible"/>
                                      </p:to>
                                    </p:set>
                                    <p:animEffect transition="in" filter="wipe(left)">
                                      <p:cBhvr>
                                        <p:cTn id="52" dur="500"/>
                                        <p:tgtEl>
                                          <p:spTgt spid="40039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00390">
                                            <p:txEl>
                                              <p:pRg st="5" end="5"/>
                                            </p:txEl>
                                          </p:spTgt>
                                        </p:tgtEl>
                                        <p:attrNameLst>
                                          <p:attrName>style.visibility</p:attrName>
                                        </p:attrNameLst>
                                      </p:cBhvr>
                                      <p:to>
                                        <p:strVal val="visible"/>
                                      </p:to>
                                    </p:set>
                                    <p:animEffect transition="in" filter="wipe(left)">
                                      <p:cBhvr>
                                        <p:cTn id="57" dur="500"/>
                                        <p:tgtEl>
                                          <p:spTgt spid="400390">
                                            <p:txEl>
                                              <p:pRg st="5" end="5"/>
                                            </p:txEl>
                                          </p:spTgt>
                                        </p:tgtEl>
                                      </p:cBhvr>
                                    </p:animEffect>
                                  </p:childTnLst>
                                </p:cTn>
                              </p:par>
                              <p:par>
                                <p:cTn id="58" presetID="22" presetClass="entr" presetSubtype="8" fill="hold" nodeType="withEffect">
                                  <p:stCondLst>
                                    <p:cond delay="0"/>
                                  </p:stCondLst>
                                  <p:iterate type="wd">
                                    <p:tmPct val="10000"/>
                                  </p:iterate>
                                  <p:childTnLst>
                                    <p:set>
                                      <p:cBhvr>
                                        <p:cTn id="59" dur="1" fill="hold">
                                          <p:stCondLst>
                                            <p:cond delay="0"/>
                                          </p:stCondLst>
                                        </p:cTn>
                                        <p:tgtEl>
                                          <p:spTgt spid="400394"/>
                                        </p:tgtEl>
                                        <p:attrNameLst>
                                          <p:attrName>style.visibility</p:attrName>
                                        </p:attrNameLst>
                                      </p:cBhvr>
                                      <p:to>
                                        <p:strVal val="visible"/>
                                      </p:to>
                                    </p:set>
                                    <p:animEffect transition="in" filter="wipe(left)">
                                      <p:cBhvr>
                                        <p:cTn id="60" dur="500"/>
                                        <p:tgtEl>
                                          <p:spTgt spid="4003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0390">
                                            <p:txEl>
                                              <p:pRg st="7" end="7"/>
                                            </p:txEl>
                                          </p:spTgt>
                                        </p:tgtEl>
                                        <p:attrNameLst>
                                          <p:attrName>style.visibility</p:attrName>
                                        </p:attrNameLst>
                                      </p:cBhvr>
                                      <p:to>
                                        <p:strVal val="visible"/>
                                      </p:to>
                                    </p:set>
                                    <p:animEffect transition="in" filter="wipe(left)">
                                      <p:cBhvr>
                                        <p:cTn id="65" dur="500"/>
                                        <p:tgtEl>
                                          <p:spTgt spid="400390">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0390">
                                            <p:txEl>
                                              <p:pRg st="8" end="8"/>
                                            </p:txEl>
                                          </p:spTgt>
                                        </p:tgtEl>
                                        <p:attrNameLst>
                                          <p:attrName>style.visibility</p:attrName>
                                        </p:attrNameLst>
                                      </p:cBhvr>
                                      <p:to>
                                        <p:strVal val="visible"/>
                                      </p:to>
                                    </p:set>
                                    <p:animEffect transition="in" filter="wipe(left)">
                                      <p:cBhvr>
                                        <p:cTn id="70" dur="500"/>
                                        <p:tgtEl>
                                          <p:spTgt spid="4003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Nov. 12,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31C99203-E607-9B4D-ABF6-C5FCACCE5DE3}" type="slidenum">
              <a:rPr lang="en-US"/>
              <a:pPr/>
              <a:t>21</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b="1" dirty="0"/>
              <a:t>Example 28 –</a:t>
            </a:r>
            <a:r>
              <a:rPr lang="en-US" b="1" dirty="0" smtClean="0"/>
              <a:t> 10 </a:t>
            </a:r>
            <a:endParaRPr lang="en-US" b="1" dirty="0"/>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How do you think the magnetic field lines inside the </a:t>
            </a:r>
            <a:r>
              <a:rPr lang="en-US" dirty="0" err="1">
                <a:solidFill>
                  <a:srgbClr val="CC00CC"/>
                </a:solidFill>
                <a:latin typeface="Arial Narrow" charset="0"/>
              </a:rPr>
              <a:t>toroid</a:t>
            </a:r>
            <a:r>
              <a:rPr lang="en-US" dirty="0">
                <a:solidFill>
                  <a:srgbClr val="CC00CC"/>
                </a:solidFill>
                <a:latin typeface="Arial Narrow" charset="0"/>
              </a:rPr>
              <a:t>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path of integration one of these field lines of radius </a:t>
            </a:r>
            <a:r>
              <a:rPr lang="en-US" dirty="0" err="1">
                <a:solidFill>
                  <a:srgbClr val="CC00CC"/>
                </a:solidFill>
                <a:latin typeface="Arial Narrow" charset="0"/>
              </a:rPr>
              <a:t>r</a:t>
            </a:r>
            <a:r>
              <a:rPr lang="en-US" dirty="0">
                <a:solidFill>
                  <a:srgbClr val="CC00CC"/>
                </a:solidFill>
                <a:latin typeface="Arial Narrow" charset="0"/>
              </a:rPr>
              <a:t> inside the </a:t>
            </a:r>
            <a:r>
              <a:rPr lang="en-US" dirty="0" err="1">
                <a:solidFill>
                  <a:srgbClr val="CC00CC"/>
                </a:solidFill>
                <a:latin typeface="Arial Narrow" charset="0"/>
              </a:rPr>
              <a:t>toroid</a:t>
            </a:r>
            <a:r>
              <a:rPr lang="en-US" dirty="0">
                <a:solidFill>
                  <a:srgbClr val="CC00CC"/>
                </a:solidFill>
                <a:latin typeface="Arial Narrow" charset="0"/>
              </a:rPr>
              <a:t>, path 1, to use the symmetry of the situation, making B the same at all points on the path, we obtain from Ampere’s law</a:t>
            </a:r>
          </a:p>
        </p:txBody>
      </p:sp>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mc:AlternateContent xmlns:mc="http://schemas.openxmlformats.org/markup-compatibility/2006">
              <mc:Choice xmlns:v="urn:schemas-microsoft-com:vml" Requires="v">
                <p:oleObj spid="_x0000_s250098"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51752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a:t>
            </a:r>
            <a:r>
              <a:rPr lang="en-US" dirty="0" smtClean="0">
                <a:solidFill>
                  <a:srgbClr val="CC00CC"/>
                </a:solidFill>
                <a:latin typeface="Arial Narrow" charset="0"/>
              </a:rPr>
              <a:t>thin.   The filed in this case is B </a:t>
            </a:r>
            <a:r>
              <a:rPr lang="en-US" dirty="0">
                <a:solidFill>
                  <a:srgbClr val="CC00CC"/>
                </a:solidFill>
                <a:latin typeface="Arial Narrow" charset="0"/>
              </a:rPr>
              <a:t>=</a:t>
            </a:r>
            <a:r>
              <a:rPr lang="en-US" dirty="0" smtClean="0">
                <a:solidFill>
                  <a:srgbClr val="CC00CC"/>
                </a:solidFill>
                <a:latin typeface="Arial Narrow" charset="0"/>
              </a:rPr>
              <a:t> </a:t>
            </a:r>
            <a:r>
              <a:rPr lang="en-US" dirty="0" smtClean="0">
                <a:solidFill>
                  <a:srgbClr val="CC00CC"/>
                </a:solidFill>
                <a:latin typeface="Symbol" charset="2"/>
              </a:rPr>
              <a:t>μ</a:t>
            </a:r>
            <a:r>
              <a:rPr lang="en-US" baseline="-25000" dirty="0" smtClean="0">
                <a:solidFill>
                  <a:srgbClr val="CC00CC"/>
                </a:solidFill>
                <a:latin typeface="Arial Narrow" charset="0"/>
              </a:rPr>
              <a:t>0</a:t>
            </a:r>
            <a:r>
              <a:rPr lang="en-US" dirty="0" smtClean="0">
                <a:solidFill>
                  <a:srgbClr val="CC00CC"/>
                </a:solidFill>
                <a:latin typeface="Arial Narrow" charset="0"/>
              </a:rPr>
              <a:t>n</a:t>
            </a:r>
            <a:r>
              <a:rPr lang="en-US" dirty="0" smtClean="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mc:AlternateContent xmlns:mc="http://schemas.openxmlformats.org/markup-compatibility/2006">
              <mc:Choice xmlns:v="urn:schemas-microsoft-com:vml" Requires="v">
                <p:oleObj spid="_x0000_s250099" name="Equation" r:id="rId6" imgW="596880" imgH="228600" progId="Equation.DSMT4">
                  <p:embed/>
                </p:oleObj>
              </mc:Choice>
              <mc:Fallback>
                <p:oleObj name="Equation" r:id="rId6" imgW="596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038600"/>
                        <a:ext cx="1216025"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mc:AlternateContent xmlns:mc="http://schemas.openxmlformats.org/markup-compatibility/2006">
              <mc:Choice xmlns:v="urn:schemas-microsoft-com:vml" Requires="v">
                <p:oleObj spid="_x0000_s250100"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5150" y="4084638"/>
                        <a:ext cx="1085850"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mc:AlternateContent xmlns:mc="http://schemas.openxmlformats.org/markup-compatibility/2006">
              <mc:Choice xmlns:v="urn:schemas-microsoft-com:vml" Requires="v">
                <p:oleObj spid="_x0000_s250101" name="Equation" r:id="rId10" imgW="355320" imgH="203040" progId="Equation.DSMT4">
                  <p:embed/>
                </p:oleObj>
              </mc:Choice>
              <mc:Fallback>
                <p:oleObj name="Equation" r:id="rId10" imgW="3553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4083050"/>
                        <a:ext cx="725487" cy="412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mc:AlternateContent xmlns:mc="http://schemas.openxmlformats.org/markup-compatibility/2006">
              <mc:Choice xmlns:v="urn:schemas-microsoft-com:vml" Requires="v">
                <p:oleObj spid="_x0000_s250102" name="Equation" r:id="rId12" imgW="380880" imgH="368280" progId="Equation.DSMT4">
                  <p:embed/>
                </p:oleObj>
              </mc:Choice>
              <mc:Fallback>
                <p:oleObj name="Equation" r:id="rId12" imgW="3808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513" y="3902075"/>
                        <a:ext cx="776287"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a:stretch>
            <a:fillRect/>
          </a:stretch>
        </p:blipFill>
        <p:spPr>
          <a:xfrm>
            <a:off x="669132" y="3952048"/>
            <a:ext cx="1293812" cy="619952"/>
          </a:xfrm>
          <a:prstGeom prst="rect">
            <a:avLst/>
          </a:prstGeom>
        </p:spPr>
      </p:pic>
    </p:spTree>
    <p:extLst>
      <p:ext uri="{BB962C8B-B14F-4D97-AF65-F5344CB8AC3E}">
        <p14:creationId xmlns:p14="http://schemas.microsoft.com/office/powerpoint/2010/main" val="19211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1412"/>
                                        </p:tgtEl>
                                        <p:attrNameLst>
                                          <p:attrName>style.visibility</p:attrName>
                                        </p:attrNameLst>
                                      </p:cBhvr>
                                      <p:to>
                                        <p:strVal val="visible"/>
                                      </p:to>
                                    </p:set>
                                    <p:animEffect transition="in" filter="wipe(left)">
                                      <p:cBhvr>
                                        <p:cTn id="7" dur="500"/>
                                        <p:tgtEl>
                                          <p:spTgt spid="4014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1410"/>
                                        </p:tgtEl>
                                        <p:attrNameLst>
                                          <p:attrName>style.visibility</p:attrName>
                                        </p:attrNameLst>
                                      </p:cBhvr>
                                      <p:to>
                                        <p:strVal val="visible"/>
                                      </p:to>
                                    </p:set>
                                    <p:anim calcmode="lin" valueType="num">
                                      <p:cBhvr>
                                        <p:cTn id="12" dur="500" fill="hold"/>
                                        <p:tgtEl>
                                          <p:spTgt spid="401410"/>
                                        </p:tgtEl>
                                        <p:attrNameLst>
                                          <p:attrName>ppt_w</p:attrName>
                                        </p:attrNameLst>
                                      </p:cBhvr>
                                      <p:tavLst>
                                        <p:tav tm="0">
                                          <p:val>
                                            <p:fltVal val="0"/>
                                          </p:val>
                                        </p:tav>
                                        <p:tav tm="100000">
                                          <p:val>
                                            <p:strVal val="#ppt_w"/>
                                          </p:val>
                                        </p:tav>
                                      </p:tavLst>
                                    </p:anim>
                                    <p:anim calcmode="lin" valueType="num">
                                      <p:cBhvr>
                                        <p:cTn id="13" dur="500" fill="hold"/>
                                        <p:tgtEl>
                                          <p:spTgt spid="401410"/>
                                        </p:tgtEl>
                                        <p:attrNameLst>
                                          <p:attrName>ppt_h</p:attrName>
                                        </p:attrNameLst>
                                      </p:cBhvr>
                                      <p:tavLst>
                                        <p:tav tm="0">
                                          <p:val>
                                            <p:fltVal val="0"/>
                                          </p:val>
                                        </p:tav>
                                        <p:tav tm="100000">
                                          <p:val>
                                            <p:strVal val="#ppt_h"/>
                                          </p:val>
                                        </p:tav>
                                      </p:tavLst>
                                    </p:anim>
                                    <p:animEffect transition="in" filter="fade">
                                      <p:cBhvr>
                                        <p:cTn id="14" dur="500"/>
                                        <p:tgtEl>
                                          <p:spTgt spid="4014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1413"/>
                                        </p:tgtEl>
                                        <p:attrNameLst>
                                          <p:attrName>style.visibility</p:attrName>
                                        </p:attrNameLst>
                                      </p:cBhvr>
                                      <p:to>
                                        <p:strVal val="visible"/>
                                      </p:to>
                                    </p:set>
                                    <p:animEffect transition="in" filter="wipe(left)">
                                      <p:cBhvr>
                                        <p:cTn id="19" dur="500"/>
                                        <p:tgtEl>
                                          <p:spTgt spid="4014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1414"/>
                                        </p:tgtEl>
                                        <p:attrNameLst>
                                          <p:attrName>style.visibility</p:attrName>
                                        </p:attrNameLst>
                                      </p:cBhvr>
                                      <p:to>
                                        <p:strVal val="visible"/>
                                      </p:to>
                                    </p:set>
                                    <p:animEffect transition="in" filter="wipe(left)">
                                      <p:cBhvr>
                                        <p:cTn id="24" dur="500"/>
                                        <p:tgtEl>
                                          <p:spTgt spid="4014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1415"/>
                                        </p:tgtEl>
                                        <p:attrNameLst>
                                          <p:attrName>style.visibility</p:attrName>
                                        </p:attrNameLst>
                                      </p:cBhvr>
                                      <p:to>
                                        <p:strVal val="visible"/>
                                      </p:to>
                                    </p:set>
                                    <p:animEffect transition="in" filter="wipe(left)">
                                      <p:cBhvr>
                                        <p:cTn id="29" dur="500"/>
                                        <p:tgtEl>
                                          <p:spTgt spid="4014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01421"/>
                                        </p:tgtEl>
                                        <p:attrNameLst>
                                          <p:attrName>style.visibility</p:attrName>
                                        </p:attrNameLst>
                                      </p:cBhvr>
                                      <p:to>
                                        <p:strVal val="visible"/>
                                      </p:to>
                                    </p:set>
                                    <p:animEffect transition="in" filter="wipe(left)">
                                      <p:cBhvr>
                                        <p:cTn id="39" dur="500"/>
                                        <p:tgtEl>
                                          <p:spTgt spid="4014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01422"/>
                                        </p:tgtEl>
                                        <p:attrNameLst>
                                          <p:attrName>style.visibility</p:attrName>
                                        </p:attrNameLst>
                                      </p:cBhvr>
                                      <p:to>
                                        <p:strVal val="visible"/>
                                      </p:to>
                                    </p:set>
                                    <p:animEffect transition="in" filter="wipe(left)">
                                      <p:cBhvr>
                                        <p:cTn id="44" dur="500"/>
                                        <p:tgtEl>
                                          <p:spTgt spid="4014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01423"/>
                                        </p:tgtEl>
                                        <p:attrNameLst>
                                          <p:attrName>style.visibility</p:attrName>
                                        </p:attrNameLst>
                                      </p:cBhvr>
                                      <p:to>
                                        <p:strVal val="visible"/>
                                      </p:to>
                                    </p:set>
                                    <p:animEffect transition="in" filter="wipe(left)">
                                      <p:cBhvr>
                                        <p:cTn id="49" dur="500"/>
                                        <p:tgtEl>
                                          <p:spTgt spid="4014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01417"/>
                                        </p:tgtEl>
                                        <p:attrNameLst>
                                          <p:attrName>style.visibility</p:attrName>
                                        </p:attrNameLst>
                                      </p:cBhvr>
                                      <p:to>
                                        <p:strVal val="visible"/>
                                      </p:to>
                                    </p:set>
                                    <p:animEffect transition="in" filter="wipe(left)">
                                      <p:cBhvr>
                                        <p:cTn id="54" dur="500"/>
                                        <p:tgtEl>
                                          <p:spTgt spid="4014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01418"/>
                                        </p:tgtEl>
                                        <p:attrNameLst>
                                          <p:attrName>style.visibility</p:attrName>
                                        </p:attrNameLst>
                                      </p:cBhvr>
                                      <p:to>
                                        <p:strVal val="visible"/>
                                      </p:to>
                                    </p:set>
                                    <p:animEffect transition="in" filter="wipe(left)">
                                      <p:cBhvr>
                                        <p:cTn id="59" dur="500"/>
                                        <p:tgtEl>
                                          <p:spTgt spid="4014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01424"/>
                                        </p:tgtEl>
                                        <p:attrNameLst>
                                          <p:attrName>style.visibility</p:attrName>
                                        </p:attrNameLst>
                                      </p:cBhvr>
                                      <p:to>
                                        <p:strVal val="visible"/>
                                      </p:to>
                                    </p:set>
                                    <p:animEffect transition="in" filter="wipe(left)">
                                      <p:cBhvr>
                                        <p:cTn id="64" dur="500"/>
                                        <p:tgtEl>
                                          <p:spTgt spid="4014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01419"/>
                                        </p:tgtEl>
                                        <p:attrNameLst>
                                          <p:attrName>style.visibility</p:attrName>
                                        </p:attrNameLst>
                                      </p:cBhvr>
                                      <p:to>
                                        <p:strVal val="visible"/>
                                      </p:to>
                                    </p:set>
                                    <p:animEffect transition="in" filter="wipe(left)">
                                      <p:cBhvr>
                                        <p:cTn id="69" dur="500"/>
                                        <p:tgtEl>
                                          <p:spTgt spid="4014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1420"/>
                                        </p:tgtEl>
                                        <p:attrNameLst>
                                          <p:attrName>style.visibility</p:attrName>
                                        </p:attrNameLst>
                                      </p:cBhvr>
                                      <p:to>
                                        <p:strVal val="visible"/>
                                      </p:to>
                                    </p:set>
                                    <p:animEffect transition="in" filter="wipe(left)">
                                      <p:cBhvr>
                                        <p:cTn id="74" dur="500"/>
                                        <p:tgtEl>
                                          <p:spTgt spid="401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p:bldP spid="401413" grpId="0"/>
      <p:bldP spid="401414" grpId="0"/>
      <p:bldP spid="401415" grpId="0" animBg="1"/>
      <p:bldP spid="401417" grpId="0" animBg="1"/>
      <p:bldP spid="401419" grpId="0"/>
      <p:bldP spid="4014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Nov. 12,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b="1" dirty="0" smtClean="0"/>
              <a:t>Reminder: Special Project #5</a:t>
            </a:r>
            <a:endParaRPr lang="en-US" b="1" dirty="0"/>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smtClean="0"/>
              <a:t>Make a list of the power consumption and the resistance of all electric and electronic devices at your home and compile them in a table. (10 points total for the first 10 items and 0.5 points each additional item.)</a:t>
            </a:r>
          </a:p>
          <a:p>
            <a:r>
              <a:rPr lang="en-US" sz="2800" dirty="0" smtClean="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smtClean="0"/>
              <a:t>Estimate the the total amount of energy in Joules and the total electricity cost per day, per month and per year for your home.  (8 points)</a:t>
            </a:r>
          </a:p>
          <a:p>
            <a:r>
              <a:rPr lang="en-US" sz="2800" dirty="0" smtClean="0"/>
              <a:t>Due: Beginning of the class Wednesday, Nov. 28</a:t>
            </a:r>
          </a:p>
        </p:txBody>
      </p:sp>
    </p:spTree>
    <p:extLst>
      <p:ext uri="{BB962C8B-B14F-4D97-AF65-F5344CB8AC3E}">
        <p14:creationId xmlns:p14="http://schemas.microsoft.com/office/powerpoint/2010/main" val="185841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12,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B3DB4537-924A-FF44-B589-DEA4C18594E6}" type="slidenum">
              <a:rPr lang="en-US"/>
              <a:pPr/>
              <a:t>4</a:t>
            </a:fld>
            <a:endParaRPr lang="en-US"/>
          </a:p>
        </p:txBody>
      </p:sp>
      <p:sp>
        <p:nvSpPr>
          <p:cNvPr id="380930" name="Rectangle 2"/>
          <p:cNvSpPr>
            <a:spLocks noGrp="1" noChangeArrowheads="1"/>
          </p:cNvSpPr>
          <p:nvPr>
            <p:ph type="title"/>
          </p:nvPr>
        </p:nvSpPr>
        <p:spPr>
          <a:xfrm>
            <a:off x="381000" y="304800"/>
            <a:ext cx="8534400" cy="609600"/>
          </a:xfrm>
        </p:spPr>
        <p:txBody>
          <a:bodyPr/>
          <a:lstStyle/>
          <a:p>
            <a:r>
              <a:rPr lang="en-US" b="1" dirty="0"/>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320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320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320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457200" y="990600"/>
            <a:ext cx="8382000" cy="5029200"/>
          </a:xfrm>
        </p:spPr>
        <p:txBody>
          <a:bodyPr/>
          <a:lstStyle/>
          <a:p>
            <a:r>
              <a:rPr lang="en-US" dirty="0"/>
              <a:t>We have learned so far about the effects of magnetic field on electric </a:t>
            </a:r>
            <a:r>
              <a:rPr lang="en-US" dirty="0" smtClean="0"/>
              <a:t>current </a:t>
            </a:r>
            <a:r>
              <a:rPr lang="en-US" dirty="0"/>
              <a:t>and </a:t>
            </a:r>
            <a:r>
              <a:rPr lang="en-US" dirty="0" smtClean="0"/>
              <a:t>a moving </a:t>
            </a:r>
            <a:r>
              <a:rPr lang="en-US" dirty="0"/>
              <a:t>charge</a:t>
            </a:r>
          </a:p>
          <a:p>
            <a:r>
              <a:rPr lang="en-US" dirty="0"/>
              <a:t>We will now learn about the dynamics of magnetism</a:t>
            </a:r>
          </a:p>
          <a:p>
            <a:pPr lvl="1"/>
            <a:r>
              <a:rPr lang="en-US" dirty="0"/>
              <a:t>How do we determine magnetic field </a:t>
            </a:r>
            <a:r>
              <a:rPr lang="en-US" dirty="0" smtClean="0"/>
              <a:t>strengths </a:t>
            </a:r>
            <a:r>
              <a:rPr lang="en-US" dirty="0"/>
              <a:t>in certain situations?</a:t>
            </a:r>
          </a:p>
          <a:p>
            <a:pPr lvl="1"/>
            <a:r>
              <a:rPr lang="en-US" dirty="0"/>
              <a:t>How do two wires with electric current interact?</a:t>
            </a:r>
          </a:p>
          <a:p>
            <a:pPr lvl="1"/>
            <a:r>
              <a:rPr lang="en-US" dirty="0"/>
              <a:t>What is the general approach to finding the connection between </a:t>
            </a:r>
            <a:r>
              <a:rPr lang="en-US" dirty="0" smtClean="0"/>
              <a:t>the electric current </a:t>
            </a:r>
            <a:r>
              <a:rPr lang="en-US" dirty="0"/>
              <a:t>and </a:t>
            </a:r>
            <a:r>
              <a:rPr lang="en-US" dirty="0" smtClean="0"/>
              <a:t>the magnetic </a:t>
            </a:r>
            <a:r>
              <a:rPr lang="en-US" dirty="0"/>
              <a:t>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320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738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0934">
                                            <p:txEl>
                                              <p:pRg st="0" end="0"/>
                                            </p:txEl>
                                          </p:spTgt>
                                        </p:tgtEl>
                                        <p:attrNameLst>
                                          <p:attrName>style.visibility</p:attrName>
                                        </p:attrNameLst>
                                      </p:cBhvr>
                                      <p:to>
                                        <p:strVal val="visible"/>
                                      </p:to>
                                    </p:set>
                                    <p:animEffect transition="in" filter="wipe(left)">
                                      <p:cBhvr>
                                        <p:cTn id="7" dur="500"/>
                                        <p:tgtEl>
                                          <p:spTgt spid="380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0934">
                                            <p:txEl>
                                              <p:pRg st="1" end="1"/>
                                            </p:txEl>
                                          </p:spTgt>
                                        </p:tgtEl>
                                        <p:attrNameLst>
                                          <p:attrName>style.visibility</p:attrName>
                                        </p:attrNameLst>
                                      </p:cBhvr>
                                      <p:to>
                                        <p:strVal val="visible"/>
                                      </p:to>
                                    </p:set>
                                    <p:animEffect transition="in" filter="wipe(left)">
                                      <p:cBhvr>
                                        <p:cTn id="12" dur="500"/>
                                        <p:tgtEl>
                                          <p:spTgt spid="3809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0934">
                                            <p:txEl>
                                              <p:pRg st="2" end="2"/>
                                            </p:txEl>
                                          </p:spTgt>
                                        </p:tgtEl>
                                        <p:attrNameLst>
                                          <p:attrName>style.visibility</p:attrName>
                                        </p:attrNameLst>
                                      </p:cBhvr>
                                      <p:to>
                                        <p:strVal val="visible"/>
                                      </p:to>
                                    </p:set>
                                    <p:animEffect transition="in" filter="wipe(left)">
                                      <p:cBhvr>
                                        <p:cTn id="17" dur="500"/>
                                        <p:tgtEl>
                                          <p:spTgt spid="3809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0934">
                                            <p:txEl>
                                              <p:pRg st="3" end="3"/>
                                            </p:txEl>
                                          </p:spTgt>
                                        </p:tgtEl>
                                        <p:attrNameLst>
                                          <p:attrName>style.visibility</p:attrName>
                                        </p:attrNameLst>
                                      </p:cBhvr>
                                      <p:to>
                                        <p:strVal val="visible"/>
                                      </p:to>
                                    </p:set>
                                    <p:animEffect transition="in" filter="wipe(left)">
                                      <p:cBhvr>
                                        <p:cTn id="22" dur="500"/>
                                        <p:tgtEl>
                                          <p:spTgt spid="3809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0934">
                                            <p:txEl>
                                              <p:pRg st="4" end="4"/>
                                            </p:txEl>
                                          </p:spTgt>
                                        </p:tgtEl>
                                        <p:attrNameLst>
                                          <p:attrName>style.visibility</p:attrName>
                                        </p:attrNameLst>
                                      </p:cBhvr>
                                      <p:to>
                                        <p:strVal val="visible"/>
                                      </p:to>
                                    </p:set>
                                    <p:animEffect transition="in" filter="wipe(left)">
                                      <p:cBhvr>
                                        <p:cTn id="27" dur="500"/>
                                        <p:tgtEl>
                                          <p:spTgt spid="380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Nov. 12,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5</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b="1"/>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443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443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443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a:t>
            </a:r>
          </a:p>
          <a:p>
            <a:pPr lvl="2"/>
            <a:r>
              <a:rPr lang="en-US" sz="2000" dirty="0"/>
              <a:t>It must be weaker as the distance increases</a:t>
            </a:r>
          </a:p>
          <a:p>
            <a:pPr lvl="1"/>
            <a:r>
              <a:rPr lang="en-US" sz="2400" dirty="0"/>
              <a:t> How about as a function of </a:t>
            </a:r>
            <a:r>
              <a:rPr lang="en-US" sz="2400" dirty="0" smtClean="0"/>
              <a:t>the electric current</a:t>
            </a:r>
            <a:r>
              <a:rPr lang="en-US" sz="2400" dirty="0"/>
              <a:t>?</a:t>
            </a:r>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a:t>
            </a:r>
            <a:r>
              <a:rPr lang="en-US" sz="2400" dirty="0" smtClean="0"/>
              <a:t> </a:t>
            </a:r>
            <a:r>
              <a:rPr lang="en-US" sz="2400" dirty="0" smtClean="0">
                <a:latin typeface="Symbol" charset="2"/>
              </a:rPr>
              <a:t>μ</a:t>
            </a:r>
            <a:r>
              <a:rPr lang="en-US" sz="2400" baseline="-25000" dirty="0" smtClean="0"/>
              <a:t>0</a:t>
            </a:r>
            <a:r>
              <a:rPr lang="en-US" sz="2400" dirty="0"/>
              <a:t>/</a:t>
            </a:r>
            <a:r>
              <a:rPr lang="en-US" sz="2400" dirty="0" smtClean="0"/>
              <a:t>2</a:t>
            </a:r>
            <a:r>
              <a:rPr lang="en-US" sz="2400" dirty="0" smtClean="0">
                <a:latin typeface="Symbol" charset="2"/>
              </a:rPr>
              <a:t>π</a:t>
            </a:r>
            <a:r>
              <a:rPr lang="en-US" sz="2400" dirty="0" smtClean="0"/>
              <a:t>, </a:t>
            </a:r>
            <a:r>
              <a:rPr lang="en-US" sz="2400" dirty="0"/>
              <a:t>thus the field strength becomes</a:t>
            </a:r>
          </a:p>
          <a:p>
            <a:pPr lvl="1"/>
            <a:endParaRPr lang="en-US" sz="2400" dirty="0"/>
          </a:p>
          <a:p>
            <a:pPr lvl="1"/>
            <a:r>
              <a:rPr lang="en-US" sz="2400" dirty="0" smtClean="0"/>
              <a:t> </a:t>
            </a:r>
            <a:r>
              <a:rPr lang="en-US" sz="2400" dirty="0" smtClean="0">
                <a:latin typeface="Symbol" charset="2"/>
              </a:rPr>
              <a:t>μ</a:t>
            </a:r>
            <a:r>
              <a:rPr lang="en-US" sz="2400" baseline="-25000" dirty="0" smtClean="0"/>
              <a:t>0</a:t>
            </a:r>
            <a:r>
              <a:rPr lang="en-US" sz="2400" dirty="0" smtClean="0"/>
              <a:t> </a:t>
            </a:r>
            <a:r>
              <a:rPr lang="en-US" sz="2400" dirty="0"/>
              <a:t>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443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mc:AlternateContent xmlns:mc="http://schemas.openxmlformats.org/markup-compatibility/2006">
              <mc:Choice xmlns:v="urn:schemas-microsoft-com:vml" Requires="v">
                <p:oleObj spid="_x0000_s214439" name="Equation" r:id="rId8" imgW="266400" imgH="152280" progId="Equation.DSMT4">
                  <p:embed/>
                </p:oleObj>
              </mc:Choice>
              <mc:Fallback>
                <p:oleObj name="Equation" r:id="rId8" imgW="2664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733800"/>
                        <a:ext cx="53022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mc:AlternateContent xmlns:mc="http://schemas.openxmlformats.org/markup-compatibility/2006">
              <mc:Choice xmlns:v="urn:schemas-microsoft-com:vml" Requires="v">
                <p:oleObj spid="_x0000_s214440" name="Equation" r:id="rId10" imgW="533160" imgH="368280" progId="Equation.DSMT4">
                  <p:embed/>
                </p:oleObj>
              </mc:Choice>
              <mc:Fallback>
                <p:oleObj name="Equation" r:id="rId10" imgW="5331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488" y="4876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mc:AlternateContent xmlns:mc="http://schemas.openxmlformats.org/markup-compatibility/2006">
              <mc:Choice xmlns:v="urn:schemas-microsoft-com:vml" Requires="v">
                <p:oleObj spid="_x0000_s214441" name="Equation" r:id="rId12" imgW="1307880" imgH="228600" progId="Equation.DSMT4">
                  <p:embed/>
                </p:oleObj>
              </mc:Choice>
              <mc:Fallback>
                <p:oleObj name="Equation" r:id="rId12" imgW="130788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638800"/>
                        <a:ext cx="3141662"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mc:AlternateContent xmlns:mc="http://schemas.openxmlformats.org/markup-compatibility/2006">
              <mc:Choice xmlns:v="urn:schemas-microsoft-com:vml" Requires="v">
                <p:oleObj spid="_x0000_s214442" name="Equation" r:id="rId14" imgW="139680" imgH="368280" progId="Equation.DSMT4">
                  <p:embed/>
                </p:oleObj>
              </mc:Choice>
              <mc:Fallback>
                <p:oleObj name="Equation" r:id="rId14" imgW="1396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35363"/>
                        <a:ext cx="277812" cy="731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15" name="Text Box 12"/>
          <p:cNvSpPr txBox="1">
            <a:spLocks noChangeArrowheads="1"/>
          </p:cNvSpPr>
          <p:nvPr/>
        </p:nvSpPr>
        <p:spPr bwMode="auto">
          <a:xfrm>
            <a:off x="381000" y="6172200"/>
            <a:ext cx="8305800"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smtClean="0">
                <a:solidFill>
                  <a:srgbClr val="C00000"/>
                </a:solidFill>
                <a:latin typeface="+mj-lt"/>
              </a:rPr>
              <a:t>Merriam-Webster: </a:t>
            </a:r>
            <a:r>
              <a:rPr lang="en-US" sz="1600" b="1" smtClean="0">
                <a:solidFill>
                  <a:srgbClr val="C00000"/>
                </a:solidFill>
                <a:latin typeface="+mj-lt"/>
              </a:rPr>
              <a:t>Permeability is the </a:t>
            </a:r>
            <a:r>
              <a:rPr lang="en-US" sz="1600" b="1" dirty="0">
                <a:solidFill>
                  <a:srgbClr val="C00000"/>
                </a:solidFill>
                <a:latin typeface="+mj-lt"/>
              </a:rPr>
              <a:t>property of a </a:t>
            </a:r>
            <a:r>
              <a:rPr lang="en-US" sz="1600" b="1" dirty="0" err="1">
                <a:solidFill>
                  <a:srgbClr val="C00000"/>
                </a:solidFill>
                <a:latin typeface="+mj-lt"/>
              </a:rPr>
              <a:t>magnetizable</a:t>
            </a:r>
            <a:r>
              <a:rPr lang="en-US" sz="1600" b="1" dirty="0">
                <a:solidFill>
                  <a:srgbClr val="C00000"/>
                </a:solidFill>
                <a:latin typeface="+mj-lt"/>
              </a:rPr>
              <a:t> substance that determines the degree in which it modifies the magnetic flux in the region occupied by it in a magnetic field</a:t>
            </a:r>
          </a:p>
        </p:txBody>
      </p:sp>
    </p:spTree>
    <p:extLst>
      <p:ext uri="{BB962C8B-B14F-4D97-AF65-F5344CB8AC3E}">
        <p14:creationId xmlns:p14="http://schemas.microsoft.com/office/powerpoint/2010/main" val="8513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8">
                                            <p:txEl>
                                              <p:pRg st="0" end="0"/>
                                            </p:txEl>
                                          </p:spTgt>
                                        </p:tgtEl>
                                        <p:attrNameLst>
                                          <p:attrName>style.visibility</p:attrName>
                                        </p:attrNameLst>
                                      </p:cBhvr>
                                      <p:to>
                                        <p:strVal val="visible"/>
                                      </p:to>
                                    </p:set>
                                    <p:animEffect transition="in" filter="wipe(left)">
                                      <p:cBhvr>
                                        <p:cTn id="7" dur="500"/>
                                        <p:tgtEl>
                                          <p:spTgt spid="381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1958">
                                            <p:txEl>
                                              <p:pRg st="1" end="1"/>
                                            </p:txEl>
                                          </p:spTgt>
                                        </p:tgtEl>
                                        <p:attrNameLst>
                                          <p:attrName>style.visibility</p:attrName>
                                        </p:attrNameLst>
                                      </p:cBhvr>
                                      <p:to>
                                        <p:strVal val="visible"/>
                                      </p:to>
                                    </p:set>
                                    <p:animEffect transition="in" filter="wipe(left)">
                                      <p:cBhvr>
                                        <p:cTn id="12" dur="500"/>
                                        <p:tgtEl>
                                          <p:spTgt spid="3819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1958">
                                            <p:txEl>
                                              <p:pRg st="2" end="2"/>
                                            </p:txEl>
                                          </p:spTgt>
                                        </p:tgtEl>
                                        <p:attrNameLst>
                                          <p:attrName>style.visibility</p:attrName>
                                        </p:attrNameLst>
                                      </p:cBhvr>
                                      <p:to>
                                        <p:strVal val="visible"/>
                                      </p:to>
                                    </p:set>
                                    <p:animEffect transition="in" filter="wipe(left)">
                                      <p:cBhvr>
                                        <p:cTn id="17" dur="500"/>
                                        <p:tgtEl>
                                          <p:spTgt spid="3819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1958">
                                            <p:txEl>
                                              <p:pRg st="3" end="3"/>
                                            </p:txEl>
                                          </p:spTgt>
                                        </p:tgtEl>
                                        <p:attrNameLst>
                                          <p:attrName>style.visibility</p:attrName>
                                        </p:attrNameLst>
                                      </p:cBhvr>
                                      <p:to>
                                        <p:strVal val="visible"/>
                                      </p:to>
                                    </p:set>
                                    <p:animEffect transition="in" filter="wipe(left)">
                                      <p:cBhvr>
                                        <p:cTn id="22" dur="500"/>
                                        <p:tgtEl>
                                          <p:spTgt spid="3819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1958">
                                            <p:txEl>
                                              <p:pRg st="4" end="4"/>
                                            </p:txEl>
                                          </p:spTgt>
                                        </p:tgtEl>
                                        <p:attrNameLst>
                                          <p:attrName>style.visibility</p:attrName>
                                        </p:attrNameLst>
                                      </p:cBhvr>
                                      <p:to>
                                        <p:strVal val="visible"/>
                                      </p:to>
                                    </p:set>
                                    <p:animEffect transition="in" filter="wipe(left)">
                                      <p:cBhvr>
                                        <p:cTn id="27" dur="500"/>
                                        <p:tgtEl>
                                          <p:spTgt spid="3819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1958">
                                            <p:txEl>
                                              <p:pRg st="5" end="5"/>
                                            </p:txEl>
                                          </p:spTgt>
                                        </p:tgtEl>
                                        <p:attrNameLst>
                                          <p:attrName>style.visibility</p:attrName>
                                        </p:attrNameLst>
                                      </p:cBhvr>
                                      <p:to>
                                        <p:strVal val="visible"/>
                                      </p:to>
                                    </p:set>
                                    <p:animEffect transition="in" filter="wipe(left)">
                                      <p:cBhvr>
                                        <p:cTn id="32" dur="500"/>
                                        <p:tgtEl>
                                          <p:spTgt spid="3819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1960"/>
                                        </p:tgtEl>
                                        <p:attrNameLst>
                                          <p:attrName>style.visibility</p:attrName>
                                        </p:attrNameLst>
                                      </p:cBhvr>
                                      <p:to>
                                        <p:strVal val="visible"/>
                                      </p:to>
                                    </p:set>
                                    <p:animEffect transition="in" filter="wipe(left)">
                                      <p:cBhvr>
                                        <p:cTn id="37" dur="500"/>
                                        <p:tgtEl>
                                          <p:spTgt spid="3819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1963"/>
                                        </p:tgtEl>
                                        <p:attrNameLst>
                                          <p:attrName>style.visibility</p:attrName>
                                        </p:attrNameLst>
                                      </p:cBhvr>
                                      <p:to>
                                        <p:strVal val="visible"/>
                                      </p:to>
                                    </p:set>
                                    <p:animEffect transition="in" filter="wipe(left)">
                                      <p:cBhvr>
                                        <p:cTn id="42" dur="500"/>
                                        <p:tgtEl>
                                          <p:spTgt spid="3819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1958">
                                            <p:txEl>
                                              <p:pRg st="6" end="6"/>
                                            </p:txEl>
                                          </p:spTgt>
                                        </p:tgtEl>
                                        <p:attrNameLst>
                                          <p:attrName>style.visibility</p:attrName>
                                        </p:attrNameLst>
                                      </p:cBhvr>
                                      <p:to>
                                        <p:strVal val="visible"/>
                                      </p:to>
                                    </p:set>
                                    <p:animEffect transition="in" filter="wipe(left)">
                                      <p:cBhvr>
                                        <p:cTn id="47" dur="500"/>
                                        <p:tgtEl>
                                          <p:spTgt spid="38195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1958">
                                            <p:txEl>
                                              <p:pRg st="7" end="7"/>
                                            </p:txEl>
                                          </p:spTgt>
                                        </p:tgtEl>
                                        <p:attrNameLst>
                                          <p:attrName>style.visibility</p:attrName>
                                        </p:attrNameLst>
                                      </p:cBhvr>
                                      <p:to>
                                        <p:strVal val="visible"/>
                                      </p:to>
                                    </p:set>
                                    <p:animEffect transition="in" filter="wipe(left)">
                                      <p:cBhvr>
                                        <p:cTn id="52" dur="500"/>
                                        <p:tgtEl>
                                          <p:spTgt spid="38195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1961"/>
                                        </p:tgtEl>
                                        <p:attrNameLst>
                                          <p:attrName>style.visibility</p:attrName>
                                        </p:attrNameLst>
                                      </p:cBhvr>
                                      <p:to>
                                        <p:strVal val="visible"/>
                                      </p:to>
                                    </p:set>
                                    <p:animEffect transition="in" filter="wipe(left)">
                                      <p:cBhvr>
                                        <p:cTn id="57" dur="500"/>
                                        <p:tgtEl>
                                          <p:spTgt spid="3819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81958">
                                            <p:txEl>
                                              <p:pRg st="9" end="9"/>
                                            </p:txEl>
                                          </p:spTgt>
                                        </p:tgtEl>
                                        <p:attrNameLst>
                                          <p:attrName>style.visibility</p:attrName>
                                        </p:attrNameLst>
                                      </p:cBhvr>
                                      <p:to>
                                        <p:strVal val="visible"/>
                                      </p:to>
                                    </p:set>
                                    <p:animEffect transition="in" filter="wipe(left)">
                                      <p:cBhvr>
                                        <p:cTn id="62" dur="500"/>
                                        <p:tgtEl>
                                          <p:spTgt spid="38195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81962"/>
                                        </p:tgtEl>
                                        <p:attrNameLst>
                                          <p:attrName>style.visibility</p:attrName>
                                        </p:attrNameLst>
                                      </p:cBhvr>
                                      <p:to>
                                        <p:strVal val="visible"/>
                                      </p:to>
                                    </p:set>
                                    <p:animEffect transition="in" filter="wipe(left)">
                                      <p:cBhvr>
                                        <p:cTn id="67" dur="500"/>
                                        <p:tgtEl>
                                          <p:spTgt spid="3819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Nov. 12,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1CA77BED-DFA8-B04D-9D2D-DE01748C5C54}" type="slidenum">
              <a:rPr lang="en-US"/>
              <a:pPr/>
              <a:t>6</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b="1"/>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wire. </a:t>
            </a:r>
            <a:r>
              <a:rPr lang="en-US" sz="2800" dirty="0">
                <a:solidFill>
                  <a:schemeClr val="accent2"/>
                </a:solidFill>
                <a:latin typeface="Arial Narrow" charset="0"/>
              </a:rPr>
              <a:t>A vertical electric wire in the wall of a building carries a</a:t>
            </a:r>
            <a:r>
              <a:rPr lang="en-US" sz="2800" dirty="0" smtClean="0">
                <a:solidFill>
                  <a:schemeClr val="accent2"/>
                </a:solidFill>
                <a:latin typeface="Arial Narrow" charset="0"/>
              </a:rPr>
              <a:t> DC </a:t>
            </a:r>
            <a:r>
              <a:rPr lang="en-US" sz="2800" dirty="0">
                <a:solidFill>
                  <a:schemeClr val="accent2"/>
                </a:solidFill>
                <a:latin typeface="Arial Narrow" charset="0"/>
              </a:rPr>
              <a:t>current of 25A upward.  What is the magnetic field at a point 10cm due </a:t>
            </a:r>
            <a:r>
              <a:rPr lang="en-US" sz="2800" dirty="0" smtClean="0">
                <a:solidFill>
                  <a:schemeClr val="accent2"/>
                </a:solidFill>
                <a:latin typeface="Arial Narrow" charset="0"/>
              </a:rPr>
              <a:t>East </a:t>
            </a:r>
            <a:r>
              <a:rPr lang="en-US" sz="2800" dirty="0">
                <a:solidFill>
                  <a:schemeClr val="accent2"/>
                </a:solidFill>
                <a:latin typeface="Arial Narrow" charset="0"/>
              </a:rPr>
              <a:t>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mc:AlternateContent xmlns:mc="http://schemas.openxmlformats.org/markup-compatibility/2006">
              <mc:Choice xmlns:v="urn:schemas-microsoft-com:vml" Requires="v">
                <p:oleObj spid="_x0000_s215251" name="Equation" r:id="rId4" imgW="533160" imgH="368280" progId="Equation.DSMT4">
                  <p:embed/>
                </p:oleObj>
              </mc:Choice>
              <mc:Fallback>
                <p:oleObj name="Equation" r:id="rId4" imgW="53316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71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215252"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215253" name="Equation" r:id="rId8" imgW="406080" imgH="368280" progId="Equation.DSMT4">
                  <p:embed/>
                </p:oleObj>
              </mc:Choice>
              <mc:Fallback>
                <p:oleObj name="Equation" r:id="rId8" imgW="40608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215254" name="Equation" r:id="rId10" imgW="2336760" imgH="495000" progId="Equation.DSMT4">
                  <p:embed/>
                </p:oleObj>
              </mc:Choice>
              <mc:Fallback>
                <p:oleObj name="Equation" r:id="rId10" imgW="2336760" imgH="495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32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2980"/>
                                        </p:tgtEl>
                                        <p:attrNameLst>
                                          <p:attrName>style.visibility</p:attrName>
                                        </p:attrNameLst>
                                      </p:cBhvr>
                                      <p:to>
                                        <p:strVal val="visible"/>
                                      </p:to>
                                    </p:set>
                                    <p:animEffect transition="in" filter="wipe(left)">
                                      <p:cBhvr>
                                        <p:cTn id="7" dur="500"/>
                                        <p:tgtEl>
                                          <p:spTgt spid="3829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2978"/>
                                        </p:tgtEl>
                                        <p:attrNameLst>
                                          <p:attrName>style.visibility</p:attrName>
                                        </p:attrNameLst>
                                      </p:cBhvr>
                                      <p:to>
                                        <p:strVal val="visible"/>
                                      </p:to>
                                    </p:set>
                                    <p:anim calcmode="lin" valueType="num">
                                      <p:cBhvr>
                                        <p:cTn id="12" dur="500" fill="hold"/>
                                        <p:tgtEl>
                                          <p:spTgt spid="382978"/>
                                        </p:tgtEl>
                                        <p:attrNameLst>
                                          <p:attrName>ppt_w</p:attrName>
                                        </p:attrNameLst>
                                      </p:cBhvr>
                                      <p:tavLst>
                                        <p:tav tm="0">
                                          <p:val>
                                            <p:fltVal val="0"/>
                                          </p:val>
                                        </p:tav>
                                        <p:tav tm="100000">
                                          <p:val>
                                            <p:strVal val="#ppt_w"/>
                                          </p:val>
                                        </p:tav>
                                      </p:tavLst>
                                    </p:anim>
                                    <p:anim calcmode="lin" valueType="num">
                                      <p:cBhvr>
                                        <p:cTn id="13" dur="500" fill="hold"/>
                                        <p:tgtEl>
                                          <p:spTgt spid="382978"/>
                                        </p:tgtEl>
                                        <p:attrNameLst>
                                          <p:attrName>ppt_h</p:attrName>
                                        </p:attrNameLst>
                                      </p:cBhvr>
                                      <p:tavLst>
                                        <p:tav tm="0">
                                          <p:val>
                                            <p:fltVal val="0"/>
                                          </p:val>
                                        </p:tav>
                                        <p:tav tm="100000">
                                          <p:val>
                                            <p:strVal val="#ppt_h"/>
                                          </p:val>
                                        </p:tav>
                                      </p:tavLst>
                                    </p:anim>
                                    <p:animEffect transition="in" filter="fade">
                                      <p:cBhvr>
                                        <p:cTn id="14" dur="500"/>
                                        <p:tgtEl>
                                          <p:spTgt spid="3829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2981"/>
                                        </p:tgtEl>
                                        <p:attrNameLst>
                                          <p:attrName>style.visibility</p:attrName>
                                        </p:attrNameLst>
                                      </p:cBhvr>
                                      <p:to>
                                        <p:strVal val="visible"/>
                                      </p:to>
                                    </p:set>
                                    <p:animEffect transition="in" filter="wipe(left)">
                                      <p:cBhvr>
                                        <p:cTn id="19" dur="500"/>
                                        <p:tgtEl>
                                          <p:spTgt spid="3829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83"/>
                                        </p:tgtEl>
                                        <p:attrNameLst>
                                          <p:attrName>style.visibility</p:attrName>
                                        </p:attrNameLst>
                                      </p:cBhvr>
                                      <p:to>
                                        <p:strVal val="visible"/>
                                      </p:to>
                                    </p:set>
                                    <p:animEffect transition="in" filter="wipe(left)">
                                      <p:cBhvr>
                                        <p:cTn id="24" dur="500"/>
                                        <p:tgtEl>
                                          <p:spTgt spid="3829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2982"/>
                                        </p:tgtEl>
                                        <p:attrNameLst>
                                          <p:attrName>style.visibility</p:attrName>
                                        </p:attrNameLst>
                                      </p:cBhvr>
                                      <p:to>
                                        <p:strVal val="visible"/>
                                      </p:to>
                                    </p:set>
                                    <p:animEffect transition="in" filter="wipe(left)">
                                      <p:cBhvr>
                                        <p:cTn id="29" dur="500"/>
                                        <p:tgtEl>
                                          <p:spTgt spid="3829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2984"/>
                                        </p:tgtEl>
                                        <p:attrNameLst>
                                          <p:attrName>style.visibility</p:attrName>
                                        </p:attrNameLst>
                                      </p:cBhvr>
                                      <p:to>
                                        <p:strVal val="visible"/>
                                      </p:to>
                                    </p:set>
                                    <p:animEffect transition="in" filter="wipe(left)">
                                      <p:cBhvr>
                                        <p:cTn id="34" dur="500"/>
                                        <p:tgtEl>
                                          <p:spTgt spid="3829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5"/>
                                        </p:tgtEl>
                                        <p:attrNameLst>
                                          <p:attrName>style.visibility</p:attrName>
                                        </p:attrNameLst>
                                      </p:cBhvr>
                                      <p:to>
                                        <p:strVal val="visible"/>
                                      </p:to>
                                    </p:set>
                                    <p:animEffect transition="in" filter="wipe(left)">
                                      <p:cBhvr>
                                        <p:cTn id="39" dur="500"/>
                                        <p:tgtEl>
                                          <p:spTgt spid="38298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6"/>
                                        </p:tgtEl>
                                        <p:attrNameLst>
                                          <p:attrName>style.visibility</p:attrName>
                                        </p:attrNameLst>
                                      </p:cBhvr>
                                      <p:to>
                                        <p:strVal val="visible"/>
                                      </p:to>
                                    </p:set>
                                    <p:animEffect transition="in" filter="wipe(left)">
                                      <p:cBhvr>
                                        <p:cTn id="44" dur="500"/>
                                        <p:tgtEl>
                                          <p:spTgt spid="38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P spid="3829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3"/>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a:t>
            </a:r>
            <a:r>
              <a:rPr lang="en-US" sz="2800" dirty="0" smtClean="0"/>
              <a:t>carrying electric current </a:t>
            </a:r>
            <a:r>
              <a:rPr lang="en-US" sz="2800" dirty="0"/>
              <a:t>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dirty="0" err="1"/>
              <a:t>d</a:t>
            </a:r>
            <a:r>
              <a:rPr lang="en-US" sz="2800" dirty="0"/>
              <a:t>, carrying currents </a:t>
            </a:r>
            <a:r>
              <a:rPr lang="en-US" sz="2800" dirty="0">
                <a:latin typeface="Monotype Corsiva" charset="0"/>
              </a:rPr>
              <a:t>I</a:t>
            </a:r>
            <a:r>
              <a:rPr lang="en-US" sz="2800" baseline="-25000" dirty="0"/>
              <a:t>1</a:t>
            </a:r>
            <a:r>
              <a:rPr lang="en-US" sz="2800" dirty="0"/>
              <a:t> and </a:t>
            </a:r>
            <a:r>
              <a:rPr lang="en-US" sz="2800" dirty="0">
                <a:latin typeface="Monotype Corsiva" charset="0"/>
              </a:rPr>
              <a:t>I</a:t>
            </a:r>
            <a:r>
              <a:rPr lang="en-US" sz="2800" baseline="-25000" dirty="0"/>
              <a:t>2</a:t>
            </a:r>
            <a:r>
              <a:rPr lang="en-US" sz="2800" dirty="0"/>
              <a:t>.</a:t>
            </a:r>
          </a:p>
          <a:p>
            <a:r>
              <a:rPr lang="en-US" sz="2800" dirty="0"/>
              <a:t>At the location of the second conductor, the magnitude of the magnetic field produced by </a:t>
            </a:r>
            <a:r>
              <a:rPr lang="en-US" sz="2800" dirty="0">
                <a:latin typeface="Monotype Corsiva" charset="0"/>
              </a:rPr>
              <a:t>I</a:t>
            </a:r>
            <a:r>
              <a:rPr lang="en-US" sz="2800" baseline="-25000" dirty="0"/>
              <a:t>1</a:t>
            </a:r>
            <a:r>
              <a:rPr lang="en-US" sz="2800" dirty="0"/>
              <a:t> is </a:t>
            </a:r>
          </a:p>
        </p:txBody>
      </p:sp>
      <p:sp>
        <p:nvSpPr>
          <p:cNvPr id="10" name="Date Placeholder 3"/>
          <p:cNvSpPr>
            <a:spLocks noGrp="1"/>
          </p:cNvSpPr>
          <p:nvPr>
            <p:ph type="dt" sz="half" idx="10"/>
          </p:nvPr>
        </p:nvSpPr>
        <p:spPr/>
        <p:txBody>
          <a:bodyPr/>
          <a:lstStyle/>
          <a:p>
            <a:r>
              <a:rPr lang="en-US" smtClean="0"/>
              <a:t>Monday, Nov. 12,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7</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632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632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632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633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extLst/>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216331" name="Equation" r:id="rId9" imgW="596880" imgH="368280" progId="Equation.DSMT4">
                  <p:embed/>
                </p:oleObj>
              </mc:Choice>
              <mc:Fallback>
                <p:oleObj name="Equation" r:id="rId9" imgW="59688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04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wipe(left)">
                                      <p:cBhvr>
                                        <p:cTn id="7" dur="500"/>
                                        <p:tgtEl>
                                          <p:spTgt spid="384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4007">
                                            <p:txEl>
                                              <p:pRg st="1" end="1"/>
                                            </p:txEl>
                                          </p:spTgt>
                                        </p:tgtEl>
                                        <p:attrNameLst>
                                          <p:attrName>style.visibility</p:attrName>
                                        </p:attrNameLst>
                                      </p:cBhvr>
                                      <p:to>
                                        <p:strVal val="visible"/>
                                      </p:to>
                                    </p:set>
                                    <p:animEffect transition="in" filter="wipe(left)">
                                      <p:cBhvr>
                                        <p:cTn id="12" dur="500"/>
                                        <p:tgtEl>
                                          <p:spTgt spid="3840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84002"/>
                                        </p:tgtEl>
                                        <p:attrNameLst>
                                          <p:attrName>style.visibility</p:attrName>
                                        </p:attrNameLst>
                                      </p:cBhvr>
                                      <p:to>
                                        <p:strVal val="visible"/>
                                      </p:to>
                                    </p:set>
                                    <p:anim calcmode="lin" valueType="num">
                                      <p:cBhvr>
                                        <p:cTn id="17" dur="500" fill="hold"/>
                                        <p:tgtEl>
                                          <p:spTgt spid="384002"/>
                                        </p:tgtEl>
                                        <p:attrNameLst>
                                          <p:attrName>ppt_w</p:attrName>
                                        </p:attrNameLst>
                                      </p:cBhvr>
                                      <p:tavLst>
                                        <p:tav tm="0">
                                          <p:val>
                                            <p:fltVal val="0"/>
                                          </p:val>
                                        </p:tav>
                                        <p:tav tm="100000">
                                          <p:val>
                                            <p:strVal val="#ppt_w"/>
                                          </p:val>
                                        </p:tav>
                                      </p:tavLst>
                                    </p:anim>
                                    <p:anim calcmode="lin" valueType="num">
                                      <p:cBhvr>
                                        <p:cTn id="18" dur="500" fill="hold"/>
                                        <p:tgtEl>
                                          <p:spTgt spid="384002"/>
                                        </p:tgtEl>
                                        <p:attrNameLst>
                                          <p:attrName>ppt_h</p:attrName>
                                        </p:attrNameLst>
                                      </p:cBhvr>
                                      <p:tavLst>
                                        <p:tav tm="0">
                                          <p:val>
                                            <p:fltVal val="0"/>
                                          </p:val>
                                        </p:tav>
                                        <p:tav tm="100000">
                                          <p:val>
                                            <p:strVal val="#ppt_h"/>
                                          </p:val>
                                        </p:tav>
                                      </p:tavLst>
                                    </p:anim>
                                    <p:animEffect transition="in" filter="fade">
                                      <p:cBhvr>
                                        <p:cTn id="19" dur="500"/>
                                        <p:tgtEl>
                                          <p:spTgt spid="3840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4007">
                                            <p:txEl>
                                              <p:pRg st="2" end="2"/>
                                            </p:txEl>
                                          </p:spTgt>
                                        </p:tgtEl>
                                        <p:attrNameLst>
                                          <p:attrName>style.visibility</p:attrName>
                                        </p:attrNameLst>
                                      </p:cBhvr>
                                      <p:to>
                                        <p:strVal val="visible"/>
                                      </p:to>
                                    </p:set>
                                    <p:animEffect transition="in" filter="wipe(left)">
                                      <p:cBhvr>
                                        <p:cTn id="24" dur="500"/>
                                        <p:tgtEl>
                                          <p:spTgt spid="3840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4007">
                                            <p:txEl>
                                              <p:pRg st="3" end="3"/>
                                            </p:txEl>
                                          </p:spTgt>
                                        </p:tgtEl>
                                        <p:attrNameLst>
                                          <p:attrName>style.visibility</p:attrName>
                                        </p:attrNameLst>
                                      </p:cBhvr>
                                      <p:to>
                                        <p:strVal val="visible"/>
                                      </p:to>
                                    </p:set>
                                    <p:animEffect transition="in" filter="wipe(left)">
                                      <p:cBhvr>
                                        <p:cTn id="29" dur="500"/>
                                        <p:tgtEl>
                                          <p:spTgt spid="3840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84007">
                                            <p:txEl>
                                              <p:pRg st="4" end="4"/>
                                            </p:txEl>
                                          </p:spTgt>
                                        </p:tgtEl>
                                        <p:attrNameLst>
                                          <p:attrName>style.visibility</p:attrName>
                                        </p:attrNameLst>
                                      </p:cBhvr>
                                      <p:to>
                                        <p:strVal val="visible"/>
                                      </p:to>
                                    </p:set>
                                    <p:animEffect transition="in" filter="wipe(left)">
                                      <p:cBhvr>
                                        <p:cTn id="34" dur="500"/>
                                        <p:tgtEl>
                                          <p:spTgt spid="38400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84007">
                                            <p:txEl>
                                              <p:pRg st="5" end="5"/>
                                            </p:txEl>
                                          </p:spTgt>
                                        </p:tgtEl>
                                        <p:attrNameLst>
                                          <p:attrName>style.visibility</p:attrName>
                                        </p:attrNameLst>
                                      </p:cBhvr>
                                      <p:to>
                                        <p:strVal val="visible"/>
                                      </p:to>
                                    </p:set>
                                    <p:animEffect transition="in" filter="wipe(left)">
                                      <p:cBhvr>
                                        <p:cTn id="39" dur="500"/>
                                        <p:tgtEl>
                                          <p:spTgt spid="38400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84007">
                                            <p:txEl>
                                              <p:pRg st="6" end="6"/>
                                            </p:txEl>
                                          </p:spTgt>
                                        </p:tgtEl>
                                        <p:attrNameLst>
                                          <p:attrName>style.visibility</p:attrName>
                                        </p:attrNameLst>
                                      </p:cBhvr>
                                      <p:to>
                                        <p:strVal val="visible"/>
                                      </p:to>
                                    </p:set>
                                    <p:animEffect transition="in" filter="wipe(left)">
                                      <p:cBhvr>
                                        <p:cTn id="44" dur="500"/>
                                        <p:tgtEl>
                                          <p:spTgt spid="38400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4009"/>
                                        </p:tgtEl>
                                        <p:attrNameLst>
                                          <p:attrName>style.visibility</p:attrName>
                                        </p:attrNameLst>
                                      </p:cBhvr>
                                      <p:to>
                                        <p:strVal val="visible"/>
                                      </p:to>
                                    </p:set>
                                    <p:animEffect transition="in" filter="wipe(left)">
                                      <p:cBhvr>
                                        <p:cTn id="49" dur="500"/>
                                        <p:tgtEl>
                                          <p:spTgt spid="384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F by a magnetic field B</a:t>
            </a:r>
            <a:r>
              <a:rPr lang="en-US" baseline="-25000" dirty="0"/>
              <a:t>1</a:t>
            </a:r>
            <a:r>
              <a:rPr lang="en-US" dirty="0"/>
              <a:t> on a wire of length </a:t>
            </a:r>
            <a:r>
              <a:rPr lang="en-US" dirty="0" err="1">
                <a:latin typeface="Monotype Corsiva" charset="0"/>
              </a:rPr>
              <a:t>l</a:t>
            </a:r>
            <a:r>
              <a:rPr lang="en-US" dirty="0"/>
              <a:t>, carrying the current </a:t>
            </a:r>
            <a:r>
              <a:rPr lang="en-US" sz="3600" dirty="0">
                <a:latin typeface="Monotype Corsiva" charset="0"/>
              </a:rPr>
              <a:t>I</a:t>
            </a:r>
            <a:r>
              <a:rPr lang="en-US" baseline="-25000" dirty="0"/>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dirty="0">
                <a:latin typeface="Monotype Corsiva" charset="0"/>
              </a:rPr>
              <a:t>I</a:t>
            </a:r>
            <a:r>
              <a:rPr lang="en-US" baseline="-25000" dirty="0"/>
              <a:t>1</a:t>
            </a:r>
            <a:r>
              <a:rPr lang="en-US" dirty="0"/>
              <a:t> by the wire carrying current </a:t>
            </a:r>
            <a:r>
              <a:rPr lang="en-US" dirty="0">
                <a:latin typeface="Monotype Corsiva" charset="0"/>
              </a:rPr>
              <a:t>I</a:t>
            </a:r>
            <a:r>
              <a:rPr lang="en-US" baseline="-25000" dirty="0"/>
              <a:t>2</a:t>
            </a:r>
            <a:r>
              <a:rPr lang="en-US" dirty="0"/>
              <a:t> of the same magnitude but in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smtClean="0"/>
              <a:t>Monday, Nov. 12,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8</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766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766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766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766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217667" name="Equation" r:id="rId9" imgW="291960" imgH="368280" progId="Equation.DSMT4">
                  <p:embed/>
                </p:oleObj>
              </mc:Choice>
              <mc:Fallback>
                <p:oleObj name="Equation" r:id="rId9" imgW="2919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217668" name="Equation" r:id="rId11" imgW="266400" imgH="152280" progId="Equation.DSMT4">
                  <p:embed/>
                </p:oleObj>
              </mc:Choice>
              <mc:Fallback>
                <p:oleObj name="Equation" r:id="rId11" imgW="2664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217669" name="Equation" r:id="rId13" imgW="761760" imgH="368280" progId="Equation.DSMT4">
                  <p:embed/>
                </p:oleObj>
              </mc:Choice>
              <mc:Fallback>
                <p:oleObj name="Equation" r:id="rId13" imgW="7617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a:t>
            </a:r>
            <a:r>
              <a:rPr lang="en-US" sz="2000" dirty="0">
                <a:solidFill>
                  <a:srgbClr val="CC0000"/>
                </a:solidFill>
                <a:latin typeface="Arial Narrow" charset="0"/>
              </a:rPr>
              <a:t>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217670" name="Equation" r:id="rId15" imgW="330120" imgH="203040" progId="Equation.DSMT4">
                  <p:embed/>
                </p:oleObj>
              </mc:Choice>
              <mc:Fallback>
                <p:oleObj name="Equation" r:id="rId15" imgW="33012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217671" name="Equation" r:id="rId17" imgW="279360" imgH="203040" progId="Equation.DSMT4">
                  <p:embed/>
                </p:oleObj>
              </mc:Choice>
              <mc:Fallback>
                <p:oleObj name="Equation" r:id="rId17" imgW="2793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217672" name="Equation" r:id="rId19" imgW="266400" imgH="203040" progId="Equation.DSMT4">
                  <p:embed/>
                </p:oleObj>
              </mc:Choice>
              <mc:Fallback>
                <p:oleObj name="Equation" r:id="rId19" imgW="2664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mc:AlternateContent xmlns:mc="http://schemas.openxmlformats.org/markup-compatibility/2006">
              <mc:Choice xmlns:v="urn:schemas-microsoft-com:vml" Requires="v">
                <p:oleObj spid="_x0000_s217673" name="Equation" r:id="rId21" imgW="380880" imgH="368280" progId="Equation.DSMT4">
                  <p:embed/>
                </p:oleObj>
              </mc:Choice>
              <mc:Fallback>
                <p:oleObj name="Equation" r:id="rId21" imgW="38088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28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5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5030">
                                            <p:txEl>
                                              <p:pRg st="0" end="0"/>
                                            </p:txEl>
                                          </p:spTgt>
                                        </p:tgtEl>
                                        <p:attrNameLst>
                                          <p:attrName>style.visibility</p:attrName>
                                        </p:attrNameLst>
                                      </p:cBhvr>
                                      <p:to>
                                        <p:strVal val="visible"/>
                                      </p:to>
                                    </p:set>
                                    <p:animEffect transition="in" filter="wipe(left)">
                                      <p:cBhvr>
                                        <p:cTn id="7" dur="500"/>
                                        <p:tgtEl>
                                          <p:spTgt spid="385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5033"/>
                                        </p:tgtEl>
                                        <p:attrNameLst>
                                          <p:attrName>style.visibility</p:attrName>
                                        </p:attrNameLst>
                                      </p:cBhvr>
                                      <p:to>
                                        <p:strVal val="visible"/>
                                      </p:to>
                                    </p:set>
                                    <p:animEffect transition="in" filter="wipe(left)">
                                      <p:cBhvr>
                                        <p:cTn id="12" dur="500"/>
                                        <p:tgtEl>
                                          <p:spTgt spid="3850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5037"/>
                                        </p:tgtEl>
                                        <p:attrNameLst>
                                          <p:attrName>style.visibility</p:attrName>
                                        </p:attrNameLst>
                                      </p:cBhvr>
                                      <p:to>
                                        <p:strVal val="visible"/>
                                      </p:to>
                                    </p:set>
                                    <p:animEffect transition="in" filter="wipe(left)">
                                      <p:cBhvr>
                                        <p:cTn id="17" dur="500"/>
                                        <p:tgtEl>
                                          <p:spTgt spid="3850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5030">
                                            <p:txEl>
                                              <p:pRg st="1" end="1"/>
                                            </p:txEl>
                                          </p:spTgt>
                                        </p:tgtEl>
                                        <p:attrNameLst>
                                          <p:attrName>style.visibility</p:attrName>
                                        </p:attrNameLst>
                                      </p:cBhvr>
                                      <p:to>
                                        <p:strVal val="visible"/>
                                      </p:to>
                                    </p:set>
                                    <p:animEffect transition="in" filter="wipe(left)">
                                      <p:cBhvr>
                                        <p:cTn id="22" dur="500"/>
                                        <p:tgtEl>
                                          <p:spTgt spid="3850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5032"/>
                                        </p:tgtEl>
                                        <p:attrNameLst>
                                          <p:attrName>style.visibility</p:attrName>
                                        </p:attrNameLst>
                                      </p:cBhvr>
                                      <p:to>
                                        <p:strVal val="visible"/>
                                      </p:to>
                                    </p:set>
                                    <p:animEffect transition="in" filter="wipe(left)">
                                      <p:cBhvr>
                                        <p:cTn id="27" dur="500"/>
                                        <p:tgtEl>
                                          <p:spTgt spid="385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5038"/>
                                        </p:tgtEl>
                                        <p:attrNameLst>
                                          <p:attrName>style.visibility</p:attrName>
                                        </p:attrNameLst>
                                      </p:cBhvr>
                                      <p:to>
                                        <p:strVal val="visible"/>
                                      </p:to>
                                    </p:set>
                                    <p:animEffect transition="in" filter="wipe(left)">
                                      <p:cBhvr>
                                        <p:cTn id="32" dur="500"/>
                                        <p:tgtEl>
                                          <p:spTgt spid="3850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5039"/>
                                        </p:tgtEl>
                                        <p:attrNameLst>
                                          <p:attrName>style.visibility</p:attrName>
                                        </p:attrNameLst>
                                      </p:cBhvr>
                                      <p:to>
                                        <p:strVal val="visible"/>
                                      </p:to>
                                    </p:set>
                                    <p:animEffect transition="in" filter="wipe(left)">
                                      <p:cBhvr>
                                        <p:cTn id="37" dur="500"/>
                                        <p:tgtEl>
                                          <p:spTgt spid="3850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5040"/>
                                        </p:tgtEl>
                                        <p:attrNameLst>
                                          <p:attrName>style.visibility</p:attrName>
                                        </p:attrNameLst>
                                      </p:cBhvr>
                                      <p:to>
                                        <p:strVal val="visible"/>
                                      </p:to>
                                    </p:set>
                                    <p:animEffect transition="in" filter="wipe(left)">
                                      <p:cBhvr>
                                        <p:cTn id="42" dur="500"/>
                                        <p:tgtEl>
                                          <p:spTgt spid="3850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5030">
                                            <p:txEl>
                                              <p:pRg st="3" end="3"/>
                                            </p:txEl>
                                          </p:spTgt>
                                        </p:tgtEl>
                                        <p:attrNameLst>
                                          <p:attrName>style.visibility</p:attrName>
                                        </p:attrNameLst>
                                      </p:cBhvr>
                                      <p:to>
                                        <p:strVal val="visible"/>
                                      </p:to>
                                    </p:set>
                                    <p:animEffect transition="in" filter="wipe(left)">
                                      <p:cBhvr>
                                        <p:cTn id="47" dur="500"/>
                                        <p:tgtEl>
                                          <p:spTgt spid="3850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5030">
                                            <p:txEl>
                                              <p:pRg st="4" end="4"/>
                                            </p:txEl>
                                          </p:spTgt>
                                        </p:tgtEl>
                                        <p:attrNameLst>
                                          <p:attrName>style.visibility</p:attrName>
                                        </p:attrNameLst>
                                      </p:cBhvr>
                                      <p:to>
                                        <p:strVal val="visible"/>
                                      </p:to>
                                    </p:set>
                                    <p:animEffect transition="in" filter="wipe(left)">
                                      <p:cBhvr>
                                        <p:cTn id="52" dur="500"/>
                                        <p:tgtEl>
                                          <p:spTgt spid="38503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5030">
                                            <p:txEl>
                                              <p:pRg st="5" end="5"/>
                                            </p:txEl>
                                          </p:spTgt>
                                        </p:tgtEl>
                                        <p:attrNameLst>
                                          <p:attrName>style.visibility</p:attrName>
                                        </p:attrNameLst>
                                      </p:cBhvr>
                                      <p:to>
                                        <p:strVal val="visible"/>
                                      </p:to>
                                    </p:set>
                                    <p:animEffect transition="in" filter="wipe(left)">
                                      <p:cBhvr>
                                        <p:cTn id="57" dur="500"/>
                                        <p:tgtEl>
                                          <p:spTgt spid="38503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5034"/>
                                        </p:tgtEl>
                                        <p:attrNameLst>
                                          <p:attrName>style.visibility</p:attrName>
                                        </p:attrNameLst>
                                      </p:cBhvr>
                                      <p:to>
                                        <p:strVal val="visible"/>
                                      </p:to>
                                    </p:set>
                                    <p:animEffect transition="in" filter="wipe(left)">
                                      <p:cBhvr>
                                        <p:cTn id="62" dur="500"/>
                                        <p:tgtEl>
                                          <p:spTgt spid="3850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5030">
                                            <p:txEl>
                                              <p:pRg st="6" end="6"/>
                                            </p:txEl>
                                          </p:spTgt>
                                        </p:tgtEl>
                                        <p:attrNameLst>
                                          <p:attrName>style.visibility</p:attrName>
                                        </p:attrNameLst>
                                      </p:cBhvr>
                                      <p:to>
                                        <p:strVal val="visible"/>
                                      </p:to>
                                    </p:set>
                                    <p:animEffect transition="in" filter="wipe(left)">
                                      <p:cBhvr>
                                        <p:cTn id="67" dur="500"/>
                                        <p:tgtEl>
                                          <p:spTgt spid="38503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5036"/>
                                        </p:tgtEl>
                                        <p:attrNameLst>
                                          <p:attrName>style.visibility</p:attrName>
                                        </p:attrNameLst>
                                      </p:cBhvr>
                                      <p:to>
                                        <p:strVal val="visible"/>
                                      </p:to>
                                    </p:set>
                                    <p:animEffect transition="in" filter="wipe(left)">
                                      <p:cBhvr>
                                        <p:cTn id="72" dur="500"/>
                                        <p:tgtEl>
                                          <p:spTgt spid="3850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85035"/>
                                        </p:tgtEl>
                                        <p:attrNameLst>
                                          <p:attrName>style.visibility</p:attrName>
                                        </p:attrNameLst>
                                      </p:cBhvr>
                                      <p:to>
                                        <p:strVal val="visible"/>
                                      </p:to>
                                    </p:set>
                                    <p:anim calcmode="lin" valueType="num">
                                      <p:cBhvr>
                                        <p:cTn id="77" dur="500" fill="hold"/>
                                        <p:tgtEl>
                                          <p:spTgt spid="385035"/>
                                        </p:tgtEl>
                                        <p:attrNameLst>
                                          <p:attrName>ppt_w</p:attrName>
                                        </p:attrNameLst>
                                      </p:cBhvr>
                                      <p:tavLst>
                                        <p:tav tm="0">
                                          <p:val>
                                            <p:fltVal val="0"/>
                                          </p:val>
                                        </p:tav>
                                        <p:tav tm="100000">
                                          <p:val>
                                            <p:strVal val="#ppt_w"/>
                                          </p:val>
                                        </p:tav>
                                      </p:tavLst>
                                    </p:anim>
                                    <p:anim calcmode="lin" valueType="num">
                                      <p:cBhvr>
                                        <p:cTn id="78" dur="500" fill="hold"/>
                                        <p:tgtEl>
                                          <p:spTgt spid="385035"/>
                                        </p:tgtEl>
                                        <p:attrNameLst>
                                          <p:attrName>ppt_h</p:attrName>
                                        </p:attrNameLst>
                                      </p:cBhvr>
                                      <p:tavLst>
                                        <p:tav tm="0">
                                          <p:val>
                                            <p:fltVal val="0"/>
                                          </p:val>
                                        </p:tav>
                                        <p:tav tm="100000">
                                          <p:val>
                                            <p:strVal val="#ppt_h"/>
                                          </p:val>
                                        </p:tav>
                                      </p:tavLst>
                                    </p:anim>
                                    <p:animEffect transition="in" filter="fade">
                                      <p:cBhvr>
                                        <p:cTn id="79"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build="p"/>
      <p:bldP spid="3850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Nov. 12,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9</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b="1" dirty="0"/>
              <a:t>Example 28 –</a:t>
            </a:r>
            <a:r>
              <a:rPr lang="en-US" b="1" dirty="0" smtClean="0"/>
              <a:t> 5 </a:t>
            </a:r>
            <a:endParaRPr lang="en-US" b="1" dirty="0"/>
          </a:p>
        </p:txBody>
      </p:sp>
      <p:sp>
        <p:nvSpPr>
          <p:cNvPr id="386051" name="Text Box 3"/>
          <p:cNvSpPr txBox="1">
            <a:spLocks noChangeArrowheads="1"/>
          </p:cNvSpPr>
          <p:nvPr/>
        </p:nvSpPr>
        <p:spPr bwMode="auto">
          <a:xfrm>
            <a:off x="381000" y="6096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Suspending a wire with current. </a:t>
            </a:r>
            <a:r>
              <a:rPr lang="en-US">
                <a:solidFill>
                  <a:schemeClr val="accent2"/>
                </a:solidFill>
                <a:latin typeface="Arial Narrow" charset="0"/>
              </a:rPr>
              <a:t>A horizontal wire carries a current </a:t>
            </a:r>
            <a:r>
              <a:rPr lang="en-US">
                <a:solidFill>
                  <a:schemeClr val="accent2"/>
                </a:solidFill>
                <a:latin typeface="Monotype Corsiva" charset="0"/>
              </a:rPr>
              <a:t>I</a:t>
            </a:r>
            <a:r>
              <a:rPr lang="en-US" baseline="-25000">
                <a:solidFill>
                  <a:schemeClr val="accent2"/>
                </a:solidFill>
                <a:latin typeface="Arial Narrow" charset="0"/>
              </a:rPr>
              <a:t>1</a:t>
            </a:r>
            <a:r>
              <a:rPr lang="en-US">
                <a:solidFill>
                  <a:schemeClr val="accent2"/>
                </a:solidFill>
                <a:latin typeface="Arial Narrow" charset="0"/>
              </a:rPr>
              <a:t>=80A DC.  A second parallel wire 20cm below it must carry how much current </a:t>
            </a:r>
            <a:r>
              <a:rPr lang="en-US">
                <a:solidFill>
                  <a:schemeClr val="accent2"/>
                </a:solidFill>
                <a:latin typeface="Monotype Corsiva" charset="0"/>
              </a:rPr>
              <a:t>I</a:t>
            </a:r>
            <a:r>
              <a:rPr lang="en-US" baseline="-25000">
                <a:solidFill>
                  <a:schemeClr val="accent2"/>
                </a:solidFill>
                <a:latin typeface="Arial Narrow" charset="0"/>
              </a:rPr>
              <a:t>2</a:t>
            </a:r>
            <a:r>
              <a:rPr lang="en-US">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218479" name="Equation" r:id="rId4" imgW="342720" imgH="393480" progId="Equation.DSMT4">
                  <p:embed/>
                </p:oleObj>
              </mc:Choice>
              <mc:Fallback>
                <p:oleObj name="Equation" r:id="rId4" imgW="342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218480" name="Equation" r:id="rId6" imgW="279360" imgH="203040" progId="Equation.DSMT4">
                  <p:embed/>
                </p:oleObj>
              </mc:Choice>
              <mc:Fallback>
                <p:oleObj name="Equation" r:id="rId6" imgW="279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218481" name="Equation" r:id="rId8" imgW="2666880" imgH="545760" progId="Equation.DSMT4">
                  <p:embed/>
                </p:oleObj>
              </mc:Choice>
              <mc:Fallback>
                <p:oleObj name="Equation" r:id="rId8" imgW="2666880" imgH="5457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218482" name="Equation" r:id="rId10" imgW="368280" imgH="368280" progId="Equation.DSMT4">
                  <p:embed/>
                </p:oleObj>
              </mc:Choice>
              <mc:Fallback>
                <p:oleObj name="Equation" r:id="rId10" imgW="3682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218483"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218484" name="Equation" r:id="rId14" imgW="507960" imgH="368280" progId="Equation.DSMT4">
                  <p:embed/>
                </p:oleObj>
              </mc:Choice>
              <mc:Fallback>
                <p:oleObj name="Equation" r:id="rId14" imgW="5079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218485" name="Equation" r:id="rId16" imgW="660240" imgH="406080" progId="Equation.DSMT4">
                  <p:embed/>
                </p:oleObj>
              </mc:Choice>
              <mc:Fallback>
                <p:oleObj name="Equation" r:id="rId16" imgW="6602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81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6051"/>
                                        </p:tgtEl>
                                        <p:attrNameLst>
                                          <p:attrName>style.visibility</p:attrName>
                                        </p:attrNameLst>
                                      </p:cBhvr>
                                      <p:to>
                                        <p:strVal val="visible"/>
                                      </p:to>
                                    </p:set>
                                    <p:animEffect transition="in" filter="wipe(left)">
                                      <p:cBhvr>
                                        <p:cTn id="7" dur="500"/>
                                        <p:tgtEl>
                                          <p:spTgt spid="386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 calcmode="lin" valueType="num">
                                      <p:cBhvr>
                                        <p:cTn id="12" dur="500" fill="hold"/>
                                        <p:tgtEl>
                                          <p:spTgt spid="386054"/>
                                        </p:tgtEl>
                                        <p:attrNameLst>
                                          <p:attrName>ppt_w</p:attrName>
                                        </p:attrNameLst>
                                      </p:cBhvr>
                                      <p:tavLst>
                                        <p:tav tm="0">
                                          <p:val>
                                            <p:fltVal val="0"/>
                                          </p:val>
                                        </p:tav>
                                        <p:tav tm="100000">
                                          <p:val>
                                            <p:strVal val="#ppt_w"/>
                                          </p:val>
                                        </p:tav>
                                      </p:tavLst>
                                    </p:anim>
                                    <p:anim calcmode="lin" valueType="num">
                                      <p:cBhvr>
                                        <p:cTn id="13" dur="500" fill="hold"/>
                                        <p:tgtEl>
                                          <p:spTgt spid="386054"/>
                                        </p:tgtEl>
                                        <p:attrNameLst>
                                          <p:attrName>ppt_h</p:attrName>
                                        </p:attrNameLst>
                                      </p:cBhvr>
                                      <p:tavLst>
                                        <p:tav tm="0">
                                          <p:val>
                                            <p:fltVal val="0"/>
                                          </p:val>
                                        </p:tav>
                                        <p:tav tm="100000">
                                          <p:val>
                                            <p:strVal val="#ppt_h"/>
                                          </p:val>
                                        </p:tav>
                                      </p:tavLst>
                                    </p:anim>
                                    <p:animEffect transition="in" filter="fade">
                                      <p:cBhvr>
                                        <p:cTn id="14" dur="500"/>
                                        <p:tgtEl>
                                          <p:spTgt spid="3860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6052"/>
                                        </p:tgtEl>
                                        <p:attrNameLst>
                                          <p:attrName>style.visibility</p:attrName>
                                        </p:attrNameLst>
                                      </p:cBhvr>
                                      <p:to>
                                        <p:strVal val="visible"/>
                                      </p:to>
                                    </p:set>
                                    <p:animEffect transition="in" filter="wipe(left)">
                                      <p:cBhvr>
                                        <p:cTn id="19" dur="500"/>
                                        <p:tgtEl>
                                          <p:spTgt spid="386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6055"/>
                                        </p:tgtEl>
                                        <p:attrNameLst>
                                          <p:attrName>style.visibility</p:attrName>
                                        </p:attrNameLst>
                                      </p:cBhvr>
                                      <p:to>
                                        <p:strVal val="visible"/>
                                      </p:to>
                                    </p:set>
                                    <p:animEffect transition="in" filter="wipe(left)">
                                      <p:cBhvr>
                                        <p:cTn id="24" dur="500"/>
                                        <p:tgtEl>
                                          <p:spTgt spid="3860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6053"/>
                                        </p:tgtEl>
                                        <p:attrNameLst>
                                          <p:attrName>style.visibility</p:attrName>
                                        </p:attrNameLst>
                                      </p:cBhvr>
                                      <p:to>
                                        <p:strVal val="visible"/>
                                      </p:to>
                                    </p:set>
                                    <p:animEffect transition="in" filter="wipe(left)">
                                      <p:cBhvr>
                                        <p:cTn id="29" dur="500"/>
                                        <p:tgtEl>
                                          <p:spTgt spid="3860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6056"/>
                                        </p:tgtEl>
                                        <p:attrNameLst>
                                          <p:attrName>style.visibility</p:attrName>
                                        </p:attrNameLst>
                                      </p:cBhvr>
                                      <p:to>
                                        <p:strVal val="visible"/>
                                      </p:to>
                                    </p:set>
                                    <p:animEffect transition="in" filter="wipe(left)">
                                      <p:cBhvr>
                                        <p:cTn id="34" dur="500"/>
                                        <p:tgtEl>
                                          <p:spTgt spid="3860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6060"/>
                                        </p:tgtEl>
                                        <p:attrNameLst>
                                          <p:attrName>style.visibility</p:attrName>
                                        </p:attrNameLst>
                                      </p:cBhvr>
                                      <p:to>
                                        <p:strVal val="visible"/>
                                      </p:to>
                                    </p:set>
                                    <p:animEffect transition="in" filter="wipe(left)">
                                      <p:cBhvr>
                                        <p:cTn id="39" dur="500"/>
                                        <p:tgtEl>
                                          <p:spTgt spid="3860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6061"/>
                                        </p:tgtEl>
                                        <p:attrNameLst>
                                          <p:attrName>style.visibility</p:attrName>
                                        </p:attrNameLst>
                                      </p:cBhvr>
                                      <p:to>
                                        <p:strVal val="visible"/>
                                      </p:to>
                                    </p:set>
                                    <p:animEffect transition="in" filter="wipe(left)">
                                      <p:cBhvr>
                                        <p:cTn id="44" dur="500"/>
                                        <p:tgtEl>
                                          <p:spTgt spid="3860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6062"/>
                                        </p:tgtEl>
                                        <p:attrNameLst>
                                          <p:attrName>style.visibility</p:attrName>
                                        </p:attrNameLst>
                                      </p:cBhvr>
                                      <p:to>
                                        <p:strVal val="visible"/>
                                      </p:to>
                                    </p:set>
                                    <p:animEffect transition="in" filter="wipe(left)">
                                      <p:cBhvr>
                                        <p:cTn id="49" dur="500"/>
                                        <p:tgtEl>
                                          <p:spTgt spid="3860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6058"/>
                                        </p:tgtEl>
                                        <p:attrNameLst>
                                          <p:attrName>style.visibility</p:attrName>
                                        </p:attrNameLst>
                                      </p:cBhvr>
                                      <p:to>
                                        <p:strVal val="visible"/>
                                      </p:to>
                                    </p:set>
                                    <p:animEffect transition="in" filter="wipe(left)">
                                      <p:cBhvr>
                                        <p:cTn id="54" dur="500"/>
                                        <p:tgtEl>
                                          <p:spTgt spid="386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86057"/>
                                        </p:tgtEl>
                                        <p:attrNameLst>
                                          <p:attrName>style.visibility</p:attrName>
                                        </p:attrNameLst>
                                      </p:cBhvr>
                                      <p:to>
                                        <p:strVal val="visible"/>
                                      </p:to>
                                    </p:set>
                                    <p:animEffect transition="in" filter="wipe(left)">
                                      <p:cBhvr>
                                        <p:cTn id="59" dur="500"/>
                                        <p:tgtEl>
                                          <p:spTgt spid="3860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86063"/>
                                        </p:tgtEl>
                                        <p:attrNameLst>
                                          <p:attrName>style.visibility</p:attrName>
                                        </p:attrNameLst>
                                      </p:cBhvr>
                                      <p:to>
                                        <p:strVal val="visible"/>
                                      </p:to>
                                    </p:set>
                                    <p:animEffect transition="in" filter="wipe(left)">
                                      <p:cBhvr>
                                        <p:cTn id="64" dur="500"/>
                                        <p:tgtEl>
                                          <p:spTgt spid="38606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86059"/>
                                        </p:tgtEl>
                                        <p:attrNameLst>
                                          <p:attrName>style.visibility</p:attrName>
                                        </p:attrNameLst>
                                      </p:cBhvr>
                                      <p:to>
                                        <p:strVal val="visible"/>
                                      </p:to>
                                    </p:set>
                                    <p:animEffect transition="in" filter="wipe(left)">
                                      <p:cBhvr>
                                        <p:cTn id="69"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P spid="386053" grpId="0"/>
      <p:bldP spid="386055" grpId="0"/>
      <p:bldP spid="386058"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70093</TotalTime>
  <Words>2700</Words>
  <Application>Microsoft Macintosh PowerPoint</Application>
  <PresentationFormat>On-screen Show (4:3)</PresentationFormat>
  <Paragraphs>240</Paragraphs>
  <Slides>21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 Narrow</vt:lpstr>
      <vt:lpstr>Monotype Corsiva</vt:lpstr>
      <vt:lpstr>ＭＳ Ｐゴシック</vt:lpstr>
      <vt:lpstr>Symbol</vt:lpstr>
      <vt:lpstr>Times New Roman</vt:lpstr>
      <vt:lpstr>Wingdings</vt:lpstr>
      <vt:lpstr>phys1443-spring02</vt:lpstr>
      <vt:lpstr>Equation</vt:lpstr>
      <vt:lpstr>PHYS 1441 – Section 002 Lecture #18</vt:lpstr>
      <vt:lpstr>Announcements</vt:lpstr>
      <vt:lpstr>Reminder: Special Project #5</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878</cp:revision>
  <cp:lastPrinted>2018-10-29T17:43:30Z</cp:lastPrinted>
  <dcterms:created xsi:type="dcterms:W3CDTF">2012-01-19T04:21:20Z</dcterms:created>
  <dcterms:modified xsi:type="dcterms:W3CDTF">2018-11-12T20:40:01Z</dcterms:modified>
</cp:coreProperties>
</file>