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31" r:id="rId2"/>
    <p:sldId id="732" r:id="rId3"/>
    <p:sldId id="733" r:id="rId4"/>
    <p:sldId id="752" r:id="rId5"/>
    <p:sldId id="772" r:id="rId6"/>
    <p:sldId id="754" r:id="rId7"/>
    <p:sldId id="755" r:id="rId8"/>
    <p:sldId id="756" r:id="rId9"/>
    <p:sldId id="757" r:id="rId10"/>
    <p:sldId id="758" r:id="rId11"/>
    <p:sldId id="759" r:id="rId12"/>
    <p:sldId id="760" r:id="rId13"/>
    <p:sldId id="761" r:id="rId14"/>
    <p:sldId id="762" r:id="rId15"/>
    <p:sldId id="763" r:id="rId16"/>
    <p:sldId id="764" r:id="rId17"/>
    <p:sldId id="765" r:id="rId18"/>
    <p:sldId id="773" r:id="rId19"/>
    <p:sldId id="774" r:id="rId20"/>
    <p:sldId id="775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6"/>
    <p:restoredTop sz="94660"/>
  </p:normalViewPr>
  <p:slideViewPr>
    <p:cSldViewPr>
      <p:cViewPr varScale="1">
        <p:scale>
          <a:sx n="139" d="100"/>
          <a:sy n="139" d="100"/>
        </p:scale>
        <p:origin x="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1" Type="http://schemas.openxmlformats.org/officeDocument/2006/relationships/image" Target="../media/image2.wmf"/><Relationship Id="rId2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8" Type="http://schemas.openxmlformats.org/officeDocument/2006/relationships/image" Target="../media/image55.wmf"/><Relationship Id="rId9" Type="http://schemas.openxmlformats.org/officeDocument/2006/relationships/image" Target="../media/image56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wmf"/><Relationship Id="rId12" Type="http://schemas.openxmlformats.org/officeDocument/2006/relationships/image" Target="../media/image70.wmf"/><Relationship Id="rId13" Type="http://schemas.openxmlformats.org/officeDocument/2006/relationships/image" Target="../media/image71.wmf"/><Relationship Id="rId1" Type="http://schemas.openxmlformats.org/officeDocument/2006/relationships/image" Target="../media/image59.wmf"/><Relationship Id="rId2" Type="http://schemas.openxmlformats.org/officeDocument/2006/relationships/image" Target="../media/image60.wmf"/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7" Type="http://schemas.openxmlformats.org/officeDocument/2006/relationships/image" Target="../media/image65.wmf"/><Relationship Id="rId8" Type="http://schemas.openxmlformats.org/officeDocument/2006/relationships/image" Target="../media/image66.wmf"/><Relationship Id="rId9" Type="http://schemas.openxmlformats.org/officeDocument/2006/relationships/image" Target="../media/image67.wmf"/><Relationship Id="rId10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wmf"/><Relationship Id="rId12" Type="http://schemas.openxmlformats.org/officeDocument/2006/relationships/image" Target="../media/image16.wmf"/><Relationship Id="rId13" Type="http://schemas.openxmlformats.org/officeDocument/2006/relationships/image" Target="../media/image17.wmf"/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0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.wmf"/><Relationship Id="rId2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46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1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2.bin"/><Relationship Id="rId7" Type="http://schemas.openxmlformats.org/officeDocument/2006/relationships/oleObject" Target="../embeddings/oleObject43.bin"/><Relationship Id="rId8" Type="http://schemas.openxmlformats.org/officeDocument/2006/relationships/oleObject" Target="../embeddings/oleObject4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oleObject" Target="../embeddings/oleObject45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46.bin"/><Relationship Id="rId8" Type="http://schemas.openxmlformats.org/officeDocument/2006/relationships/oleObject" Target="../embeddings/oleObject47.bin"/><Relationship Id="rId9" Type="http://schemas.openxmlformats.org/officeDocument/2006/relationships/oleObject" Target="../embeddings/oleObject4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4.bin"/><Relationship Id="rId7" Type="http://schemas.openxmlformats.org/officeDocument/2006/relationships/oleObject" Target="../embeddings/oleObject55.bin"/><Relationship Id="rId8" Type="http://schemas.openxmlformats.org/officeDocument/2006/relationships/oleObject" Target="../embeddings/oleObject5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8.bin"/><Relationship Id="rId6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8" Type="http://schemas.openxmlformats.org/officeDocument/2006/relationships/image" Target="../media/image33.jpeg"/><Relationship Id="rId9" Type="http://schemas.openxmlformats.org/officeDocument/2006/relationships/image" Target="../media/image34.jpeg"/><Relationship Id="rId10" Type="http://schemas.openxmlformats.org/officeDocument/2006/relationships/image" Target="../media/image35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6.bin"/><Relationship Id="rId12" Type="http://schemas.openxmlformats.org/officeDocument/2006/relationships/image" Target="../media/image37.wmf"/><Relationship Id="rId13" Type="http://schemas.openxmlformats.org/officeDocument/2006/relationships/oleObject" Target="../embeddings/oleObject67.bin"/><Relationship Id="rId14" Type="http://schemas.openxmlformats.org/officeDocument/2006/relationships/image" Target="../media/image38.wmf"/><Relationship Id="rId15" Type="http://schemas.openxmlformats.org/officeDocument/2006/relationships/oleObject" Target="../embeddings/oleObject68.bin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4" Type="http://schemas.openxmlformats.org/officeDocument/2006/relationships/oleObject" Target="../embeddings/oleObject6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0.bin"/><Relationship Id="rId6" Type="http://schemas.openxmlformats.org/officeDocument/2006/relationships/oleObject" Target="../embeddings/oleObject71.bin"/><Relationship Id="rId7" Type="http://schemas.openxmlformats.org/officeDocument/2006/relationships/oleObject" Target="../embeddings/oleObject72.bin"/><Relationship Id="rId8" Type="http://schemas.openxmlformats.org/officeDocument/2006/relationships/oleObject" Target="../embeddings/oleObject73.bin"/><Relationship Id="rId9" Type="http://schemas.openxmlformats.org/officeDocument/2006/relationships/image" Target="../media/image41.wmf"/><Relationship Id="rId10" Type="http://schemas.openxmlformats.org/officeDocument/2006/relationships/oleObject" Target="../embeddings/oleObject74.bin"/><Relationship Id="rId11" Type="http://schemas.openxmlformats.org/officeDocument/2006/relationships/image" Target="../media/image42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3.jpeg"/><Relationship Id="rId5" Type="http://schemas.openxmlformats.org/officeDocument/2006/relationships/oleObject" Target="../embeddings/oleObject75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76.bin"/><Relationship Id="rId8" Type="http://schemas.openxmlformats.org/officeDocument/2006/relationships/oleObject" Target="../embeddings/oleObject77.bin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34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46.jpeg"/><Relationship Id="rId14" Type="http://schemas.openxmlformats.org/officeDocument/2006/relationships/oleObject" Target="../embeddings/oleObject84.bin"/><Relationship Id="rId15" Type="http://schemas.openxmlformats.org/officeDocument/2006/relationships/image" Target="../media/image44.wmf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5.jpeg"/><Relationship Id="rId4" Type="http://schemas.openxmlformats.org/officeDocument/2006/relationships/oleObject" Target="../embeddings/oleObject7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80.bin"/><Relationship Id="rId7" Type="http://schemas.openxmlformats.org/officeDocument/2006/relationships/oleObject" Target="../embeddings/oleObject81.bin"/><Relationship Id="rId8" Type="http://schemas.openxmlformats.org/officeDocument/2006/relationships/oleObject" Target="../embeddings/oleObject82.bin"/><Relationship Id="rId9" Type="http://schemas.openxmlformats.org/officeDocument/2006/relationships/oleObject" Target="../embeddings/oleObject83.bin"/><Relationship Id="rId10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20" Type="http://schemas.openxmlformats.org/officeDocument/2006/relationships/oleObject" Target="../embeddings/oleObject93.bin"/><Relationship Id="rId21" Type="http://schemas.openxmlformats.org/officeDocument/2006/relationships/image" Target="../media/image56.wmf"/><Relationship Id="rId22" Type="http://schemas.openxmlformats.org/officeDocument/2006/relationships/image" Target="../media/image58.emf"/><Relationship Id="rId10" Type="http://schemas.openxmlformats.org/officeDocument/2006/relationships/oleObject" Target="../embeddings/oleObject88.bin"/><Relationship Id="rId11" Type="http://schemas.openxmlformats.org/officeDocument/2006/relationships/image" Target="../media/image51.wmf"/><Relationship Id="rId12" Type="http://schemas.openxmlformats.org/officeDocument/2006/relationships/oleObject" Target="../embeddings/oleObject89.bin"/><Relationship Id="rId13" Type="http://schemas.openxmlformats.org/officeDocument/2006/relationships/image" Target="../media/image52.wmf"/><Relationship Id="rId14" Type="http://schemas.openxmlformats.org/officeDocument/2006/relationships/oleObject" Target="../embeddings/oleObject90.bin"/><Relationship Id="rId15" Type="http://schemas.openxmlformats.org/officeDocument/2006/relationships/image" Target="../media/image53.wmf"/><Relationship Id="rId16" Type="http://schemas.openxmlformats.org/officeDocument/2006/relationships/oleObject" Target="../embeddings/oleObject91.bin"/><Relationship Id="rId17" Type="http://schemas.openxmlformats.org/officeDocument/2006/relationships/image" Target="../media/image54.wmf"/><Relationship Id="rId18" Type="http://schemas.openxmlformats.org/officeDocument/2006/relationships/oleObject" Target="../embeddings/oleObject92.bin"/><Relationship Id="rId19" Type="http://schemas.openxmlformats.org/officeDocument/2006/relationships/image" Target="../media/image55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7.jpeg"/><Relationship Id="rId4" Type="http://schemas.openxmlformats.org/officeDocument/2006/relationships/oleObject" Target="../embeddings/oleObject85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86.bin"/><Relationship Id="rId7" Type="http://schemas.openxmlformats.org/officeDocument/2006/relationships/image" Target="../media/image49.wmf"/><Relationship Id="rId8" Type="http://schemas.openxmlformats.org/officeDocument/2006/relationships/oleObject" Target="../embeddings/oleObject8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7.bin"/><Relationship Id="rId20" Type="http://schemas.openxmlformats.org/officeDocument/2006/relationships/image" Target="../media/image67.wmf"/><Relationship Id="rId21" Type="http://schemas.openxmlformats.org/officeDocument/2006/relationships/oleObject" Target="../embeddings/oleObject103.bin"/><Relationship Id="rId22" Type="http://schemas.openxmlformats.org/officeDocument/2006/relationships/image" Target="../media/image68.wmf"/><Relationship Id="rId23" Type="http://schemas.openxmlformats.org/officeDocument/2006/relationships/oleObject" Target="../embeddings/oleObject104.bin"/><Relationship Id="rId24" Type="http://schemas.openxmlformats.org/officeDocument/2006/relationships/image" Target="../media/image69.wmf"/><Relationship Id="rId25" Type="http://schemas.openxmlformats.org/officeDocument/2006/relationships/oleObject" Target="../embeddings/oleObject105.bin"/><Relationship Id="rId26" Type="http://schemas.openxmlformats.org/officeDocument/2006/relationships/image" Target="../media/image70.wmf"/><Relationship Id="rId27" Type="http://schemas.openxmlformats.org/officeDocument/2006/relationships/oleObject" Target="../embeddings/oleObject106.bin"/><Relationship Id="rId28" Type="http://schemas.openxmlformats.org/officeDocument/2006/relationships/image" Target="../media/image71.wmf"/><Relationship Id="rId29" Type="http://schemas.openxmlformats.org/officeDocument/2006/relationships/image" Target="../media/image72.emf"/><Relationship Id="rId30" Type="http://schemas.openxmlformats.org/officeDocument/2006/relationships/image" Target="../media/image73.emf"/><Relationship Id="rId31" Type="http://schemas.openxmlformats.org/officeDocument/2006/relationships/image" Target="../media/image74.emf"/><Relationship Id="rId10" Type="http://schemas.openxmlformats.org/officeDocument/2006/relationships/image" Target="../media/image62.wmf"/><Relationship Id="rId11" Type="http://schemas.openxmlformats.org/officeDocument/2006/relationships/oleObject" Target="../embeddings/oleObject98.bin"/><Relationship Id="rId12" Type="http://schemas.openxmlformats.org/officeDocument/2006/relationships/image" Target="../media/image63.wmf"/><Relationship Id="rId13" Type="http://schemas.openxmlformats.org/officeDocument/2006/relationships/oleObject" Target="../embeddings/oleObject99.bin"/><Relationship Id="rId14" Type="http://schemas.openxmlformats.org/officeDocument/2006/relationships/image" Target="../media/image64.wmf"/><Relationship Id="rId15" Type="http://schemas.openxmlformats.org/officeDocument/2006/relationships/oleObject" Target="../embeddings/oleObject100.bin"/><Relationship Id="rId16" Type="http://schemas.openxmlformats.org/officeDocument/2006/relationships/image" Target="../media/image65.wmf"/><Relationship Id="rId17" Type="http://schemas.openxmlformats.org/officeDocument/2006/relationships/oleObject" Target="../embeddings/oleObject101.bin"/><Relationship Id="rId18" Type="http://schemas.openxmlformats.org/officeDocument/2006/relationships/image" Target="../media/image66.wmf"/><Relationship Id="rId19" Type="http://schemas.openxmlformats.org/officeDocument/2006/relationships/oleObject" Target="../embeddings/oleObject102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4" Type="http://schemas.openxmlformats.org/officeDocument/2006/relationships/image" Target="../media/image59.wmf"/><Relationship Id="rId5" Type="http://schemas.openxmlformats.org/officeDocument/2006/relationships/oleObject" Target="../embeddings/oleObject95.bin"/><Relationship Id="rId6" Type="http://schemas.openxmlformats.org/officeDocument/2006/relationships/image" Target="../media/image60.wmf"/><Relationship Id="rId7" Type="http://schemas.openxmlformats.org/officeDocument/2006/relationships/oleObject" Target="../embeddings/oleObject96.bin"/><Relationship Id="rId8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-hep.uta.edu/~yu/teaching/fall18-1444-002/fall18-1444-00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image" Target="../media/image12.w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13.wmf"/><Relationship Id="rId23" Type="http://schemas.openxmlformats.org/officeDocument/2006/relationships/oleObject" Target="../embeddings/oleObject15.bin"/><Relationship Id="rId24" Type="http://schemas.openxmlformats.org/officeDocument/2006/relationships/image" Target="../media/image14.wmf"/><Relationship Id="rId25" Type="http://schemas.openxmlformats.org/officeDocument/2006/relationships/oleObject" Target="../embeddings/oleObject16.bin"/><Relationship Id="rId26" Type="http://schemas.openxmlformats.org/officeDocument/2006/relationships/image" Target="../media/image15.wmf"/><Relationship Id="rId27" Type="http://schemas.openxmlformats.org/officeDocument/2006/relationships/oleObject" Target="../embeddings/oleObject17.bin"/><Relationship Id="rId28" Type="http://schemas.openxmlformats.org/officeDocument/2006/relationships/image" Target="../media/image16.wmf"/><Relationship Id="rId29" Type="http://schemas.openxmlformats.org/officeDocument/2006/relationships/oleObject" Target="../embeddings/oleObject18.bin"/><Relationship Id="rId30" Type="http://schemas.openxmlformats.org/officeDocument/2006/relationships/image" Target="../media/image17.wmf"/><Relationship Id="rId31" Type="http://schemas.openxmlformats.org/officeDocument/2006/relationships/image" Target="../media/image19.emf"/><Relationship Id="rId10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9.w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0.w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1.wmf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8.jpeg"/><Relationship Id="rId5" Type="http://schemas.openxmlformats.org/officeDocument/2006/relationships/oleObject" Target="../embeddings/oleObject6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8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4.bin"/><Relationship Id="rId6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8" Type="http://schemas.openxmlformats.org/officeDocument/2006/relationships/oleObject" Target="../embeddings/oleObject27.bin"/><Relationship Id="rId9" Type="http://schemas.openxmlformats.org/officeDocument/2006/relationships/image" Target="../media/image21.w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w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25.w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image" Target="../media/image23.wmf"/><Relationship Id="rId10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oleObject" Target="../embeddings/oleObject37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38.bin"/><Relationship Id="rId8" Type="http://schemas.openxmlformats.org/officeDocument/2006/relationships/oleObject" Target="../embeddings/oleObject39.bin"/><Relationship Id="rId9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50" y="1531203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19,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0" y="2281535"/>
            <a:ext cx="6934200" cy="42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>
                <a:latin typeface="Arial Narrow" charset="0"/>
              </a:rPr>
              <a:t>Chapter 28:Sources of Magnetic Field</a:t>
            </a:r>
          </a:p>
          <a:p>
            <a:pPr marL="1352550" lvl="1" indent="-609600"/>
            <a:r>
              <a:rPr lang="en-US" sz="2000" dirty="0" err="1" smtClean="0">
                <a:latin typeface="Arial Narrow" charset="0"/>
              </a:rPr>
              <a:t>Biot</a:t>
            </a:r>
            <a:r>
              <a:rPr lang="en-US" sz="2000" dirty="0" smtClean="0">
                <a:latin typeface="Arial Narrow" charset="0"/>
              </a:rPr>
              <a:t>-Savart Law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Magnetic Materials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Hysteresis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29:EM Induction &amp; Faraday’s Law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Faraday’s Law of Induction 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Lenz’s Law 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Generation of </a:t>
            </a:r>
            <a:r>
              <a:rPr lang="en-US" sz="2000" dirty="0" smtClean="0">
                <a:latin typeface="Arial Narrow" charset="0"/>
              </a:rPr>
              <a:t>Electricity</a:t>
            </a:r>
            <a:endParaRPr lang="en-US" sz="20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10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0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0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/>
              <a:t>What do you think will happen to B if the external field B</a:t>
            </a:r>
            <a:r>
              <a:rPr lang="en-US" sz="2400" baseline="-25000"/>
              <a:t>0</a:t>
            </a:r>
            <a:r>
              <a:rPr lang="en-US" sz="2400"/>
              <a:t> is reduced to 0 by decreasing the current in the coil?</a:t>
            </a:r>
          </a:p>
          <a:p>
            <a:pPr lvl="1"/>
            <a:r>
              <a:rPr lang="en-US" sz="2000"/>
              <a:t>Of course it goes to 0!!</a:t>
            </a:r>
          </a:p>
          <a:p>
            <a:pPr lvl="1"/>
            <a:r>
              <a:rPr lang="en-US" sz="2000"/>
              <a:t>Wrong! Wrong! Wrong!  They do not go to 0.  Why not?</a:t>
            </a:r>
          </a:p>
          <a:p>
            <a:pPr lvl="1"/>
            <a:r>
              <a:rPr lang="en-US" sz="2000"/>
              <a:t>The domains do not completely return to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0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B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passed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0,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B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33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70B5-26B0-DA4D-A783-1BAD5BFB08A0}" type="slidenum">
              <a:rPr lang="en-US"/>
              <a:pPr/>
              <a:t>11</a:t>
            </a:fld>
            <a:endParaRPr lang="en-US"/>
          </a:p>
        </p:txBody>
      </p:sp>
      <p:pic>
        <p:nvPicPr>
          <p:cNvPr id="409602" name="Picture 2" descr="FG28_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3810000" cy="2857500"/>
          </a:xfrm>
          <a:prstGeom prst="rect">
            <a:avLst/>
          </a:prstGeom>
          <a:noFill/>
        </p:spPr>
      </p:pic>
      <p:pic>
        <p:nvPicPr>
          <p:cNvPr id="409603" name="Picture 3" descr="FG28_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600"/>
            <a:ext cx="3962400" cy="2971800"/>
          </a:xfrm>
          <a:prstGeom prst="rect">
            <a:avLst/>
          </a:prstGeom>
          <a:noFill/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Magnetically Soft Material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2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3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3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6294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 hysteresis cycle, much energy is transformed to thermal energy.  Why?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Due to the microscopic friction between domains as they change directions to align with the external field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energy dissipated in the hysteresis cycle is proportional to the area of the hysteresis loop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Ferromagnetic material with </a:t>
            </a:r>
            <a:r>
              <a:rPr lang="en-US" sz="2400" dirty="0" smtClean="0"/>
              <a:t>a large </a:t>
            </a:r>
            <a:r>
              <a:rPr lang="en-US" sz="2400" dirty="0"/>
              <a:t>hysteresis area is called magnetically hard while the small ones are called soft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</a:t>
            </a:r>
            <a:r>
              <a:rPr lang="en-US" sz="2000" dirty="0" smtClean="0"/>
              <a:t>one </a:t>
            </a:r>
            <a:r>
              <a:rPr lang="en-US" sz="2000" dirty="0"/>
              <a:t>do you think are preferred in electromagnets or transformers?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Soft.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energy loss is small and much easier to switch off the field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how do we demagnetize a ferromagnetic material?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repeating the Hysteresis loop, reducing the range of B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3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6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12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5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5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5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</a:t>
            </a:r>
            <a:r>
              <a:rPr lang="en-US" sz="2400" dirty="0" smtClean="0"/>
              <a:t> the electric </a:t>
            </a:r>
            <a:r>
              <a:rPr lang="en-US" sz="2400" dirty="0"/>
              <a:t>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</a:t>
            </a:r>
            <a:r>
              <a:rPr lang="en-US" sz="2400" dirty="0" smtClean="0"/>
              <a:t>right!  </a:t>
            </a:r>
            <a:r>
              <a:rPr lang="en-US" sz="2400" dirty="0"/>
              <a:t>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5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48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13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7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7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8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14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magnet </a:t>
            </a:r>
            <a:r>
              <a:rPr lang="en-US" sz="2400" dirty="0"/>
              <a:t>is moved quickly into a coil of wire, a current is induced in the wire.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</a:t>
            </a:r>
            <a:r>
              <a:rPr lang="en-US" sz="2400" dirty="0"/>
              <a:t>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</a:t>
            </a:r>
            <a:r>
              <a:rPr lang="en-US" sz="2400" dirty="0" smtClean="0"/>
              <a:t> the current </a:t>
            </a:r>
            <a:r>
              <a:rPr lang="en-US" sz="2400" dirty="0"/>
              <a:t>can also be induced if</a:t>
            </a:r>
            <a:r>
              <a:rPr lang="en-US" sz="2400" dirty="0" smtClean="0"/>
              <a:t> the </a:t>
            </a:r>
            <a:r>
              <a:rPr lang="en-US" sz="2400" dirty="0"/>
              <a:t>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572000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591050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4629150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1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15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5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5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5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Φ</a:t>
            </a:r>
            <a:r>
              <a:rPr lang="en-US" sz="2400" baseline="-25000" dirty="0" smtClean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θ</a:t>
            </a:r>
            <a:r>
              <a:rPr lang="en-US" sz="2000" dirty="0" smtClean="0"/>
              <a:t> </a:t>
            </a:r>
            <a:r>
              <a:rPr lang="en-US" sz="2000" dirty="0"/>
              <a:t>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6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1600200" y="3143250"/>
          <a:ext cx="3505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61" name="Equation" r:id="rId9" imgW="1650960" imgH="228600" progId="Equation.DSMT4">
                  <p:embed/>
                </p:oleObj>
              </mc:Choice>
              <mc:Fallback>
                <p:oleObj name="Equation" r:id="rId9" imgW="1650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43250"/>
                        <a:ext cx="3505200" cy="4841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6" name="Object 10"/>
          <p:cNvGraphicFramePr>
            <a:graphicFrameLocks noChangeAspect="1"/>
          </p:cNvGraphicFramePr>
          <p:nvPr/>
        </p:nvGraphicFramePr>
        <p:xfrm>
          <a:off x="5818188" y="5964238"/>
          <a:ext cx="20304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62" name="Equation" r:id="rId11" imgW="799920" imgH="291960" progId="Equation.DSMT4">
                  <p:embed/>
                </p:oleObj>
              </mc:Choice>
              <mc:Fallback>
                <p:oleObj name="Equation" r:id="rId11" imgW="799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964238"/>
                        <a:ext cx="2030412" cy="741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63" name="Equation" r:id="rId13" imgW="368280" imgH="203040" progId="Equation.DSMT4">
                  <p:embed/>
                </p:oleObj>
              </mc:Choice>
              <mc:Fallback>
                <p:oleObj name="Equation" r:id="rId13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64" name="Equation" r:id="rId15" imgW="774360" imgH="203040" progId="Equation.DSMT4">
                  <p:embed/>
                </p:oleObj>
              </mc:Choice>
              <mc:Fallback>
                <p:oleObj name="Equation" r:id="rId1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7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16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smtClean="0"/>
              <a:t>the </a:t>
            </a:r>
            <a:r>
              <a:rPr lang="en-US" dirty="0" err="1" smtClean="0"/>
              <a:t>emf</a:t>
            </a:r>
            <a:r>
              <a:rPr lang="en-US" dirty="0" smtClean="0"/>
              <a:t> </a:t>
            </a:r>
            <a:r>
              <a:rPr lang="en-US" dirty="0"/>
              <a:t>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69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614816"/>
              </p:ext>
            </p:extLst>
          </p:nvPr>
        </p:nvGraphicFramePr>
        <p:xfrm>
          <a:off x="2438400" y="4310062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0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10062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3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17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7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7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7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</a:t>
            </a:r>
            <a:r>
              <a:rPr lang="en-US" sz="2400" dirty="0" err="1"/>
              <a:t>emf</a:t>
            </a:r>
            <a:r>
              <a:rPr lang="en-US" sz="2400" dirty="0"/>
              <a:t> gives rise to a 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</a:t>
            </a:r>
            <a:r>
              <a:rPr lang="en-US" sz="2400" dirty="0" err="1"/>
              <a:t>emf</a:t>
            </a:r>
            <a:r>
              <a:rPr lang="en-US" sz="2400" dirty="0"/>
              <a:t> is always in </a:t>
            </a:r>
            <a:r>
              <a:rPr lang="en-US" sz="2400" dirty="0" smtClean="0"/>
              <a:t>the </a:t>
            </a:r>
            <a:r>
              <a:rPr lang="en-US" sz="2400" dirty="0"/>
              <a:t>direction that opposes the original change </a:t>
            </a:r>
            <a:r>
              <a:rPr lang="en-US" sz="2400" dirty="0" smtClean="0"/>
              <a:t>in the </a:t>
            </a:r>
            <a:r>
              <a:rPr lang="en-US" sz="2400" dirty="0"/>
              <a:t>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7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3352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14771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</a:t>
            </a:r>
            <a:r>
              <a:rPr lang="en-US" dirty="0" smtClean="0"/>
              <a:t> the magnetic </a:t>
            </a:r>
            <a:r>
              <a:rPr lang="en-US" dirty="0"/>
              <a:t>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</a:t>
            </a:r>
            <a:r>
              <a:rPr lang="en-US" dirty="0" smtClean="0"/>
              <a:t>in change </a:t>
            </a:r>
            <a:r>
              <a:rPr lang="en-US" dirty="0"/>
              <a:t>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18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2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2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2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2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24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25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19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the current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induced, and (c)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50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51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52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53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54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55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56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57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58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229600" cy="5410200"/>
          </a:xfrm>
        </p:spPr>
        <p:txBody>
          <a:bodyPr/>
          <a:lstStyle/>
          <a:p>
            <a:r>
              <a:rPr lang="en-US" sz="2800" dirty="0" smtClean="0"/>
              <a:t>Reading Assignments: 28.6 </a:t>
            </a:r>
            <a:r>
              <a:rPr lang="mr-IN" sz="2800" dirty="0" smtClean="0"/>
              <a:t>–</a:t>
            </a:r>
            <a:r>
              <a:rPr lang="en-US" sz="2800" dirty="0" smtClean="0"/>
              <a:t> 10, CH29.5 and 29.8</a:t>
            </a:r>
          </a:p>
          <a:p>
            <a:pPr eaLnBrk="1" hangingPunct="1"/>
            <a:r>
              <a:rPr lang="en-US" sz="2800" dirty="0" smtClean="0"/>
              <a:t>No class on this Wednesday, Nov. 21</a:t>
            </a:r>
          </a:p>
          <a:p>
            <a:pPr lvl="1" eaLnBrk="1" hangingPunct="1"/>
            <a:r>
              <a:rPr lang="en-US" sz="2400" dirty="0" smtClean="0"/>
              <a:t>Have a safe Thanksgiving!</a:t>
            </a:r>
          </a:p>
          <a:p>
            <a:pPr eaLnBrk="1" hangingPunct="1"/>
            <a:r>
              <a:rPr lang="en-US" sz="2800" dirty="0" smtClean="0"/>
              <a:t>Final comprehensive: in class 1:00 </a:t>
            </a:r>
            <a:r>
              <a:rPr lang="mr-IN" sz="2800" dirty="0" smtClean="0"/>
              <a:t>–</a:t>
            </a:r>
            <a:r>
              <a:rPr lang="en-US" sz="2800" dirty="0" smtClean="0"/>
              <a:t> 2:20pm Wed. Dec. 5</a:t>
            </a:r>
          </a:p>
          <a:p>
            <a:pPr eaLnBrk="1" hangingPunct="1"/>
            <a:r>
              <a:rPr lang="en-US" sz="2800" dirty="0" smtClean="0"/>
              <a:t>Quiz #4</a:t>
            </a:r>
            <a:endParaRPr lang="en-US" sz="2400" dirty="0"/>
          </a:p>
          <a:p>
            <a:pPr lvl="1" eaLnBrk="1" hangingPunct="1"/>
            <a:r>
              <a:rPr lang="en-US" sz="2400" dirty="0" smtClean="0"/>
              <a:t>Beginning of the class Wednesday, Nov. 28</a:t>
            </a:r>
          </a:p>
          <a:p>
            <a:pPr lvl="1" eaLnBrk="1" hangingPunct="1"/>
            <a:r>
              <a:rPr lang="en-US" sz="2400" dirty="0" smtClean="0"/>
              <a:t>Covers: CH28.6 </a:t>
            </a:r>
            <a:r>
              <a:rPr lang="mr-IN" sz="2400" dirty="0" smtClean="0"/>
              <a:t>–</a:t>
            </a:r>
            <a:r>
              <a:rPr lang="en-US" sz="2400" dirty="0" smtClean="0"/>
              <a:t> what we finish next Monday, Nov. 26</a:t>
            </a:r>
          </a:p>
          <a:p>
            <a:pPr lvl="1" eaLnBrk="1" hangingPunct="1"/>
            <a:r>
              <a:rPr lang="en-US" sz="2400" dirty="0" smtClean="0"/>
              <a:t>BYOF</a:t>
            </a:r>
          </a:p>
          <a:p>
            <a:pPr eaLnBrk="1" hangingPunct="1"/>
            <a:r>
              <a:rPr lang="en-US" sz="2800" dirty="0" smtClean="0"/>
              <a:t>Class feedback review on going!</a:t>
            </a:r>
          </a:p>
          <a:p>
            <a:pPr lvl="1" eaLnBrk="1" hangingPunct="1"/>
            <a:r>
              <a:rPr lang="en-US" sz="2400" dirty="0" smtClean="0"/>
              <a:t>We will do this in class Wednesday, Nov. 28 after the quiz So please bring your devices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20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22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23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24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25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26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27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28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29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30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31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32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33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34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b="1" dirty="0" smtClean="0"/>
              <a:t>Reminder: Special Project #5</a:t>
            </a:r>
            <a:endParaRPr lang="en-US" b="1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400" dirty="0" smtClean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 smtClean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 smtClean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Spreadsheet can be downloaded from the class web page: </a:t>
            </a:r>
            <a:r>
              <a:rPr lang="en-US" sz="2400" dirty="0">
                <a:hlinkClick r:id="rId3"/>
              </a:rPr>
              <a:t>http://www-hep.uta.edu/~</a:t>
            </a:r>
            <a:r>
              <a:rPr lang="en-US" sz="2400" dirty="0" smtClean="0">
                <a:hlinkClick r:id="rId3"/>
              </a:rPr>
              <a:t>yu/teaching/fall18-1444-002/fall18-1444-002.html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Due: Beginning of the class Wednesday, Nov. 28</a:t>
            </a:r>
          </a:p>
        </p:txBody>
      </p:sp>
    </p:spTree>
    <p:extLst>
      <p:ext uri="{BB962C8B-B14F-4D97-AF65-F5344CB8AC3E}">
        <p14:creationId xmlns:p14="http://schemas.microsoft.com/office/powerpoint/2010/main" val="18584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454-527E-664E-A8E7-E545F91EE604}" type="slidenum">
              <a:rPr lang="en-US"/>
              <a:pPr/>
              <a:t>4</a:t>
            </a:fld>
            <a:endParaRPr lang="en-US"/>
          </a:p>
        </p:txBody>
      </p:sp>
      <p:pic>
        <p:nvPicPr>
          <p:cNvPr id="402434" name="Picture 2" descr="FG28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650" y="2971800"/>
            <a:ext cx="2292350" cy="2362200"/>
          </a:xfrm>
          <a:prstGeom prst="rect">
            <a:avLst/>
          </a:prstGeom>
          <a:noFill/>
        </p:spPr>
      </p:pic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50" y="76200"/>
            <a:ext cx="8534400" cy="609600"/>
          </a:xfrm>
        </p:spPr>
        <p:txBody>
          <a:bodyPr/>
          <a:lstStyle/>
          <a:p>
            <a:r>
              <a:rPr lang="en-US" b="1"/>
              <a:t>Biot-Savart Law</a:t>
            </a:r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6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7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7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562600"/>
          </a:xfrm>
        </p:spPr>
        <p:txBody>
          <a:bodyPr/>
          <a:lstStyle/>
          <a:p>
            <a:r>
              <a:rPr lang="en-US" sz="2800" dirty="0"/>
              <a:t>Ampere’s law is useful in determining magnetic field utilizing symmetry</a:t>
            </a:r>
          </a:p>
          <a:p>
            <a:r>
              <a:rPr lang="en-US" sz="2800" dirty="0"/>
              <a:t>But sometimes it is useful to have another method of using infinitesimal current segments for B field</a:t>
            </a:r>
          </a:p>
          <a:p>
            <a:pPr lvl="1"/>
            <a:r>
              <a:rPr lang="en-US" sz="2400" dirty="0"/>
              <a:t>Jean Baptiste </a:t>
            </a:r>
            <a:r>
              <a:rPr lang="en-US" sz="2400" dirty="0" err="1"/>
              <a:t>Biot</a:t>
            </a:r>
            <a:r>
              <a:rPr lang="en-US" sz="2400" dirty="0"/>
              <a:t> and </a:t>
            </a:r>
            <a:r>
              <a:rPr lang="en-US" sz="2400" dirty="0" smtClean="0"/>
              <a:t>Felix </a:t>
            </a:r>
            <a:r>
              <a:rPr lang="en-US" sz="2400" dirty="0"/>
              <a:t>Savart developed a law that a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flowing in any path can be considered as many infinitesimal current elements</a:t>
            </a:r>
          </a:p>
          <a:p>
            <a:pPr lvl="1"/>
            <a:r>
              <a:rPr lang="en-US" sz="2400" dirty="0"/>
              <a:t>The infinitesimal magnetic field d</a:t>
            </a:r>
            <a:r>
              <a:rPr lang="en-US" sz="2400" b="1" dirty="0"/>
              <a:t>B</a:t>
            </a:r>
            <a:r>
              <a:rPr lang="en-US" sz="2400" dirty="0"/>
              <a:t> caused by the infinitesimal length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that carries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2"/>
            <a:r>
              <a:rPr lang="en-US" sz="2000" b="1" dirty="0" err="1"/>
              <a:t>r</a:t>
            </a:r>
            <a:r>
              <a:rPr lang="en-US" sz="2000" dirty="0"/>
              <a:t> is the displacement vector from the element d</a:t>
            </a:r>
            <a:r>
              <a:rPr lang="en-US" sz="2000" b="1" dirty="0">
                <a:latin typeface="Monotype Corsiva" charset="0"/>
              </a:rPr>
              <a:t>l</a:t>
            </a:r>
            <a:r>
              <a:rPr lang="en-US" sz="2000" dirty="0"/>
              <a:t> to the point P</a:t>
            </a:r>
          </a:p>
          <a:p>
            <a:pPr lvl="2"/>
            <a:r>
              <a:rPr lang="en-US" sz="2000" dirty="0" err="1"/>
              <a:t>Biot-Savart</a:t>
            </a:r>
            <a:r>
              <a:rPr lang="en-US" sz="2000" dirty="0"/>
              <a:t> law is the magnetic equivalent to Coulomb’s law</a:t>
            </a:r>
          </a:p>
        </p:txBody>
      </p:sp>
      <p:graphicFrame>
        <p:nvGraphicFramePr>
          <p:cNvPr id="4024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7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41" name="Object 9"/>
          <p:cNvGraphicFramePr>
            <a:graphicFrameLocks noChangeAspect="1"/>
          </p:cNvGraphicFramePr>
          <p:nvPr/>
        </p:nvGraphicFramePr>
        <p:xfrm>
          <a:off x="1295400" y="4460875"/>
          <a:ext cx="20574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73" name="Equation" r:id="rId9" imgW="952500" imgH="406400" progId="Equation.DSMT4">
                  <p:embed/>
                </p:oleObj>
              </mc:Choice>
              <mc:Fallback>
                <p:oleObj name="Equation" r:id="rId9" imgW="952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60875"/>
                        <a:ext cx="2057400" cy="873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3717925" y="4619625"/>
            <a:ext cx="21494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Biot-Savart Law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838200" y="6143625"/>
            <a:ext cx="7391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00"/>
                </a:solidFill>
                <a:latin typeface="Arial Narrow" charset="0"/>
              </a:rPr>
              <a:t> field in Biot-Savart law is only that by the current, nothing else. </a:t>
            </a:r>
          </a:p>
        </p:txBody>
      </p:sp>
    </p:spTree>
    <p:extLst>
      <p:ext uri="{BB962C8B-B14F-4D97-AF65-F5344CB8AC3E}">
        <p14:creationId xmlns:p14="http://schemas.microsoft.com/office/powerpoint/2010/main" val="11587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5</a:t>
            </a:fld>
            <a:endParaRPr lang="en-US"/>
          </a:p>
        </p:txBody>
      </p:sp>
      <p:pic>
        <p:nvPicPr>
          <p:cNvPr id="403458" name="Picture 2" descr="FG28_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286000" cy="2286000"/>
          </a:xfrm>
          <a:prstGeom prst="rect">
            <a:avLst/>
          </a:prstGeom>
          <a:noFill/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b="1" dirty="0"/>
              <a:t>Example 28 –</a:t>
            </a:r>
            <a:r>
              <a:rPr lang="en-US" b="1" dirty="0" smtClean="0"/>
              <a:t> 11 </a:t>
            </a:r>
            <a:endParaRPr lang="en-US" b="1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4770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 that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law gives the same result as the simple long straight wire, B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direction of the field </a:t>
            </a:r>
            <a:r>
              <a:rPr lang="en-US" b="1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at point P?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5715000" y="2133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Going into the page.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All d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at point P has the same direction based on right-hand rule.</a:t>
            </a:r>
          </a:p>
        </p:txBody>
      </p:sp>
      <p:graphicFrame>
        <p:nvGraphicFramePr>
          <p:cNvPr id="403464" name="Object 8"/>
          <p:cNvGraphicFramePr>
            <a:graphicFrameLocks noChangeAspect="1"/>
          </p:cNvGraphicFramePr>
          <p:nvPr/>
        </p:nvGraphicFramePr>
        <p:xfrm>
          <a:off x="1219200" y="4800600"/>
          <a:ext cx="6048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24" name="Equation" r:id="rId5" imgW="291960" imgH="190440" progId="Equation.DSMT4">
                  <p:embed/>
                </p:oleObj>
              </mc:Choice>
              <mc:Fallback>
                <p:oleObj name="Equation" r:id="rId5" imgW="2919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6048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5" name="AutoShape 9"/>
          <p:cNvSpPr>
            <a:spLocks noChangeArrowheads="1"/>
          </p:cNvSpPr>
          <p:nvPr/>
        </p:nvSpPr>
        <p:spPr bwMode="auto">
          <a:xfrm>
            <a:off x="201613" y="5546725"/>
            <a:ext cx="2008187" cy="609600"/>
          </a:xfrm>
          <a:prstGeom prst="rightArrow">
            <a:avLst>
              <a:gd name="adj1" fmla="val 50000"/>
              <a:gd name="adj2" fmla="val 8235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Integral becomes 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04800" y="30480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magnitude of 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using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Biot-Savart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law is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81000" y="4267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Where dy=d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l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r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+y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since                      we obtain</a:t>
            </a:r>
          </a:p>
        </p:txBody>
      </p:sp>
      <p:graphicFrame>
        <p:nvGraphicFramePr>
          <p:cNvPr id="403469" name="Object 13"/>
          <p:cNvGraphicFramePr>
            <a:graphicFrameLocks noChangeAspect="1"/>
          </p:cNvGraphicFramePr>
          <p:nvPr/>
        </p:nvGraphicFramePr>
        <p:xfrm>
          <a:off x="4595813" y="4343400"/>
          <a:ext cx="15001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25" name="Equation" r:id="rId7" imgW="736560" imgH="190440" progId="Equation.DSMT4">
                  <p:embed/>
                </p:oleObj>
              </mc:Choice>
              <mc:Fallback>
                <p:oleObj name="Equation" r:id="rId7" imgW="736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4343400"/>
                        <a:ext cx="15001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0" name="Object 14"/>
          <p:cNvGraphicFramePr>
            <a:graphicFrameLocks noChangeAspect="1"/>
          </p:cNvGraphicFramePr>
          <p:nvPr/>
        </p:nvGraphicFramePr>
        <p:xfrm>
          <a:off x="2362200" y="5737225"/>
          <a:ext cx="406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26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37225"/>
                        <a:ext cx="406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1219200" y="6248400"/>
            <a:ext cx="647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same as the simple, long straight wire!!  It works!!</a:t>
            </a:r>
          </a:p>
        </p:txBody>
      </p:sp>
      <p:graphicFrame>
        <p:nvGraphicFramePr>
          <p:cNvPr id="403472" name="Object 16"/>
          <p:cNvGraphicFramePr>
            <a:graphicFrameLocks noChangeAspect="1"/>
          </p:cNvGraphicFramePr>
          <p:nvPr/>
        </p:nvGraphicFramePr>
        <p:xfrm>
          <a:off x="2182813" y="3352800"/>
          <a:ext cx="223678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27" name="Equation" r:id="rId11" imgW="1002960" imgH="457200" progId="Equation.DSMT4">
                  <p:embed/>
                </p:oleObj>
              </mc:Choice>
              <mc:Fallback>
                <p:oleObj name="Equation" r:id="rId11" imgW="1002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3352800"/>
                        <a:ext cx="2236787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3" name="Object 17"/>
          <p:cNvGraphicFramePr>
            <a:graphicFrameLocks noChangeAspect="1"/>
          </p:cNvGraphicFramePr>
          <p:nvPr/>
        </p:nvGraphicFramePr>
        <p:xfrm>
          <a:off x="4352925" y="3505200"/>
          <a:ext cx="2276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28" name="Equation" r:id="rId13" imgW="1054080" imgH="380880" progId="Equation.DSMT4">
                  <p:embed/>
                </p:oleObj>
              </mc:Choice>
              <mc:Fallback>
                <p:oleObj name="Equation" r:id="rId13" imgW="1054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3505200"/>
                        <a:ext cx="22764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4" name="Object 18"/>
          <p:cNvGraphicFramePr>
            <a:graphicFrameLocks noChangeAspect="1"/>
          </p:cNvGraphicFramePr>
          <p:nvPr/>
        </p:nvGraphicFramePr>
        <p:xfrm>
          <a:off x="1789113" y="4762500"/>
          <a:ext cx="17922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29" name="Equation" r:id="rId15" imgW="863280" imgH="203040" progId="Equation.DSMT4">
                  <p:embed/>
                </p:oleObj>
              </mc:Choice>
              <mc:Fallback>
                <p:oleObj name="Equation" r:id="rId15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4762500"/>
                        <a:ext cx="17922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5" name="Object 19"/>
          <p:cNvGraphicFramePr>
            <a:graphicFrameLocks noChangeAspect="1"/>
          </p:cNvGraphicFramePr>
          <p:nvPr/>
        </p:nvGraphicFramePr>
        <p:xfrm>
          <a:off x="3568700" y="4648200"/>
          <a:ext cx="1079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30" name="Equation" r:id="rId17" imgW="520560" imgH="380880" progId="Equation.DSMT4">
                  <p:embed/>
                </p:oleObj>
              </mc:Choice>
              <mc:Fallback>
                <p:oleObj name="Equation" r:id="rId17" imgW="5205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4648200"/>
                        <a:ext cx="1079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6" name="Object 20"/>
          <p:cNvGraphicFramePr>
            <a:graphicFrameLocks noChangeAspect="1"/>
          </p:cNvGraphicFramePr>
          <p:nvPr/>
        </p:nvGraphicFramePr>
        <p:xfrm>
          <a:off x="4554538" y="4648200"/>
          <a:ext cx="116046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31" name="Equation" r:id="rId19" imgW="558720" imgH="444240" progId="Equation.DSMT4">
                  <p:embed/>
                </p:oleObj>
              </mc:Choice>
              <mc:Fallback>
                <p:oleObj name="Equation" r:id="rId19" imgW="558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4648200"/>
                        <a:ext cx="1160462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7" name="Object 21"/>
          <p:cNvGraphicFramePr>
            <a:graphicFrameLocks noChangeAspect="1"/>
          </p:cNvGraphicFramePr>
          <p:nvPr/>
        </p:nvGraphicFramePr>
        <p:xfrm>
          <a:off x="5713413" y="4572000"/>
          <a:ext cx="7635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32" name="Equation" r:id="rId21" imgW="368280" imgH="393480" progId="Equation.DSMT4">
                  <p:embed/>
                </p:oleObj>
              </mc:Choice>
              <mc:Fallback>
                <p:oleObj name="Equation" r:id="rId21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4572000"/>
                        <a:ext cx="7635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8" name="Object 22"/>
          <p:cNvGraphicFramePr>
            <a:graphicFrameLocks noChangeAspect="1"/>
          </p:cNvGraphicFramePr>
          <p:nvPr/>
        </p:nvGraphicFramePr>
        <p:xfrm>
          <a:off x="2724150" y="5562600"/>
          <a:ext cx="18478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33" name="Equation" r:id="rId23" imgW="1155600" imgH="380880" progId="Equation.DSMT4">
                  <p:embed/>
                </p:oleObj>
              </mc:Choice>
              <mc:Fallback>
                <p:oleObj name="Equation" r:id="rId23" imgW="1155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5562600"/>
                        <a:ext cx="18478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9" name="Object 23"/>
          <p:cNvGraphicFramePr>
            <a:graphicFrameLocks noChangeAspect="1"/>
          </p:cNvGraphicFramePr>
          <p:nvPr/>
        </p:nvGraphicFramePr>
        <p:xfrm>
          <a:off x="4572000" y="5562600"/>
          <a:ext cx="19304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34" name="Equation" r:id="rId25" imgW="1206360" imgH="368280" progId="Equation.DSMT4">
                  <p:embed/>
                </p:oleObj>
              </mc:Choice>
              <mc:Fallback>
                <p:oleObj name="Equation" r:id="rId25" imgW="1206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62600"/>
                        <a:ext cx="19304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80" name="Object 24"/>
          <p:cNvGraphicFramePr>
            <a:graphicFrameLocks noChangeAspect="1"/>
          </p:cNvGraphicFramePr>
          <p:nvPr/>
        </p:nvGraphicFramePr>
        <p:xfrm>
          <a:off x="6486525" y="5562600"/>
          <a:ext cx="16668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35" name="Equation" r:id="rId27" imgW="1041120" imgH="368280" progId="Equation.DSMT4">
                  <p:embed/>
                </p:oleObj>
              </mc:Choice>
              <mc:Fallback>
                <p:oleObj name="Equation" r:id="rId27" imgW="1041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5562600"/>
                        <a:ext cx="166687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81" name="Object 25"/>
          <p:cNvGraphicFramePr>
            <a:graphicFrameLocks noChangeAspect="1"/>
          </p:cNvGraphicFramePr>
          <p:nvPr/>
        </p:nvGraphicFramePr>
        <p:xfrm>
          <a:off x="8091488" y="5562600"/>
          <a:ext cx="6715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36" name="Equation" r:id="rId29" imgW="419040" imgH="368280" progId="Equation.DSMT4">
                  <p:embed/>
                </p:oleObj>
              </mc:Choice>
              <mc:Fallback>
                <p:oleObj name="Equation" r:id="rId29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488" y="5562600"/>
                        <a:ext cx="6715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575" y="3597275"/>
            <a:ext cx="1645238" cy="6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6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b="1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0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</a:t>
            </a:r>
            <a:r>
              <a:rPr lang="en-US" sz="2000" dirty="0" smtClean="0"/>
              <a:t>called the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microscopic sense, ferromagnetic materials </a:t>
            </a:r>
            <a:r>
              <a:rPr lang="en-US" sz="2400" dirty="0" smtClean="0"/>
              <a:t>consist </a:t>
            </a:r>
            <a:r>
              <a:rPr lang="en-US" sz="2400" dirty="0"/>
              <a:t>of many tiny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size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gives magnetization to the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7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/>
              <a:t>B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 you think will happen to B if we have something other than the air inside the solenoid?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 </a:t>
            </a:r>
            <a:r>
              <a:rPr lang="en-US" sz="2400" dirty="0"/>
              <a:t>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Especially if a ferromagnetic material such as an iron is put inside, the field could increase by several orders of magnitude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066800" y="1163638"/>
          <a:ext cx="885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53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63638"/>
                        <a:ext cx="8858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819275" y="1163638"/>
          <a:ext cx="923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54"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163638"/>
                        <a:ext cx="9239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1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8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&gt;&gt;</a:t>
            </a:r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smtClean="0">
                <a:latin typeface="Symbol" charset="2"/>
                <a:sym typeface="Wingdings" charset="2"/>
              </a:rPr>
              <a:t>μ</a:t>
            </a:r>
            <a:r>
              <a:rPr lang="en-US" sz="2800" baseline="-25000" dirty="0" smtClean="0">
                <a:sym typeface="Wingdings" charset="2"/>
              </a:rPr>
              <a:t>0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>
                <a:sym typeface="Wingdings" charset="2"/>
              </a:rPr>
              <a:t>with another proportionality constant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 smtClean="0">
                <a:latin typeface="Symbol" charset="2"/>
                <a:sym typeface="Wingdings" charset="2"/>
              </a:rPr>
              <a:t>μ</a:t>
            </a:r>
            <a:r>
              <a:rPr lang="en-US" sz="2800" dirty="0" smtClean="0">
                <a:sym typeface="Wingdings" charset="2"/>
              </a:rPr>
              <a:t>, </a:t>
            </a:r>
            <a:r>
              <a:rPr lang="en-US" sz="2800" dirty="0">
                <a:sym typeface="Wingdings" charset="2"/>
              </a:rPr>
              <a:t>the magnetic permeability of the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a property of </a:t>
            </a:r>
            <a:r>
              <a:rPr lang="en-US" sz="2400" dirty="0" smtClean="0">
                <a:sym typeface="Wingdings" charset="2"/>
              </a:rPr>
              <a:t>the </a:t>
            </a:r>
            <a:r>
              <a:rPr lang="en-US" sz="2400" dirty="0">
                <a:sym typeface="Wingdings" charset="2"/>
              </a:rPr>
              <a:t>magnetic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990600" y="1522413"/>
          <a:ext cx="7143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3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2413"/>
                        <a:ext cx="7143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4" name="Equation" r:id="rId10" imgW="507960" imgH="190440" progId="Equation.DSMT4">
                  <p:embed/>
                </p:oleObj>
              </mc:Choice>
              <mc:Fallback>
                <p:oleObj name="Equation" r:id="rId10" imgW="5079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53000"/>
                        <a:ext cx="1320800" cy="493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1624013" y="1524000"/>
          <a:ext cx="8572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5"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524000"/>
                        <a:ext cx="8572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9" name="Object 11"/>
          <p:cNvGraphicFramePr>
            <a:graphicFrameLocks noChangeAspect="1"/>
          </p:cNvGraphicFramePr>
          <p:nvPr/>
        </p:nvGraphicFramePr>
        <p:xfrm>
          <a:off x="2405063" y="1524000"/>
          <a:ext cx="642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6" name="Equation" r:id="rId14" imgW="228600" imgH="228600" progId="Equation.DSMT4">
                  <p:embed/>
                </p:oleObj>
              </mc:Choice>
              <mc:Fallback>
                <p:oleObj name="Equation" r:id="rId14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1524000"/>
                        <a:ext cx="6429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4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9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 b="1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T</a:t>
            </a:r>
            <a:r>
              <a:rPr lang="en-US" sz="2800" dirty="0" smtClean="0"/>
              <a:t>oroid</a:t>
            </a:r>
            <a:r>
              <a:rPr 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 smtClean="0"/>
              <a:t> can be </a:t>
            </a:r>
            <a:r>
              <a:rPr lang="en-US" sz="2800" dirty="0"/>
              <a:t>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Why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T</a:t>
            </a:r>
            <a:r>
              <a:rPr lang="en-US" sz="2800" dirty="0" smtClean="0"/>
              <a:t>oroid</a:t>
            </a:r>
            <a:r>
              <a:rPr lang="en-US" sz="2800" dirty="0"/>
              <a:t>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B</a:t>
            </a:r>
            <a:r>
              <a:rPr lang="en-US" sz="2400" baseline="-25000" dirty="0"/>
              <a:t>0</a:t>
            </a:r>
            <a:r>
              <a:rPr lang="en-US" sz="2400" dirty="0"/>
              <a:t> increases, the domains become more aligned until nearly all are aligned (point </a:t>
            </a:r>
            <a:r>
              <a:rPr lang="en-US" sz="2400" dirty="0" err="1"/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/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8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70322</TotalTime>
  <Words>2481</Words>
  <Application>Microsoft Macintosh PowerPoint</Application>
  <PresentationFormat>On-screen Show (4:3)</PresentationFormat>
  <Paragraphs>260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#19</vt:lpstr>
      <vt:lpstr>Announcements</vt:lpstr>
      <vt:lpstr>Reminder: Special Project #5</vt:lpstr>
      <vt:lpstr>Biot-Savart Law</vt:lpstr>
      <vt:lpstr>Example 28 – 11 </vt:lpstr>
      <vt:lpstr>Magnetic Materials - Ferromagnetism</vt:lpstr>
      <vt:lpstr>B in Magnetic Materials</vt:lpstr>
      <vt:lpstr>B in Magnetic Materials</vt:lpstr>
      <vt:lpstr>Hysteresis</vt:lpstr>
      <vt:lpstr>Hysteresis</vt:lpstr>
      <vt:lpstr>Magnetically Soft Material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918</cp:revision>
  <cp:lastPrinted>2018-10-29T17:43:30Z</cp:lastPrinted>
  <dcterms:created xsi:type="dcterms:W3CDTF">2012-01-19T04:21:20Z</dcterms:created>
  <dcterms:modified xsi:type="dcterms:W3CDTF">2018-11-19T20:39:49Z</dcterms:modified>
</cp:coreProperties>
</file>