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1" r:id="rId2"/>
    <p:sldId id="732" r:id="rId3"/>
    <p:sldId id="733" r:id="rId4"/>
    <p:sldId id="752" r:id="rId5"/>
    <p:sldId id="772" r:id="rId6"/>
    <p:sldId id="754" r:id="rId7"/>
    <p:sldId id="755" r:id="rId8"/>
    <p:sldId id="756" r:id="rId9"/>
    <p:sldId id="757" r:id="rId10"/>
    <p:sldId id="758" r:id="rId11"/>
    <p:sldId id="759" r:id="rId12"/>
    <p:sldId id="760" r:id="rId13"/>
    <p:sldId id="761" r:id="rId14"/>
    <p:sldId id="762" r:id="rId15"/>
    <p:sldId id="763" r:id="rId16"/>
    <p:sldId id="764" r:id="rId17"/>
    <p:sldId id="765" r:id="rId18"/>
    <p:sldId id="773" r:id="rId19"/>
    <p:sldId id="774" r:id="rId20"/>
    <p:sldId id="775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99FFCC"/>
    <a:srgbClr val="FFFFCC"/>
    <a:srgbClr val="CC6600"/>
    <a:srgbClr val="FF0066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8"/>
    <p:restoredTop sz="94660"/>
  </p:normalViewPr>
  <p:slideViewPr>
    <p:cSldViewPr>
      <p:cViewPr varScale="1">
        <p:scale>
          <a:sx n="139" d="100"/>
          <a:sy n="139" d="100"/>
        </p:scale>
        <p:origin x="13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5" Type="http://schemas.openxmlformats.org/officeDocument/2006/relationships/image" Target="../media/image39.wmf"/><Relationship Id="rId1" Type="http://schemas.openxmlformats.org/officeDocument/2006/relationships/image" Target="../media/image2.wmf"/><Relationship Id="rId2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image" Target="../media/image70.wmf"/><Relationship Id="rId13" Type="http://schemas.openxmlformats.org/officeDocument/2006/relationships/image" Target="../media/image71.wmf"/><Relationship Id="rId1" Type="http://schemas.openxmlformats.org/officeDocument/2006/relationships/image" Target="../media/image59.wmf"/><Relationship Id="rId2" Type="http://schemas.openxmlformats.org/officeDocument/2006/relationships/image" Target="../media/image60.wmf"/><Relationship Id="rId3" Type="http://schemas.openxmlformats.org/officeDocument/2006/relationships/image" Target="../media/image61.wmf"/><Relationship Id="rId4" Type="http://schemas.openxmlformats.org/officeDocument/2006/relationships/image" Target="../media/image62.wmf"/><Relationship Id="rId5" Type="http://schemas.openxmlformats.org/officeDocument/2006/relationships/image" Target="../media/image63.wmf"/><Relationship Id="rId6" Type="http://schemas.openxmlformats.org/officeDocument/2006/relationships/image" Target="../media/image64.wmf"/><Relationship Id="rId7" Type="http://schemas.openxmlformats.org/officeDocument/2006/relationships/image" Target="../media/image65.wmf"/><Relationship Id="rId8" Type="http://schemas.openxmlformats.org/officeDocument/2006/relationships/image" Target="../media/image66.wmf"/><Relationship Id="rId9" Type="http://schemas.openxmlformats.org/officeDocument/2006/relationships/image" Target="../media/image67.wmf"/><Relationship Id="rId10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image" Target="../media/image16.wmf"/><Relationship Id="rId13" Type="http://schemas.openxmlformats.org/officeDocument/2006/relationships/image" Target="../media/image17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0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image" Target="../media/image2.wmf"/><Relationship Id="rId2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8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6.bin"/><Relationship Id="rId8" Type="http://schemas.openxmlformats.org/officeDocument/2006/relationships/oleObject" Target="../embeddings/oleObject47.bin"/><Relationship Id="rId9" Type="http://schemas.openxmlformats.org/officeDocument/2006/relationships/oleObject" Target="../embeddings/oleObject4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58.bin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8" Type="http://schemas.openxmlformats.org/officeDocument/2006/relationships/image" Target="../media/image33.jpeg"/><Relationship Id="rId9" Type="http://schemas.openxmlformats.org/officeDocument/2006/relationships/image" Target="../media/image34.jpeg"/><Relationship Id="rId10" Type="http://schemas.openxmlformats.org/officeDocument/2006/relationships/image" Target="../media/image35.jpe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6.bin"/><Relationship Id="rId12" Type="http://schemas.openxmlformats.org/officeDocument/2006/relationships/image" Target="../media/image37.wmf"/><Relationship Id="rId13" Type="http://schemas.openxmlformats.org/officeDocument/2006/relationships/oleObject" Target="../embeddings/oleObject67.bin"/><Relationship Id="rId14" Type="http://schemas.openxmlformats.org/officeDocument/2006/relationships/image" Target="../media/image38.wmf"/><Relationship Id="rId15" Type="http://schemas.openxmlformats.org/officeDocument/2006/relationships/oleObject" Target="../embeddings/oleObject68.bin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oleObject" Target="../embeddings/oleObject64.bin"/><Relationship Id="rId9" Type="http://schemas.openxmlformats.org/officeDocument/2006/relationships/oleObject" Target="../embeddings/oleObject65.bin"/><Relationship Id="rId10" Type="http://schemas.openxmlformats.org/officeDocument/2006/relationships/image" Target="../media/image3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70.bin"/><Relationship Id="rId6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9" Type="http://schemas.openxmlformats.org/officeDocument/2006/relationships/image" Target="../media/image41.wmf"/><Relationship Id="rId10" Type="http://schemas.openxmlformats.org/officeDocument/2006/relationships/oleObject" Target="../embeddings/oleObject74.bin"/><Relationship Id="rId11" Type="http://schemas.openxmlformats.org/officeDocument/2006/relationships/image" Target="../media/image42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3.jpeg"/><Relationship Id="rId5" Type="http://schemas.openxmlformats.org/officeDocument/2006/relationships/oleObject" Target="../embeddings/oleObject7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76.bin"/><Relationship Id="rId8" Type="http://schemas.openxmlformats.org/officeDocument/2006/relationships/oleObject" Target="../embeddings/oleObject77.bin"/><Relationship Id="rId9" Type="http://schemas.openxmlformats.org/officeDocument/2006/relationships/oleObject" Target="../embeddings/oleObject78.bin"/><Relationship Id="rId10" Type="http://schemas.openxmlformats.org/officeDocument/2006/relationships/image" Target="../media/image34.jpe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jpeg"/><Relationship Id="rId12" Type="http://schemas.openxmlformats.org/officeDocument/2006/relationships/image" Target="../media/image34.jpeg"/><Relationship Id="rId13" Type="http://schemas.openxmlformats.org/officeDocument/2006/relationships/image" Target="../media/image46.jpeg"/><Relationship Id="rId14" Type="http://schemas.openxmlformats.org/officeDocument/2006/relationships/oleObject" Target="../embeddings/oleObject84.bin"/><Relationship Id="rId15" Type="http://schemas.openxmlformats.org/officeDocument/2006/relationships/image" Target="../media/image44.wmf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5.jpe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80.bin"/><Relationship Id="rId7" Type="http://schemas.openxmlformats.org/officeDocument/2006/relationships/oleObject" Target="../embeddings/oleObject81.bin"/><Relationship Id="rId8" Type="http://schemas.openxmlformats.org/officeDocument/2006/relationships/oleObject" Target="../embeddings/oleObject82.bin"/><Relationship Id="rId9" Type="http://schemas.openxmlformats.org/officeDocument/2006/relationships/oleObject" Target="../embeddings/oleObject83.bin"/><Relationship Id="rId10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wmf"/><Relationship Id="rId20" Type="http://schemas.openxmlformats.org/officeDocument/2006/relationships/oleObject" Target="../embeddings/oleObject93.bin"/><Relationship Id="rId21" Type="http://schemas.openxmlformats.org/officeDocument/2006/relationships/image" Target="../media/image56.wmf"/><Relationship Id="rId22" Type="http://schemas.openxmlformats.org/officeDocument/2006/relationships/image" Target="../media/image58.emf"/><Relationship Id="rId10" Type="http://schemas.openxmlformats.org/officeDocument/2006/relationships/oleObject" Target="../embeddings/oleObject88.bin"/><Relationship Id="rId11" Type="http://schemas.openxmlformats.org/officeDocument/2006/relationships/image" Target="../media/image51.wmf"/><Relationship Id="rId12" Type="http://schemas.openxmlformats.org/officeDocument/2006/relationships/oleObject" Target="../embeddings/oleObject89.bin"/><Relationship Id="rId13" Type="http://schemas.openxmlformats.org/officeDocument/2006/relationships/image" Target="../media/image52.wmf"/><Relationship Id="rId14" Type="http://schemas.openxmlformats.org/officeDocument/2006/relationships/oleObject" Target="../embeddings/oleObject90.bin"/><Relationship Id="rId15" Type="http://schemas.openxmlformats.org/officeDocument/2006/relationships/image" Target="../media/image53.wmf"/><Relationship Id="rId16" Type="http://schemas.openxmlformats.org/officeDocument/2006/relationships/oleObject" Target="../embeddings/oleObject91.bin"/><Relationship Id="rId17" Type="http://schemas.openxmlformats.org/officeDocument/2006/relationships/image" Target="../media/image54.wmf"/><Relationship Id="rId18" Type="http://schemas.openxmlformats.org/officeDocument/2006/relationships/oleObject" Target="../embeddings/oleObject92.bin"/><Relationship Id="rId19" Type="http://schemas.openxmlformats.org/officeDocument/2006/relationships/image" Target="../media/image55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oleObject" Target="../embeddings/oleObject85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86.bin"/><Relationship Id="rId7" Type="http://schemas.openxmlformats.org/officeDocument/2006/relationships/image" Target="../media/image49.wmf"/><Relationship Id="rId8" Type="http://schemas.openxmlformats.org/officeDocument/2006/relationships/oleObject" Target="../embeddings/oleObject8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7.bin"/><Relationship Id="rId20" Type="http://schemas.openxmlformats.org/officeDocument/2006/relationships/image" Target="../media/image67.wmf"/><Relationship Id="rId21" Type="http://schemas.openxmlformats.org/officeDocument/2006/relationships/oleObject" Target="../embeddings/oleObject103.bin"/><Relationship Id="rId22" Type="http://schemas.openxmlformats.org/officeDocument/2006/relationships/image" Target="../media/image68.wmf"/><Relationship Id="rId23" Type="http://schemas.openxmlformats.org/officeDocument/2006/relationships/oleObject" Target="../embeddings/oleObject104.bin"/><Relationship Id="rId24" Type="http://schemas.openxmlformats.org/officeDocument/2006/relationships/image" Target="../media/image69.wmf"/><Relationship Id="rId25" Type="http://schemas.openxmlformats.org/officeDocument/2006/relationships/oleObject" Target="../embeddings/oleObject105.bin"/><Relationship Id="rId26" Type="http://schemas.openxmlformats.org/officeDocument/2006/relationships/image" Target="../media/image70.wmf"/><Relationship Id="rId27" Type="http://schemas.openxmlformats.org/officeDocument/2006/relationships/oleObject" Target="../embeddings/oleObject106.bin"/><Relationship Id="rId28" Type="http://schemas.openxmlformats.org/officeDocument/2006/relationships/image" Target="../media/image71.wmf"/><Relationship Id="rId29" Type="http://schemas.openxmlformats.org/officeDocument/2006/relationships/image" Target="../media/image72.emf"/><Relationship Id="rId30" Type="http://schemas.openxmlformats.org/officeDocument/2006/relationships/image" Target="../media/image73.emf"/><Relationship Id="rId31" Type="http://schemas.openxmlformats.org/officeDocument/2006/relationships/image" Target="../media/image74.emf"/><Relationship Id="rId10" Type="http://schemas.openxmlformats.org/officeDocument/2006/relationships/image" Target="../media/image62.wmf"/><Relationship Id="rId11" Type="http://schemas.openxmlformats.org/officeDocument/2006/relationships/oleObject" Target="../embeddings/oleObject98.bin"/><Relationship Id="rId12" Type="http://schemas.openxmlformats.org/officeDocument/2006/relationships/image" Target="../media/image63.wmf"/><Relationship Id="rId13" Type="http://schemas.openxmlformats.org/officeDocument/2006/relationships/oleObject" Target="../embeddings/oleObject99.bin"/><Relationship Id="rId14" Type="http://schemas.openxmlformats.org/officeDocument/2006/relationships/image" Target="../media/image64.wmf"/><Relationship Id="rId15" Type="http://schemas.openxmlformats.org/officeDocument/2006/relationships/oleObject" Target="../embeddings/oleObject100.bin"/><Relationship Id="rId16" Type="http://schemas.openxmlformats.org/officeDocument/2006/relationships/image" Target="../media/image65.wmf"/><Relationship Id="rId17" Type="http://schemas.openxmlformats.org/officeDocument/2006/relationships/oleObject" Target="../embeddings/oleObject101.bin"/><Relationship Id="rId18" Type="http://schemas.openxmlformats.org/officeDocument/2006/relationships/image" Target="../media/image66.wmf"/><Relationship Id="rId19" Type="http://schemas.openxmlformats.org/officeDocument/2006/relationships/oleObject" Target="../embeddings/oleObject102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59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60.wmf"/><Relationship Id="rId7" Type="http://schemas.openxmlformats.org/officeDocument/2006/relationships/oleObject" Target="../embeddings/oleObject96.bin"/><Relationship Id="rId8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-hep.uta.edu/~yu/teaching/fall18-1444-002/fall18-1444-002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2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3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14.w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15.w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16.wmf"/><Relationship Id="rId29" Type="http://schemas.openxmlformats.org/officeDocument/2006/relationships/oleObject" Target="../embeddings/oleObject18.bin"/><Relationship Id="rId30" Type="http://schemas.openxmlformats.org/officeDocument/2006/relationships/image" Target="../media/image17.wmf"/><Relationship Id="rId31" Type="http://schemas.openxmlformats.org/officeDocument/2006/relationships/image" Target="../media/image19.emf"/><Relationship Id="rId10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9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0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1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8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.bin"/><Relationship Id="rId6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8" Type="http://schemas.openxmlformats.org/officeDocument/2006/relationships/oleObject" Target="../embeddings/oleObject27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w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25.w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0.bin"/><Relationship Id="rId6" Type="http://schemas.openxmlformats.org/officeDocument/2006/relationships/oleObject" Target="../embeddings/oleObject31.bin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image" Target="../media/image23.wmf"/><Relationship Id="rId10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50" y="1531203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19, 2018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Dr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0" y="2281535"/>
            <a:ext cx="6934200" cy="427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400" dirty="0">
                <a:latin typeface="Arial Narrow" charset="0"/>
              </a:rPr>
              <a:t>Chapter 28:Sources of Magnetic Field</a:t>
            </a:r>
          </a:p>
          <a:p>
            <a:pPr marL="1352550" lvl="1" indent="-609600"/>
            <a:r>
              <a:rPr lang="en-US" sz="2000" dirty="0" err="1" smtClean="0">
                <a:latin typeface="Arial Narrow" charset="0"/>
              </a:rPr>
              <a:t>Biot</a:t>
            </a:r>
            <a:r>
              <a:rPr lang="en-US" sz="2000" dirty="0" smtClean="0">
                <a:latin typeface="Arial Narrow" charset="0"/>
              </a:rPr>
              <a:t>-Savart Law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Magnetic Materials</a:t>
            </a:r>
          </a:p>
          <a:p>
            <a:pPr marL="1352550" lvl="1" indent="-609600"/>
            <a:r>
              <a:rPr lang="en-US" sz="2000" dirty="0" smtClean="0">
                <a:latin typeface="Arial Narrow" charset="0"/>
              </a:rPr>
              <a:t>Hysteresis</a:t>
            </a:r>
          </a:p>
          <a:p>
            <a:pPr marL="609600" indent="-609600" algn="l"/>
            <a:r>
              <a:rPr lang="en-US" sz="2400" dirty="0">
                <a:latin typeface="Arial Narrow" charset="0"/>
              </a:rPr>
              <a:t>Chapter 29:EM Induction &amp; Faraday’s Law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Faraday’s Law of Induction 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Lenz’s Law </a:t>
            </a:r>
          </a:p>
          <a:p>
            <a:pPr marL="1352550" lvl="1" indent="-609600"/>
            <a:r>
              <a:rPr lang="en-US" sz="2000" dirty="0">
                <a:latin typeface="Arial Narrow" charset="0"/>
              </a:rPr>
              <a:t>Generation of </a:t>
            </a:r>
            <a:r>
              <a:rPr lang="en-US" sz="2000" dirty="0" smtClean="0">
                <a:latin typeface="Arial Narrow" charset="0"/>
              </a:rPr>
              <a:t>Electricity</a:t>
            </a:r>
            <a:endParaRPr lang="en-US" sz="20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3404-27E0-3646-9D84-967F64B35FD7}" type="slidenum">
              <a:rPr lang="en-US"/>
              <a:pPr/>
              <a:t>10</a:t>
            </a:fld>
            <a:endParaRPr lang="en-US"/>
          </a:p>
        </p:txBody>
      </p:sp>
      <p:pic>
        <p:nvPicPr>
          <p:cNvPr id="408578" name="Picture 2" descr="FG28_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4800600" cy="38862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858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2057400"/>
          </a:xfrm>
          <a:noFill/>
        </p:spPr>
        <p:txBody>
          <a:bodyPr/>
          <a:lstStyle/>
          <a:p>
            <a:r>
              <a:rPr lang="en-US" sz="2400"/>
              <a:t>What do you think will happen to B if the external field B</a:t>
            </a:r>
            <a:r>
              <a:rPr lang="en-US" sz="2400" baseline="-25000"/>
              <a:t>0</a:t>
            </a:r>
            <a:r>
              <a:rPr lang="en-US" sz="2400"/>
              <a:t> is reduced to 0 by decreasing the current in the coil?</a:t>
            </a:r>
          </a:p>
          <a:p>
            <a:pPr lvl="1"/>
            <a:r>
              <a:rPr lang="en-US" sz="2000"/>
              <a:t>Of course it goes to 0!!</a:t>
            </a:r>
          </a:p>
          <a:p>
            <a:pPr lvl="1"/>
            <a:r>
              <a:rPr lang="en-US" sz="2000"/>
              <a:t>Wrong! Wrong! Wrong!  They do not go to 0.  Why not?</a:t>
            </a:r>
          </a:p>
          <a:p>
            <a:pPr lvl="1"/>
            <a:r>
              <a:rPr lang="en-US" sz="2000"/>
              <a:t>The domains do not completely return to random alignment state</a:t>
            </a:r>
          </a:p>
        </p:txBody>
      </p:sp>
      <p:graphicFrame>
        <p:nvGraphicFramePr>
          <p:cNvPr id="40858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8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5" name="AutoShape 9"/>
          <p:cNvSpPr>
            <a:spLocks noChangeArrowheads="1"/>
          </p:cNvSpPr>
          <p:nvPr/>
        </p:nvSpPr>
        <p:spPr bwMode="auto">
          <a:xfrm>
            <a:off x="990600" y="1524000"/>
            <a:ext cx="2743200" cy="381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304800" y="2590800"/>
            <a:ext cx="563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Now if the current direction is reversed, the external magnetic field direction is reversed, causing the total field B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passed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0, and the direction reverses to the opposite side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the current is reversed again, the total field B will increase but never goes through the origin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This kind of curve whose path does not retrace themselves and does not go through the origin is called the </a:t>
            </a:r>
            <a:r>
              <a:rPr lang="en-US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Hysteresis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33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5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85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85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8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8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8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3" grpId="0" build="p"/>
      <p:bldP spid="408585" grpId="0" animBg="1"/>
      <p:bldP spid="40858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70B5-26B0-DA4D-A783-1BAD5BFB08A0}" type="slidenum">
              <a:rPr lang="en-US"/>
              <a:pPr/>
              <a:t>11</a:t>
            </a:fld>
            <a:endParaRPr lang="en-US"/>
          </a:p>
        </p:txBody>
      </p:sp>
      <p:pic>
        <p:nvPicPr>
          <p:cNvPr id="409602" name="Picture 2" descr="FG28_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657600"/>
            <a:ext cx="3810000" cy="2857500"/>
          </a:xfrm>
          <a:prstGeom prst="rect">
            <a:avLst/>
          </a:prstGeom>
          <a:noFill/>
        </p:spPr>
      </p:pic>
      <p:pic>
        <p:nvPicPr>
          <p:cNvPr id="409603" name="Picture 3" descr="FG28_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09600"/>
            <a:ext cx="3962400" cy="2971800"/>
          </a:xfrm>
          <a:prstGeom prst="rect">
            <a:avLst/>
          </a:prstGeom>
          <a:noFill/>
        </p:spPr>
      </p:pic>
      <p:sp>
        <p:nvSpPr>
          <p:cNvPr id="40960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Magnetically Soft Material</a:t>
            </a:r>
          </a:p>
        </p:txBody>
      </p:sp>
      <p:graphicFrame>
        <p:nvGraphicFramePr>
          <p:cNvPr id="40960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0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1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1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629400" cy="5715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In a hysteresis cycle, much energy is transformed to thermal energy.  Why?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Due to the microscopic friction between domains as they change directions to align with the external field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energy dissipated in the hysteresis cycle is proportional to the area of the hysteresis loop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Ferromagnetic material with </a:t>
            </a:r>
            <a:r>
              <a:rPr lang="en-US" sz="2400" dirty="0" smtClean="0"/>
              <a:t>a large </a:t>
            </a:r>
            <a:r>
              <a:rPr lang="en-US" sz="2400" dirty="0"/>
              <a:t>hysteresis area is called magnetically hard while the small ones are called soft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</a:t>
            </a:r>
            <a:r>
              <a:rPr lang="en-US" sz="2000" dirty="0" smtClean="0"/>
              <a:t>one </a:t>
            </a:r>
            <a:r>
              <a:rPr lang="en-US" sz="2000" dirty="0"/>
              <a:t>do you think are preferred in electromagnets or transformers?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Soft.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Since the energy loss is small and much easier to switch off the field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Then how do we demagnetize a ferromagnetic material?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repeating the Hysteresis loop, reducing the range of B</a:t>
            </a:r>
            <a:r>
              <a:rPr lang="en-US" sz="2000" baseline="-25000" dirty="0"/>
              <a:t>0</a:t>
            </a:r>
            <a:r>
              <a:rPr lang="en-US" sz="2000" dirty="0"/>
              <a:t>.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1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6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9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9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9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9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12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3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3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3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3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48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13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5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6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14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8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8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8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8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572000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591050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629150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91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15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1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1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1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2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5" name="Object 9"/>
          <p:cNvGraphicFramePr>
            <a:graphicFrameLocks noChangeAspect="1"/>
          </p:cNvGraphicFramePr>
          <p:nvPr/>
        </p:nvGraphicFramePr>
        <p:xfrm>
          <a:off x="1600200" y="3143250"/>
          <a:ext cx="3505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21" name="Equation" r:id="rId9" imgW="1650960" imgH="228600" progId="Equation.DSMT4">
                  <p:embed/>
                </p:oleObj>
              </mc:Choice>
              <mc:Fallback>
                <p:oleObj name="Equation" r:id="rId9" imgW="1650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143250"/>
                        <a:ext cx="3505200" cy="4841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6" name="Object 10"/>
          <p:cNvGraphicFramePr>
            <a:graphicFrameLocks noChangeAspect="1"/>
          </p:cNvGraphicFramePr>
          <p:nvPr/>
        </p:nvGraphicFramePr>
        <p:xfrm>
          <a:off x="5818188" y="5964238"/>
          <a:ext cx="203041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22" name="Equation" r:id="rId11" imgW="799920" imgH="291960" progId="Equation.DSMT4">
                  <p:embed/>
                </p:oleObj>
              </mc:Choice>
              <mc:Fallback>
                <p:oleObj name="Equation" r:id="rId11" imgW="79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5964238"/>
                        <a:ext cx="2030412" cy="7413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23"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24" name="Equation" r:id="rId15" imgW="774360" imgH="203040" progId="Equation.DSMT4">
                  <p:embed/>
                </p:oleObj>
              </mc:Choice>
              <mc:Fallback>
                <p:oleObj name="Equation" r:id="rId1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07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16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3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3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3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smtClean="0"/>
              <a:t>the </a:t>
            </a:r>
            <a:r>
              <a:rPr lang="en-US" dirty="0" err="1" smtClean="0"/>
              <a:t>emf</a:t>
            </a:r>
            <a:r>
              <a:rPr lang="en-US" dirty="0" smtClean="0"/>
              <a:t> </a:t>
            </a:r>
            <a:r>
              <a:rPr lang="en-US" dirty="0"/>
              <a:t>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39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614816"/>
              </p:ext>
            </p:extLst>
          </p:nvPr>
        </p:nvGraphicFramePr>
        <p:xfrm>
          <a:off x="2438400" y="4310062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40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310062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3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17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a 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</a:t>
            </a:r>
            <a:r>
              <a:rPr lang="en-US" sz="2400" dirty="0" smtClean="0"/>
              <a:t>the </a:t>
            </a:r>
            <a:r>
              <a:rPr lang="en-US" sz="2400" dirty="0"/>
              <a:t>direction that opposes the original change </a:t>
            </a:r>
            <a:r>
              <a:rPr lang="en-US" sz="2400" dirty="0" smtClean="0"/>
              <a:t>in the </a:t>
            </a:r>
            <a:r>
              <a:rPr lang="en-US" sz="2400" dirty="0"/>
              <a:t>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15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352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14771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</a:t>
            </a:r>
            <a:r>
              <a:rPr lang="en-US" dirty="0" smtClean="0"/>
              <a:t>in change </a:t>
            </a:r>
            <a:r>
              <a:rPr lang="en-US" dirty="0"/>
              <a:t>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18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94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95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19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current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05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06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07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08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09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10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11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12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813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15488" y="-762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229600" cy="5410200"/>
          </a:xfrm>
        </p:spPr>
        <p:txBody>
          <a:bodyPr/>
          <a:lstStyle/>
          <a:p>
            <a:r>
              <a:rPr lang="en-US" sz="2800" dirty="0" smtClean="0"/>
              <a:t>Reading Assignments: 28.6 </a:t>
            </a:r>
            <a:r>
              <a:rPr lang="mr-IN" sz="2800" dirty="0" smtClean="0"/>
              <a:t>–</a:t>
            </a:r>
            <a:r>
              <a:rPr lang="en-US" sz="2800" dirty="0" smtClean="0"/>
              <a:t> 10, CH29.5 and 29.8</a:t>
            </a:r>
          </a:p>
          <a:p>
            <a:pPr eaLnBrk="1" hangingPunct="1"/>
            <a:r>
              <a:rPr lang="en-US" sz="2800" dirty="0" smtClean="0"/>
              <a:t>No class on this Wednesday, Nov. 21</a:t>
            </a:r>
          </a:p>
          <a:p>
            <a:pPr lvl="1" eaLnBrk="1" hangingPunct="1"/>
            <a:r>
              <a:rPr lang="en-US" sz="2400" dirty="0" smtClean="0"/>
              <a:t>Have a safe Thanksgiving!</a:t>
            </a:r>
          </a:p>
          <a:p>
            <a:pPr eaLnBrk="1" hangingPunct="1"/>
            <a:r>
              <a:rPr lang="en-US" sz="2800" dirty="0" smtClean="0"/>
              <a:t>Final comprehensive: in class 1:00 </a:t>
            </a:r>
            <a:r>
              <a:rPr lang="mr-IN" sz="2800" dirty="0" smtClean="0"/>
              <a:t>–</a:t>
            </a:r>
            <a:r>
              <a:rPr lang="en-US" sz="2800" dirty="0" smtClean="0"/>
              <a:t> 2:20pm Wed. Dec. 5</a:t>
            </a:r>
          </a:p>
          <a:p>
            <a:pPr eaLnBrk="1" hangingPunct="1"/>
            <a:r>
              <a:rPr lang="en-US" sz="2800" dirty="0" smtClean="0"/>
              <a:t>Quiz #4</a:t>
            </a:r>
            <a:endParaRPr lang="en-US" sz="2400" dirty="0"/>
          </a:p>
          <a:p>
            <a:pPr lvl="1" eaLnBrk="1" hangingPunct="1"/>
            <a:r>
              <a:rPr lang="en-US" sz="2400" dirty="0" smtClean="0"/>
              <a:t>Beginning of the class Wednesday, Nov. 28</a:t>
            </a:r>
          </a:p>
          <a:p>
            <a:pPr lvl="1" eaLnBrk="1" hangingPunct="1"/>
            <a:r>
              <a:rPr lang="en-US" sz="2400" dirty="0" smtClean="0"/>
              <a:t>Covers: CH28.6 </a:t>
            </a:r>
            <a:r>
              <a:rPr lang="mr-IN" sz="2400" dirty="0" smtClean="0"/>
              <a:t>–</a:t>
            </a:r>
            <a:r>
              <a:rPr lang="en-US" sz="2400" dirty="0" smtClean="0"/>
              <a:t> what we finish next Monday, Nov. 26</a:t>
            </a:r>
          </a:p>
          <a:p>
            <a:pPr lvl="1" eaLnBrk="1" hangingPunct="1"/>
            <a:r>
              <a:rPr lang="en-US" sz="2400" dirty="0" smtClean="0"/>
              <a:t>BYOF</a:t>
            </a:r>
          </a:p>
          <a:p>
            <a:pPr eaLnBrk="1" hangingPunct="1"/>
            <a:r>
              <a:rPr lang="en-US" sz="2800" dirty="0" smtClean="0"/>
              <a:t>Class feedback review on going!</a:t>
            </a:r>
          </a:p>
          <a:p>
            <a:pPr lvl="1" eaLnBrk="1" hangingPunct="1"/>
            <a:r>
              <a:rPr lang="en-US" sz="2400" dirty="0" smtClean="0"/>
              <a:t>We will do this in class Wednesday, Nov. 28 after the quiz So please bring your devices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2018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20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57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58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59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0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1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2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3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4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5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6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7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8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269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b="1" dirty="0" smtClean="0"/>
              <a:t>Reminder: Special Project #5</a:t>
            </a:r>
            <a:endParaRPr lang="en-US" b="1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400" dirty="0" smtClean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 smtClean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 smtClean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Spreadsheet can be downloaded from the class web page: </a:t>
            </a:r>
            <a:r>
              <a:rPr lang="en-US" sz="2400" dirty="0">
                <a:hlinkClick r:id="rId3"/>
              </a:rPr>
              <a:t>http://www-hep.uta.edu/~</a:t>
            </a:r>
            <a:r>
              <a:rPr lang="en-US" sz="2400" dirty="0" smtClean="0">
                <a:hlinkClick r:id="rId3"/>
              </a:rPr>
              <a:t>yu/teaching/fall18-1444-002/fall18-1444-002.html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Due: Beginning of the class Wednesday, Nov. 28</a:t>
            </a:r>
          </a:p>
        </p:txBody>
      </p:sp>
    </p:spTree>
    <p:extLst>
      <p:ext uri="{BB962C8B-B14F-4D97-AF65-F5344CB8AC3E}">
        <p14:creationId xmlns:p14="http://schemas.microsoft.com/office/powerpoint/2010/main" val="18584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7454-527E-664E-A8E7-E545F91EE604}" type="slidenum">
              <a:rPr lang="en-US"/>
              <a:pPr/>
              <a:t>4</a:t>
            </a:fld>
            <a:endParaRPr lang="en-US"/>
          </a:p>
        </p:txBody>
      </p:sp>
      <p:pic>
        <p:nvPicPr>
          <p:cNvPr id="402434" name="Picture 2" descr="FG28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2971800"/>
            <a:ext cx="2292350" cy="2362200"/>
          </a:xfrm>
          <a:prstGeom prst="rect">
            <a:avLst/>
          </a:prstGeom>
          <a:noFill/>
        </p:spPr>
      </p:pic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76200"/>
            <a:ext cx="8534400" cy="609600"/>
          </a:xfrm>
        </p:spPr>
        <p:txBody>
          <a:bodyPr/>
          <a:lstStyle/>
          <a:p>
            <a:r>
              <a:rPr lang="en-US" b="1"/>
              <a:t>Biot-Savart Law</a:t>
            </a: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4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4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4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229600" cy="5562600"/>
          </a:xfrm>
        </p:spPr>
        <p:txBody>
          <a:bodyPr/>
          <a:lstStyle/>
          <a:p>
            <a:r>
              <a:rPr lang="en-US" sz="2800" dirty="0"/>
              <a:t>Ampere’s law is useful in determining magnetic field utilizing symmetry</a:t>
            </a:r>
          </a:p>
          <a:p>
            <a:r>
              <a:rPr lang="en-US" sz="2800" dirty="0"/>
              <a:t>But sometimes it is useful to have another method of using infinitesimal current segments for B field</a:t>
            </a:r>
          </a:p>
          <a:p>
            <a:pPr lvl="1"/>
            <a:r>
              <a:rPr lang="en-US" sz="2400" dirty="0"/>
              <a:t>Jean Baptiste </a:t>
            </a:r>
            <a:r>
              <a:rPr lang="en-US" sz="2400" dirty="0" err="1"/>
              <a:t>Biot</a:t>
            </a:r>
            <a:r>
              <a:rPr lang="en-US" sz="2400" dirty="0"/>
              <a:t> and </a:t>
            </a:r>
            <a:r>
              <a:rPr lang="en-US" sz="2400" dirty="0" smtClean="0"/>
              <a:t>Felix </a:t>
            </a:r>
            <a:r>
              <a:rPr lang="en-US" sz="2400" dirty="0"/>
              <a:t>Savart developed a law that a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flowing in any path can be considered as many infinitesimal current elements</a:t>
            </a:r>
          </a:p>
          <a:p>
            <a:pPr lvl="1"/>
            <a:r>
              <a:rPr lang="en-US" sz="2400" dirty="0"/>
              <a:t>The infinitesimal magnetic field d</a:t>
            </a:r>
            <a:r>
              <a:rPr lang="en-US" sz="2400" b="1" dirty="0"/>
              <a:t>B</a:t>
            </a:r>
            <a:r>
              <a:rPr lang="en-US" sz="2400" dirty="0"/>
              <a:t> caused by the infinitesimal length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b="1" dirty="0"/>
              <a:t> </a:t>
            </a:r>
            <a:r>
              <a:rPr lang="en-US" sz="2400" dirty="0"/>
              <a:t>that carries current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dirty="0"/>
              <a:t> is</a:t>
            </a:r>
          </a:p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  <a:p>
            <a:pPr lvl="2"/>
            <a:r>
              <a:rPr lang="en-US" sz="2000" b="1" dirty="0" err="1"/>
              <a:t>r</a:t>
            </a:r>
            <a:r>
              <a:rPr lang="en-US" sz="2000" dirty="0"/>
              <a:t> is the displacement vector from the element d</a:t>
            </a:r>
            <a:r>
              <a:rPr lang="en-US" sz="2000" b="1" dirty="0">
                <a:latin typeface="Monotype Corsiva" charset="0"/>
              </a:rPr>
              <a:t>l</a:t>
            </a:r>
            <a:r>
              <a:rPr lang="en-US" sz="2000" dirty="0"/>
              <a:t> to the point P</a:t>
            </a:r>
          </a:p>
          <a:p>
            <a:pPr lvl="2"/>
            <a:r>
              <a:rPr lang="en-US" sz="2000" dirty="0" err="1"/>
              <a:t>Biot-Savart</a:t>
            </a:r>
            <a:r>
              <a:rPr lang="en-US" sz="2000" dirty="0"/>
              <a:t> law is the magnetic equivalent to Coulomb’s law</a:t>
            </a:r>
          </a:p>
        </p:txBody>
      </p:sp>
      <p:graphicFrame>
        <p:nvGraphicFramePr>
          <p:cNvPr id="40244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4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41" name="Object 9"/>
          <p:cNvGraphicFramePr>
            <a:graphicFrameLocks noChangeAspect="1"/>
          </p:cNvGraphicFramePr>
          <p:nvPr/>
        </p:nvGraphicFramePr>
        <p:xfrm>
          <a:off x="1295400" y="4460875"/>
          <a:ext cx="20574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948" name="Equation" r:id="rId9" imgW="952500" imgH="406400" progId="Equation.DSMT4">
                  <p:embed/>
                </p:oleObj>
              </mc:Choice>
              <mc:Fallback>
                <p:oleObj name="Equation" r:id="rId9" imgW="952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60875"/>
                        <a:ext cx="2057400" cy="873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3717925" y="4619625"/>
            <a:ext cx="21494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Biot-Savart Law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838200" y="6143625"/>
            <a:ext cx="7391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00"/>
                </a:solidFill>
                <a:latin typeface="Arial Narrow" charset="0"/>
              </a:rPr>
              <a:t> field in Biot-Savart law is only that by the current, nothing else. </a:t>
            </a:r>
          </a:p>
        </p:txBody>
      </p:sp>
    </p:spTree>
    <p:extLst>
      <p:ext uri="{BB962C8B-B14F-4D97-AF65-F5344CB8AC3E}">
        <p14:creationId xmlns:p14="http://schemas.microsoft.com/office/powerpoint/2010/main" val="11587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2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2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9" grpId="0" build="p"/>
      <p:bldP spid="402442" grpId="0" animBg="1"/>
      <p:bldP spid="4024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02FD4-3DF5-8343-84CB-74CA00260C9B}" type="slidenum">
              <a:rPr lang="en-US"/>
              <a:pPr/>
              <a:t>5</a:t>
            </a:fld>
            <a:endParaRPr lang="en-US"/>
          </a:p>
        </p:txBody>
      </p:sp>
      <p:pic>
        <p:nvPicPr>
          <p:cNvPr id="403458" name="Picture 2" descr="FG28_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286000" cy="2286000"/>
          </a:xfrm>
          <a:prstGeom prst="rect">
            <a:avLst/>
          </a:prstGeom>
          <a:noFill/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b="1" dirty="0"/>
              <a:t>Example 28 –</a:t>
            </a:r>
            <a:r>
              <a:rPr lang="en-US" b="1" dirty="0" smtClean="0"/>
              <a:t> 11 </a:t>
            </a:r>
            <a:endParaRPr lang="en-US" b="1" dirty="0"/>
          </a:p>
        </p:txBody>
      </p:sp>
      <p:sp>
        <p:nvSpPr>
          <p:cNvPr id="40346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477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B due to current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 in a straight wire.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 the field near a long straight wire carrying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 that the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Biot-Savarat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law gives the same result as the simple long straight wire, B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</a:t>
            </a:r>
          </a:p>
        </p:txBody>
      </p:sp>
      <p:sp>
        <p:nvSpPr>
          <p:cNvPr id="40346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direction of the field </a:t>
            </a:r>
            <a:r>
              <a:rPr lang="en-US" b="1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at point P?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5715000" y="2133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Going into the page.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304800" y="25908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All d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at point P has the same direction based on right-hand rule.</a:t>
            </a:r>
          </a:p>
        </p:txBody>
      </p:sp>
      <p:graphicFrame>
        <p:nvGraphicFramePr>
          <p:cNvPr id="403464" name="Object 8"/>
          <p:cNvGraphicFramePr>
            <a:graphicFrameLocks noChangeAspect="1"/>
          </p:cNvGraphicFramePr>
          <p:nvPr/>
        </p:nvGraphicFramePr>
        <p:xfrm>
          <a:off x="1219200" y="4800600"/>
          <a:ext cx="604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59" name="Equation" r:id="rId5" imgW="291960" imgH="190440" progId="Equation.DSMT4">
                  <p:embed/>
                </p:oleObj>
              </mc:Choice>
              <mc:Fallback>
                <p:oleObj name="Equation" r:id="rId5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6048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65" name="AutoShape 9"/>
          <p:cNvSpPr>
            <a:spLocks noChangeArrowheads="1"/>
          </p:cNvSpPr>
          <p:nvPr/>
        </p:nvSpPr>
        <p:spPr bwMode="auto">
          <a:xfrm>
            <a:off x="201613" y="5546725"/>
            <a:ext cx="2008187" cy="609600"/>
          </a:xfrm>
          <a:prstGeom prst="rightArrow">
            <a:avLst>
              <a:gd name="adj1" fmla="val 50000"/>
              <a:gd name="adj2" fmla="val 8235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Integral becomes </a:t>
            </a:r>
          </a:p>
        </p:txBody>
      </p:sp>
      <p:sp>
        <p:nvSpPr>
          <p:cNvPr id="403466" name="Text Box 10"/>
          <p:cNvSpPr txBox="1">
            <a:spLocks noChangeArrowheads="1"/>
          </p:cNvSpPr>
          <p:nvPr/>
        </p:nvSpPr>
        <p:spPr bwMode="auto">
          <a:xfrm>
            <a:off x="304800" y="3048000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magnitude of </a:t>
            </a:r>
            <a:r>
              <a:rPr lang="en-US" b="1" dirty="0">
                <a:solidFill>
                  <a:srgbClr val="CC00CC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using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Biot-Savart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law is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381000" y="42672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Where dy=d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l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=R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+y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since                      we obtain</a:t>
            </a:r>
          </a:p>
        </p:txBody>
      </p:sp>
      <p:graphicFrame>
        <p:nvGraphicFramePr>
          <p:cNvPr id="403469" name="Object 13"/>
          <p:cNvGraphicFramePr>
            <a:graphicFrameLocks noChangeAspect="1"/>
          </p:cNvGraphicFramePr>
          <p:nvPr/>
        </p:nvGraphicFramePr>
        <p:xfrm>
          <a:off x="4595813" y="4343400"/>
          <a:ext cx="1500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0" name="Equation" r:id="rId7" imgW="736560" imgH="190440" progId="Equation.DSMT4">
                  <p:embed/>
                </p:oleObj>
              </mc:Choice>
              <mc:Fallback>
                <p:oleObj name="Equation" r:id="rId7" imgW="736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5813" y="4343400"/>
                        <a:ext cx="1500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0" name="Object 14"/>
          <p:cNvGraphicFramePr>
            <a:graphicFrameLocks noChangeAspect="1"/>
          </p:cNvGraphicFramePr>
          <p:nvPr/>
        </p:nvGraphicFramePr>
        <p:xfrm>
          <a:off x="2362200" y="5737225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1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37225"/>
                        <a:ext cx="406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1219200" y="6248400"/>
            <a:ext cx="6477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same as the simple, long straight wire!!  It works!!</a:t>
            </a:r>
          </a:p>
        </p:txBody>
      </p:sp>
      <p:graphicFrame>
        <p:nvGraphicFramePr>
          <p:cNvPr id="403472" name="Object 16"/>
          <p:cNvGraphicFramePr>
            <a:graphicFrameLocks noChangeAspect="1"/>
          </p:cNvGraphicFramePr>
          <p:nvPr/>
        </p:nvGraphicFramePr>
        <p:xfrm>
          <a:off x="2182813" y="3352800"/>
          <a:ext cx="223678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2" name="Equation" r:id="rId11" imgW="1002960" imgH="457200" progId="Equation.DSMT4">
                  <p:embed/>
                </p:oleObj>
              </mc:Choice>
              <mc:Fallback>
                <p:oleObj name="Equation" r:id="rId11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3352800"/>
                        <a:ext cx="2236787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3" name="Object 17"/>
          <p:cNvGraphicFramePr>
            <a:graphicFrameLocks noChangeAspect="1"/>
          </p:cNvGraphicFramePr>
          <p:nvPr/>
        </p:nvGraphicFramePr>
        <p:xfrm>
          <a:off x="4352925" y="3505200"/>
          <a:ext cx="2276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3" name="Equation" r:id="rId13" imgW="1054080" imgH="380880" progId="Equation.DSMT4">
                  <p:embed/>
                </p:oleObj>
              </mc:Choice>
              <mc:Fallback>
                <p:oleObj name="Equation" r:id="rId13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505200"/>
                        <a:ext cx="227647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4" name="Object 18"/>
          <p:cNvGraphicFramePr>
            <a:graphicFrameLocks noChangeAspect="1"/>
          </p:cNvGraphicFramePr>
          <p:nvPr/>
        </p:nvGraphicFramePr>
        <p:xfrm>
          <a:off x="1789113" y="4762500"/>
          <a:ext cx="1792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4" name="Equation" r:id="rId15" imgW="863280" imgH="203040" progId="Equation.DSMT4">
                  <p:embed/>
                </p:oleObj>
              </mc:Choice>
              <mc:Fallback>
                <p:oleObj name="Equation" r:id="rId15" imgW="863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762500"/>
                        <a:ext cx="1792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5" name="Object 19"/>
          <p:cNvGraphicFramePr>
            <a:graphicFrameLocks noChangeAspect="1"/>
          </p:cNvGraphicFramePr>
          <p:nvPr/>
        </p:nvGraphicFramePr>
        <p:xfrm>
          <a:off x="3568700" y="4648200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5" name="Equation" r:id="rId17" imgW="520560" imgH="380880" progId="Equation.DSMT4">
                  <p:embed/>
                </p:oleObj>
              </mc:Choice>
              <mc:Fallback>
                <p:oleObj name="Equation" r:id="rId17" imgW="5205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4648200"/>
                        <a:ext cx="10795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6" name="Object 20"/>
          <p:cNvGraphicFramePr>
            <a:graphicFrameLocks noChangeAspect="1"/>
          </p:cNvGraphicFramePr>
          <p:nvPr/>
        </p:nvGraphicFramePr>
        <p:xfrm>
          <a:off x="4554538" y="4648200"/>
          <a:ext cx="11604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6" name="Equation" r:id="rId19" imgW="558720" imgH="444240" progId="Equation.DSMT4">
                  <p:embed/>
                </p:oleObj>
              </mc:Choice>
              <mc:Fallback>
                <p:oleObj name="Equation" r:id="rId19" imgW="558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4648200"/>
                        <a:ext cx="11604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7" name="Object 21"/>
          <p:cNvGraphicFramePr>
            <a:graphicFrameLocks noChangeAspect="1"/>
          </p:cNvGraphicFramePr>
          <p:nvPr/>
        </p:nvGraphicFramePr>
        <p:xfrm>
          <a:off x="5713413" y="4572000"/>
          <a:ext cx="763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7" name="Equation" r:id="rId21" imgW="368280" imgH="393480" progId="Equation.DSMT4">
                  <p:embed/>
                </p:oleObj>
              </mc:Choice>
              <mc:Fallback>
                <p:oleObj name="Equation" r:id="rId21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4572000"/>
                        <a:ext cx="763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8" name="Object 22"/>
          <p:cNvGraphicFramePr>
            <a:graphicFrameLocks noChangeAspect="1"/>
          </p:cNvGraphicFramePr>
          <p:nvPr/>
        </p:nvGraphicFramePr>
        <p:xfrm>
          <a:off x="2724150" y="5562600"/>
          <a:ext cx="18478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8" name="Equation" r:id="rId23" imgW="1155600" imgH="380880" progId="Equation.DSMT4">
                  <p:embed/>
                </p:oleObj>
              </mc:Choice>
              <mc:Fallback>
                <p:oleObj name="Equation" r:id="rId23" imgW="115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5562600"/>
                        <a:ext cx="184785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79" name="Object 23"/>
          <p:cNvGraphicFramePr>
            <a:graphicFrameLocks noChangeAspect="1"/>
          </p:cNvGraphicFramePr>
          <p:nvPr/>
        </p:nvGraphicFramePr>
        <p:xfrm>
          <a:off x="4572000" y="5562600"/>
          <a:ext cx="19304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69" name="Equation" r:id="rId25" imgW="1206360" imgH="368280" progId="Equation.DSMT4">
                  <p:embed/>
                </p:oleObj>
              </mc:Choice>
              <mc:Fallback>
                <p:oleObj name="Equation" r:id="rId25" imgW="1206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562600"/>
                        <a:ext cx="19304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0" name="Object 24"/>
          <p:cNvGraphicFramePr>
            <a:graphicFrameLocks noChangeAspect="1"/>
          </p:cNvGraphicFramePr>
          <p:nvPr/>
        </p:nvGraphicFramePr>
        <p:xfrm>
          <a:off x="6486525" y="5562600"/>
          <a:ext cx="166687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0" name="Equation" r:id="rId27" imgW="1041120" imgH="368280" progId="Equation.DSMT4">
                  <p:embed/>
                </p:oleObj>
              </mc:Choice>
              <mc:Fallback>
                <p:oleObj name="Equation" r:id="rId27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5562600"/>
                        <a:ext cx="166687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3481" name="Object 25"/>
          <p:cNvGraphicFramePr>
            <a:graphicFrameLocks noChangeAspect="1"/>
          </p:cNvGraphicFramePr>
          <p:nvPr/>
        </p:nvGraphicFramePr>
        <p:xfrm>
          <a:off x="8091488" y="5562600"/>
          <a:ext cx="6715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71" name="Equation" r:id="rId29" imgW="419040" imgH="368280" progId="Equation.DSMT4">
                  <p:embed/>
                </p:oleObj>
              </mc:Choice>
              <mc:Fallback>
                <p:oleObj name="Equation" r:id="rId29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488" y="5562600"/>
                        <a:ext cx="671512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7575" y="3597275"/>
            <a:ext cx="1645238" cy="6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/>
      <p:bldP spid="403461" grpId="0"/>
      <p:bldP spid="403462" grpId="0"/>
      <p:bldP spid="403463" grpId="0" animBg="1"/>
      <p:bldP spid="403465" grpId="0" animBg="1"/>
      <p:bldP spid="403466" grpId="0" animBg="1"/>
      <p:bldP spid="403468" grpId="0"/>
      <p:bldP spid="4034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B6C5-2116-5E4E-8715-F767DF1618D8}" type="slidenum">
              <a:rPr lang="en-US"/>
              <a:pPr/>
              <a:t>6</a:t>
            </a:fld>
            <a:endParaRPr lang="en-US"/>
          </a:p>
        </p:txBody>
      </p:sp>
      <p:pic>
        <p:nvPicPr>
          <p:cNvPr id="404482" name="Picture 2" descr="FG28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33700"/>
            <a:ext cx="5410200" cy="37719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Magnetic Materials - Ferromagnetism</a:t>
            </a:r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8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Iron is a material that can turn into a strong magnet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kind of material is </a:t>
            </a:r>
            <a:r>
              <a:rPr lang="en-US" sz="2000" dirty="0" smtClean="0"/>
              <a:t>called the </a:t>
            </a:r>
            <a:r>
              <a:rPr lang="en-US" sz="20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ferromagnetic</a:t>
            </a:r>
            <a:r>
              <a:rPr lang="en-US" sz="2000" dirty="0"/>
              <a:t> material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microscopic sense, ferromagnetic materials </a:t>
            </a:r>
            <a:r>
              <a:rPr lang="en-US" sz="2400" dirty="0" smtClean="0"/>
              <a:t>consist </a:t>
            </a:r>
            <a:r>
              <a:rPr lang="en-US" sz="2400" dirty="0"/>
              <a:t>of many tiny regions called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domains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Domains are like little magnets usually smaller than 1mm in length or width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What do you think the alignment of domains are like when they are not magnetized?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Randomly arranged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89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381000" y="3581400"/>
            <a:ext cx="518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if they are magnetized?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	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size of the domains aligned with the external magnetic field direction grows while those of the domains not aligned reduce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gives magnetization to the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material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How do we demagnetize a bar magnet?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Hit the magnet hard or heat it over the Curie temperature</a:t>
            </a:r>
          </a:p>
        </p:txBody>
      </p:sp>
      <p:sp>
        <p:nvSpPr>
          <p:cNvPr id="404490" name="Rectangle 10"/>
          <p:cNvSpPr>
            <a:spLocks noChangeArrowheads="1"/>
          </p:cNvSpPr>
          <p:nvPr/>
        </p:nvSpPr>
        <p:spPr bwMode="auto">
          <a:xfrm>
            <a:off x="7277100" y="2838450"/>
            <a:ext cx="1981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04491" name="Rectangle 11"/>
          <p:cNvSpPr>
            <a:spLocks noChangeArrowheads="1"/>
          </p:cNvSpPr>
          <p:nvPr/>
        </p:nvSpPr>
        <p:spPr bwMode="auto">
          <a:xfrm>
            <a:off x="6400800" y="6400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8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4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4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4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4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4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7" grpId="0" build="p"/>
      <p:bldP spid="404489" grpId="0" uiExpand="1" build="p"/>
      <p:bldP spid="404490" grpId="0" animBg="1"/>
      <p:bldP spid="40449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2329-703B-F840-97D8-962E834D4727}" type="slidenum">
              <a:rPr lang="en-US"/>
              <a:pPr/>
              <a:t>7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/>
          <a:lstStyle/>
          <a:p>
            <a:r>
              <a:rPr lang="en-US"/>
              <a:t>B in Magnetic Materials</a:t>
            </a:r>
          </a:p>
        </p:txBody>
      </p:sp>
      <p:graphicFrame>
        <p:nvGraphicFramePr>
          <p:cNvPr id="4055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1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2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2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What is the magnetic field inside a solenoid?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Magnetic field in a long solenoid is directly proportional to the current.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valid only if air is inside the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do you think will happen to B if we have something other than the air inside the solenoid?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</a:t>
            </a:r>
            <a:r>
              <a:rPr lang="en-US" sz="2400" dirty="0" smtClean="0"/>
              <a:t> </a:t>
            </a:r>
            <a:r>
              <a:rPr lang="en-US" sz="2400" dirty="0"/>
              <a:t>will be increased dramatically, when the current flows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Especially if a ferromagnetic material such as an iron is put inside, the field could increase by several orders of magnitude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 domains in the iron aligns permanently by the external field.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resulting magnetic field is the sum of that due to current and due to the iron</a:t>
            </a:r>
          </a:p>
        </p:txBody>
      </p:sp>
      <p:graphicFrame>
        <p:nvGraphicFramePr>
          <p:cNvPr id="4055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2" name="Object 8"/>
          <p:cNvGraphicFramePr>
            <a:graphicFrameLocks noChangeAspect="1"/>
          </p:cNvGraphicFramePr>
          <p:nvPr/>
        </p:nvGraphicFramePr>
        <p:xfrm>
          <a:off x="1066800" y="1163638"/>
          <a:ext cx="885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23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163638"/>
                        <a:ext cx="8858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1819275" y="1163638"/>
          <a:ext cx="9239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24" name="Equation" r:id="rId10" imgW="317160" imgH="203040" progId="Equation.DSMT4">
                  <p:embed/>
                </p:oleObj>
              </mc:Choice>
              <mc:Fallback>
                <p:oleObj name="Equation" r:id="rId10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1163638"/>
                        <a:ext cx="923925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11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5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5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5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5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5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5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087A-E0AD-1949-8668-F9FBE8DE05F3}" type="slidenum">
              <a:rPr lang="en-US"/>
              <a:pPr/>
              <a:t>8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b="1"/>
              <a:t>B</a:t>
            </a:r>
            <a:r>
              <a:rPr lang="en-US"/>
              <a:t> in Magnetic Materials</a:t>
            </a:r>
          </a:p>
        </p:txBody>
      </p:sp>
      <p:graphicFrame>
        <p:nvGraphicFramePr>
          <p:cNvPr id="4065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153400" cy="5791200"/>
          </a:xfrm>
        </p:spPr>
        <p:txBody>
          <a:bodyPr/>
          <a:lstStyle/>
          <a:p>
            <a:r>
              <a:rPr lang="en-US" sz="2800" dirty="0"/>
              <a:t>It is sometimes convenient to write the total field as the sum of two terms</a:t>
            </a:r>
          </a:p>
          <a:p>
            <a:r>
              <a:rPr lang="en-US" sz="2800" dirty="0"/>
              <a:t> 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  <a:r>
              <a:rPr lang="en-US" sz="2400" dirty="0"/>
              <a:t> is the field due only to the current in the wire, namely the external field</a:t>
            </a:r>
          </a:p>
          <a:p>
            <a:pPr lvl="2"/>
            <a:r>
              <a:rPr lang="en-US" sz="2000" dirty="0"/>
              <a:t>The field that would be present without a ferromagnetic material</a:t>
            </a:r>
          </a:p>
          <a:p>
            <a:pPr lvl="1"/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 is the additional field due to the ferromagnetic material itself; often </a:t>
            </a:r>
            <a:r>
              <a:rPr lang="en-US" sz="2400" b="1" dirty="0"/>
              <a:t>B</a:t>
            </a:r>
            <a:r>
              <a:rPr lang="en-US" sz="2400" b="1" baseline="-25000" dirty="0"/>
              <a:t>M</a:t>
            </a:r>
            <a:r>
              <a:rPr lang="en-US" sz="2400" dirty="0"/>
              <a:t>&gt;&gt;</a:t>
            </a:r>
            <a:r>
              <a:rPr lang="en-US" sz="2400" b="1" dirty="0"/>
              <a:t>B</a:t>
            </a:r>
            <a:r>
              <a:rPr lang="en-US" sz="2400" b="1" baseline="-25000" dirty="0"/>
              <a:t>0</a:t>
            </a:r>
          </a:p>
          <a:p>
            <a:r>
              <a:rPr lang="en-US" sz="2800" dirty="0">
                <a:sym typeface="Wingdings" charset="2"/>
              </a:rPr>
              <a:t>The total field in this case can be written by replacing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smtClean="0">
                <a:latin typeface="Symbol" charset="2"/>
                <a:sym typeface="Wingdings" charset="2"/>
              </a:rPr>
              <a:t>μ</a:t>
            </a:r>
            <a:r>
              <a:rPr lang="en-US" sz="2800" baseline="-25000" dirty="0" smtClean="0">
                <a:sym typeface="Wingdings" charset="2"/>
              </a:rPr>
              <a:t>0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>
                <a:sym typeface="Wingdings" charset="2"/>
              </a:rPr>
              <a:t>with another proportionality constant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μ</a:t>
            </a:r>
            <a:r>
              <a:rPr lang="en-US" sz="2800" dirty="0" smtClean="0">
                <a:sym typeface="Wingdings" charset="2"/>
              </a:rPr>
              <a:t>, </a:t>
            </a:r>
            <a:r>
              <a:rPr lang="en-US" sz="2800" dirty="0">
                <a:sym typeface="Wingdings" charset="2"/>
              </a:rPr>
              <a:t>the magnetic permeability of the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a property of </a:t>
            </a:r>
            <a:r>
              <a:rPr lang="en-US" sz="2400" dirty="0" smtClean="0">
                <a:sym typeface="Wingdings" charset="2"/>
              </a:rPr>
              <a:t>the </a:t>
            </a:r>
            <a:r>
              <a:rPr lang="en-US" sz="2400" dirty="0">
                <a:sym typeface="Wingdings" charset="2"/>
              </a:rPr>
              <a:t>magnetic material</a:t>
            </a:r>
          </a:p>
          <a:p>
            <a:pPr lvl="1"/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 err="1" smtClean="0">
                <a:latin typeface="Symbol" charset="2"/>
                <a:sym typeface="Wingdings" charset="2"/>
              </a:rPr>
              <a:t>μ</a:t>
            </a:r>
            <a:r>
              <a:rPr lang="en-US" sz="2400" dirty="0" smtClean="0">
                <a:sym typeface="Wingdings" charset="2"/>
              </a:rPr>
              <a:t> </a:t>
            </a:r>
            <a:r>
              <a:rPr lang="en-US" sz="2400" dirty="0">
                <a:sym typeface="Wingdings" charset="2"/>
              </a:rPr>
              <a:t>is not a constant but varies with the external field</a:t>
            </a:r>
          </a:p>
        </p:txBody>
      </p:sp>
      <p:graphicFrame>
        <p:nvGraphicFramePr>
          <p:cNvPr id="4065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6" name="Object 8"/>
          <p:cNvGraphicFramePr>
            <a:graphicFrameLocks noChangeAspect="1"/>
          </p:cNvGraphicFramePr>
          <p:nvPr/>
        </p:nvGraphicFramePr>
        <p:xfrm>
          <a:off x="990600" y="1522413"/>
          <a:ext cx="7143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3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2413"/>
                        <a:ext cx="7143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7" name="Object 9"/>
          <p:cNvGraphicFramePr>
            <a:graphicFrameLocks noChangeAspect="1"/>
          </p:cNvGraphicFramePr>
          <p:nvPr/>
        </p:nvGraphicFramePr>
        <p:xfrm>
          <a:off x="4572000" y="4953000"/>
          <a:ext cx="13208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4" name="Equation" r:id="rId10" imgW="507960" imgH="190440" progId="Equation.DSMT4">
                  <p:embed/>
                </p:oleObj>
              </mc:Choice>
              <mc:Fallback>
                <p:oleObj name="Equation" r:id="rId10" imgW="507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320800" cy="493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8" name="Object 10"/>
          <p:cNvGraphicFramePr>
            <a:graphicFrameLocks noChangeAspect="1"/>
          </p:cNvGraphicFramePr>
          <p:nvPr/>
        </p:nvGraphicFramePr>
        <p:xfrm>
          <a:off x="1624013" y="1524000"/>
          <a:ext cx="857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5" name="Equation" r:id="rId12" imgW="304560" imgH="228600" progId="Equation.DSMT4">
                  <p:embed/>
                </p:oleObj>
              </mc:Choice>
              <mc:Fallback>
                <p:oleObj name="Equation" r:id="rId12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1524000"/>
                        <a:ext cx="85725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39" name="Object 11"/>
          <p:cNvGraphicFramePr>
            <a:graphicFrameLocks noChangeAspect="1"/>
          </p:cNvGraphicFramePr>
          <p:nvPr/>
        </p:nvGraphicFramePr>
        <p:xfrm>
          <a:off x="2405063" y="1524000"/>
          <a:ext cx="6429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56" name="Equation" r:id="rId14" imgW="228600" imgH="228600" progId="Equation.DSMT4">
                  <p:embed/>
                </p:oleObj>
              </mc:Choice>
              <mc:Fallback>
                <p:oleObj name="Equation" r:id="rId14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1524000"/>
                        <a:ext cx="6429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4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6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6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6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6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6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6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19, 2018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2018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D3B8-B718-3E46-9C10-1B34DA3ABC38}" type="slidenum">
              <a:rPr lang="en-US"/>
              <a:pPr/>
              <a:t>9</a:t>
            </a:fld>
            <a:endParaRPr lang="en-US"/>
          </a:p>
        </p:txBody>
      </p:sp>
      <p:pic>
        <p:nvPicPr>
          <p:cNvPr id="407554" name="Picture 2" descr="FG28_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3962400" cy="1447800"/>
          </a:xfrm>
          <a:prstGeom prst="rect">
            <a:avLst/>
          </a:prstGeom>
          <a:noFill/>
        </p:spPr>
      </p:pic>
      <p:pic>
        <p:nvPicPr>
          <p:cNvPr id="407555" name="Picture 3" descr="FG28_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0"/>
            <a:ext cx="2530475" cy="1898650"/>
          </a:xfrm>
          <a:prstGeom prst="rect">
            <a:avLst/>
          </a:prstGeom>
          <a:noFill/>
        </p:spPr>
      </p:pic>
      <p:sp>
        <p:nvSpPr>
          <p:cNvPr id="407556" name="AutoShape 4"/>
          <p:cNvSpPr>
            <a:spLocks noChangeArrowheads="1"/>
          </p:cNvSpPr>
          <p:nvPr/>
        </p:nvSpPr>
        <p:spPr bwMode="auto">
          <a:xfrm rot="628028">
            <a:off x="5197475" y="304800"/>
            <a:ext cx="2270125" cy="671513"/>
          </a:xfrm>
          <a:prstGeom prst="rightArrow">
            <a:avLst>
              <a:gd name="adj1" fmla="val 50000"/>
              <a:gd name="adj2" fmla="val 8451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Iron Core Toroid</a:t>
            </a:r>
            <a:endParaRPr lang="en-US" sz="1800" b="1" baseline="-2500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3429000" cy="609600"/>
          </a:xfrm>
        </p:spPr>
        <p:txBody>
          <a:bodyPr/>
          <a:lstStyle/>
          <a:p>
            <a:r>
              <a:rPr lang="en-US" b="1"/>
              <a:t>Hysteresis</a:t>
            </a: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5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75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75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8534400" cy="6019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a T</a:t>
            </a:r>
            <a:r>
              <a:rPr lang="en-US" sz="2800" dirty="0" smtClean="0"/>
              <a:t>oroid</a:t>
            </a:r>
            <a:r>
              <a:rPr lang="en-US" sz="28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solenoid bent into a shape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Toroid</a:t>
            </a:r>
            <a:r>
              <a:rPr lang="en-US" sz="2800" dirty="0" smtClean="0"/>
              <a:t> can be </a:t>
            </a:r>
            <a:r>
              <a:rPr lang="en-US" sz="2800" dirty="0"/>
              <a:t>used for magnetic field measurement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it does not leak magnetic field outside of itself, it fully contains all the magnetic field created within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Consider an un-magnetized iron core T</a:t>
            </a:r>
            <a:r>
              <a:rPr lang="en-US" sz="2800" dirty="0" smtClean="0"/>
              <a:t>oroid</a:t>
            </a:r>
            <a:r>
              <a:rPr lang="en-US" sz="2800" dirty="0"/>
              <a:t>, without any current flowing in the wire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do you think will happen if the current slowly increases?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</a:t>
            </a:r>
            <a:r>
              <a:rPr lang="en-US" sz="2400" baseline="-25000" dirty="0"/>
              <a:t>0</a:t>
            </a:r>
            <a:r>
              <a:rPr lang="en-US" sz="2400" dirty="0"/>
              <a:t> increases linearly with the current.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B increases also but follows the curved line shown in the 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As B</a:t>
            </a:r>
            <a:r>
              <a:rPr lang="en-US" sz="2400" baseline="-25000" dirty="0"/>
              <a:t>0</a:t>
            </a:r>
            <a:r>
              <a:rPr lang="en-US" sz="2400" dirty="0"/>
              <a:t> increases, the domains become more aligned until nearly all are aligned (point </a:t>
            </a:r>
            <a:r>
              <a:rPr lang="en-US" sz="2400" dirty="0" err="1"/>
              <a:t>b</a:t>
            </a:r>
            <a:r>
              <a:rPr lang="en-US" sz="2400" dirty="0"/>
              <a:t> on the graph)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iron is said to be approaching saturation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Point </a:t>
            </a:r>
            <a:r>
              <a:rPr lang="en-US" sz="2000" dirty="0" err="1"/>
              <a:t>b</a:t>
            </a:r>
            <a:r>
              <a:rPr lang="en-US" sz="2000" dirty="0"/>
              <a:t> is typically at 70% of the max</a:t>
            </a:r>
          </a:p>
        </p:txBody>
      </p:sp>
      <p:graphicFrame>
        <p:nvGraphicFramePr>
          <p:cNvPr id="40756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6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8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7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75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75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7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75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75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75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075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075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75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6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70321</TotalTime>
  <Words>2481</Words>
  <Application>Microsoft Macintosh PowerPoint</Application>
  <PresentationFormat>On-screen Show (4:3)</PresentationFormat>
  <Paragraphs>260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002 Lecture #19</vt:lpstr>
      <vt:lpstr>Announcements</vt:lpstr>
      <vt:lpstr>Reminder: Special Project #5</vt:lpstr>
      <vt:lpstr>Biot-Savart Law</vt:lpstr>
      <vt:lpstr>Example 28 – 11 </vt:lpstr>
      <vt:lpstr>Magnetic Materials - Ferromagnetism</vt:lpstr>
      <vt:lpstr>B in Magnetic Materials</vt:lpstr>
      <vt:lpstr>B in Magnetic Materials</vt:lpstr>
      <vt:lpstr>Hysteresis</vt:lpstr>
      <vt:lpstr>Hysteresis</vt:lpstr>
      <vt:lpstr>Magnetically Soft Material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914</cp:revision>
  <cp:lastPrinted>2018-10-29T17:43:30Z</cp:lastPrinted>
  <dcterms:created xsi:type="dcterms:W3CDTF">2012-01-19T04:21:20Z</dcterms:created>
  <dcterms:modified xsi:type="dcterms:W3CDTF">2018-11-19T20:38:04Z</dcterms:modified>
</cp:coreProperties>
</file>