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31" r:id="rId2"/>
    <p:sldId id="732" r:id="rId3"/>
    <p:sldId id="873" r:id="rId4"/>
    <p:sldId id="733" r:id="rId5"/>
    <p:sldId id="774" r:id="rId6"/>
    <p:sldId id="775" r:id="rId7"/>
    <p:sldId id="776" r:id="rId8"/>
    <p:sldId id="777" r:id="rId9"/>
    <p:sldId id="778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90" r:id="rId22"/>
    <p:sldId id="791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83"/>
    <p:restoredTop sz="94660"/>
  </p:normalViewPr>
  <p:slideViewPr>
    <p:cSldViewPr>
      <p:cViewPr varScale="1">
        <p:scale>
          <a:sx n="110" d="100"/>
          <a:sy n="110" d="100"/>
        </p:scale>
        <p:origin x="176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1" Type="http://schemas.openxmlformats.org/officeDocument/2006/relationships/image" Target="../media/image29.wmf"/><Relationship Id="rId2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1" Type="http://schemas.openxmlformats.org/officeDocument/2006/relationships/image" Target="../media/image29.wmf"/><Relationship Id="rId2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wmf"/><Relationship Id="rId12" Type="http://schemas.openxmlformats.org/officeDocument/2006/relationships/image" Target="../media/image81.wmf"/><Relationship Id="rId13" Type="http://schemas.openxmlformats.org/officeDocument/2006/relationships/image" Target="../media/image82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9" Type="http://schemas.openxmlformats.org/officeDocument/2006/relationships/image" Target="../media/image78.wmf"/><Relationship Id="rId10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wmf"/><Relationship Id="rId12" Type="http://schemas.openxmlformats.org/officeDocument/2006/relationships/image" Target="../media/image94.wmf"/><Relationship Id="rId1" Type="http://schemas.openxmlformats.org/officeDocument/2006/relationships/image" Target="../media/image83.wmf"/><Relationship Id="rId2" Type="http://schemas.openxmlformats.org/officeDocument/2006/relationships/image" Target="../media/image84.wmf"/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w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10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1" Type="http://schemas.openxmlformats.org/officeDocument/2006/relationships/image" Target="../media/image29.wmf"/><Relationship Id="rId2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image" Target="../media/image29.wmf"/><Relationship Id="rId2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43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44.png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45.png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46.png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47.png"/><Relationship Id="rId29" Type="http://schemas.openxmlformats.org/officeDocument/2006/relationships/image" Target="../media/image49.e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42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54.w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62.bin"/><Relationship Id="rId6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8" Type="http://schemas.openxmlformats.org/officeDocument/2006/relationships/image" Target="../media/image56.tiff"/><Relationship Id="rId9" Type="http://schemas.openxmlformats.org/officeDocument/2006/relationships/image" Target="../media/image57.tif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66.bin"/><Relationship Id="rId6" Type="http://schemas.openxmlformats.org/officeDocument/2006/relationships/oleObject" Target="../embeddings/oleObject67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8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8" Type="http://schemas.openxmlformats.org/officeDocument/2006/relationships/oleObject" Target="../embeddings/oleObject72.bin"/><Relationship Id="rId9" Type="http://schemas.openxmlformats.org/officeDocument/2006/relationships/image" Target="../media/image59.jpeg"/><Relationship Id="rId10" Type="http://schemas.openxmlformats.org/officeDocument/2006/relationships/image" Target="../media/image60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oleObject" Target="../embeddings/oleObject7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65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6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1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6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image" Target="../media/image67.wmf"/><Relationship Id="rId10" Type="http://schemas.openxmlformats.org/officeDocument/2006/relationships/oleObject" Target="../embeddings/oleObject91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6.bin"/><Relationship Id="rId20" Type="http://schemas.openxmlformats.org/officeDocument/2006/relationships/image" Target="../media/image78.wmf"/><Relationship Id="rId21" Type="http://schemas.openxmlformats.org/officeDocument/2006/relationships/oleObject" Target="../embeddings/oleObject102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103.bin"/><Relationship Id="rId24" Type="http://schemas.openxmlformats.org/officeDocument/2006/relationships/image" Target="../media/image80.wmf"/><Relationship Id="rId25" Type="http://schemas.openxmlformats.org/officeDocument/2006/relationships/oleObject" Target="../embeddings/oleObject104.bin"/><Relationship Id="rId26" Type="http://schemas.openxmlformats.org/officeDocument/2006/relationships/image" Target="../media/image81.wmf"/><Relationship Id="rId27" Type="http://schemas.openxmlformats.org/officeDocument/2006/relationships/oleObject" Target="../embeddings/oleObject105.bin"/><Relationship Id="rId28" Type="http://schemas.openxmlformats.org/officeDocument/2006/relationships/image" Target="../media/image82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97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98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99.bin"/><Relationship Id="rId16" Type="http://schemas.openxmlformats.org/officeDocument/2006/relationships/image" Target="../media/image76.wmf"/><Relationship Id="rId17" Type="http://schemas.openxmlformats.org/officeDocument/2006/relationships/oleObject" Target="../embeddings/oleObject100.bin"/><Relationship Id="rId18" Type="http://schemas.openxmlformats.org/officeDocument/2006/relationships/image" Target="../media/image77.wmf"/><Relationship Id="rId19" Type="http://schemas.openxmlformats.org/officeDocument/2006/relationships/oleObject" Target="../embeddings/oleObject10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94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95.bin"/><Relationship Id="rId8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20" Type="http://schemas.openxmlformats.org/officeDocument/2006/relationships/image" Target="../media/image91.wmf"/><Relationship Id="rId21" Type="http://schemas.openxmlformats.org/officeDocument/2006/relationships/oleObject" Target="../embeddings/oleObject115.bin"/><Relationship Id="rId22" Type="http://schemas.openxmlformats.org/officeDocument/2006/relationships/image" Target="../media/image92.wmf"/><Relationship Id="rId23" Type="http://schemas.openxmlformats.org/officeDocument/2006/relationships/oleObject" Target="../embeddings/oleObject116.bin"/><Relationship Id="rId24" Type="http://schemas.openxmlformats.org/officeDocument/2006/relationships/image" Target="../media/image93.wmf"/><Relationship Id="rId25" Type="http://schemas.openxmlformats.org/officeDocument/2006/relationships/oleObject" Target="../embeddings/oleObject117.bin"/><Relationship Id="rId26" Type="http://schemas.openxmlformats.org/officeDocument/2006/relationships/image" Target="../media/image94.wmf"/><Relationship Id="rId10" Type="http://schemas.openxmlformats.org/officeDocument/2006/relationships/image" Target="../media/image86.wmf"/><Relationship Id="rId11" Type="http://schemas.openxmlformats.org/officeDocument/2006/relationships/oleObject" Target="../embeddings/oleObject110.bin"/><Relationship Id="rId12" Type="http://schemas.openxmlformats.org/officeDocument/2006/relationships/image" Target="../media/image87.wmf"/><Relationship Id="rId13" Type="http://schemas.openxmlformats.org/officeDocument/2006/relationships/oleObject" Target="../embeddings/oleObject111.bin"/><Relationship Id="rId14" Type="http://schemas.openxmlformats.org/officeDocument/2006/relationships/image" Target="../media/image88.wmf"/><Relationship Id="rId15" Type="http://schemas.openxmlformats.org/officeDocument/2006/relationships/oleObject" Target="../embeddings/oleObject112.bin"/><Relationship Id="rId16" Type="http://schemas.openxmlformats.org/officeDocument/2006/relationships/image" Target="../media/image89.wmf"/><Relationship Id="rId17" Type="http://schemas.openxmlformats.org/officeDocument/2006/relationships/oleObject" Target="../embeddings/oleObject113.bin"/><Relationship Id="rId18" Type="http://schemas.openxmlformats.org/officeDocument/2006/relationships/image" Target="../media/image90.wmf"/><Relationship Id="rId19" Type="http://schemas.openxmlformats.org/officeDocument/2006/relationships/oleObject" Target="../embeddings/oleObject114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6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107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108.bin"/><Relationship Id="rId8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19.bin"/><Relationship Id="rId6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wmf"/><Relationship Id="rId12" Type="http://schemas.openxmlformats.org/officeDocument/2006/relationships/oleObject" Target="../embeddings/oleObject128.bin"/><Relationship Id="rId13" Type="http://schemas.openxmlformats.org/officeDocument/2006/relationships/image" Target="../media/image97.wmf"/><Relationship Id="rId14" Type="http://schemas.openxmlformats.org/officeDocument/2006/relationships/image" Target="../media/image98.emf"/><Relationship Id="rId15" Type="http://schemas.openxmlformats.org/officeDocument/2006/relationships/image" Target="../media/image9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2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image" Target="../media/image95.wmf"/><Relationship Id="rId10" Type="http://schemas.openxmlformats.org/officeDocument/2006/relationships/oleObject" Target="../embeddings/oleObject12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-hep.uta.edu/~yu/teaching/fall18-1444-002/fall18-1444-002.html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5.wmf"/><Relationship Id="rId29" Type="http://schemas.openxmlformats.org/officeDocument/2006/relationships/image" Target="../media/image26.emf"/><Relationship Id="rId30" Type="http://schemas.openxmlformats.org/officeDocument/2006/relationships/image" Target="../media/image27.emf"/><Relationship Id="rId31" Type="http://schemas.openxmlformats.org/officeDocument/2006/relationships/image" Target="../media/image28.e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35.wmf"/><Relationship Id="rId10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33.w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50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26,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29:EM Induction &amp; Faraday’s Law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Lenz’s </a:t>
            </a:r>
            <a:r>
              <a:rPr lang="en-US" sz="2400" dirty="0">
                <a:latin typeface="Arial Narrow" charset="0"/>
              </a:rPr>
              <a:t>Law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</a:t>
            </a:r>
            <a:r>
              <a:rPr lang="en-US" sz="2400" dirty="0" smtClean="0">
                <a:latin typeface="Arial Narrow" charset="0"/>
              </a:rPr>
              <a:t>Electricity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Field Due to Changing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Mutual </a:t>
            </a:r>
            <a:r>
              <a:rPr lang="en-US" sz="2400" dirty="0">
                <a:latin typeface="Arial Narrow" charset="0"/>
              </a:rPr>
              <a:t>and Self Inductance</a:t>
            </a:r>
          </a:p>
          <a:p>
            <a:pPr marL="1352550" lvl="1" indent="-609600"/>
            <a:endParaRPr lang="en-US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10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</a:t>
            </a:r>
            <a:r>
              <a:rPr lang="en-US" sz="2000" dirty="0" smtClean="0"/>
              <a:t>an amplitude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9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>
            <p:extLst/>
          </p:nvPr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99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>
            <p:extLst/>
          </p:nvPr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0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1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>
            <p:extLst/>
          </p:nvPr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2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>
            <p:extLst/>
          </p:nvPr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3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>
            <p:extLst/>
          </p:nvPr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4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>
            <p:extLst/>
          </p:nvPr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5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6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7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>
            <p:extLst/>
          </p:nvPr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08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3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4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5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7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08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8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1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14" y="718159"/>
            <a:ext cx="8709068" cy="5225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9306" y="1447800"/>
            <a:ext cx="468329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 E Consumption by 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327133" cy="49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4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4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2013, total worldwide energy consumption was 567 EJ </a:t>
            </a:r>
            <a:r>
              <a:rPr lang="en-US" sz="2800" dirty="0" smtClean="0">
                <a:solidFill>
                  <a:srgbClr val="008000"/>
                </a:solidFill>
              </a:rPr>
              <a:t>(567×10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 smtClean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Equivalent to an average energy consumption rate of 18 terawatts (1.8×10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39.1 </a:t>
            </a:r>
            <a:r>
              <a:rPr lang="en-US" sz="2400" dirty="0" err="1" smtClean="0"/>
              <a:t>PWh</a:t>
            </a:r>
            <a:r>
              <a:rPr lang="en-US" sz="2400" dirty="0" smtClean="0"/>
              <a:t> (1.38kWh/person, as of 2014)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7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6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6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6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</a:t>
            </a:r>
            <a:r>
              <a:rPr lang="en-US" dirty="0" smtClean="0"/>
              <a:t>placing </a:t>
            </a:r>
            <a:r>
              <a:rPr lang="en-US" dirty="0"/>
              <a:t>a capacitor </a:t>
            </a:r>
            <a:r>
              <a:rPr lang="en-US" dirty="0" smtClean="0"/>
              <a:t>in parallel to </a:t>
            </a:r>
            <a:r>
              <a:rPr lang="en-US" dirty="0"/>
              <a:t>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7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12048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16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</a:t>
            </a:r>
            <a:r>
              <a:rPr lang="en-US" dirty="0" smtClean="0">
                <a:sym typeface="Wingdings" charset="2"/>
              </a:rPr>
              <a:t>the high </a:t>
            </a:r>
            <a:r>
              <a:rPr lang="en-US" dirty="0">
                <a:sym typeface="Wingdings" charset="2"/>
              </a:rPr>
              <a:t>v</a:t>
            </a:r>
            <a:r>
              <a:rPr lang="en-US" dirty="0" smtClean="0">
                <a:sym typeface="Wingdings" charset="2"/>
              </a:rPr>
              <a:t>oltage </a:t>
            </a:r>
            <a:r>
              <a:rPr lang="en-US" dirty="0">
                <a:sym typeface="Wingdings" charset="2"/>
              </a:rPr>
              <a:t>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9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15316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17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7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8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99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00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01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18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>
            <p:extLst/>
          </p:nvPr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9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70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>
            <p:extLst/>
          </p:nvPr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71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</a:t>
            </a:r>
            <a:r>
              <a:rPr lang="en-US" sz="1800" smtClean="0">
                <a:solidFill>
                  <a:srgbClr val="FF0000"/>
                </a:solidFill>
                <a:latin typeface="Arial Narrow" charset="0"/>
              </a:rPr>
              <a:t>a step-up </a:t>
            </a:r>
            <a:r>
              <a:rPr lang="en-US" sz="1800">
                <a:solidFill>
                  <a:srgbClr val="FF0000"/>
                </a:solidFill>
                <a:latin typeface="Arial Narrow" charset="0"/>
              </a:rPr>
              <a:t>transformer will be lower than the input, while it is larger for </a:t>
            </a:r>
            <a:r>
              <a:rPr lang="en-US" sz="1800" smtClean="0">
                <a:solidFill>
                  <a:srgbClr val="FF0000"/>
                </a:solidFill>
                <a:latin typeface="Arial Narrow" charset="0"/>
              </a:rPr>
              <a:t>a step-down </a:t>
            </a:r>
            <a:r>
              <a:rPr lang="en-US" sz="1800">
                <a:solidFill>
                  <a:srgbClr val="FF0000"/>
                </a:solidFill>
                <a:latin typeface="Arial Narrow" charset="0"/>
              </a:rPr>
              <a:t>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154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19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5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6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7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8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9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0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1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2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3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4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5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6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7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4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Class feedback review ongoing!</a:t>
            </a:r>
          </a:p>
          <a:p>
            <a:pPr lvl="1" eaLnBrk="1" hangingPunct="1"/>
            <a:r>
              <a:rPr lang="en-US" dirty="0" smtClean="0"/>
              <a:t>We will do this in class this Wednesday, Nov. 28 after the quiz.  So please bring your devices</a:t>
            </a:r>
          </a:p>
          <a:p>
            <a:pPr eaLnBrk="1" hangingPunct="1"/>
            <a:r>
              <a:rPr lang="en-US" dirty="0" smtClean="0"/>
              <a:t>Quiz 3 results</a:t>
            </a:r>
          </a:p>
          <a:p>
            <a:pPr lvl="1" eaLnBrk="1" hangingPunct="1"/>
            <a:r>
              <a:rPr lang="en-US" dirty="0" smtClean="0"/>
              <a:t>Class average: 40/55 </a:t>
            </a:r>
            <a:r>
              <a:rPr lang="en-US" dirty="0" smtClean="0">
                <a:sym typeface="Wingdings"/>
              </a:rPr>
              <a:t> equivalent to 72.4/100</a:t>
            </a:r>
          </a:p>
          <a:p>
            <a:pPr lvl="2" eaLnBrk="1" hangingPunct="1"/>
            <a:r>
              <a:rPr lang="en-US" dirty="0" smtClean="0">
                <a:sym typeface="Wingdings"/>
              </a:rPr>
              <a:t>Previous quizzes: 74/100 and 55/100</a:t>
            </a:r>
          </a:p>
          <a:p>
            <a:pPr lvl="1" eaLnBrk="1" hangingPunct="1"/>
            <a:r>
              <a:rPr lang="en-US" dirty="0" smtClean="0">
                <a:sym typeface="Wingdings"/>
              </a:rPr>
              <a:t>Top score: 55/55</a:t>
            </a:r>
          </a:p>
          <a:p>
            <a:pPr eaLnBrk="1" hangingPunct="1"/>
            <a:r>
              <a:rPr lang="en-US" dirty="0" smtClean="0"/>
              <a:t>Term 2 results</a:t>
            </a:r>
          </a:p>
          <a:p>
            <a:pPr lvl="1" eaLnBrk="1" hangingPunct="1"/>
            <a:r>
              <a:rPr lang="en-US" dirty="0" smtClean="0"/>
              <a:t>Class average: 73/96 </a:t>
            </a:r>
            <a:r>
              <a:rPr lang="en-US" dirty="0" smtClean="0">
                <a:sym typeface="Wingdings"/>
              </a:rPr>
              <a:t> equivalent to 76/100</a:t>
            </a:r>
          </a:p>
          <a:p>
            <a:pPr lvl="2" eaLnBrk="1" hangingPunct="1"/>
            <a:r>
              <a:rPr lang="en-US" sz="2000" dirty="0" smtClean="0">
                <a:sym typeface="Wingdings"/>
              </a:rPr>
              <a:t>Previous exams: 61/100 and 71/100</a:t>
            </a:r>
          </a:p>
          <a:p>
            <a:pPr lvl="1" eaLnBrk="1" hangingPunct="1"/>
            <a:r>
              <a:rPr lang="en-US" dirty="0" smtClean="0">
                <a:sym typeface="Wingdings"/>
              </a:rPr>
              <a:t>Top score: 90/96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20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67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68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69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0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1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2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3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4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5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6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7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78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3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21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</a:t>
            </a:r>
            <a:r>
              <a:rPr lang="en-US" dirty="0" smtClean="0"/>
              <a:t>result applies </a:t>
            </a:r>
            <a:r>
              <a:rPr lang="en-US" dirty="0"/>
              <a:t>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22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3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4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95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0772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</a:t>
            </a:r>
            <a:r>
              <a:rPr lang="en-US" sz="2800" dirty="0"/>
              <a:t>#4</a:t>
            </a:r>
            <a:endParaRPr lang="en-US" sz="2400" dirty="0"/>
          </a:p>
          <a:p>
            <a:pPr lvl="1" eaLnBrk="1" hangingPunct="1"/>
            <a:r>
              <a:rPr lang="en-US" sz="2400" dirty="0"/>
              <a:t>Beginning of the class this Wednesday, Nov. 28</a:t>
            </a:r>
          </a:p>
          <a:p>
            <a:pPr lvl="1" eaLnBrk="1" hangingPunct="1"/>
            <a:r>
              <a:rPr lang="en-US" sz="2400" dirty="0"/>
              <a:t>Covers: CH28.6 </a:t>
            </a:r>
            <a:r>
              <a:rPr lang="mr-IN" sz="2400" dirty="0"/>
              <a:t>–</a:t>
            </a:r>
            <a:r>
              <a:rPr lang="en-US" sz="2400" dirty="0"/>
              <a:t> what we finish today, Nov. 26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  <a:endParaRPr lang="en-US" sz="3200" dirty="0"/>
          </a:p>
          <a:p>
            <a:pPr eaLnBrk="1" hangingPunct="1"/>
            <a:r>
              <a:rPr lang="en-US" sz="2800" dirty="0" smtClean="0"/>
              <a:t>Final comprehensive exam</a:t>
            </a:r>
          </a:p>
          <a:p>
            <a:pPr lvl="1" eaLnBrk="1" hangingPunct="1"/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class 1:00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smtClean="0"/>
              <a:t>2:20pm, </a:t>
            </a:r>
            <a:r>
              <a:rPr lang="en-US" sz="2400" dirty="0"/>
              <a:t>Wed. Dec. </a:t>
            </a:r>
            <a:r>
              <a:rPr lang="en-US" sz="2400" dirty="0" smtClean="0"/>
              <a:t>5</a:t>
            </a:r>
          </a:p>
          <a:p>
            <a:pPr lvl="1" eaLnBrk="1" hangingPunct="1"/>
            <a:r>
              <a:rPr lang="en-US" sz="2400" dirty="0" smtClean="0"/>
              <a:t>Covers CH21.1 through what we finish next Monday, Dec. 3</a:t>
            </a:r>
          </a:p>
          <a:p>
            <a:pPr lvl="1" eaLnBrk="1" hangingPunct="1"/>
            <a:r>
              <a:rPr lang="en-US" sz="2400" dirty="0" smtClean="0"/>
              <a:t>BYOF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b="1" dirty="0" smtClean="0"/>
              <a:t>Reminder: Special Project #5</a:t>
            </a:r>
            <a:endParaRPr lang="en-US" b="1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4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Spreadsheet can be downloaded from the class web page: </a:t>
            </a:r>
            <a:r>
              <a:rPr lang="en-US" sz="2400" dirty="0">
                <a:hlinkClick r:id="rId3"/>
              </a:rPr>
              <a:t>http://www-hep.uta.edu/~</a:t>
            </a:r>
            <a:r>
              <a:rPr lang="en-US" sz="2400" dirty="0" smtClean="0">
                <a:hlinkClick r:id="rId3"/>
              </a:rPr>
              <a:t>yu/teaching/fall18-1444-002/fall18-1444-002.html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Due: Beginning of the class this Wednesday, Nov. 28</a:t>
            </a:r>
          </a:p>
        </p:txBody>
      </p:sp>
    </p:spTree>
    <p:extLst>
      <p:ext uri="{BB962C8B-B14F-4D97-AF65-F5344CB8AC3E}">
        <p14:creationId xmlns:p14="http://schemas.microsoft.com/office/powerpoint/2010/main" val="1858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5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current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69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0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1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2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3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4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5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6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7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1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2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3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4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5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6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7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8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09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10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11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12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13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</a:t>
            </a:r>
            <a:r>
              <a:rPr lang="en-US" sz="2800" dirty="0" smtClean="0"/>
              <a:t>at </a:t>
            </a:r>
            <a:r>
              <a:rPr lang="en-US" sz="2800" dirty="0"/>
              <a:t>speed </a:t>
            </a:r>
            <a:r>
              <a:rPr lang="en-US" sz="2800" dirty="0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5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6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6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6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6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6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of the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8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</a:t>
            </a:r>
            <a:r>
              <a:rPr lang="en-US" dirty="0" smtClean="0"/>
              <a:t>electrical </a:t>
            </a:r>
            <a:r>
              <a:rPr lang="en-US" dirty="0"/>
              <a:t>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10761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26,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9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1554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71359</TotalTime>
  <Words>2160</Words>
  <Application>Microsoft Macintosh PowerPoint</Application>
  <PresentationFormat>On-screen Show (4:3)</PresentationFormat>
  <Paragraphs>261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#20</vt:lpstr>
      <vt:lpstr>Announcements – I </vt:lpstr>
      <vt:lpstr>Announcements – II </vt:lpstr>
      <vt:lpstr>Reminder: Special Project #5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948</cp:revision>
  <cp:lastPrinted>2018-10-29T17:43:30Z</cp:lastPrinted>
  <dcterms:created xsi:type="dcterms:W3CDTF">2012-01-19T04:21:20Z</dcterms:created>
  <dcterms:modified xsi:type="dcterms:W3CDTF">2018-11-26T21:01:25Z</dcterms:modified>
</cp:coreProperties>
</file>