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91" r:id="rId2"/>
    <p:sldId id="335" r:id="rId3"/>
    <p:sldId id="514" r:id="rId4"/>
    <p:sldId id="515" r:id="rId5"/>
    <p:sldId id="516" r:id="rId6"/>
    <p:sldId id="517" r:id="rId7"/>
    <p:sldId id="518" r:id="rId8"/>
    <p:sldId id="743" r:id="rId9"/>
    <p:sldId id="632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592" r:id="rId18"/>
    <p:sldId id="336" r:id="rId19"/>
    <p:sldId id="768" r:id="rId20"/>
    <p:sldId id="322" r:id="rId21"/>
    <p:sldId id="770" r:id="rId22"/>
    <p:sldId id="710" r:id="rId23"/>
    <p:sldId id="328" r:id="rId24"/>
    <p:sldId id="771" r:id="rId25"/>
    <p:sldId id="773" r:id="rId26"/>
    <p:sldId id="775" r:id="rId27"/>
    <p:sldId id="774" r:id="rId28"/>
    <p:sldId id="619" r:id="rId29"/>
    <p:sldId id="414" r:id="rId30"/>
    <p:sldId id="413" r:id="rId31"/>
    <p:sldId id="777" r:id="rId32"/>
    <p:sldId id="331" r:id="rId33"/>
    <p:sldId id="761" r:id="rId34"/>
    <p:sldId id="762" r:id="rId35"/>
    <p:sldId id="763" r:id="rId36"/>
    <p:sldId id="764" r:id="rId37"/>
    <p:sldId id="765" r:id="rId38"/>
    <p:sldId id="766" r:id="rId39"/>
    <p:sldId id="767" r:id="rId40"/>
    <p:sldId id="425" r:id="rId41"/>
    <p:sldId id="426" r:id="rId42"/>
    <p:sldId id="480" r:id="rId43"/>
    <p:sldId id="428" r:id="rId4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58"/>
    <p:restoredTop sz="94660"/>
  </p:normalViewPr>
  <p:slideViewPr>
    <p:cSldViewPr>
      <p:cViewPr varScale="1">
        <p:scale>
          <a:sx n="128" d="100"/>
          <a:sy n="128" d="100"/>
        </p:scale>
        <p:origin x="176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6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6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4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5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8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kf/7w56wv9j72sbd7w75hl0rb20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19-1444-002/fall19-1444-002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PHYS 1444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1757" y="1447800"/>
            <a:ext cx="3092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Aug. 21,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34691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Aug. 26!!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1D6A9-D988-8545-83DC-799C524FD505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50582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823520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9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2590800" y="62380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>
                <a:latin typeface="+mn-lt"/>
                <a:cs typeface="Calibri" charset="0"/>
              </a:rPr>
              <a:t>Excess</a:t>
            </a:r>
            <a:r>
              <a:rPr lang="fr-FR" u="none" dirty="0">
                <a:latin typeface="+mn-lt"/>
                <a:cs typeface="Calibri" charset="0"/>
              </a:rPr>
              <a:t> of </a:t>
            </a:r>
            <a:r>
              <a:rPr lang="fr-FR" sz="3200" b="1" u="none" dirty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at</a:t>
            </a:r>
            <a:r>
              <a:rPr lang="fr-FR" u="none" dirty="0">
                <a:latin typeface="+mn-lt"/>
                <a:cs typeface="Calibri" charset="0"/>
              </a:rPr>
              <a:t> 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62063-CC35-6C4F-91C9-AAA64923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A5D1B-7872-4649-8318-DE88A46D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9DDC2-1CAF-AE43-9EC8-0C8617C6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75854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77300" cy="5257800"/>
          </a:xfrm>
        </p:spPr>
        <p:txBody>
          <a:bodyPr/>
          <a:lstStyle/>
          <a:p>
            <a:pPr eaLnBrk="1" hangingPunct="1"/>
            <a:r>
              <a:rPr lang="en-US" sz="3600" dirty="0"/>
              <a:t>Plea to you:  Please turn off all your electronic devices, including cell-phones and all types of computers before the start of each class!</a:t>
            </a:r>
          </a:p>
          <a:p>
            <a:pPr eaLnBrk="1" hangingPunct="1"/>
            <a:r>
              <a:rPr lang="en-US" sz="3600" dirty="0"/>
              <a:t>Reading assignment #1: Read and follow through all sections in appendix A by Wednesday, Aug. 28 </a:t>
            </a:r>
          </a:p>
          <a:p>
            <a:pPr lvl="1" eaLnBrk="1" hangingPunct="1"/>
            <a:r>
              <a:rPr lang="en-US" sz="3200" dirty="0"/>
              <a:t>A-1 through A-8</a:t>
            </a:r>
          </a:p>
          <a:p>
            <a:pPr eaLnBrk="1" hangingPunct="1"/>
            <a:r>
              <a:rPr lang="en-US" sz="3600" dirty="0"/>
              <a:t>There will be a quiz on this and what we’ve learned in CH21 and 22 on Wednesday, Sept.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~20,000t of Liquid Argon total each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127"/>
          <p:cNvSpPr/>
          <p:nvPr/>
        </p:nvSpPr>
        <p:spPr>
          <a:xfrm flipH="1">
            <a:off x="2362200" y="5635083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uiExpand="1" build="p" autoUpdateAnimBg="0"/>
      <p:bldP spid="16" grpId="0"/>
      <p:bldP spid="17" grpId="0"/>
      <p:bldP spid="20" grpId="0"/>
      <p:bldP spid="22" grpId="0"/>
      <p:bldP spid="23" grpId="0" animBg="1"/>
      <p:bldP spid="25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376576"/>
            <a:ext cx="9601200" cy="64814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872" y="376576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-152400" y="4953000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1132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179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32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-179194" y="6379390"/>
            <a:ext cx="4638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Fermilab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official poster!!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7652E-AAA4-6D43-9E6C-03D4FF81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5F395-9BF5-CB4B-B377-5EB27438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78BBA-A0CB-EB41-81A3-8E005B49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93AFE-5E01-7941-9702-9800AA93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14A33-E3AD-8747-9310-EC93EC4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9A5CC19-1CF7-6E49-8DFC-829F5360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1AEFBD-A5D0-D540-BB02-1D30D735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EEF75-AF9E-B14E-9C25-CED3CD52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0CEA6-9715-2C41-821D-9A00D6E4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83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02626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22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31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</p:spTree>
    <p:extLst>
      <p:ext uri="{BB962C8B-B14F-4D97-AF65-F5344CB8AC3E}">
        <p14:creationId xmlns:p14="http://schemas.microsoft.com/office/powerpoint/2010/main" val="409247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9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http://www-hep.uta.edu/~yu/teaching/fall19-1444-002/fall19-1444-002.html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</a:rPr>
              <a:t>12</a:t>
            </a:r>
            <a:r>
              <a:rPr lang="en-US" sz="2000" dirty="0">
                <a:ea typeface="굴림" charset="-127"/>
                <a:cs typeface="굴림" charset="-127"/>
              </a:rPr>
              <a:t>/4/19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(10/16/19):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(9/18/19 and 11/11/19):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Colloquium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PHYS1444-Fall19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44119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Wednesday, Aug. 28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4177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2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2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2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The lecture notes will be posted on the web </a:t>
            </a:r>
            <a:r>
              <a:rPr lang="en-US" sz="2000" b="1" u="sng" dirty="0">
                <a:solidFill>
                  <a:srgbClr val="A50021"/>
                </a:solidFill>
              </a:rPr>
              <a:t>AFTER</a:t>
            </a:r>
            <a:r>
              <a:rPr lang="en-US" sz="2000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Active participation through example problem work and discussions are </a:t>
            </a:r>
            <a:r>
              <a:rPr lang="en-US" sz="24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required!</a:t>
            </a:r>
            <a:endParaRPr lang="en-US" sz="2400" dirty="0">
              <a:sym typeface="Wingdings" charset="2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 take your own studies in your hands!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Your will be called out to give answers to examples and questions!!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20136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37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in the week of Sept. 9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137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3394" y="27272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3394" y="484472"/>
            <a:ext cx="7772400" cy="5763928"/>
          </a:xfrm>
        </p:spPr>
        <p:txBody>
          <a:bodyPr/>
          <a:lstStyle/>
          <a:p>
            <a:pPr eaLnBrk="1" hangingPunct="1"/>
            <a:r>
              <a:rPr lang="en-US" dirty="0"/>
              <a:t>10% addition to the total</a:t>
            </a:r>
          </a:p>
          <a:p>
            <a:pPr lvl="1" eaLnBrk="1" hangingPunct="1"/>
            <a:r>
              <a:rPr lang="en-US" dirty="0"/>
              <a:t>Could boost a B to A, C to B or D to C</a:t>
            </a:r>
          </a:p>
          <a:p>
            <a:pPr eaLnBrk="1" hangingPunct="1"/>
            <a:r>
              <a:rPr lang="en-US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Participating in the physics department colloquium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4pm Wednesdays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Two special colloquia already scheduled – </a:t>
            </a:r>
            <a:r>
              <a:rPr lang="en-US" b="1" u="sng" dirty="0"/>
              <a:t>triple extra credit!!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Oct. 30: Prof. </a:t>
            </a:r>
            <a:r>
              <a:rPr lang="en-US" dirty="0" err="1"/>
              <a:t>Liangtao</a:t>
            </a:r>
            <a:r>
              <a:rPr lang="en-US" dirty="0"/>
              <a:t> Wang of Univ. of Chicago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Nov. 13: Prof. Hitoshi Murayama of Univ. of California, Berkeley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Watching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Many other opportunities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 dirty="0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0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9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9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9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84" charset="-128"/>
              </a:rPr>
              <a:t>Regular running show schedule: </a:t>
            </a:r>
            <a:r>
              <a:rPr lang="en-US" sz="28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800" dirty="0">
                <a:ea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800" dirty="0"/>
          </a:p>
          <a:p>
            <a:pPr lvl="1"/>
            <a:r>
              <a:rPr lang="en-US" sz="2000" dirty="0"/>
              <a:t>Black Holes and Phantom of the Universe (Count up to 2 times!!)</a:t>
            </a:r>
          </a:p>
          <a:p>
            <a:pPr lvl="1"/>
            <a:r>
              <a:rPr lang="en-US" sz="2000" dirty="0"/>
              <a:t>Astronaut;  Bad Astronomy; Back to the Moon for Good; From Earth to the Universe; Experience the Aurora; IBEX; Ice Worlds; Magnificent Sun</a:t>
            </a:r>
          </a:p>
          <a:p>
            <a:pPr lvl="1"/>
            <a:r>
              <a:rPr lang="en-US" sz="2000" dirty="0"/>
              <a:t>Mayan Prophecies; </a:t>
            </a:r>
            <a:r>
              <a:rPr lang="en-US" sz="2000" dirty="0" err="1"/>
              <a:t>MicroCosm</a:t>
            </a:r>
            <a:r>
              <a:rPr lang="en-US" sz="2000" dirty="0"/>
              <a:t>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there, Out Violent Planet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 throughout the semester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1532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21,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0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</a:t>
            </a:r>
            <a:r>
              <a:rPr lang="en-US" sz="2000" b="1" u="sng" dirty="0">
                <a:solidFill>
                  <a:srgbClr val="C00000"/>
                </a:solidFill>
              </a:rPr>
              <a:t>in your hands!!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Play a proactive role in your own study and grades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4432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0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0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0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0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0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0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0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50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0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0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0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0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506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506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06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06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06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Even </a:t>
            </a:r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16765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  <p:bldP spid="2068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62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Aug. 21, 2019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1444-002, Fall 2019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43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534400" cy="58674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discussions and in solving example problems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other example problems in the book yourself without the solutions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Do NOT wait till you are done with all the problems. One can always input the answers as you solve problems. 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 </a:t>
            </a:r>
            <a:r>
              <a:rPr lang="en-US" sz="2000" dirty="0">
                <a:latin typeface="Arial Narrow" charset="0"/>
                <a:ea typeface="ＭＳ Ｐゴシック" charset="0"/>
                <a:sym typeface="Wingdings" pitchFamily="2" charset="2"/>
              </a:rPr>
              <a:t> Use physics clinic!!</a:t>
            </a:r>
            <a:endParaRPr lang="en-US" sz="2000" dirty="0">
              <a:latin typeface="Arial Narrow" charset="0"/>
              <a:ea typeface="ＭＳ Ｐゴシック" charset="0"/>
            </a:endParaRP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2509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1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6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11490</TotalTime>
  <Words>3613</Words>
  <Application>Microsoft Macintosh PowerPoint</Application>
  <PresentationFormat>On-screen Show (4:3)</PresentationFormat>
  <Paragraphs>504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1444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463</cp:revision>
  <dcterms:created xsi:type="dcterms:W3CDTF">2012-01-19T04:21:20Z</dcterms:created>
  <dcterms:modified xsi:type="dcterms:W3CDTF">2019-08-21T19:49:54Z</dcterms:modified>
</cp:coreProperties>
</file>