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91" r:id="rId2"/>
    <p:sldId id="481" r:id="rId3"/>
    <p:sldId id="495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6" r:id="rId17"/>
    <p:sldId id="497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5"/>
    <p:restoredTop sz="94660"/>
  </p:normalViewPr>
  <p:slideViewPr>
    <p:cSldViewPr>
      <p:cViewPr varScale="1">
        <p:scale>
          <a:sx n="116" d="100"/>
          <a:sy n="116" d="100"/>
        </p:scale>
        <p:origin x="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5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9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D8D0F5F-F1D8-284C-9689-E99D0DEE07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36866" y="1447800"/>
            <a:ext cx="2762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Aug. 26,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Jonathan </a:t>
            </a:r>
            <a:r>
              <a:rPr lang="en-US" dirty="0" err="1">
                <a:solidFill>
                  <a:schemeClr val="accent2"/>
                </a:solidFill>
                <a:latin typeface="Monotype Corsiva" pitchFamily="-84" charset="0"/>
              </a:rPr>
              <a:t>Asaadi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6262296"/>
            <a:ext cx="7605544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#2, due 11pm, Tuesday, Sept. 3!!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0" y="2209800"/>
            <a:ext cx="716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Brief history of physics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Some basics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Ch 21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Static Electricity and Charge Conservation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Charges in Atom, Insulators and Conductors &amp; Induced Charge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1D6A9-D988-8545-83DC-799C524FD505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EE77-F4F0-6B4B-8EF9-32A28C5FF026}" type="slidenum">
              <a:rPr lang="en-US"/>
              <a:pPr/>
              <a:t>10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762000"/>
          </a:xfrm>
        </p:spPr>
        <p:txBody>
          <a:bodyPr/>
          <a:lstStyle/>
          <a:p>
            <a:r>
              <a:rPr lang="en-US"/>
              <a:t>SI Base Quantities and Units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517525" y="5562600"/>
            <a:ext cx="7986713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i="1" dirty="0">
                <a:solidFill>
                  <a:srgbClr val="A50021"/>
                </a:solidFill>
                <a:latin typeface="Arial Narrow" charset="0"/>
              </a:rPr>
              <a:t>There are prefixes that scales the units larger or smaller for convenience (see pg. 7)</a:t>
            </a:r>
          </a:p>
        </p:txBody>
      </p:sp>
      <p:graphicFrame>
        <p:nvGraphicFramePr>
          <p:cNvPr id="176194" name="Group 66"/>
          <p:cNvGraphicFramePr>
            <a:graphicFrameLocks noGrp="1"/>
          </p:cNvGraphicFramePr>
          <p:nvPr>
            <p:ph idx="1"/>
          </p:nvPr>
        </p:nvGraphicFramePr>
        <p:xfrm>
          <a:off x="609600" y="1066800"/>
          <a:ext cx="7772400" cy="416369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Unit Abbrevation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Length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Meter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Time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Second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Mass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Kilogram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Electric current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Ampere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Temperature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Kelvin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Amount of substance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Mole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mol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Luminous Intensity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 Narrow" charset="0"/>
                        </a:rPr>
                        <a:t>Candela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 Narrow" charset="0"/>
                        </a:rPr>
                        <a:t>cd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29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27C3A9-213E-1F48-9B8B-B0FEAB62E734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0935F9B-E8D7-EC40-A68A-2280E57E69B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Prefixes, expressions and their meanings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138238"/>
            <a:ext cx="3810000" cy="5110162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deci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centi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milli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-3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micro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μ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nano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-9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pico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-12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femto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-15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atto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a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-18 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zepto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yocto (</a:t>
            </a:r>
            <a:r>
              <a:rPr lang="en-US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): 10</a:t>
            </a:r>
            <a:r>
              <a:rPr lang="en-US" baseline="30000">
                <a:ea typeface="ＭＳ Ｐゴシック" pitchFamily="-84" charset="-128"/>
                <a:cs typeface="ＭＳ Ｐゴシック" pitchFamily="-84" charset="-128"/>
              </a:rPr>
              <a:t>-24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90600" y="1138238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pitchFamily="-8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18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zetta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Z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yotta (</a:t>
            </a:r>
            <a:r>
              <a:rPr lang="en-US" sz="2800">
                <a:solidFill>
                  <a:srgbClr val="CC00CC"/>
                </a:solidFill>
                <a:latin typeface="Arial Narrow" pitchFamily="-84" charset="0"/>
              </a:rPr>
              <a:t>Y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pitchFamily="-84" charset="0"/>
              </a:rPr>
              <a:t>24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584325" y="609600"/>
            <a:ext cx="122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Larger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316538" y="609600"/>
            <a:ext cx="1389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A50021"/>
                </a:solidFill>
                <a:latin typeface="Arial Narrow" pitchFamily="-84" charset="0"/>
              </a:rPr>
              <a:t>Smaller</a:t>
            </a:r>
          </a:p>
        </p:txBody>
      </p:sp>
    </p:spTree>
    <p:extLst>
      <p:ext uri="{BB962C8B-B14F-4D97-AF65-F5344CB8AC3E}">
        <p14:creationId xmlns:p14="http://schemas.microsoft.com/office/powerpoint/2010/main" val="215423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379E6C-F8ED-5547-90AD-120D7150A6AB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6451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956A2CD-8923-6348-A10C-4BEA939152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12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convert quantities from one unit to another?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1698625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1 =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889750" y="1219200"/>
            <a:ext cx="133985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 Narrow" pitchFamily="-84" charset="0"/>
              </a:rPr>
              <a:t>Unit 2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719388" y="1219200"/>
            <a:ext cx="4138612" cy="7016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Arial Narrow" pitchFamily="-84" charset="0"/>
              </a:rPr>
              <a:t>Conversion factor X</a:t>
            </a:r>
          </a:p>
        </p:txBody>
      </p:sp>
      <p:graphicFrame>
        <p:nvGraphicFramePr>
          <p:cNvPr id="23604" name="Group 52"/>
          <p:cNvGraphicFramePr>
            <a:graphicFrameLocks noGrp="1"/>
          </p:cNvGraphicFramePr>
          <p:nvPr/>
        </p:nvGraphicFramePr>
        <p:xfrm>
          <a:off x="762000" y="2057400"/>
          <a:ext cx="7696200" cy="41148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0.0254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inch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2.54x10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0.303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3.03x10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km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minutes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 hr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3600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seconds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And many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More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Here….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02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/>
              <a:t>What does the Electric Force do?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Friction, normal force, elastic force and other contact forces are the results of electric forces acting at the atomic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14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45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15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 another 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is    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7670" y="26670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+mj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7368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48640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16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an 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the nucleus 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called 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these in an atom?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the towel 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protons in the nucleus!!</a:t>
            </a:r>
          </a:p>
        </p:txBody>
      </p:sp>
    </p:spTree>
    <p:extLst>
      <p:ext uri="{BB962C8B-B14F-4D97-AF65-F5344CB8AC3E}">
        <p14:creationId xmlns:p14="http://schemas.microsoft.com/office/powerpoint/2010/main" val="157616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17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conductors of electricity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 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nonconductors or insulators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12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58188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latin typeface="Arial Narrow" charset="0"/>
                <a:ea typeface="ＭＳ Ｐゴシック" charset="0"/>
                <a:cs typeface="ＭＳ Ｐゴシック" charset="0"/>
              </a:rPr>
              <a:t>113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/125 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8</a:t>
            </a:r>
            <a:r>
              <a:rPr lang="en-US" altLang="ko-KR" sz="2000" dirty="0">
                <a:latin typeface="Arial Narrow" charset="0"/>
                <a:ea typeface="ＭＳ Ｐゴシック" charset="0"/>
              </a:rPr>
              <a:t>8</a:t>
            </a:r>
            <a:r>
              <a:rPr lang="en-US" sz="2000" dirty="0">
                <a:latin typeface="Arial Narrow" charset="0"/>
                <a:ea typeface="ＭＳ Ｐゴシック" charset="0"/>
              </a:rPr>
              <a:t>/</a:t>
            </a:r>
            <a:r>
              <a:rPr lang="en-US" altLang="ko-KR" sz="2000" dirty="0">
                <a:latin typeface="Arial Narrow" charset="0"/>
                <a:ea typeface="ＭＳ Ｐゴシック" charset="0"/>
              </a:rPr>
              <a:t>11</a:t>
            </a:r>
            <a:r>
              <a:rPr lang="en-US" sz="2000" dirty="0">
                <a:latin typeface="Arial Narrow" charset="0"/>
                <a:ea typeface="ＭＳ Ｐゴシック" charset="0"/>
              </a:rPr>
              <a:t>3 submitted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Fantastic job!!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need Dr. Yu’s enrollment approval… So move quickly…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Remember, the deadline for the freebee homework is 11pm today, Monday, Aug. 26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</a:t>
            </a:r>
            <a:r>
              <a:rPr lang="en-US" sz="2000" b="1" u="sng" dirty="0">
                <a:solidFill>
                  <a:srgbClr val="C00000"/>
                </a:solidFill>
                <a:latin typeface="Arial Narrow" charset="0"/>
                <a:ea typeface="ＭＳ Ｐゴシック" charset="0"/>
              </a:rPr>
              <a:t>MUST</a:t>
            </a:r>
            <a:r>
              <a:rPr lang="en-US" sz="2000" dirty="0">
                <a:latin typeface="Arial Narrow" charset="0"/>
                <a:ea typeface="ＭＳ Ｐゴシック" charset="0"/>
              </a:rPr>
              <a:t> submit the homework to obtain 100% credit!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Reading assignment: CH21 – 7 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Quiz at the beginning of the class, Wed. Sept. 4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Appendix A1 – A8 and what we’ve learned this Wednesday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In class, this Wednesday, Sept. 4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2" eaLnBrk="1" hangingPunct="1"/>
            <a:r>
              <a:rPr lang="en-US" sz="1600" dirty="0"/>
              <a:t>No phone or computers can be used as a calculator!</a:t>
            </a:r>
          </a:p>
          <a:p>
            <a:pPr lvl="1" eaLnBrk="1" hangingPunct="1"/>
            <a:r>
              <a:rPr lang="en-US" sz="2000" dirty="0"/>
              <a:t>BYOF: You may bring one 8.5x11.5 sheet (front and back) of </a:t>
            </a:r>
            <a:r>
              <a:rPr lang="en-US" sz="2000" b="1" u="sng" dirty="0">
                <a:solidFill>
                  <a:srgbClr val="C00000"/>
                </a:solidFill>
              </a:rPr>
              <a:t>handwritten formulae </a:t>
            </a:r>
            <a:r>
              <a:rPr lang="en-US" sz="2000" dirty="0"/>
              <a:t>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or setups of ANY problems!</a:t>
            </a:r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No class next Monday, Sept. 2, Labor Day</a:t>
            </a:r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Aug. 26,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Fall 2019                    Dr. Jonathan Asaadi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/>
              <a:t>Extra Credit Special Project #1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/>
              <a:t>Compare the Coulomb force to the Gravitational force in the following cases by expressing Coulomb force (F</a:t>
            </a:r>
            <a:r>
              <a:rPr lang="en-US" sz="2800" baseline="-25000" dirty="0"/>
              <a:t>C</a:t>
            </a:r>
            <a:r>
              <a:rPr lang="en-US" sz="2800" dirty="0"/>
              <a:t>) in terms of the gravitational force (F</a:t>
            </a:r>
            <a:r>
              <a:rPr lang="en-US" sz="2800" baseline="-25000" dirty="0"/>
              <a:t>G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Between two protons separated by 1m</a:t>
            </a:r>
          </a:p>
          <a:p>
            <a:pPr lvl="1"/>
            <a:r>
              <a:rPr lang="en-US" sz="2400" dirty="0"/>
              <a:t>Between two protons separated by an arbitrary distance R</a:t>
            </a:r>
          </a:p>
          <a:p>
            <a:pPr lvl="1"/>
            <a:r>
              <a:rPr lang="en-US" sz="2400" dirty="0"/>
              <a:t>Between two electrons separated by 1m</a:t>
            </a:r>
          </a:p>
          <a:p>
            <a:pPr lvl="1"/>
            <a:r>
              <a:rPr lang="en-US" sz="2400" dirty="0"/>
              <a:t>Between two electrons separated by an arbitrary distance R </a:t>
            </a:r>
          </a:p>
          <a:p>
            <a:r>
              <a:rPr lang="en-US" sz="2800" dirty="0"/>
              <a:t>Five points each, totaling 20 points</a:t>
            </a:r>
          </a:p>
          <a:p>
            <a:r>
              <a:rPr lang="en-US" sz="2800" dirty="0"/>
              <a:t>BE SURE to show all the details of your work, including all formulae, proper references to them and explanations</a:t>
            </a:r>
          </a:p>
          <a:p>
            <a:r>
              <a:rPr lang="en-US" sz="2800" dirty="0"/>
              <a:t>Please staple them before the submission</a:t>
            </a:r>
          </a:p>
          <a:p>
            <a:r>
              <a:rPr lang="en-US" sz="2800" dirty="0"/>
              <a:t>Due at the beginning of the class Wednesday, Sept. 4</a:t>
            </a:r>
          </a:p>
        </p:txBody>
      </p:sp>
    </p:spTree>
    <p:extLst>
      <p:ext uri="{BB962C8B-B14F-4D97-AF65-F5344CB8AC3E}">
        <p14:creationId xmlns:p14="http://schemas.microsoft.com/office/powerpoint/2010/main" val="202709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CA85B-B30E-0D41-87DE-7BB3FA64BD0D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5325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3F01506-6911-2F41-9B13-E3A4BB1C36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b="1">
                <a:ea typeface="ＭＳ Ｐゴシック" pitchFamily="-84" charset="-128"/>
                <a:cs typeface="ＭＳ Ｐゴシック" pitchFamily="-84" charset="-128"/>
              </a:rPr>
              <a:t>Why do Physics?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To understand nature through experimental observations and measurements (</a:t>
            </a:r>
            <a:r>
              <a:rPr lang="en-US" sz="2800" b="1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Research</a:t>
            </a: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Establish limited number of fundamental laws, usually with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Predict the nature’s course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Theory and Experiment work hand-in-hand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Discrepancies between experimental measurements and theory are good for improvements</a:t>
            </a:r>
          </a:p>
          <a:p>
            <a:pPr eaLnBrk="1" hangingPunct="1">
              <a:lnSpc>
                <a:spcPct val="90000"/>
              </a:lnSpc>
              <a:buFont typeface="MS Mincho" pitchFamily="49" charset="-128"/>
              <a:buChar char="⇒"/>
            </a:pPr>
            <a:r>
              <a:rPr lang="en-US" sz="2800" dirty="0">
                <a:solidFill>
                  <a:srgbClr val="CC6600"/>
                </a:solidFill>
                <a:ea typeface="ＭＳ Ｐゴシック" pitchFamily="-84" charset="-128"/>
                <a:cs typeface="ＭＳ Ｐゴシック" pitchFamily="-84" charset="-128"/>
              </a:rPr>
              <a:t>The general principles formulated through theory is used to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improve our everyday lives, even though some laws can take a while till we see them amongst us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58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Arial Narrow" pitchFamily="-84" charset="0"/>
              </a:rPr>
              <a:t>Exp.</a:t>
            </a:r>
            <a:r>
              <a:rPr lang="en-US" sz="6000" dirty="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-76200" y="1752600"/>
            <a:ext cx="16208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Arial Narrow" pitchFamily="-84" charset="0"/>
              </a:rPr>
              <a:t>Theory </a:t>
            </a:r>
            <a:r>
              <a:rPr lang="en-US" sz="8800">
                <a:solidFill>
                  <a:srgbClr val="FF0066"/>
                </a:solidFill>
                <a:latin typeface="Arial Narrow" pitchFamily="-8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59603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C9227-5877-134E-99CC-F1153F04D645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542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969EC02-B465-1F46-95EF-CE1AC1643C7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Brief History of Physics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18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Newton’s Classical Mechanics: A theory of mechanics based on observations and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Electricity, Magnetism, and Thermodynamics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Late AD 19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early 20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century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Modern Physics Era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Einstein’s theory of relativity: Generalized theory of space, time, and energy (mechanics)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Quantum Mechanics: Theory of atomic phenomena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Physics has come very far, very fast, and is still progressing, yet we’ve got a long way to go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What is matter made of?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do matters get mass?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and why do matters interact with each other?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How is universe created?</a:t>
            </a:r>
          </a:p>
        </p:txBody>
      </p:sp>
    </p:spTree>
    <p:extLst>
      <p:ext uri="{BB962C8B-B14F-4D97-AF65-F5344CB8AC3E}">
        <p14:creationId xmlns:p14="http://schemas.microsoft.com/office/powerpoint/2010/main" val="353710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70E4F3-5A7A-6E40-8D6E-155C2781E57E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5530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2B7437F-471F-5744-A69F-7381C54885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Models, Theories and Laws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Models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An analogy or a mental image of a phenomena in terms of something we are familiar with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Thinking light as waves, behaving just like water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Often provide insights for new experiments and ideas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Theories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More systematically improved version of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provide quantitative predictions that are testable and more precise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Laws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Certain concise but general statements about how nature behaves </a:t>
            </a:r>
            <a:endParaRPr lang="en-US" sz="2800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Energy conservation law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ym typeface="Wingdings" pitchFamily="-84" charset="2"/>
              </a:rPr>
              <a:t>The statement must be found experimentally valid to become a law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Principles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: Less general statements of how nature behaves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Has some level of arbitrariness</a:t>
            </a:r>
          </a:p>
        </p:txBody>
      </p:sp>
    </p:spTree>
    <p:extLst>
      <p:ext uri="{BB962C8B-B14F-4D97-AF65-F5344CB8AC3E}">
        <p14:creationId xmlns:p14="http://schemas.microsoft.com/office/powerpoint/2010/main" val="273636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4C5E4-A20A-D34A-94BA-12452F65537C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632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B566C1F-BBF6-6242-A5A3-31BE5DA5B18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Uncertainties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153400" cy="5486400"/>
          </a:xfrm>
        </p:spPr>
        <p:txBody>
          <a:bodyPr/>
          <a:lstStyle/>
          <a:p>
            <a:pPr eaLnBrk="1" hangingPunct="1"/>
            <a:r>
              <a:rPr lang="en-US" sz="3500">
                <a:ea typeface="ＭＳ Ｐゴシック" pitchFamily="-84" charset="-128"/>
                <a:cs typeface="ＭＳ Ｐゴシック" pitchFamily="-84" charset="-128"/>
              </a:rPr>
              <a:t>Physical measurements have limited precision, however good they are, due to:</a:t>
            </a:r>
          </a:p>
          <a:p>
            <a:pPr lvl="1" eaLnBrk="1" hangingPunct="1"/>
            <a:r>
              <a:rPr lang="en-US"/>
              <a:t>Number of measurements </a:t>
            </a:r>
          </a:p>
          <a:p>
            <a:pPr lvl="1" eaLnBrk="1" hangingPunct="1"/>
            <a:r>
              <a:rPr lang="en-US"/>
              <a:t>Quality of instruments (meter stick vs micro-meter)</a:t>
            </a:r>
          </a:p>
          <a:p>
            <a:pPr lvl="1" eaLnBrk="1" hangingPunct="1"/>
            <a:r>
              <a:rPr lang="en-US"/>
              <a:t>Experience of the person doing measurements</a:t>
            </a:r>
          </a:p>
          <a:p>
            <a:pPr lvl="1" eaLnBrk="1" hangingPunct="1"/>
            <a:r>
              <a:rPr lang="en-US"/>
              <a:t>Etc</a:t>
            </a:r>
          </a:p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 many cases, uncertainties are more important and difficult to estimate than the central (or mean) values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338138" y="2160588"/>
            <a:ext cx="881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Arial Narrow" pitchFamily="-84" charset="0"/>
              </a:rPr>
              <a:t>Stat.{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590800"/>
            <a:ext cx="914400" cy="1555750"/>
            <a:chOff x="144" y="1632"/>
            <a:chExt cx="576" cy="980"/>
          </a:xfrm>
        </p:grpSpPr>
        <p:sp>
          <p:nvSpPr>
            <p:cNvPr id="56330" name="Text Box 6"/>
            <p:cNvSpPr txBox="1">
              <a:spLocks noChangeArrowheads="1"/>
            </p:cNvSpPr>
            <p:nvPr/>
          </p:nvSpPr>
          <p:spPr bwMode="auto">
            <a:xfrm>
              <a:off x="528" y="1632"/>
              <a:ext cx="192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9600">
                  <a:solidFill>
                    <a:srgbClr val="A50021"/>
                  </a:solidFill>
                  <a:latin typeface="Arial Narrow" pitchFamily="-84" charset="0"/>
                </a:rPr>
                <a:t>{</a:t>
              </a:r>
            </a:p>
          </p:txBody>
        </p:sp>
        <p:sp>
          <p:nvSpPr>
            <p:cNvPr id="56331" name="Text Box 7"/>
            <p:cNvSpPr txBox="1">
              <a:spLocks noChangeArrowheads="1"/>
            </p:cNvSpPr>
            <p:nvPr/>
          </p:nvSpPr>
          <p:spPr bwMode="auto">
            <a:xfrm>
              <a:off x="144" y="1959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A50021"/>
                  </a:solidFill>
                  <a:latin typeface="Arial Narrow" pitchFamily="-84" charset="0"/>
                </a:rPr>
                <a:t>Syst.</a:t>
              </a:r>
            </a:p>
          </p:txBody>
        </p:sp>
      </p:grpSp>
      <p:sp>
        <p:nvSpPr>
          <p:cNvPr id="56329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</p:spTree>
    <p:extLst>
      <p:ext uri="{BB962C8B-B14F-4D97-AF65-F5344CB8AC3E}">
        <p14:creationId xmlns:p14="http://schemas.microsoft.com/office/powerpoint/2010/main" val="299198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A9EC3-498A-5149-865F-1AB9EFEAF230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734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03923EB7-681D-CF4C-AC8C-B50A6C1752F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57200"/>
            <a:ext cx="8382000" cy="5715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Denote the precision of the measured values</a:t>
            </a:r>
          </a:p>
          <a:p>
            <a:pPr lvl="1" eaLnBrk="1" hangingPunct="1"/>
            <a:r>
              <a:rPr lang="en-US" sz="2400" dirty="0"/>
              <a:t>The number 80 implies precision of +/- 1, between 79 and 81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If you are sure to +/-0.1, the number should be written 80.0</a:t>
            </a:r>
          </a:p>
          <a:p>
            <a:pPr lvl="1" eaLnBrk="1" hangingPunct="1"/>
            <a:r>
              <a:rPr lang="en-US" sz="2400" dirty="0"/>
              <a:t>Significant figures: non-zero numbers or zeros that are not place-holders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34, 34.2, 0.001, 34.100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 has two significant digits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34.2 has 3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0.001 has one because the 0’s before 1 are place holders to position “.”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34.100 has 5, because the 0’s after 1 indicates that the numbers in these digits are indeed 0’s.</a:t>
            </a:r>
          </a:p>
          <a:p>
            <a:pPr lvl="2" eaLnBrk="1" hangingPunct="1"/>
            <a:r>
              <a:rPr lang="en-US" sz="2000" dirty="0">
                <a:ea typeface="ＭＳ Ｐゴシック" pitchFamily="-84" charset="-128"/>
              </a:rPr>
              <a:t>When there are many 0’s, use scientific notation for simplicity: 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31400000=3.14x10</a:t>
            </a:r>
            <a:r>
              <a:rPr lang="en-US" sz="1800" baseline="30000" dirty="0">
                <a:ea typeface="ＭＳ Ｐゴシック" pitchFamily="-84" charset="-128"/>
              </a:rPr>
              <a:t>7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0.00012=1.2x10</a:t>
            </a:r>
            <a:r>
              <a:rPr lang="en-US" sz="1800" baseline="30000" dirty="0">
                <a:ea typeface="ＭＳ Ｐゴシック" pitchFamily="-84" charset="-128"/>
              </a:rPr>
              <a:t>-4</a:t>
            </a:r>
          </a:p>
          <a:p>
            <a:pPr lvl="2" eaLnBrk="1" hangingPunct="1"/>
            <a:r>
              <a:rPr lang="en-US" sz="2200" dirty="0">
                <a:ea typeface="ＭＳ Ｐゴシック" pitchFamily="-84" charset="-128"/>
              </a:rPr>
              <a:t>How about 3000?</a:t>
            </a:r>
          </a:p>
          <a:p>
            <a:pPr lvl="3" eaLnBrk="1" hangingPunct="1"/>
            <a:r>
              <a:rPr lang="en-US" sz="1800" dirty="0">
                <a:ea typeface="ＭＳ Ｐゴシック" pitchFamily="-84" charset="-128"/>
              </a:rPr>
              <a:t>This book assumes all 0’s are significant but it could be different in other cases!</a:t>
            </a:r>
          </a:p>
        </p:txBody>
      </p:sp>
      <p:sp>
        <p:nvSpPr>
          <p:cNvPr id="5735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</p:spTree>
    <p:extLst>
      <p:ext uri="{BB962C8B-B14F-4D97-AF65-F5344CB8AC3E}">
        <p14:creationId xmlns:p14="http://schemas.microsoft.com/office/powerpoint/2010/main" val="125409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Aug. 26, 2019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B8BF76-6258-CA40-8FC0-A7EB9F001A89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837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C30454C-6BA0-A14A-912E-43B5CFFA7E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Significant Figures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8153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Operational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Addition or subtraction:</a:t>
            </a:r>
            <a:r>
              <a:rPr lang="en-US" dirty="0"/>
              <a:t> Keep the </a:t>
            </a:r>
            <a:r>
              <a:rPr lang="en-US" b="1" u="sng" dirty="0">
                <a:solidFill>
                  <a:srgbClr val="A50021"/>
                </a:solidFill>
              </a:rPr>
              <a:t>smallest number of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A50021"/>
                </a:solidFill>
              </a:rPr>
              <a:t>decimal place</a:t>
            </a:r>
            <a:r>
              <a:rPr lang="en-US" dirty="0"/>
              <a:t> in the result, independent of the number of significant digits: 12.001+ 3.1=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A50021"/>
                </a:solidFill>
              </a:rPr>
              <a:t>Multiplication or Division</a:t>
            </a:r>
            <a:r>
              <a:rPr lang="en-US" dirty="0"/>
              <a:t>: Keep the </a:t>
            </a:r>
            <a:r>
              <a:rPr lang="en-US" b="1" u="sng" dirty="0">
                <a:solidFill>
                  <a:srgbClr val="A50021"/>
                </a:solidFill>
              </a:rPr>
              <a:t>smallest number of significant digits</a:t>
            </a:r>
            <a:r>
              <a:rPr lang="en-US" dirty="0"/>
              <a:t> in the result: 12.001 x 3.1 =        , because the smallest significant figures is ?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791200" y="2286000"/>
            <a:ext cx="71120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15.1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467600" y="3657600"/>
            <a:ext cx="501650" cy="4953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37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What does this mean?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713163" y="4724400"/>
            <a:ext cx="4592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The worst precision determines the precision of the overall operation!!</a:t>
            </a:r>
          </a:p>
        </p:txBody>
      </p:sp>
      <p:sp>
        <p:nvSpPr>
          <p:cNvPr id="58379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Fall 2019                    Dr. Jonathan Asaadi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13162" y="5502275"/>
            <a:ext cx="459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A50021"/>
                </a:solidFill>
                <a:latin typeface="Arial Narrow" pitchFamily="-84" charset="0"/>
              </a:rPr>
              <a:t>Can’t get any better results than the worst measurement!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5557838"/>
            <a:ext cx="1544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50021"/>
                </a:solidFill>
                <a:latin typeface="Arial Narrow" pitchFamily="-84" charset="0"/>
              </a:rPr>
              <a:t>In English?</a:t>
            </a:r>
          </a:p>
        </p:txBody>
      </p:sp>
    </p:spTree>
    <p:extLst>
      <p:ext uri="{BB962C8B-B14F-4D97-AF65-F5344CB8AC3E}">
        <p14:creationId xmlns:p14="http://schemas.microsoft.com/office/powerpoint/2010/main" val="1115529529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11669</TotalTime>
  <Words>2025</Words>
  <Application>Microsoft Macintosh PowerPoint</Application>
  <PresentationFormat>On-screen Show (4:3)</PresentationFormat>
  <Paragraphs>302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Mincho</vt:lpstr>
      <vt:lpstr>Arial Narrow</vt:lpstr>
      <vt:lpstr>Monotype Corsiva</vt:lpstr>
      <vt:lpstr>Times New Roman</vt:lpstr>
      <vt:lpstr>phys1443-spring02</vt:lpstr>
      <vt:lpstr>PHYS 1444 – Section 002 Lecture #2</vt:lpstr>
      <vt:lpstr>Announcements</vt:lpstr>
      <vt:lpstr>Extra Credit Special Project #1 </vt:lpstr>
      <vt:lpstr>Why do Physics?</vt:lpstr>
      <vt:lpstr>Brief History of Physics</vt:lpstr>
      <vt:lpstr>Models, Theories and Laws</vt:lpstr>
      <vt:lpstr>Uncertainties</vt:lpstr>
      <vt:lpstr>Significant Figures</vt:lpstr>
      <vt:lpstr>Significant Figures</vt:lpstr>
      <vt:lpstr>SI Base Quantities and Units</vt:lpstr>
      <vt:lpstr>Prefixes, expressions and their meanings</vt:lpstr>
      <vt:lpstr>How do we convert quantities from one unit to another?</vt:lpstr>
      <vt:lpstr>What does the Electric Force do?</vt:lpstr>
      <vt:lpstr>Static Electricity; Electric Charge and Its Conservation</vt:lpstr>
      <vt:lpstr>Static Electricity; Electric Charge and Its Conservation</vt:lpstr>
      <vt:lpstr>Electric Charge in an Atom</vt:lpstr>
      <vt:lpstr>Insulators and Conductors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475</cp:revision>
  <dcterms:created xsi:type="dcterms:W3CDTF">2012-01-19T04:21:20Z</dcterms:created>
  <dcterms:modified xsi:type="dcterms:W3CDTF">2019-08-27T05:12:41Z</dcterms:modified>
</cp:coreProperties>
</file>