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91" r:id="rId2"/>
    <p:sldId id="481" r:id="rId3"/>
    <p:sldId id="495" r:id="rId4"/>
    <p:sldId id="483" r:id="rId5"/>
    <p:sldId id="484" r:id="rId6"/>
    <p:sldId id="485" r:id="rId7"/>
    <p:sldId id="486" r:id="rId8"/>
    <p:sldId id="487" r:id="rId9"/>
    <p:sldId id="488" r:id="rId10"/>
    <p:sldId id="489" r:id="rId11"/>
    <p:sldId id="490" r:id="rId12"/>
    <p:sldId id="491" r:id="rId13"/>
    <p:sldId id="492" r:id="rId14"/>
    <p:sldId id="493" r:id="rId15"/>
    <p:sldId id="494" r:id="rId16"/>
    <p:sldId id="496" r:id="rId17"/>
    <p:sldId id="497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89"/>
    <p:restoredTop sz="94660"/>
  </p:normalViewPr>
  <p:slideViewPr>
    <p:cSldViewPr>
      <p:cViewPr varScale="1">
        <p:scale>
          <a:sx n="116" d="100"/>
          <a:sy n="116" d="100"/>
        </p:scale>
        <p:origin x="8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8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5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02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9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Monday, Aug. 26,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PHYS 1444-002, Fall 2019                    Dr. Jonathan Asaadi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FD8D0F5F-F1D8-284C-9689-E99D0DEE07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8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/var/folders/kf/7w56wv9j72sbd7w75hl0rb20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#2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36866" y="1447800"/>
            <a:ext cx="27622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Aug. 26,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Jonathan </a:t>
            </a:r>
            <a:r>
              <a:rPr lang="en-US" dirty="0" err="1">
                <a:solidFill>
                  <a:schemeClr val="accent2"/>
                </a:solidFill>
                <a:latin typeface="Monotype Corsiva" pitchFamily="-84" charset="0"/>
              </a:rPr>
              <a:t>Asaadi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990600" y="6262296"/>
            <a:ext cx="7605544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#2, due 11pm, Tuesday, Sept. 3!!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524000" y="2209800"/>
            <a:ext cx="7162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Brief history of physics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Some basics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Ch 21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kern="0" dirty="0">
                <a:solidFill>
                  <a:srgbClr val="003300"/>
                </a:solidFill>
                <a:latin typeface="Arial Narrow" charset="0"/>
              </a:rPr>
              <a:t>Static Electricity and Charge Conservation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kern="0" dirty="0">
                <a:solidFill>
                  <a:srgbClr val="003300"/>
                </a:solidFill>
                <a:latin typeface="Arial Narrow" charset="0"/>
              </a:rPr>
              <a:t>Charges in Atom, Insulators and Conductors &amp; Induced Charge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kern="0" dirty="0">
                <a:solidFill>
                  <a:srgbClr val="003300"/>
                </a:solidFill>
                <a:latin typeface="Arial Narrow" charset="0"/>
              </a:rPr>
              <a:t>Coulomb’s Law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</a:rPr>
              <a:t>The Electric Field &amp; Field Lines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</a:rPr>
              <a:t>Electric Fields and Conductors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1D6A9-D988-8545-83DC-799C524FD505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 autoUpdateAnimBg="0"/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Aug. 26, 2019</a:t>
            </a:r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Jonathan Asaadi</a:t>
            </a: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EE77-F4F0-6B4B-8EF9-32A28C5FF026}" type="slidenum">
              <a:rPr lang="en-US"/>
              <a:pPr/>
              <a:t>10</a:t>
            </a:fld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77200" cy="762000"/>
          </a:xfrm>
        </p:spPr>
        <p:txBody>
          <a:bodyPr/>
          <a:lstStyle/>
          <a:p>
            <a:r>
              <a:rPr lang="en-US"/>
              <a:t>SI Base Quantities and Units</a:t>
            </a:r>
          </a:p>
        </p:txBody>
      </p:sp>
      <p:sp>
        <p:nvSpPr>
          <p:cNvPr id="176148" name="Text Box 20"/>
          <p:cNvSpPr txBox="1">
            <a:spLocks noChangeArrowheads="1"/>
          </p:cNvSpPr>
          <p:nvPr/>
        </p:nvSpPr>
        <p:spPr bwMode="auto">
          <a:xfrm>
            <a:off x="517525" y="5562600"/>
            <a:ext cx="7986713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i="1" dirty="0">
                <a:solidFill>
                  <a:srgbClr val="A50021"/>
                </a:solidFill>
                <a:latin typeface="Arial Narrow" charset="0"/>
              </a:rPr>
              <a:t>There are prefixes that scales the units larger or smaller for convenience (see pg. 7)</a:t>
            </a:r>
          </a:p>
        </p:txBody>
      </p:sp>
      <p:graphicFrame>
        <p:nvGraphicFramePr>
          <p:cNvPr id="176194" name="Group 66"/>
          <p:cNvGraphicFramePr>
            <a:graphicFrameLocks noGrp="1"/>
          </p:cNvGraphicFramePr>
          <p:nvPr>
            <p:ph idx="1"/>
          </p:nvPr>
        </p:nvGraphicFramePr>
        <p:xfrm>
          <a:off x="609600" y="1066800"/>
          <a:ext cx="7772400" cy="416369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Quantity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Unit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Unit Abbrevation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Length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Meter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Time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Second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Mass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Kilogram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kg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Electric current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Ampere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Temperature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Kelvin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k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Amount of substance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Mole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mol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Luminous Intensity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Candela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cd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29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6246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27C3A9-213E-1F48-9B8B-B0FEAB62E734}" type="slidenum">
              <a:rPr lang="en-US">
                <a:latin typeface="Arial Narrow" pitchFamily="-84" charset="0"/>
              </a:rPr>
              <a:pPr/>
              <a:t>11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62469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0935F9B-E8D7-EC40-A68A-2280E57E69BA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11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24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077200" cy="8382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Prefixes, expressions and their meanings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76800" y="1138238"/>
            <a:ext cx="3810000" cy="5110162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deci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d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centi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-2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milli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m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-3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micro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μ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-6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nano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-9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pico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-12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femto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-15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atto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a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-18 </a:t>
            </a: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zepto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z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-21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yocto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-24</a:t>
            </a: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990600" y="1138238"/>
            <a:ext cx="365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deca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da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hecto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h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2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kilo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k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3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mega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M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6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giga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G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9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tera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T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12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peta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P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15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exa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E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zetta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Z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21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yotta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Y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24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1584325" y="609600"/>
            <a:ext cx="1222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A50021"/>
                </a:solidFill>
                <a:latin typeface="Arial Narrow" pitchFamily="-84" charset="0"/>
              </a:rPr>
              <a:t>Larger</a:t>
            </a: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5316538" y="609600"/>
            <a:ext cx="1389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A50021"/>
                </a:solidFill>
                <a:latin typeface="Arial Narrow" pitchFamily="-84" charset="0"/>
              </a:rPr>
              <a:t>Smaller</a:t>
            </a:r>
          </a:p>
        </p:txBody>
      </p:sp>
    </p:spTree>
    <p:extLst>
      <p:ext uri="{BB962C8B-B14F-4D97-AF65-F5344CB8AC3E}">
        <p14:creationId xmlns:p14="http://schemas.microsoft.com/office/powerpoint/2010/main" val="215423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3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3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3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3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3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5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  <p:bldP spid="153604" grpId="0" build="p"/>
      <p:bldP spid="153605" grpId="0"/>
      <p:bldP spid="1536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6451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379E6C-F8ED-5547-90AD-120D7150A6AB}" type="slidenum">
              <a:rPr lang="en-US">
                <a:latin typeface="Arial Narrow" pitchFamily="-84" charset="0"/>
              </a:rPr>
              <a:pPr/>
              <a:t>12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6451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956A2CD-8923-6348-A10C-4BEA9391527B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12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45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543800" cy="12192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How do we convert quantities from one unit to another?</a:t>
            </a: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914400" y="1219200"/>
            <a:ext cx="1698625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pitchFamily="-84" charset="0"/>
              </a:rPr>
              <a:t>Unit 1 =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6889750" y="1219200"/>
            <a:ext cx="1339850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pitchFamily="-84" charset="0"/>
              </a:rPr>
              <a:t>Unit 2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2719388" y="1219200"/>
            <a:ext cx="4138612" cy="7016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Arial Narrow" pitchFamily="-84" charset="0"/>
              </a:rPr>
              <a:t>Conversion factor X</a:t>
            </a:r>
          </a:p>
        </p:txBody>
      </p:sp>
      <p:graphicFrame>
        <p:nvGraphicFramePr>
          <p:cNvPr id="23604" name="Group 52"/>
          <p:cNvGraphicFramePr>
            <a:graphicFrameLocks noGrp="1"/>
          </p:cNvGraphicFramePr>
          <p:nvPr/>
        </p:nvGraphicFramePr>
        <p:xfrm>
          <a:off x="762000" y="2057400"/>
          <a:ext cx="7696200" cy="411480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0.0254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0.303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3.03x10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minutes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seconds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And many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More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Here….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02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animBg="1" autoUpdateAnimBg="0"/>
      <p:bldP spid="155652" grpId="0" animBg="1" autoUpdateAnimBg="0"/>
      <p:bldP spid="155653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Aug. 26,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Jonathan Asaadi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E7F-230A-7840-B7EE-47874DABF809}" type="slidenum">
              <a:rPr lang="en-US"/>
              <a:pPr/>
              <a:t>13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 dirty="0"/>
              <a:t>What does the Electric Force do?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Electric force is the bases of modern technology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Virtually everything we use every day uses electric force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Can you give a few examples?</a:t>
            </a:r>
          </a:p>
          <a:p>
            <a:pPr>
              <a:lnSpc>
                <a:spcPct val="90000"/>
              </a:lnSpc>
            </a:pPr>
            <a:r>
              <a:rPr lang="en-US" dirty="0"/>
              <a:t>But this force also affects many others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Making up materials with atoms and molecules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Biological metabolic processes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Nerve signals, heart pumping, etc</a:t>
            </a:r>
          </a:p>
          <a:p>
            <a:pPr>
              <a:lnSpc>
                <a:spcPct val="90000"/>
              </a:lnSpc>
            </a:pPr>
            <a:r>
              <a:rPr lang="en-US" dirty="0"/>
              <a:t>Virtually all the forces we have learned in Physics I: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Friction, normal force, elastic force and other contact forces are the results of electric forces acting at the atomic level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905000"/>
            <a:ext cx="1897624" cy="115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Aug. 26,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Jonathan Asaadi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B9A0-A52A-0748-B517-EAB80E5033FD}" type="slidenum">
              <a:rPr lang="en-US"/>
              <a:pPr/>
              <a:t>14</a:t>
            </a:fld>
            <a:endParaRPr lang="en-US"/>
          </a:p>
        </p:txBody>
      </p:sp>
      <p:pic>
        <p:nvPicPr>
          <p:cNvPr id="179202" name="Picture 2" descr="FG21_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295650"/>
            <a:ext cx="4343400" cy="3257550"/>
          </a:xfrm>
          <a:prstGeom prst="rect">
            <a:avLst/>
          </a:prstGeom>
          <a:noFill/>
        </p:spPr>
      </p:pic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/>
              <a:t>Static Electricity; Electric Charge and Its Conservation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01000" cy="2819400"/>
          </a:xfrm>
        </p:spPr>
        <p:txBody>
          <a:bodyPr/>
          <a:lstStyle/>
          <a:p>
            <a:r>
              <a:rPr lang="en-US" sz="2800" dirty="0"/>
              <a:t>Electricity is from Greek word </a:t>
            </a:r>
            <a:r>
              <a:rPr lang="en-US" sz="2800" dirty="0" err="1">
                <a:latin typeface="Monotype Corsiva" charset="0"/>
              </a:rPr>
              <a:t>elecktron</a:t>
            </a:r>
            <a:r>
              <a:rPr lang="en-US" sz="2800" dirty="0">
                <a:latin typeface="Monotype Corsiva" charset="0"/>
              </a:rPr>
              <a:t>=</a:t>
            </a:r>
            <a:r>
              <a:rPr lang="en-US" sz="2800" dirty="0"/>
              <a:t>amber, a petrified tree resin that attracts matter if rubbed</a:t>
            </a:r>
          </a:p>
          <a:p>
            <a:r>
              <a:rPr lang="en-US" sz="2800" dirty="0"/>
              <a:t>Static Electricity: an amber effect</a:t>
            </a:r>
          </a:p>
          <a:p>
            <a:pPr lvl="1"/>
            <a:r>
              <a:rPr lang="en-US" sz="2400" dirty="0"/>
              <a:t>An object becomes charged or “posses a net electric charge” due to rubbing</a:t>
            </a:r>
          </a:p>
          <a:p>
            <a:pPr lvl="1"/>
            <a:r>
              <a:rPr lang="en-US" sz="2400" dirty="0"/>
              <a:t>Can you give some examples?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609600" y="3810000"/>
            <a:ext cx="624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Two types of electric charge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Like charges repel while unlike charges attract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Benjamin Franklin referred the charge on glass rod as the positive, arbitrarily.   Thus the charge that attracts glass rod is negative. 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 This convention is still used.</a:t>
            </a:r>
            <a:endParaRPr lang="en-US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pic>
        <p:nvPicPr>
          <p:cNvPr id="179206" name="Picture 6" descr="amb-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600200"/>
            <a:ext cx="1676400" cy="102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045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9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9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9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 build="p"/>
      <p:bldP spid="17920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Aug. 26,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Jonathan Asaadi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E7F-230A-7840-B7EE-47874DABF809}" type="slidenum">
              <a:rPr lang="en-US"/>
              <a:pPr/>
              <a:t>15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/>
              <a:t>Static Electricity; Electric Charge and Its Conservation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Franklin argued that when a certain amount of charge is produced on one body in a process, an equal amount of opposite type of charge is produced on another body.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positive and negative are treated algebraically so that during any process the net change in the amount of produced charge is    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When you comb your hair with a plastic comb, the comb acquires a negative charge and the hair an equal amount of positive charge.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This is the </a:t>
            </a:r>
            <a:r>
              <a:rPr lang="en-US" sz="2800" b="1" u="sng" dirty="0">
                <a:solidFill>
                  <a:srgbClr val="A50021"/>
                </a:solidFill>
              </a:rPr>
              <a:t>law of conservation of electric charge.</a:t>
            </a:r>
          </a:p>
          <a:p>
            <a:pPr lvl="1">
              <a:lnSpc>
                <a:spcPct val="90000"/>
              </a:lnSpc>
            </a:pPr>
            <a:r>
              <a:rPr lang="en-US" sz="2400" b="1" u="sng" dirty="0">
                <a:solidFill>
                  <a:srgbClr val="A50021"/>
                </a:solidFill>
                <a:sym typeface="Wingdings" charset="2"/>
              </a:rPr>
              <a:t>The net amount of electric charge produced in any process is ZERO!!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If one object or one region of space acquires a positive charge, then an equal amount of negative charge will be found in neighboring areas or objects.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No violations have ever been observed.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conservation law is as firmly established as that of energy or momentum.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27670" y="266700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  <a:latin typeface="+mj-lt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7368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21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uiExpand="1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G21_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5486400"/>
            <a:ext cx="1447800" cy="108585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Aug. 26,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Jonathan Asaadi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943E-F9A2-0E4F-99AF-5B9DA1D44CFB}" type="slidenum">
              <a:rPr lang="en-US"/>
              <a:pPr/>
              <a:t>16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762000"/>
          </a:xfrm>
        </p:spPr>
        <p:txBody>
          <a:bodyPr/>
          <a:lstStyle/>
          <a:p>
            <a:r>
              <a:rPr lang="en-US" dirty="0"/>
              <a:t>Electric Charge in an Atom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It has been understood through the past century that an atom consists of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 positively charged heavy core </a:t>
            </a:r>
            <a:r>
              <a:rPr lang="en-US" sz="2400" dirty="0" err="1">
                <a:sym typeface="Wingdings" charset="2"/>
              </a:rPr>
              <a:t></a:t>
            </a:r>
            <a:r>
              <a:rPr lang="en-US" sz="2400" dirty="0">
                <a:sym typeface="Wingdings" charset="2"/>
              </a:rPr>
              <a:t> What is the name?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This core is the nucleus and consists of neutrons and protons.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negatively charged light particles surround the core </a:t>
            </a:r>
            <a:r>
              <a:rPr lang="en-US" sz="2400" dirty="0" err="1">
                <a:sym typeface="Wingdings" charset="2"/>
              </a:rPr>
              <a:t></a:t>
            </a:r>
            <a:r>
              <a:rPr lang="en-US" sz="2400" dirty="0">
                <a:sym typeface="Wingdings" charset="2"/>
              </a:rPr>
              <a:t> What is the name of these light particles?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These are called electrons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How many of these in an atom?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So what is the net electrical charge of an atom?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Zero!!!   Electrically neutral!!!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Can you explain what happens when a comb is rubbed on a towel?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Electrons from the towel get transferred to the comb, making the comb negatively charged while leaving positive ions on the towel.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These charges eventually get neutralized primarily by water molecules in the air. 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4600539" y="3019425"/>
            <a:ext cx="4238661" cy="338554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A50021"/>
                </a:solidFill>
                <a:latin typeface="Arial Narrow" charset="0"/>
              </a:rPr>
              <a:t>As many as the number of protons in the nucleus!!</a:t>
            </a:r>
          </a:p>
        </p:txBody>
      </p:sp>
    </p:spTree>
    <p:extLst>
      <p:ext uri="{BB962C8B-B14F-4D97-AF65-F5344CB8AC3E}">
        <p14:creationId xmlns:p14="http://schemas.microsoft.com/office/powerpoint/2010/main" val="157616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1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/>
      <p:bldP spid="1812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Aug. 26, 2019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Jonathan Asaadi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A76-5565-2E44-A5A5-0AFB68126CAD}" type="slidenum">
              <a:rPr lang="en-US"/>
              <a:pPr/>
              <a:t>17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Insulators and Conductors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Let’s imagine two metal balls of which one is charged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will happen if they are connected by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metallic object?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Some charge is transferred.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These objects are called </a:t>
            </a:r>
            <a:r>
              <a:rPr lang="en-US" sz="2000" b="1" u="sng" dirty="0">
                <a:solidFill>
                  <a:srgbClr val="C00000"/>
                </a:solidFill>
              </a:rPr>
              <a:t>conductors of electricity</a:t>
            </a:r>
            <a:r>
              <a:rPr lang="en-US" sz="20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 wooden object?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No charge is transferred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These objects are called </a:t>
            </a:r>
            <a:r>
              <a:rPr lang="en-US" sz="2000" b="1" u="sng" dirty="0">
                <a:solidFill>
                  <a:srgbClr val="C00000"/>
                </a:solidFill>
              </a:rPr>
              <a:t>nonconductors or insulators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Metals are generally good conductors whereas most other materials are insulators.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There are third kind of materials called, semi-conductors, like silicon or germanium </a:t>
            </a:r>
            <a:r>
              <a:rPr lang="en-US" sz="2400" dirty="0">
                <a:sym typeface="Wingdings" charset="2"/>
              </a:rPr>
              <a:t> conduct only in certain conditions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Atomically, conductors have loosely bound electrons while insulators have them tightly bound!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0" y="533400"/>
            <a:ext cx="1371600" cy="1066800"/>
            <a:chOff x="4464" y="912"/>
            <a:chExt cx="1056" cy="864"/>
          </a:xfrm>
        </p:grpSpPr>
        <p:pic>
          <p:nvPicPr>
            <p:cNvPr id="182277" name="Picture 5" descr="FG21_005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64" y="912"/>
              <a:ext cx="1056" cy="792"/>
            </a:xfrm>
            <a:prstGeom prst="rect">
              <a:avLst/>
            </a:prstGeom>
            <a:noFill/>
          </p:spPr>
        </p:pic>
        <p:sp>
          <p:nvSpPr>
            <p:cNvPr id="182278" name="Rectangle 6"/>
            <p:cNvSpPr>
              <a:spLocks noChangeArrowheads="1"/>
            </p:cNvSpPr>
            <p:nvPr/>
          </p:nvSpPr>
          <p:spPr bwMode="auto">
            <a:xfrm>
              <a:off x="4464" y="1488"/>
              <a:ext cx="105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182279" name="Picture 7" descr="FG21_005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3700" y="1600200"/>
            <a:ext cx="1371600" cy="1028700"/>
          </a:xfrm>
          <a:prstGeom prst="rect">
            <a:avLst/>
          </a:prstGeom>
          <a:noFill/>
        </p:spPr>
      </p:pic>
      <p:pic>
        <p:nvPicPr>
          <p:cNvPr id="182280" name="Picture 8" descr="FG21_005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743200"/>
            <a:ext cx="1447800" cy="108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112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2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09600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58188"/>
            <a:ext cx="8839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400" dirty="0">
                <a:latin typeface="Arial Narrow" charset="0"/>
                <a:ea typeface="ＭＳ Ｐゴシック" charset="0"/>
                <a:cs typeface="ＭＳ Ｐゴシック" charset="0"/>
              </a:rPr>
              <a:t>113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/125 of you have registered in the homework system.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8</a:t>
            </a:r>
            <a:r>
              <a:rPr lang="en-US" altLang="ko-KR" sz="2000" dirty="0">
                <a:latin typeface="Arial Narrow" charset="0"/>
                <a:ea typeface="ＭＳ Ｐゴシック" charset="0"/>
              </a:rPr>
              <a:t>8</a:t>
            </a:r>
            <a:r>
              <a:rPr lang="en-US" sz="2000" dirty="0">
                <a:latin typeface="Arial Narrow" charset="0"/>
                <a:ea typeface="ＭＳ Ｐゴシック" charset="0"/>
              </a:rPr>
              <a:t>/</a:t>
            </a:r>
            <a:r>
              <a:rPr lang="en-US" altLang="ko-KR" sz="2000" dirty="0">
                <a:latin typeface="Arial Narrow" charset="0"/>
                <a:ea typeface="ＭＳ Ｐゴシック" charset="0"/>
              </a:rPr>
              <a:t>11</a:t>
            </a:r>
            <a:r>
              <a:rPr lang="en-US" sz="2000" dirty="0">
                <a:latin typeface="Arial Narrow" charset="0"/>
                <a:ea typeface="ＭＳ Ｐゴシック" charset="0"/>
              </a:rPr>
              <a:t>3 submitted the homework!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Fantastic job!!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You need Dr. Yu’s enrollment approval… So move quickly…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Remember, the deadline for the freebee homework is 11pm today, Monday, Aug. 26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You </a:t>
            </a:r>
            <a:r>
              <a:rPr lang="en-US" sz="2000" b="1" u="sng" dirty="0">
                <a:solidFill>
                  <a:srgbClr val="C00000"/>
                </a:solidFill>
                <a:latin typeface="Arial Narrow" charset="0"/>
                <a:ea typeface="ＭＳ Ｐゴシック" charset="0"/>
              </a:rPr>
              <a:t>MUST</a:t>
            </a:r>
            <a:r>
              <a:rPr lang="en-US" sz="2000" dirty="0">
                <a:latin typeface="Arial Narrow" charset="0"/>
                <a:ea typeface="ＭＳ Ｐゴシック" charset="0"/>
              </a:rPr>
              <a:t> submit the homework to obtain 100% credit!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Reading assignment: CH21 – 7 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Quiz at the beginning of the class, Wed. Sept. 4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Appendix A1 – A8 and what we’ve learned this Wednesday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In class, this Wednesday, Sept. 4</a:t>
            </a:r>
          </a:p>
          <a:p>
            <a:pPr lvl="1" eaLnBrk="1" hangingPunct="1"/>
            <a:r>
              <a:rPr lang="en-US" sz="2000" dirty="0"/>
              <a:t>You can bring your calculator but it must not have any relevant formula pre-input</a:t>
            </a:r>
          </a:p>
          <a:p>
            <a:pPr lvl="2" eaLnBrk="1" hangingPunct="1"/>
            <a:r>
              <a:rPr lang="en-US" sz="1600" dirty="0"/>
              <a:t>No phone or computers can be used as a calculator!</a:t>
            </a:r>
          </a:p>
          <a:p>
            <a:pPr lvl="1" eaLnBrk="1" hangingPunct="1"/>
            <a:r>
              <a:rPr lang="en-US" sz="2000" dirty="0"/>
              <a:t>BYOF: You may bring one 8.5x11.5 sheet (front and back) of </a:t>
            </a:r>
            <a:r>
              <a:rPr lang="en-US" sz="2000" b="1" u="sng" dirty="0">
                <a:solidFill>
                  <a:srgbClr val="C00000"/>
                </a:solidFill>
              </a:rPr>
              <a:t>handwritten formulae </a:t>
            </a:r>
            <a:r>
              <a:rPr lang="en-US" sz="2000" dirty="0"/>
              <a:t>and values of constants for the exam</a:t>
            </a:r>
          </a:p>
          <a:p>
            <a:pPr lvl="1" eaLnBrk="1" hangingPunct="1"/>
            <a:r>
              <a:rPr lang="en-US" sz="2000" dirty="0"/>
              <a:t>No derivations, word definitions, or solutions or setups of ANY problems!</a:t>
            </a:r>
          </a:p>
          <a:p>
            <a:pPr lvl="1" eaLnBrk="1" hangingPunct="1"/>
            <a:r>
              <a:rPr lang="en-US" sz="2000" dirty="0"/>
              <a:t>No additional formulae or values of constants will be provided!</a:t>
            </a:r>
            <a:endParaRPr lang="en-US" sz="2000" dirty="0">
              <a:latin typeface="Arial Narro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No class next Monday, Sept. 2, Labor Day</a:t>
            </a:r>
          </a:p>
        </p:txBody>
      </p:sp>
    </p:spTree>
    <p:extLst>
      <p:ext uri="{BB962C8B-B14F-4D97-AF65-F5344CB8AC3E}">
        <p14:creationId xmlns:p14="http://schemas.microsoft.com/office/powerpoint/2010/main" val="150496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Aug. 26,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Jonathan Asaadi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dirty="0"/>
              <a:t>Extra Credit Special Project #1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5562600"/>
          </a:xfrm>
        </p:spPr>
        <p:txBody>
          <a:bodyPr/>
          <a:lstStyle/>
          <a:p>
            <a:r>
              <a:rPr lang="en-US" sz="2800" dirty="0"/>
              <a:t>Compare the Coulomb force to the Gravitational force in the following cases by expressing Coulomb force (F</a:t>
            </a:r>
            <a:r>
              <a:rPr lang="en-US" sz="2800" baseline="-25000" dirty="0"/>
              <a:t>C</a:t>
            </a:r>
            <a:r>
              <a:rPr lang="en-US" sz="2800" dirty="0"/>
              <a:t>) in terms of the gravitational force (F</a:t>
            </a:r>
            <a:r>
              <a:rPr lang="en-US" sz="2800" baseline="-25000" dirty="0"/>
              <a:t>G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Between two protons separated by 1m</a:t>
            </a:r>
          </a:p>
          <a:p>
            <a:pPr lvl="1"/>
            <a:r>
              <a:rPr lang="en-US" sz="2400" dirty="0"/>
              <a:t>Between two protons separated by an arbitrary distance R</a:t>
            </a:r>
          </a:p>
          <a:p>
            <a:pPr lvl="1"/>
            <a:r>
              <a:rPr lang="en-US" sz="2400" dirty="0"/>
              <a:t>Between two electrons separated by 1m</a:t>
            </a:r>
          </a:p>
          <a:p>
            <a:pPr lvl="1"/>
            <a:r>
              <a:rPr lang="en-US" sz="2400" dirty="0"/>
              <a:t>Between two electrons separated by an arbitrary distance R </a:t>
            </a:r>
          </a:p>
          <a:p>
            <a:r>
              <a:rPr lang="en-US" sz="2800" dirty="0"/>
              <a:t>Five points each, totaling 20 points</a:t>
            </a:r>
          </a:p>
          <a:p>
            <a:r>
              <a:rPr lang="en-US" sz="2800" dirty="0"/>
              <a:t>BE SURE to show all the details of your work, including all formulae, proper references to them and explanations</a:t>
            </a:r>
          </a:p>
          <a:p>
            <a:r>
              <a:rPr lang="en-US" sz="2800" dirty="0"/>
              <a:t>Please staple them before the submission</a:t>
            </a:r>
          </a:p>
          <a:p>
            <a:r>
              <a:rPr lang="en-US" sz="2800" dirty="0"/>
              <a:t>Due at the beginning of the class Wednesday, Sept. 4</a:t>
            </a:r>
          </a:p>
        </p:txBody>
      </p:sp>
    </p:spTree>
    <p:extLst>
      <p:ext uri="{BB962C8B-B14F-4D97-AF65-F5344CB8AC3E}">
        <p14:creationId xmlns:p14="http://schemas.microsoft.com/office/powerpoint/2010/main" val="202709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8CA85B-B30E-0D41-87DE-7BB3FA64BD0D}" type="slidenum">
              <a:rPr lang="en-US">
                <a:latin typeface="Arial Narrow" pitchFamily="-84" charset="0"/>
              </a:rPr>
              <a:pPr/>
              <a:t>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5325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3F01506-6911-2F41-9B13-E3A4BB1C3644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4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32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b="1">
                <a:ea typeface="ＭＳ Ｐゴシック" pitchFamily="-84" charset="-128"/>
                <a:cs typeface="ＭＳ Ｐゴシック" pitchFamily="-84" charset="-128"/>
              </a:rPr>
              <a:t>Why do Physics?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To understand nature through experimental observations and measurements (</a:t>
            </a:r>
            <a:r>
              <a:rPr lang="en-US" sz="2800" b="1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Research</a:t>
            </a:r>
            <a:r>
              <a:rPr lang="en-US" sz="2800" dirty="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Establish limited number of fundamental laws, usually with mathematical expressions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Predict the nature’s course</a:t>
            </a:r>
          </a:p>
          <a:p>
            <a:pPr eaLnBrk="1" hangingPunct="1">
              <a:lnSpc>
                <a:spcPct val="90000"/>
              </a:lnSpc>
              <a:buFont typeface="MS Mincho" pitchFamily="49" charset="-128"/>
              <a:buChar char="⇒"/>
            </a:pPr>
            <a:r>
              <a:rPr lang="en-US" sz="28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Theory and Experiment work hand-in-hand</a:t>
            </a:r>
          </a:p>
          <a:p>
            <a:pPr eaLnBrk="1" hangingPunct="1">
              <a:lnSpc>
                <a:spcPct val="90000"/>
              </a:lnSpc>
              <a:buFont typeface="MS Mincho" pitchFamily="49" charset="-128"/>
              <a:buChar char="⇒"/>
            </a:pPr>
            <a:r>
              <a:rPr lang="en-US" sz="28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Discrepancies between experimental measurements and theory are good for improvements</a:t>
            </a:r>
          </a:p>
          <a:p>
            <a:pPr eaLnBrk="1" hangingPunct="1">
              <a:lnSpc>
                <a:spcPct val="90000"/>
              </a:lnSpc>
              <a:buFont typeface="MS Mincho" pitchFamily="49" charset="-128"/>
              <a:buChar char="⇒"/>
            </a:pPr>
            <a:r>
              <a:rPr lang="en-US" sz="28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The general principles formulated through theory is used to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improve our everyday lives, even though some laws can take a while till we see them amongst us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1058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0066"/>
                </a:solidFill>
                <a:latin typeface="Arial Narrow" pitchFamily="-84" charset="0"/>
              </a:rPr>
              <a:t>Exp.</a:t>
            </a:r>
            <a:r>
              <a:rPr lang="en-US" sz="6000" dirty="0">
                <a:solidFill>
                  <a:srgbClr val="FF0066"/>
                </a:solidFill>
                <a:latin typeface="Arial Narrow" pitchFamily="-84" charset="0"/>
              </a:rPr>
              <a:t>{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-76200" y="1752600"/>
            <a:ext cx="1620838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0066"/>
                </a:solidFill>
                <a:latin typeface="Arial Narrow" pitchFamily="-84" charset="0"/>
              </a:rPr>
              <a:t>Theory </a:t>
            </a:r>
            <a:r>
              <a:rPr lang="en-US" sz="8800">
                <a:solidFill>
                  <a:srgbClr val="FF0066"/>
                </a:solidFill>
                <a:latin typeface="Arial Narrow" pitchFamily="-84" charset="0"/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59603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build="p"/>
      <p:bldP spid="207876" grpId="0"/>
      <p:bldP spid="2078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CC9227-5877-134E-99CC-F1153F04D645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5427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969EC02-B465-1F46-95EF-CE1AC1643C7B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5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42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Brief History of Physics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001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AD 18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century: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Newton’s Classical Mechanics: A theory of mechanics based on observations and measurements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AD 19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Century: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Electricity, Magnetism, and Thermodynamics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Late AD 19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and early 20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century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sz="2400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Modern Physics Era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Einstein’s theory of relativity: Generalized theory of space, time, and energy (mechanics)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Quantum Mechanics: Theory of atomic phenomena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Physics has come very far, very fast, and is still progressing, yet we’ve got a long way to go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What is matter made of?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do matters get mass?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and why do matters interact with each other?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is universe created?</a:t>
            </a:r>
          </a:p>
        </p:txBody>
      </p:sp>
    </p:spTree>
    <p:extLst>
      <p:ext uri="{BB962C8B-B14F-4D97-AF65-F5344CB8AC3E}">
        <p14:creationId xmlns:p14="http://schemas.microsoft.com/office/powerpoint/2010/main" val="353710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0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0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70E4F3-5A7A-6E40-8D6E-155C2781E57E}" type="slidenum">
              <a:rPr lang="en-US">
                <a:latin typeface="Arial Narrow" pitchFamily="-84" charset="0"/>
              </a:rPr>
              <a:pPr/>
              <a:t>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55301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2B7437F-471F-5744-A69F-7381C54885A0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6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53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Models, Theories and Laws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Models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: An analogy or a mental image of a phenomena in terms of something we are familiar with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Thinking light as waves, behaving just like water waves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Often provide insights for new experiments and ideas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Theories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: More systematically improved version of models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Can provide quantitative predictions that are testable and more precise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Laws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: Certain concise but general statements about how nature behaves </a:t>
            </a:r>
            <a:endParaRPr lang="en-US" sz="2800" dirty="0">
              <a:ea typeface="ＭＳ Ｐゴシック" pitchFamily="-84" charset="-128"/>
              <a:cs typeface="ＭＳ Ｐゴシック" pitchFamily="-84" charset="-128"/>
              <a:sym typeface="Wingdings" pitchFamily="-84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Energy conservation law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ym typeface="Wingdings" pitchFamily="-84" charset="2"/>
              </a:rPr>
              <a:t>The statement must be found experimentally valid to become a law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Principles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: Less general statements of how nature behaves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Has some level of arbitrariness</a:t>
            </a:r>
          </a:p>
        </p:txBody>
      </p:sp>
    </p:spTree>
    <p:extLst>
      <p:ext uri="{BB962C8B-B14F-4D97-AF65-F5344CB8AC3E}">
        <p14:creationId xmlns:p14="http://schemas.microsoft.com/office/powerpoint/2010/main" val="273636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5632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F4C5E4-A20A-D34A-94BA-12452F65537C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6324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AB566C1F-BBF6-6242-A5A3-31BE5DA5B18D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7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Uncertainties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90600"/>
            <a:ext cx="8153400" cy="5486400"/>
          </a:xfrm>
        </p:spPr>
        <p:txBody>
          <a:bodyPr/>
          <a:lstStyle/>
          <a:p>
            <a:pPr eaLnBrk="1" hangingPunct="1"/>
            <a:r>
              <a:rPr lang="en-US" sz="3500">
                <a:ea typeface="ＭＳ Ｐゴシック" pitchFamily="-84" charset="-128"/>
                <a:cs typeface="ＭＳ Ｐゴシック" pitchFamily="-84" charset="-128"/>
              </a:rPr>
              <a:t>Physical measurements have limited precision, however good they are, due to:</a:t>
            </a:r>
          </a:p>
          <a:p>
            <a:pPr lvl="1" eaLnBrk="1" hangingPunct="1"/>
            <a:r>
              <a:rPr lang="en-US"/>
              <a:t>Number of measurements </a:t>
            </a:r>
          </a:p>
          <a:p>
            <a:pPr lvl="1" eaLnBrk="1" hangingPunct="1"/>
            <a:r>
              <a:rPr lang="en-US"/>
              <a:t>Quality of instruments (meter stick vs micro-meter)</a:t>
            </a:r>
          </a:p>
          <a:p>
            <a:pPr lvl="1" eaLnBrk="1" hangingPunct="1"/>
            <a:r>
              <a:rPr lang="en-US"/>
              <a:t>Experience of the person doing measurements</a:t>
            </a:r>
          </a:p>
          <a:p>
            <a:pPr lvl="1" eaLnBrk="1" hangingPunct="1"/>
            <a:r>
              <a:rPr lang="en-US"/>
              <a:t>Etc</a:t>
            </a: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In many cases, uncertainties are more important and difficult to estimate than the central (or mean) values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338138" y="2160588"/>
            <a:ext cx="881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A50021"/>
                </a:solidFill>
                <a:latin typeface="Arial Narrow" pitchFamily="-84" charset="0"/>
              </a:rPr>
              <a:t>Stat.{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2590800"/>
            <a:ext cx="914400" cy="1555750"/>
            <a:chOff x="144" y="1632"/>
            <a:chExt cx="576" cy="980"/>
          </a:xfrm>
        </p:grpSpPr>
        <p:sp>
          <p:nvSpPr>
            <p:cNvPr id="56330" name="Text Box 6"/>
            <p:cNvSpPr txBox="1">
              <a:spLocks noChangeArrowheads="1"/>
            </p:cNvSpPr>
            <p:nvPr/>
          </p:nvSpPr>
          <p:spPr bwMode="auto">
            <a:xfrm>
              <a:off x="528" y="1632"/>
              <a:ext cx="192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9600">
                  <a:solidFill>
                    <a:srgbClr val="A50021"/>
                  </a:solidFill>
                  <a:latin typeface="Arial Narrow" pitchFamily="-84" charset="0"/>
                </a:rPr>
                <a:t>{</a:t>
              </a:r>
            </a:p>
          </p:txBody>
        </p:sp>
        <p:sp>
          <p:nvSpPr>
            <p:cNvPr id="56331" name="Text Box 7"/>
            <p:cNvSpPr txBox="1">
              <a:spLocks noChangeArrowheads="1"/>
            </p:cNvSpPr>
            <p:nvPr/>
          </p:nvSpPr>
          <p:spPr bwMode="auto">
            <a:xfrm>
              <a:off x="144" y="1959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A50021"/>
                  </a:solidFill>
                  <a:latin typeface="Arial Narrow" pitchFamily="-84" charset="0"/>
                </a:rPr>
                <a:t>Syst.</a:t>
              </a:r>
            </a:p>
          </p:txBody>
        </p:sp>
      </p:grpSp>
      <p:sp>
        <p:nvSpPr>
          <p:cNvPr id="56329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</p:spTree>
    <p:extLst>
      <p:ext uri="{BB962C8B-B14F-4D97-AF65-F5344CB8AC3E}">
        <p14:creationId xmlns:p14="http://schemas.microsoft.com/office/powerpoint/2010/main" val="299198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/>
      <p:bldP spid="1699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DA9EC3-498A-5149-865F-1AB9EFEAF230}" type="slidenum">
              <a:rPr lang="en-US">
                <a:latin typeface="Arial Narrow" pitchFamily="-84" charset="0"/>
              </a:rPr>
              <a:pPr/>
              <a:t>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7348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03923EB7-681D-CF4C-AC8C-B50A6C1752F8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8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Significant Figures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457200"/>
            <a:ext cx="8382000" cy="5715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Denote the precision of the measured values</a:t>
            </a:r>
          </a:p>
          <a:p>
            <a:pPr lvl="1" eaLnBrk="1" hangingPunct="1"/>
            <a:r>
              <a:rPr lang="en-US" sz="2400" dirty="0"/>
              <a:t>The number 80 implies precision of +/- 1, between 79 and 81</a:t>
            </a:r>
          </a:p>
          <a:p>
            <a:pPr lvl="2" eaLnBrk="1" hangingPunct="1"/>
            <a:r>
              <a:rPr lang="en-US" sz="2000" dirty="0">
                <a:ea typeface="ＭＳ Ｐゴシック" pitchFamily="-84" charset="-128"/>
              </a:rPr>
              <a:t>If you are sure to +/-0.1, the number should be written 80.0</a:t>
            </a:r>
          </a:p>
          <a:p>
            <a:pPr lvl="1" eaLnBrk="1" hangingPunct="1"/>
            <a:r>
              <a:rPr lang="en-US" sz="2400" dirty="0"/>
              <a:t>Significant figures: non-zero numbers or zeros that are not place-holders</a:t>
            </a:r>
          </a:p>
          <a:p>
            <a:pPr lvl="2" eaLnBrk="1" hangingPunct="1"/>
            <a:r>
              <a:rPr lang="en-US" sz="2000" dirty="0">
                <a:ea typeface="ＭＳ Ｐゴシック" pitchFamily="-84" charset="-128"/>
              </a:rPr>
              <a:t>34, 34.2, 0.001, 34.100</a:t>
            </a:r>
          </a:p>
          <a:p>
            <a:pPr lvl="3" eaLnBrk="1" hangingPunct="1"/>
            <a:r>
              <a:rPr lang="en-US" sz="1800" dirty="0">
                <a:ea typeface="ＭＳ Ｐゴシック" pitchFamily="-84" charset="-128"/>
              </a:rPr>
              <a:t>34 has two significant digits</a:t>
            </a:r>
          </a:p>
          <a:p>
            <a:pPr lvl="3" eaLnBrk="1" hangingPunct="1"/>
            <a:r>
              <a:rPr lang="en-US" sz="1800" dirty="0">
                <a:ea typeface="ＭＳ Ｐゴシック" pitchFamily="-84" charset="-128"/>
              </a:rPr>
              <a:t>34.2 has 3</a:t>
            </a:r>
          </a:p>
          <a:p>
            <a:pPr lvl="3" eaLnBrk="1" hangingPunct="1"/>
            <a:r>
              <a:rPr lang="en-US" sz="1800" dirty="0">
                <a:ea typeface="ＭＳ Ｐゴシック" pitchFamily="-84" charset="-128"/>
              </a:rPr>
              <a:t>0.001 has one because the 0’s before 1 are place holders to position “.”</a:t>
            </a:r>
          </a:p>
          <a:p>
            <a:pPr lvl="3" eaLnBrk="1" hangingPunct="1"/>
            <a:r>
              <a:rPr lang="en-US" sz="1800" dirty="0">
                <a:ea typeface="ＭＳ Ｐゴシック" pitchFamily="-84" charset="-128"/>
              </a:rPr>
              <a:t>34.100 has 5, because the 0’s after 1 indicates that the numbers in these digits are indeed 0’s.</a:t>
            </a:r>
          </a:p>
          <a:p>
            <a:pPr lvl="2" eaLnBrk="1" hangingPunct="1"/>
            <a:r>
              <a:rPr lang="en-US" sz="2000" dirty="0">
                <a:ea typeface="ＭＳ Ｐゴシック" pitchFamily="-84" charset="-128"/>
              </a:rPr>
              <a:t>When there are many 0’s, use scientific notation for simplicity: </a:t>
            </a:r>
          </a:p>
          <a:p>
            <a:pPr lvl="3" eaLnBrk="1" hangingPunct="1"/>
            <a:r>
              <a:rPr lang="en-US" sz="1800" dirty="0">
                <a:ea typeface="ＭＳ Ｐゴシック" pitchFamily="-84" charset="-128"/>
              </a:rPr>
              <a:t>31400000=3.14x10</a:t>
            </a:r>
            <a:r>
              <a:rPr lang="en-US" sz="1800" baseline="30000" dirty="0">
                <a:ea typeface="ＭＳ Ｐゴシック" pitchFamily="-84" charset="-128"/>
              </a:rPr>
              <a:t>7</a:t>
            </a:r>
          </a:p>
          <a:p>
            <a:pPr lvl="3" eaLnBrk="1" hangingPunct="1"/>
            <a:r>
              <a:rPr lang="en-US" sz="1800" dirty="0">
                <a:ea typeface="ＭＳ Ｐゴシック" pitchFamily="-84" charset="-128"/>
              </a:rPr>
              <a:t>0.00012=1.2x10</a:t>
            </a:r>
            <a:r>
              <a:rPr lang="en-US" sz="1800" baseline="30000" dirty="0">
                <a:ea typeface="ＭＳ Ｐゴシック" pitchFamily="-84" charset="-128"/>
              </a:rPr>
              <a:t>-4</a:t>
            </a:r>
          </a:p>
          <a:p>
            <a:pPr lvl="2" eaLnBrk="1" hangingPunct="1"/>
            <a:r>
              <a:rPr lang="en-US" sz="2200" dirty="0">
                <a:ea typeface="ＭＳ Ｐゴシック" pitchFamily="-84" charset="-128"/>
              </a:rPr>
              <a:t>How about 3000?</a:t>
            </a:r>
          </a:p>
          <a:p>
            <a:pPr lvl="3" eaLnBrk="1" hangingPunct="1"/>
            <a:r>
              <a:rPr lang="en-US" sz="1800" dirty="0">
                <a:ea typeface="ＭＳ Ｐゴシック" pitchFamily="-84" charset="-128"/>
              </a:rPr>
              <a:t>This book assumes all 0’s are significant but it could be different in other cases!</a:t>
            </a:r>
          </a:p>
        </p:txBody>
      </p:sp>
      <p:sp>
        <p:nvSpPr>
          <p:cNvPr id="57351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</p:spTree>
    <p:extLst>
      <p:ext uri="{BB962C8B-B14F-4D97-AF65-F5344CB8AC3E}">
        <p14:creationId xmlns:p14="http://schemas.microsoft.com/office/powerpoint/2010/main" val="125409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1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1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1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1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5837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B8BF76-6258-CA40-8FC0-A7EB9F001A89}" type="slidenum">
              <a:rPr lang="en-US">
                <a:latin typeface="Arial Narrow" pitchFamily="-84" charset="0"/>
              </a:rPr>
              <a:pPr/>
              <a:t>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837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C30454C-6BA0-A14A-912E-43B5CFFA7E23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9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Significant Figures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990600"/>
            <a:ext cx="81534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Operational rules: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A50021"/>
                </a:solidFill>
              </a:rPr>
              <a:t>Addition or subtraction:</a:t>
            </a:r>
            <a:r>
              <a:rPr lang="en-US" dirty="0"/>
              <a:t> Keep the </a:t>
            </a:r>
            <a:r>
              <a:rPr lang="en-US" b="1" u="sng" dirty="0">
                <a:solidFill>
                  <a:srgbClr val="A50021"/>
                </a:solidFill>
              </a:rPr>
              <a:t>smallest number of</a:t>
            </a:r>
            <a:r>
              <a:rPr lang="en-US" u="sng" dirty="0"/>
              <a:t> </a:t>
            </a:r>
            <a:r>
              <a:rPr lang="en-US" b="1" u="sng" dirty="0">
                <a:solidFill>
                  <a:srgbClr val="A50021"/>
                </a:solidFill>
              </a:rPr>
              <a:t>decimal place</a:t>
            </a:r>
            <a:r>
              <a:rPr lang="en-US" dirty="0"/>
              <a:t> in the result, independent of the number of significant digits: 12.001+ 3.1=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A50021"/>
                </a:solidFill>
              </a:rPr>
              <a:t>Multiplication or Division</a:t>
            </a:r>
            <a:r>
              <a:rPr lang="en-US" dirty="0"/>
              <a:t>: Keep the </a:t>
            </a:r>
            <a:r>
              <a:rPr lang="en-US" b="1" u="sng" dirty="0">
                <a:solidFill>
                  <a:srgbClr val="A50021"/>
                </a:solidFill>
              </a:rPr>
              <a:t>smallest number of significant digits</a:t>
            </a:r>
            <a:r>
              <a:rPr lang="en-US" dirty="0"/>
              <a:t> in the result: 12.001 x 3.1 =        , because the smallest significant figures is ? 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5791200" y="2286000"/>
            <a:ext cx="711200" cy="4953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50021"/>
                </a:solidFill>
                <a:latin typeface="Arial Narrow" pitchFamily="-84" charset="0"/>
              </a:rPr>
              <a:t>15.1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7467600" y="3657600"/>
            <a:ext cx="501650" cy="4953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50021"/>
                </a:solidFill>
                <a:latin typeface="Arial Narrow" pitchFamily="-84" charset="0"/>
              </a:rPr>
              <a:t>37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685800" y="4724400"/>
            <a:ext cx="284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pitchFamily="-84" charset="0"/>
              </a:rPr>
              <a:t>What does this mean?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3713163" y="4724400"/>
            <a:ext cx="45926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A50021"/>
                </a:solidFill>
                <a:latin typeface="Arial Narrow" pitchFamily="-84" charset="0"/>
              </a:rPr>
              <a:t>The worst precision determines the precision of the overall operation!!</a:t>
            </a:r>
          </a:p>
        </p:txBody>
      </p:sp>
      <p:sp>
        <p:nvSpPr>
          <p:cNvPr id="58379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713162" y="5502275"/>
            <a:ext cx="45926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A50021"/>
                </a:solidFill>
                <a:latin typeface="Arial Narrow" pitchFamily="-84" charset="0"/>
              </a:rPr>
              <a:t>Can’t get any better results than the worst measurement!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62000" y="5557838"/>
            <a:ext cx="1544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pitchFamily="-84" charset="0"/>
              </a:rPr>
              <a:t>In English?</a:t>
            </a:r>
          </a:p>
        </p:txBody>
      </p:sp>
    </p:spTree>
    <p:extLst>
      <p:ext uri="{BB962C8B-B14F-4D97-AF65-F5344CB8AC3E}">
        <p14:creationId xmlns:p14="http://schemas.microsoft.com/office/powerpoint/2010/main" val="111552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 autoUpdateAnimBg="0"/>
      <p:bldP spid="172036" grpId="0" animBg="1"/>
      <p:bldP spid="172037" grpId="0" animBg="1"/>
      <p:bldP spid="53256" grpId="0"/>
      <p:bldP spid="53257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11667</TotalTime>
  <Words>2025</Words>
  <Application>Microsoft Macintosh PowerPoint</Application>
  <PresentationFormat>On-screen Show (4:3)</PresentationFormat>
  <Paragraphs>302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MS Mincho</vt:lpstr>
      <vt:lpstr>Arial Narrow</vt:lpstr>
      <vt:lpstr>Monotype Corsiva</vt:lpstr>
      <vt:lpstr>Times New Roman</vt:lpstr>
      <vt:lpstr>phys1443-spring02</vt:lpstr>
      <vt:lpstr>PHYS 1444 – Section 002 Lecture #2</vt:lpstr>
      <vt:lpstr>Announcements</vt:lpstr>
      <vt:lpstr>Extra Credit Special Project #1 </vt:lpstr>
      <vt:lpstr>Why do Physics?</vt:lpstr>
      <vt:lpstr>Brief History of Physics</vt:lpstr>
      <vt:lpstr>Models, Theories and Laws</vt:lpstr>
      <vt:lpstr>Uncertainties</vt:lpstr>
      <vt:lpstr>Significant Figures</vt:lpstr>
      <vt:lpstr>Significant Figures</vt:lpstr>
      <vt:lpstr>SI Base Quantities and Units</vt:lpstr>
      <vt:lpstr>Prefixes, expressions and their meanings</vt:lpstr>
      <vt:lpstr>How do we convert quantities from one unit to another?</vt:lpstr>
      <vt:lpstr>What does the Electric Force do?</vt:lpstr>
      <vt:lpstr>Static Electricity; Electric Charge and Its Conservation</vt:lpstr>
      <vt:lpstr>Static Electricity; Electric Charge and Its Conservation</vt:lpstr>
      <vt:lpstr>Electric Charge in an Atom</vt:lpstr>
      <vt:lpstr>Insulators and Conductors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474</cp:revision>
  <dcterms:created xsi:type="dcterms:W3CDTF">2012-01-19T04:21:20Z</dcterms:created>
  <dcterms:modified xsi:type="dcterms:W3CDTF">2019-09-03T14:26:34Z</dcterms:modified>
</cp:coreProperties>
</file>