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391" r:id="rId2"/>
    <p:sldId id="481" r:id="rId3"/>
    <p:sldId id="563" r:id="rId4"/>
    <p:sldId id="518" r:id="rId5"/>
    <p:sldId id="530" r:id="rId6"/>
    <p:sldId id="510" r:id="rId7"/>
    <p:sldId id="511" r:id="rId8"/>
    <p:sldId id="532" r:id="rId9"/>
    <p:sldId id="514" r:id="rId10"/>
    <p:sldId id="515" r:id="rId11"/>
    <p:sldId id="516" r:id="rId1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9"/>
    <p:restoredTop sz="94660"/>
  </p:normalViewPr>
  <p:slideViewPr>
    <p:cSldViewPr>
      <p:cViewPr varScale="1">
        <p:scale>
          <a:sx n="116" d="100"/>
          <a:sy n="116" d="100"/>
        </p:scale>
        <p:origin x="13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7.emf"/><Relationship Id="rId7" Type="http://schemas.openxmlformats.org/officeDocument/2006/relationships/image" Target="../media/image30.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29.emf"/><Relationship Id="rId5" Type="http://schemas.openxmlformats.org/officeDocument/2006/relationships/image" Target="../media/image24.emf"/><Relationship Id="rId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emf"/><Relationship Id="rId5" Type="http://schemas.openxmlformats.org/officeDocument/2006/relationships/image" Target="../media/image48.wmf"/><Relationship Id="rId4"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81476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3815495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4,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Jonathan Asaadi</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4,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Wednesday, Sept. 4, 2019</a:t>
            </a:r>
          </a:p>
        </p:txBody>
      </p:sp>
      <p:sp>
        <p:nvSpPr>
          <p:cNvPr id="7" name="Rectangle 5"/>
          <p:cNvSpPr>
            <a:spLocks noGrp="1" noChangeArrowheads="1"/>
          </p:cNvSpPr>
          <p:nvPr>
            <p:ph type="ftr" sz="quarter" idx="11"/>
          </p:nvPr>
        </p:nvSpPr>
        <p:spPr/>
        <p:txBody>
          <a:bodyPr/>
          <a:lstStyle>
            <a:lvl1pPr>
              <a:defRPr/>
            </a:lvl1pPr>
          </a:lstStyle>
          <a:p>
            <a:r>
              <a:rPr lang="en-US"/>
              <a:t>PHYS 1444-002, Fall 2019                    Dr. Jonathan Asaadi</a:t>
            </a:r>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8223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Wednesday, Sept. 4, 2019</a:t>
            </a:r>
          </a:p>
        </p:txBody>
      </p:sp>
      <p:sp>
        <p:nvSpPr>
          <p:cNvPr id="6" name="Footer Placeholder 5"/>
          <p:cNvSpPr>
            <a:spLocks noGrp="1"/>
          </p:cNvSpPr>
          <p:nvPr>
            <p:ph type="ftr" sz="quarter" idx="11"/>
          </p:nvPr>
        </p:nvSpPr>
        <p:spPr/>
        <p:txBody>
          <a:bodyPr/>
          <a:lstStyle>
            <a:lvl1pPr>
              <a:defRPr/>
            </a:lvl1pPr>
          </a:lstStyle>
          <a:p>
            <a:r>
              <a:rPr lang="en-US"/>
              <a:t>PHYS 1444-002, Fall 2019                    Dr. Jonathan Asaadi</a:t>
            </a:r>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292864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4,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4,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4,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4,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4,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4,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4,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4,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Jonathan Asaadi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7.wmf"/><Relationship Id="rId4" Type="http://schemas.openxmlformats.org/officeDocument/2006/relationships/image" Target="../media/image44.emf"/><Relationship Id="rId9"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50.bin"/><Relationship Id="rId18" Type="http://schemas.openxmlformats.org/officeDocument/2006/relationships/image" Target="../media/image55.wmf"/><Relationship Id="rId3" Type="http://schemas.openxmlformats.org/officeDocument/2006/relationships/notesSlide" Target="../notesSlides/notesSlide3.xml"/><Relationship Id="rId7" Type="http://schemas.openxmlformats.org/officeDocument/2006/relationships/oleObject" Target="../embeddings/oleObject47.bin"/><Relationship Id="rId12" Type="http://schemas.openxmlformats.org/officeDocument/2006/relationships/image" Target="../media/image52.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4.wmf"/><Relationship Id="rId1" Type="http://schemas.openxmlformats.org/officeDocument/2006/relationships/vmlDrawing" Target="../drawings/vmlDrawing6.vml"/><Relationship Id="rId6" Type="http://schemas.openxmlformats.org/officeDocument/2006/relationships/image" Target="../media/image49.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51.wmf"/><Relationship Id="rId4" Type="http://schemas.openxmlformats.org/officeDocument/2006/relationships/image" Target="../media/image56.jpeg"/><Relationship Id="rId9" Type="http://schemas.openxmlformats.org/officeDocument/2006/relationships/oleObject" Target="../embeddings/oleObject48.bin"/><Relationship Id="rId14" Type="http://schemas.openxmlformats.org/officeDocument/2006/relationships/image" Target="../media/image5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15.jpeg"/><Relationship Id="rId21" Type="http://schemas.openxmlformats.org/officeDocument/2006/relationships/image" Target="../media/image11.wmf"/><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5"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24" Type="http://schemas.openxmlformats.org/officeDocument/2006/relationships/oleObject" Target="../embeddings/oleObject11.bin"/><Relationship Id="rId5" Type="http://schemas.openxmlformats.org/officeDocument/2006/relationships/image" Target="../media/image3.wmf"/><Relationship Id="rId15" Type="http://schemas.openxmlformats.org/officeDocument/2006/relationships/image" Target="../media/image8.wmf"/><Relationship Id="rId23" Type="http://schemas.openxmlformats.org/officeDocument/2006/relationships/image" Target="../media/image12.wmf"/><Relationship Id="rId10" Type="http://schemas.openxmlformats.org/officeDocument/2006/relationships/oleObject" Target="../embeddings/oleObject4.bin"/><Relationship Id="rId19"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 Type="http://schemas.openxmlformats.org/officeDocument/2006/relationships/slideLayout" Target="../slideLayouts/slideLayout13.xml"/><Relationship Id="rId16" Type="http://schemas.openxmlformats.org/officeDocument/2006/relationships/image" Target="../media/image22.emf"/><Relationship Id="rId20" Type="http://schemas.openxmlformats.org/officeDocument/2006/relationships/image" Target="../media/image24.emf"/><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7.bin"/><Relationship Id="rId18" Type="http://schemas.openxmlformats.org/officeDocument/2006/relationships/oleObject" Target="../embeddings/oleObject30.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4.emf"/><Relationship Id="rId17" Type="http://schemas.openxmlformats.org/officeDocument/2006/relationships/oleObject" Target="../embeddings/oleObject29.bin"/><Relationship Id="rId2" Type="http://schemas.openxmlformats.org/officeDocument/2006/relationships/slideLayout" Target="../slideLayouts/slideLayout14.xml"/><Relationship Id="rId16" Type="http://schemas.openxmlformats.org/officeDocument/2006/relationships/image" Target="../media/image30.emf"/><Relationship Id="rId20"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image" Target="../media/image26.e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28.emf"/><Relationship Id="rId19"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oleObject" Target="../embeddings/oleObject25.bin"/><Relationship Id="rId14"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6.emf"/><Relationship Id="rId18" Type="http://schemas.openxmlformats.org/officeDocument/2006/relationships/oleObject" Target="../embeddings/oleObject39.bin"/><Relationship Id="rId3" Type="http://schemas.openxmlformats.org/officeDocument/2006/relationships/image" Target="../media/image41.jpeg"/><Relationship Id="rId21" Type="http://schemas.openxmlformats.org/officeDocument/2006/relationships/image" Target="../media/image40.emf"/><Relationship Id="rId7" Type="http://schemas.openxmlformats.org/officeDocument/2006/relationships/image" Target="../media/image33.emf"/><Relationship Id="rId12" Type="http://schemas.openxmlformats.org/officeDocument/2006/relationships/oleObject" Target="../embeddings/oleObject36.bin"/><Relationship Id="rId17" Type="http://schemas.openxmlformats.org/officeDocument/2006/relationships/image" Target="../media/image38.e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4.vml"/><Relationship Id="rId6" Type="http://schemas.openxmlformats.org/officeDocument/2006/relationships/oleObject" Target="../embeddings/oleObject33.bin"/><Relationship Id="rId11" Type="http://schemas.openxmlformats.org/officeDocument/2006/relationships/image" Target="../media/image35.emf"/><Relationship Id="rId5" Type="http://schemas.openxmlformats.org/officeDocument/2006/relationships/image" Target="../media/image32.emf"/><Relationship Id="rId15" Type="http://schemas.openxmlformats.org/officeDocument/2006/relationships/image" Target="../media/image37.emf"/><Relationship Id="rId10" Type="http://schemas.openxmlformats.org/officeDocument/2006/relationships/oleObject" Target="../embeddings/oleObject35.bin"/><Relationship Id="rId19" Type="http://schemas.openxmlformats.org/officeDocument/2006/relationships/image" Target="../media/image39.emf"/><Relationship Id="rId4" Type="http://schemas.openxmlformats.org/officeDocument/2006/relationships/oleObject" Target="../embeddings/oleObject32.bin"/><Relationship Id="rId9" Type="http://schemas.openxmlformats.org/officeDocument/2006/relationships/image" Target="../media/image34.emf"/><Relationship Id="rId14"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#4</a:t>
            </a:r>
          </a:p>
        </p:txBody>
      </p:sp>
      <p:sp>
        <p:nvSpPr>
          <p:cNvPr id="18438" name="Text Box 4"/>
          <p:cNvSpPr txBox="1">
            <a:spLocks noChangeArrowheads="1"/>
          </p:cNvSpPr>
          <p:nvPr/>
        </p:nvSpPr>
        <p:spPr bwMode="auto">
          <a:xfrm>
            <a:off x="2927862" y="1447800"/>
            <a:ext cx="298030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4,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sp>
        <p:nvSpPr>
          <p:cNvPr id="2057" name="Text Box 9"/>
          <p:cNvSpPr txBox="1">
            <a:spLocks noChangeArrowheads="1"/>
          </p:cNvSpPr>
          <p:nvPr/>
        </p:nvSpPr>
        <p:spPr bwMode="auto">
          <a:xfrm>
            <a:off x="1043775" y="5786735"/>
            <a:ext cx="767607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#3, due 11pm, Tuesday, Sept. 10!!</a:t>
            </a: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8453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3600" kern="0" dirty="0">
                <a:latin typeface="Arial Narrow" pitchFamily="-84" charset="0"/>
              </a:rPr>
              <a:t>Ch 21</a:t>
            </a:r>
          </a:p>
          <a:p>
            <a:pPr marL="1066800" lvl="1" indent="-609600">
              <a:buFontTx/>
              <a:buChar char="•"/>
            </a:pPr>
            <a:r>
              <a:rPr lang="en-US" sz="3600" kern="0" dirty="0">
                <a:solidFill>
                  <a:srgbClr val="003300"/>
                </a:solidFill>
                <a:latin typeface="Arial Narrow" charset="0"/>
              </a:rPr>
              <a:t>The Electric Field &amp; Field Lines</a:t>
            </a:r>
          </a:p>
          <a:p>
            <a:pPr marL="1066800" lvl="1" indent="-609600">
              <a:buFontTx/>
              <a:buChar char="•"/>
            </a:pPr>
            <a:r>
              <a:rPr lang="en-US" sz="3600" kern="0" dirty="0">
                <a:solidFill>
                  <a:srgbClr val="003300"/>
                </a:solidFill>
                <a:latin typeface="Arial Narrow" charset="0"/>
              </a:rPr>
              <a:t>Electric Fields and Conductors</a:t>
            </a:r>
          </a:p>
          <a:p>
            <a:pPr marL="1066800" lvl="1" indent="-609600">
              <a:buFontTx/>
              <a:buChar char="•"/>
            </a:pPr>
            <a:r>
              <a:rPr lang="en-US" sz="3600" kern="0" dirty="0">
                <a:solidFill>
                  <a:srgbClr val="003800"/>
                </a:solidFill>
                <a:latin typeface="Arial Narrow" charset="0"/>
              </a:rPr>
              <a:t>Motion of a Charged Particle in an E Field</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57"/>
                                        </p:tgtEl>
                                        <p:attrNameLst>
                                          <p:attrName>style.visibility</p:attrName>
                                        </p:attrNameLst>
                                      </p:cBhvr>
                                      <p:to>
                                        <p:strVal val="visible"/>
                                      </p:to>
                                    </p:set>
                                    <p:animEffect transition="in" filter="wipe(left)">
                                      <p:cBhvr>
                                        <p:cTn id="2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autoUpdateAnimBg="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4, 2019</a:t>
            </a:r>
          </a:p>
        </p:txBody>
      </p:sp>
      <p:sp>
        <p:nvSpPr>
          <p:cNvPr id="10" name="Footer Placeholder 4"/>
          <p:cNvSpPr>
            <a:spLocks noGrp="1"/>
          </p:cNvSpPr>
          <p:nvPr>
            <p:ph type="ftr" sz="quarter" idx="11"/>
          </p:nvPr>
        </p:nvSpPr>
        <p:spPr/>
        <p:txBody>
          <a:bodyPr/>
          <a:lstStyle/>
          <a:p>
            <a:r>
              <a:rPr lang="en-US"/>
              <a:t>PHYS 1444-002, Fall 2019                    Dr. Jonathan Asaadi</a:t>
            </a:r>
          </a:p>
        </p:txBody>
      </p:sp>
      <p:sp>
        <p:nvSpPr>
          <p:cNvPr id="11" name="Slide Number Placeholder 5"/>
          <p:cNvSpPr>
            <a:spLocks noGrp="1"/>
          </p:cNvSpPr>
          <p:nvPr>
            <p:ph type="sldNum" sz="quarter" idx="12"/>
          </p:nvPr>
        </p:nvSpPr>
        <p:spPr/>
        <p:txBody>
          <a:bodyPr/>
          <a:lstStyle/>
          <a:p>
            <a:fld id="{D0CDF389-146E-1C42-A75B-0E76D2EE0D2D}" type="slidenum">
              <a:rPr lang="en-US"/>
              <a:pPr/>
              <a:t>10</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sz="5400" b="1"/>
              <a:t>The Electric Field</a:t>
            </a:r>
          </a:p>
        </p:txBody>
      </p:sp>
      <p:sp>
        <p:nvSpPr>
          <p:cNvPr id="146437" name="Rectangle 5"/>
          <p:cNvSpPr>
            <a:spLocks noGrp="1" noChangeArrowheads="1"/>
          </p:cNvSpPr>
          <p:nvPr>
            <p:ph type="body" idx="1"/>
          </p:nvPr>
        </p:nvSpPr>
        <p:spPr>
          <a:xfrm>
            <a:off x="381000" y="914400"/>
            <a:ext cx="8001000" cy="4572000"/>
          </a:xfrm>
        </p:spPr>
        <p:txBody>
          <a:bodyPr/>
          <a:lstStyle/>
          <a:p>
            <a:pPr>
              <a:lnSpc>
                <a:spcPct val="90000"/>
              </a:lnSpc>
            </a:pPr>
            <a:r>
              <a:rPr lang="en-US" sz="2800" dirty="0"/>
              <a:t>The electric field at any point in space is defined as the force exerted on a tiny positive test charge (e.g., q) divide by the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by a single point charge Q at a distance r from it?</a:t>
            </a:r>
          </a:p>
        </p:txBody>
      </p:sp>
      <p:graphicFrame>
        <p:nvGraphicFramePr>
          <p:cNvPr id="146440" name="Object 8"/>
          <p:cNvGraphicFramePr>
            <a:graphicFrameLocks noChangeAspect="1"/>
          </p:cNvGraphicFramePr>
          <p:nvPr/>
        </p:nvGraphicFramePr>
        <p:xfrm>
          <a:off x="5486400" y="1716088"/>
          <a:ext cx="1219200" cy="950912"/>
        </p:xfrm>
        <a:graphic>
          <a:graphicData uri="http://schemas.openxmlformats.org/presentationml/2006/ole">
            <mc:AlternateContent xmlns:mc="http://schemas.openxmlformats.org/markup-compatibility/2006">
              <mc:Choice xmlns:v="urn:schemas-microsoft-com:vml" Requires="v">
                <p:oleObj spid="_x0000_s15756"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5486400" y="1716088"/>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8738"/>
          <a:ext cx="1298575" cy="1011237"/>
        </p:xfrm>
        <a:graphic>
          <a:graphicData uri="http://schemas.openxmlformats.org/presentationml/2006/ole">
            <mc:AlternateContent xmlns:mc="http://schemas.openxmlformats.org/markup-compatibility/2006">
              <mc:Choice xmlns:v="urn:schemas-microsoft-com:vml" Requires="v">
                <p:oleObj spid="_x0000_s15757"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8738"/>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05400"/>
          <a:ext cx="1928813" cy="1074738"/>
        </p:xfrm>
        <a:graphic>
          <a:graphicData uri="http://schemas.openxmlformats.org/presentationml/2006/ole">
            <mc:AlternateContent xmlns:mc="http://schemas.openxmlformats.org/markup-compatibility/2006">
              <mc:Choice xmlns:v="urn:schemas-microsoft-com:vml" Requires="v">
                <p:oleObj spid="_x0000_s15758"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05400"/>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70488"/>
          <a:ext cx="1062038" cy="947737"/>
        </p:xfrm>
        <a:graphic>
          <a:graphicData uri="http://schemas.openxmlformats.org/presentationml/2006/ole">
            <mc:AlternateContent xmlns:mc="http://schemas.openxmlformats.org/markup-compatibility/2006">
              <mc:Choice xmlns:v="urn:schemas-microsoft-com:vml" Requires="v">
                <p:oleObj spid="_x0000_s15759"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70488"/>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37150"/>
          <a:ext cx="1968500" cy="1012825"/>
        </p:xfrm>
        <a:graphic>
          <a:graphicData uri="http://schemas.openxmlformats.org/presentationml/2006/ole">
            <mc:AlternateContent xmlns:mc="http://schemas.openxmlformats.org/markup-compatibility/2006">
              <mc:Choice xmlns:v="urn:schemas-microsoft-com:vml" Requires="v">
                <p:oleObj spid="_x0000_s15760"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37150"/>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72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4,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pic>
        <p:nvPicPr>
          <p:cNvPr id="147473" name="Picture 17" descr="FG21_022"/>
          <p:cNvPicPr>
            <a:picLocks noChangeAspect="1" noChangeArrowheads="1"/>
          </p:cNvPicPr>
          <p:nvPr/>
        </p:nvPicPr>
        <p:blipFill>
          <a:blip r:embed="rId4"/>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6938" name="Equation" r:id="rId5" imgW="291960" imgH="203040" progId="Equation.DSMT4">
                  <p:embed/>
                </p:oleObj>
              </mc:Choice>
              <mc:Fallback>
                <p:oleObj name="Equation" r:id="rId5" imgW="291960" imgH="203040" progId="Equation.DSMT4">
                  <p:embed/>
                  <p:pic>
                    <p:nvPicPr>
                      <p:cNvPr id="1474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6939" name="Equation" r:id="rId7" imgW="253800" imgH="152280" progId="Equation.DSMT4">
                  <p:embed/>
                </p:oleObj>
              </mc:Choice>
              <mc:Fallback>
                <p:oleObj name="Equation" r:id="rId7" imgW="253800" imgH="152280" progId="Equation.DSMT4">
                  <p:embed/>
                  <p:pic>
                    <p:nvPicPr>
                      <p:cNvPr id="14746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6940" name="Equation" r:id="rId9" imgW="2705040" imgH="533160" progId="Equation.DSMT4">
                  <p:embed/>
                </p:oleObj>
              </mc:Choice>
              <mc:Fallback>
                <p:oleObj name="Equation" r:id="rId9" imgW="2705040" imgH="533160" progId="Equation.DSMT4">
                  <p:embed/>
                  <p:pic>
                    <p:nvPicPr>
                      <p:cNvPr id="147474"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6941" name="Equation" r:id="rId11" imgW="380880" imgH="228600" progId="Equation.DSMT4">
                  <p:embed/>
                </p:oleObj>
              </mc:Choice>
              <mc:Fallback>
                <p:oleObj name="Equation" r:id="rId11" imgW="380880" imgH="228600" progId="Equation.DSMT4">
                  <p:embed/>
                  <p:pic>
                    <p:nvPicPr>
                      <p:cNvPr id="147475"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6942" name="Equation" r:id="rId13" imgW="304560" imgH="190440" progId="Equation.DSMT4">
                  <p:embed/>
                </p:oleObj>
              </mc:Choice>
              <mc:Fallback>
                <p:oleObj name="Equation" r:id="rId13" imgW="304560" imgH="190440" progId="Equation.DSMT4">
                  <p:embed/>
                  <p:pic>
                    <p:nvPicPr>
                      <p:cNvPr id="147476"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6943" name="Equation" r:id="rId15" imgW="317160" imgH="190440" progId="Equation.DSMT4">
                  <p:embed/>
                </p:oleObj>
              </mc:Choice>
              <mc:Fallback>
                <p:oleObj name="Equation" r:id="rId15" imgW="317160" imgH="190440" progId="Equation.DSMT4">
                  <p:embed/>
                  <p:pic>
                    <p:nvPicPr>
                      <p:cNvPr id="147477"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6944" name="Equation" r:id="rId17" imgW="330120" imgH="406080" progId="Equation.DSMT4">
                  <p:embed/>
                </p:oleObj>
              </mc:Choice>
              <mc:Fallback>
                <p:oleObj name="Equation" r:id="rId17" imgW="330120" imgH="406080" progId="Equation.DSMT4">
                  <p:embed/>
                  <p:pic>
                    <p:nvPicPr>
                      <p:cNvPr id="147478"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72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334000"/>
          </a:xfrm>
        </p:spPr>
        <p:txBody>
          <a:bodyPr/>
          <a:lstStyle/>
          <a:p>
            <a:pPr>
              <a:lnSpc>
                <a:spcPct val="90000"/>
              </a:lnSpc>
            </a:pPr>
            <a:r>
              <a:rPr lang="en-US" sz="2400" dirty="0">
                <a:latin typeface="Arial Narrow" charset="0"/>
                <a:ea typeface="ＭＳ Ｐゴシック" charset="0"/>
              </a:rPr>
              <a:t>Homework:</a:t>
            </a:r>
          </a:p>
          <a:p>
            <a:pPr lvl="1">
              <a:lnSpc>
                <a:spcPct val="90000"/>
              </a:lnSpc>
            </a:pPr>
            <a:r>
              <a:rPr lang="en-US" sz="2000" dirty="0">
                <a:latin typeface="Arial Narrow" charset="0"/>
                <a:ea typeface="ＭＳ Ｐゴシック" charset="0"/>
              </a:rPr>
              <a:t>All of you have registered to the homework system!  Good job!</a:t>
            </a:r>
          </a:p>
          <a:p>
            <a:pPr lvl="1">
              <a:lnSpc>
                <a:spcPct val="90000"/>
              </a:lnSpc>
            </a:pPr>
            <a:r>
              <a:rPr lang="en-US" sz="2000" dirty="0">
                <a:latin typeface="Arial Narrow" charset="0"/>
                <a:ea typeface="ＭＳ Ｐゴシック" charset="0"/>
              </a:rPr>
              <a:t>5 of you, however, did not submit HW#1.</a:t>
            </a:r>
          </a:p>
          <a:p>
            <a:pPr lvl="1">
              <a:lnSpc>
                <a:spcPct val="90000"/>
              </a:lnSpc>
            </a:pPr>
            <a:r>
              <a:rPr lang="en-US" sz="2000" dirty="0">
                <a:latin typeface="Arial Narrow" charset="0"/>
                <a:ea typeface="ＭＳ Ｐゴシック" charset="0"/>
              </a:rPr>
              <a:t>DO NOT WAIT until you are done! Please input your answers as you solve problems!</a:t>
            </a:r>
          </a:p>
          <a:p>
            <a:pPr>
              <a:lnSpc>
                <a:spcPct val="90000"/>
              </a:lnSpc>
            </a:pPr>
            <a:r>
              <a:rPr lang="en-US" sz="2400" dirty="0">
                <a:latin typeface="Arial Narrow" charset="0"/>
                <a:ea typeface="ＭＳ Ｐゴシック" charset="0"/>
              </a:rPr>
              <a:t>1</a:t>
            </a:r>
            <a:r>
              <a:rPr lang="en-US" sz="2400" baseline="30000" dirty="0">
                <a:latin typeface="Arial Narrow" charset="0"/>
                <a:ea typeface="ＭＳ Ｐゴシック" charset="0"/>
              </a:rPr>
              <a:t>st</a:t>
            </a:r>
            <a:r>
              <a:rPr lang="en-US" sz="2400" dirty="0">
                <a:latin typeface="Arial Narrow" charset="0"/>
                <a:ea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Wednesday, Sept. 18: DO NOT MISS THE EXAM!</a:t>
            </a:r>
          </a:p>
          <a:p>
            <a:pPr lvl="1">
              <a:lnSpc>
                <a:spcPct val="90000"/>
              </a:lnSpc>
            </a:pPr>
            <a:r>
              <a:rPr lang="en-US" sz="2000" dirty="0">
                <a:latin typeface="Arial Narrow" charset="0"/>
                <a:ea typeface="ＭＳ Ｐゴシック" charset="0"/>
                <a:cs typeface="ＭＳ Ｐゴシック" charset="0"/>
              </a:rPr>
              <a:t>CH1.1 to what we learn on Monday, Sept. 16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1" eaLnBrk="1" hangingPunct="1"/>
            <a:r>
              <a:rPr lang="en-US" sz="2000" dirty="0"/>
              <a:t>BYOF: You may bring a one 8.5x11.5 sheet (front and back) of handwritten formulae and values of constants for the exam</a:t>
            </a:r>
          </a:p>
          <a:p>
            <a:pPr lvl="1" eaLnBrk="1" hangingPunct="1"/>
            <a:r>
              <a:rPr lang="en-US" sz="2000" dirty="0"/>
              <a:t>No derivations, word definitions, or solutions of any problems !</a:t>
            </a:r>
          </a:p>
          <a:p>
            <a:pPr lvl="1" eaLnBrk="1" hangingPunct="1"/>
            <a:r>
              <a:rPr lang="en-US" sz="2000" dirty="0"/>
              <a:t>No additional formulae or values of constants will be provided!</a:t>
            </a:r>
            <a:endParaRPr lang="en-US" sz="2400" dirty="0">
              <a:latin typeface="Arial Narrow" charset="0"/>
              <a:ea typeface="ＭＳ Ｐゴシック" charset="0"/>
            </a:endParaRPr>
          </a:p>
          <a:p>
            <a:pPr eaLnBrk="1" hangingPunct="1"/>
            <a:r>
              <a:rPr lang="en-US" sz="2400" dirty="0">
                <a:latin typeface="Arial Narrow" charset="0"/>
                <a:ea typeface="ＭＳ Ｐゴシック" charset="0"/>
                <a:cs typeface="ＭＳ Ｐゴシック" charset="0"/>
              </a:rPr>
              <a:t>Physics department colloquium today at 4pm, SH100</a:t>
            </a:r>
          </a:p>
          <a:p>
            <a:pPr lvl="1" eaLnBrk="1" hangingPunct="1"/>
            <a:r>
              <a:rPr lang="en-US" sz="2000" dirty="0">
                <a:latin typeface="Arial Narrow" charset="0"/>
                <a:ea typeface="ＭＳ Ｐゴシック" charset="0"/>
                <a:cs typeface="ＭＳ Ｐゴシック" charset="0"/>
              </a:rPr>
              <a:t>Dr. </a:t>
            </a:r>
            <a:r>
              <a:rPr lang="en-US" sz="2000" dirty="0" err="1">
                <a:latin typeface="Arial Narrow" charset="0"/>
                <a:ea typeface="ＭＳ Ｐゴシック" charset="0"/>
                <a:cs typeface="ＭＳ Ｐゴシック" charset="0"/>
              </a:rPr>
              <a:t>Zdzislaw</a:t>
            </a:r>
            <a:r>
              <a:rPr lang="en-US" sz="2000" dirty="0">
                <a:latin typeface="Arial Narrow" charset="0"/>
                <a:ea typeface="ＭＳ Ｐゴシック" charset="0"/>
                <a:cs typeface="ＭＳ Ｐゴシック" charset="0"/>
              </a:rPr>
              <a:t> </a:t>
            </a:r>
            <a:r>
              <a:rPr lang="en-US" sz="2000" dirty="0" err="1">
                <a:latin typeface="Arial Narrow" charset="0"/>
                <a:ea typeface="ＭＳ Ｐゴシック" charset="0"/>
                <a:cs typeface="ＭＳ Ｐゴシック" charset="0"/>
              </a:rPr>
              <a:t>Musielak</a:t>
            </a:r>
            <a:endParaRPr lang="en-US" sz="2000" dirty="0">
              <a:latin typeface="Arial Narrow" charset="0"/>
              <a:ea typeface="ＭＳ Ｐゴシック" charset="0"/>
              <a:cs typeface="ＭＳ Ｐゴシック" charset="0"/>
            </a:endParaRPr>
          </a:p>
          <a:p>
            <a:pPr>
              <a:lnSpc>
                <a:spcPct val="90000"/>
              </a:lnSpc>
            </a:pPr>
            <a:r>
              <a:rPr lang="en-US" sz="2400" dirty="0">
                <a:latin typeface="Arial Narrow" charset="0"/>
                <a:ea typeface="ＭＳ Ｐゴシック" charset="0"/>
              </a:rPr>
              <a:t>Submit the special project now!</a:t>
            </a:r>
          </a:p>
        </p:txBody>
      </p:sp>
      <p:sp>
        <p:nvSpPr>
          <p:cNvPr id="2" name="Date Placeholder 1">
            <a:extLst>
              <a:ext uri="{FF2B5EF4-FFF2-40B4-BE49-F238E27FC236}">
                <a16:creationId xmlns:a16="http://schemas.microsoft.com/office/drawing/2014/main" id="{84A901F2-6DBF-E949-8EEF-01136CA5D7A8}"/>
              </a:ext>
            </a:extLst>
          </p:cNvPr>
          <p:cNvSpPr>
            <a:spLocks noGrp="1"/>
          </p:cNvSpPr>
          <p:nvPr>
            <p:ph type="dt" sz="half" idx="10"/>
          </p:nvPr>
        </p:nvSpPr>
        <p:spPr/>
        <p:txBody>
          <a:bodyPr/>
          <a:lstStyle/>
          <a:p>
            <a:pPr>
              <a:defRPr/>
            </a:pPr>
            <a:r>
              <a:rPr lang="en-US"/>
              <a:t>Wednesday, Sept. 4, 2019</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Jonathan Asaadi</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5819505-518B-184A-A458-0ECE93D9A410}"/>
              </a:ext>
            </a:extLst>
          </p:cNvPr>
          <p:cNvPicPr>
            <a:picLocks noChangeAspect="1"/>
          </p:cNvPicPr>
          <p:nvPr/>
        </p:nvPicPr>
        <p:blipFill>
          <a:blip r:embed="rId2"/>
          <a:stretch>
            <a:fillRect/>
          </a:stretch>
        </p:blipFill>
        <p:spPr>
          <a:xfrm>
            <a:off x="0" y="0"/>
            <a:ext cx="9144000" cy="6858000"/>
          </a:xfrm>
          <a:prstGeom prst="rect">
            <a:avLst/>
          </a:prstGeom>
        </p:spPr>
      </p:pic>
      <p:sp>
        <p:nvSpPr>
          <p:cNvPr id="11" name="Slide Number Placeholder 10">
            <a:extLst>
              <a:ext uri="{FF2B5EF4-FFF2-40B4-BE49-F238E27FC236}">
                <a16:creationId xmlns:a16="http://schemas.microsoft.com/office/drawing/2014/main" id="{98160E3D-AEEA-DD4F-8863-83B913569274}"/>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78707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0"/>
            <a:ext cx="8305800" cy="762000"/>
          </a:xfrm>
        </p:spPr>
        <p:txBody>
          <a:bodyPr/>
          <a:lstStyle/>
          <a:p>
            <a:r>
              <a:rPr lang="en-US" dirty="0">
                <a:latin typeface="Arial Narrow" charset="0"/>
                <a:ea typeface="ＭＳ Ｐゴシック" charset="0"/>
                <a:cs typeface="ＭＳ Ｐゴシック" charset="0"/>
              </a:rPr>
              <a:t>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Sept. 23</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441906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4, 2019</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5</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6069"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6070"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6071"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6072"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6073"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6074"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6075"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6076"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6077"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6078"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6079"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extLst>
              <p:ext uri="{D42A27DB-BD31-4B8C-83A1-F6EECF244321}">
                <p14:modId xmlns:p14="http://schemas.microsoft.com/office/powerpoint/2010/main" val="1180253792"/>
              </p:ext>
            </p:extLst>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6080"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3415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0303"/>
                                        </p:tgtEl>
                                        <p:attrNameLst>
                                          <p:attrName>style.visibility</p:attrName>
                                        </p:attrNameLst>
                                      </p:cBhvr>
                                      <p:to>
                                        <p:strVal val="visible"/>
                                      </p:to>
                                    </p:set>
                                    <p:animEffect transition="in" filter="wipe(left)">
                                      <p:cBhvr>
                                        <p:cTn id="11" dur="500"/>
                                        <p:tgtEl>
                                          <p:spTgt spid="1403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500"/>
                                        <p:tgtEl>
                                          <p:spTgt spid="140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0304"/>
                                        </p:tgtEl>
                                        <p:attrNameLst>
                                          <p:attrName>style.visibility</p:attrName>
                                        </p:attrNameLst>
                                      </p:cBhvr>
                                      <p:to>
                                        <p:strVal val="visible"/>
                                      </p:to>
                                    </p:set>
                                    <p:animEffect transition="in" filter="wipe(left)">
                                      <p:cBhvr>
                                        <p:cTn id="21" dur="500"/>
                                        <p:tgtEl>
                                          <p:spTgt spid="1403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0305"/>
                                        </p:tgtEl>
                                        <p:attrNameLst>
                                          <p:attrName>style.visibility</p:attrName>
                                        </p:attrNameLst>
                                      </p:cBhvr>
                                      <p:to>
                                        <p:strVal val="visible"/>
                                      </p:to>
                                    </p:set>
                                    <p:animEffect transition="in" filter="wipe(left)">
                                      <p:cBhvr>
                                        <p:cTn id="26" dur="500"/>
                                        <p:tgtEl>
                                          <p:spTgt spid="1403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0301"/>
                                        </p:tgtEl>
                                        <p:attrNameLst>
                                          <p:attrName>style.visibility</p:attrName>
                                        </p:attrNameLst>
                                      </p:cBhvr>
                                      <p:to>
                                        <p:strVal val="visible"/>
                                      </p:to>
                                    </p:set>
                                    <p:animEffect transition="in" filter="wipe(left)">
                                      <p:cBhvr>
                                        <p:cTn id="31" dur="500"/>
                                        <p:tgtEl>
                                          <p:spTgt spid="14030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0306"/>
                                        </p:tgtEl>
                                        <p:attrNameLst>
                                          <p:attrName>style.visibility</p:attrName>
                                        </p:attrNameLst>
                                      </p:cBhvr>
                                      <p:to>
                                        <p:strVal val="visible"/>
                                      </p:to>
                                    </p:set>
                                    <p:animEffect transition="in" filter="wipe(left)">
                                      <p:cBhvr>
                                        <p:cTn id="36" dur="500"/>
                                        <p:tgtEl>
                                          <p:spTgt spid="14030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0300"/>
                                        </p:tgtEl>
                                        <p:attrNameLst>
                                          <p:attrName>style.visibility</p:attrName>
                                        </p:attrNameLst>
                                      </p:cBhvr>
                                      <p:to>
                                        <p:strVal val="visible"/>
                                      </p:to>
                                    </p:set>
                                    <p:animEffect transition="in" filter="wipe(left)">
                                      <p:cBhvr>
                                        <p:cTn id="41" dur="500"/>
                                        <p:tgtEl>
                                          <p:spTgt spid="14030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40292">
                                            <p:txEl>
                                              <p:pRg st="0" end="0"/>
                                            </p:txEl>
                                          </p:spTgt>
                                        </p:tgtEl>
                                        <p:attrNameLst>
                                          <p:attrName>style.visibility</p:attrName>
                                        </p:attrNameLst>
                                      </p:cBhvr>
                                      <p:to>
                                        <p:strVal val="visible"/>
                                      </p:to>
                                    </p:set>
                                    <p:animEffect transition="in" filter="wipe(left)">
                                      <p:cBhvr>
                                        <p:cTn id="46" dur="500"/>
                                        <p:tgtEl>
                                          <p:spTgt spid="1402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40292">
                                            <p:txEl>
                                              <p:pRg st="1" end="1"/>
                                            </p:txEl>
                                          </p:spTgt>
                                        </p:tgtEl>
                                        <p:attrNameLst>
                                          <p:attrName>style.visibility</p:attrName>
                                        </p:attrNameLst>
                                      </p:cBhvr>
                                      <p:to>
                                        <p:strVal val="visible"/>
                                      </p:to>
                                    </p:set>
                                    <p:animEffect transition="in" filter="wipe(left)">
                                      <p:cBhvr>
                                        <p:cTn id="51" dur="500"/>
                                        <p:tgtEl>
                                          <p:spTgt spid="140292">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40292">
                                            <p:txEl>
                                              <p:pRg st="2" end="2"/>
                                            </p:txEl>
                                          </p:spTgt>
                                        </p:tgtEl>
                                        <p:attrNameLst>
                                          <p:attrName>style.visibility</p:attrName>
                                        </p:attrNameLst>
                                      </p:cBhvr>
                                      <p:to>
                                        <p:strVal val="visible"/>
                                      </p:to>
                                    </p:set>
                                    <p:animEffect transition="in" filter="wipe(left)">
                                      <p:cBhvr>
                                        <p:cTn id="56" dur="500"/>
                                        <p:tgtEl>
                                          <p:spTgt spid="14029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140292">
                                            <p:txEl>
                                              <p:pRg st="3" end="3"/>
                                            </p:txEl>
                                          </p:spTgt>
                                        </p:tgtEl>
                                        <p:attrNameLst>
                                          <p:attrName>style.visibility</p:attrName>
                                        </p:attrNameLst>
                                      </p:cBhvr>
                                      <p:to>
                                        <p:strVal val="visible"/>
                                      </p:to>
                                    </p:set>
                                    <p:animEffect transition="in" filter="wipe(left)">
                                      <p:cBhvr>
                                        <p:cTn id="61" dur="500"/>
                                        <p:tgtEl>
                                          <p:spTgt spid="14029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grpId="0" nodeType="clickEffect">
                                  <p:stCondLst>
                                    <p:cond delay="0"/>
                                  </p:stCondLst>
                                  <p:childTnLst>
                                    <p:anim calcmode="lin" valueType="num">
                                      <p:cBhvr>
                                        <p:cTn id="65" dur="500"/>
                                        <p:tgtEl>
                                          <p:spTgt spid="18"/>
                                        </p:tgtEl>
                                        <p:attrNameLst>
                                          <p:attrName>ppt_w</p:attrName>
                                        </p:attrNameLst>
                                      </p:cBhvr>
                                      <p:tavLst>
                                        <p:tav tm="0">
                                          <p:val>
                                            <p:strVal val="ppt_w"/>
                                          </p:val>
                                        </p:tav>
                                        <p:tav tm="100000">
                                          <p:val>
                                            <p:fltVal val="0"/>
                                          </p:val>
                                        </p:tav>
                                      </p:tavLst>
                                    </p:anim>
                                    <p:anim calcmode="lin" valueType="num">
                                      <p:cBhvr>
                                        <p:cTn id="66" dur="500"/>
                                        <p:tgtEl>
                                          <p:spTgt spid="18"/>
                                        </p:tgtEl>
                                        <p:attrNameLst>
                                          <p:attrName>ppt_h</p:attrName>
                                        </p:attrNameLst>
                                      </p:cBhvr>
                                      <p:tavLst>
                                        <p:tav tm="0">
                                          <p:val>
                                            <p:strVal val="ppt_h"/>
                                          </p:val>
                                        </p:tav>
                                        <p:tav tm="100000">
                                          <p:val>
                                            <p:fltVal val="0"/>
                                          </p:val>
                                        </p:tav>
                                      </p:tavLst>
                                    </p:anim>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grpId="0" nodeType="click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grpId="0" nodeType="clickEffect">
                                  <p:stCondLst>
                                    <p:cond delay="0"/>
                                  </p:stCondLst>
                                  <p:childTnLst>
                                    <p:anim calcmode="lin" valueType="num">
                                      <p:cBhvr>
                                        <p:cTn id="77" dur="500"/>
                                        <p:tgtEl>
                                          <p:spTgt spid="28"/>
                                        </p:tgtEl>
                                        <p:attrNameLst>
                                          <p:attrName>ppt_w</p:attrName>
                                        </p:attrNameLst>
                                      </p:cBhvr>
                                      <p:tavLst>
                                        <p:tav tm="0">
                                          <p:val>
                                            <p:strVal val="ppt_w"/>
                                          </p:val>
                                        </p:tav>
                                        <p:tav tm="100000">
                                          <p:val>
                                            <p:fltVal val="0"/>
                                          </p:val>
                                        </p:tav>
                                      </p:tavLst>
                                    </p:anim>
                                    <p:anim calcmode="lin" valueType="num">
                                      <p:cBhvr>
                                        <p:cTn id="78" dur="500"/>
                                        <p:tgtEl>
                                          <p:spTgt spid="28"/>
                                        </p:tgtEl>
                                        <p:attrNameLst>
                                          <p:attrName>ppt_h</p:attrName>
                                        </p:attrNameLst>
                                      </p:cBhvr>
                                      <p:tavLst>
                                        <p:tav tm="0">
                                          <p:val>
                                            <p:strVal val="ppt_h"/>
                                          </p:val>
                                        </p:tav>
                                        <p:tav tm="100000">
                                          <p:val>
                                            <p:fltVal val="0"/>
                                          </p:val>
                                        </p:tav>
                                      </p:tavLst>
                                    </p:anim>
                                    <p:set>
                                      <p:cBhvr>
                                        <p:cTn id="79" dur="1" fill="hold">
                                          <p:stCondLst>
                                            <p:cond delay="499"/>
                                          </p:stCondLst>
                                        </p:cTn>
                                        <p:tgtEl>
                                          <p:spTgt spid="2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140292">
                                            <p:txEl>
                                              <p:pRg st="4" end="4"/>
                                            </p:txEl>
                                          </p:spTgt>
                                        </p:tgtEl>
                                        <p:attrNameLst>
                                          <p:attrName>style.visibility</p:attrName>
                                        </p:attrNameLst>
                                      </p:cBhvr>
                                      <p:to>
                                        <p:strVal val="visible"/>
                                      </p:to>
                                    </p:set>
                                    <p:animEffect transition="in" filter="wipe(left)">
                                      <p:cBhvr>
                                        <p:cTn id="84" dur="500"/>
                                        <p:tgtEl>
                                          <p:spTgt spid="140292">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140292">
                                            <p:txEl>
                                              <p:pRg st="5" end="5"/>
                                            </p:txEl>
                                          </p:spTgt>
                                        </p:tgtEl>
                                        <p:attrNameLst>
                                          <p:attrName>style.visibility</p:attrName>
                                        </p:attrNameLst>
                                      </p:cBhvr>
                                      <p:to>
                                        <p:strVal val="visible"/>
                                      </p:to>
                                    </p:set>
                                    <p:animEffect transition="in" filter="wipe(left)">
                                      <p:cBhvr>
                                        <p:cTn id="89" dur="500"/>
                                        <p:tgtEl>
                                          <p:spTgt spid="14029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140292">
                                            <p:txEl>
                                              <p:pRg st="6" end="6"/>
                                            </p:txEl>
                                          </p:spTgt>
                                        </p:tgtEl>
                                        <p:attrNameLst>
                                          <p:attrName>style.visibility</p:attrName>
                                        </p:attrNameLst>
                                      </p:cBhvr>
                                      <p:to>
                                        <p:strVal val="visible"/>
                                      </p:to>
                                    </p:set>
                                    <p:animEffect transition="in" filter="wipe(left)">
                                      <p:cBhvr>
                                        <p:cTn id="94" dur="500"/>
                                        <p:tgtEl>
                                          <p:spTgt spid="14029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140312">
                                            <p:bg/>
                                          </p:spTgt>
                                        </p:tgtEl>
                                        <p:attrNameLst>
                                          <p:attrName>style.visibility</p:attrName>
                                        </p:attrNameLst>
                                      </p:cBhvr>
                                      <p:to>
                                        <p:strVal val="visible"/>
                                      </p:to>
                                    </p:set>
                                    <p:animEffect transition="in" filter="wipe(left)">
                                      <p:cBhvr>
                                        <p:cTn id="99" dur="500"/>
                                        <p:tgtEl>
                                          <p:spTgt spid="140312">
                                            <p:bg/>
                                          </p:spTgt>
                                        </p:tgtEl>
                                      </p:cBhvr>
                                    </p:animEffect>
                                  </p:childTnLst>
                                </p:cTn>
                              </p:par>
                              <p:par>
                                <p:cTn id="100" presetID="22" presetClass="entr" presetSubtype="8" fill="hold" grpId="0" nodeType="withEffect">
                                  <p:stCondLst>
                                    <p:cond delay="0"/>
                                  </p:stCondLst>
                                  <p:iterate type="wd">
                                    <p:tmPct val="10000"/>
                                  </p:iterate>
                                  <p:childTnLst>
                                    <p:set>
                                      <p:cBhvr>
                                        <p:cTn id="101" dur="1" fill="hold">
                                          <p:stCondLst>
                                            <p:cond delay="0"/>
                                          </p:stCondLst>
                                        </p:cTn>
                                        <p:tgtEl>
                                          <p:spTgt spid="140312">
                                            <p:txEl>
                                              <p:pRg st="0" end="0"/>
                                            </p:txEl>
                                          </p:spTgt>
                                        </p:tgtEl>
                                        <p:attrNameLst>
                                          <p:attrName>style.visibility</p:attrName>
                                        </p:attrNameLst>
                                      </p:cBhvr>
                                      <p:to>
                                        <p:strVal val="visible"/>
                                      </p:to>
                                    </p:set>
                                    <p:animEffect transition="in" filter="wipe(left)">
                                      <p:cBhvr>
                                        <p:cTn id="102" dur="500"/>
                                        <p:tgtEl>
                                          <p:spTgt spid="14031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40308"/>
                                        </p:tgtEl>
                                        <p:attrNameLst>
                                          <p:attrName>style.visibility</p:attrName>
                                        </p:attrNameLst>
                                      </p:cBhvr>
                                      <p:to>
                                        <p:strVal val="visible"/>
                                      </p:to>
                                    </p:set>
                                    <p:animEffect transition="in" filter="wipe(left)">
                                      <p:cBhvr>
                                        <p:cTn id="107" dur="500"/>
                                        <p:tgtEl>
                                          <p:spTgt spid="14030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140312">
                                            <p:txEl>
                                              <p:pRg st="1" end="1"/>
                                            </p:txEl>
                                          </p:spTgt>
                                        </p:tgtEl>
                                        <p:attrNameLst>
                                          <p:attrName>style.visibility</p:attrName>
                                        </p:attrNameLst>
                                      </p:cBhvr>
                                      <p:to>
                                        <p:strVal val="visible"/>
                                      </p:to>
                                    </p:set>
                                    <p:animEffect transition="in" filter="wipe(left)">
                                      <p:cBhvr>
                                        <p:cTn id="112" dur="500"/>
                                        <p:tgtEl>
                                          <p:spTgt spid="140312">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40311"/>
                                        </p:tgtEl>
                                        <p:attrNameLst>
                                          <p:attrName>style.visibility</p:attrName>
                                        </p:attrNameLst>
                                      </p:cBhvr>
                                      <p:to>
                                        <p:strVal val="hidden"/>
                                      </p:to>
                                    </p:set>
                                  </p:childTnLst>
                                </p:cTn>
                              </p:par>
                            </p:childTnLst>
                          </p:cTn>
                        </p:par>
                        <p:par>
                          <p:cTn id="117" fill="hold">
                            <p:stCondLst>
                              <p:cond delay="0"/>
                            </p:stCondLst>
                            <p:childTnLst>
                              <p:par>
                                <p:cTn id="118" presetID="22" presetClass="entr" presetSubtype="8" fill="hold" nodeType="afterEffect">
                                  <p:stCondLst>
                                    <p:cond delay="0"/>
                                  </p:stCondLst>
                                  <p:iterate type="wd">
                                    <p:tmPct val="10000"/>
                                  </p:iterate>
                                  <p:childTnLst>
                                    <p:set>
                                      <p:cBhvr>
                                        <p:cTn id="119" dur="1" fill="hold">
                                          <p:stCondLst>
                                            <p:cond delay="0"/>
                                          </p:stCondLst>
                                        </p:cTn>
                                        <p:tgtEl>
                                          <p:spTgt spid="22"/>
                                        </p:tgtEl>
                                        <p:attrNameLst>
                                          <p:attrName>style.visibility</p:attrName>
                                        </p:attrNameLst>
                                      </p:cBhvr>
                                      <p:to>
                                        <p:strVal val="visible"/>
                                      </p:to>
                                    </p:set>
                                    <p:animEffect transition="in" filter="wipe(left)">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23"/>
                                        </p:tgtEl>
                                        <p:attrNameLst>
                                          <p:attrName>style.visibility</p:attrName>
                                        </p:attrNameLst>
                                      </p:cBhvr>
                                      <p:to>
                                        <p:strVal val="visible"/>
                                      </p:to>
                                    </p:set>
                                    <p:animEffect transition="in" filter="wipe(left)">
                                      <p:cBhvr>
                                        <p:cTn id="125" dur="500"/>
                                        <p:tgtEl>
                                          <p:spTgt spid="2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wipe(left)">
                                      <p:cBhvr>
                                        <p:cTn id="130" dur="500"/>
                                        <p:tgtEl>
                                          <p:spTgt spid="2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left)">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build="p" animBg="1"/>
      <p:bldP spid="140292" grpId="0" uiExpand="1" build="p"/>
      <p:bldP spid="140306" grpId="0" animBg="1"/>
      <p:bldP spid="18" grpId="0" animBg="1"/>
      <p:bldP spid="19" grpId="0" animBg="1"/>
      <p:bldP spid="2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3175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152400" y="76200"/>
            <a:ext cx="8763000" cy="762000"/>
          </a:xfrm>
        </p:spPr>
        <p:txBody>
          <a:bodyPr/>
          <a:lstStyle/>
          <a:p>
            <a:r>
              <a:rPr lang="en-US" dirty="0">
                <a:latin typeface="Arial Narrow" charset="0"/>
                <a:ea typeface="ＭＳ Ｐゴシック" charset="0"/>
                <a:cs typeface="ＭＳ Ｐゴシック" charset="0"/>
              </a:rPr>
              <a:t>Reminder: 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45417"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45418"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45419"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45420"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45421"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45422"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45423"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45424"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45425"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51958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wipe(left)">
                                      <p:cBhvr>
                                        <p:cTn id="7" dur="500"/>
                                        <p:tgtEl>
                                          <p:spTgt spid="200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0711">
                                            <p:txEl>
                                              <p:pRg st="0" end="0"/>
                                            </p:txEl>
                                          </p:spTgt>
                                        </p:tgtEl>
                                        <p:attrNameLst>
                                          <p:attrName>style.visibility</p:attrName>
                                        </p:attrNameLst>
                                      </p:cBhvr>
                                      <p:to>
                                        <p:strVal val="visible"/>
                                      </p:to>
                                    </p:set>
                                    <p:animEffect transition="in" filter="wipe(left)">
                                      <p:cBhvr>
                                        <p:cTn id="41" dur="500"/>
                                        <p:tgtEl>
                                          <p:spTgt spid="2007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0730"/>
                                        </p:tgtEl>
                                        <p:attrNameLst>
                                          <p:attrName>style.visibility</p:attrName>
                                        </p:attrNameLst>
                                      </p:cBhvr>
                                      <p:to>
                                        <p:strVal val="visible"/>
                                      </p:to>
                                    </p:set>
                                    <p:animEffect transition="in" filter="wipe(left)">
                                      <p:cBhvr>
                                        <p:cTn id="46" dur="500"/>
                                        <p:tgtEl>
                                          <p:spTgt spid="2007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0742"/>
                                        </p:tgtEl>
                                        <p:attrNameLst>
                                          <p:attrName>style.visibility</p:attrName>
                                        </p:attrNameLst>
                                      </p:cBhvr>
                                      <p:to>
                                        <p:strVal val="visible"/>
                                      </p:to>
                                    </p:set>
                                    <p:animEffect transition="in" filter="wipe(left)">
                                      <p:cBhvr>
                                        <p:cTn id="51" dur="500"/>
                                        <p:tgtEl>
                                          <p:spTgt spid="2007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0737"/>
                                        </p:tgtEl>
                                        <p:attrNameLst>
                                          <p:attrName>style.visibility</p:attrName>
                                        </p:attrNameLst>
                                      </p:cBhvr>
                                      <p:to>
                                        <p:strVal val="visible"/>
                                      </p:to>
                                    </p:set>
                                    <p:animEffect transition="in" filter="wipe(left)">
                                      <p:cBhvr>
                                        <p:cTn id="56" dur="500"/>
                                        <p:tgtEl>
                                          <p:spTgt spid="2007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0743"/>
                                        </p:tgtEl>
                                        <p:attrNameLst>
                                          <p:attrName>style.visibility</p:attrName>
                                        </p:attrNameLst>
                                      </p:cBhvr>
                                      <p:to>
                                        <p:strVal val="visible"/>
                                      </p:to>
                                    </p:set>
                                    <p:animEffect transition="in" filter="wipe(left)">
                                      <p:cBhvr>
                                        <p:cTn id="61" dur="500"/>
                                        <p:tgtEl>
                                          <p:spTgt spid="2007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0732">
                                            <p:txEl>
                                              <p:pRg st="0" end="0"/>
                                            </p:txEl>
                                          </p:spTgt>
                                        </p:tgtEl>
                                        <p:attrNameLst>
                                          <p:attrName>style.visibility</p:attrName>
                                        </p:attrNameLst>
                                      </p:cBhvr>
                                      <p:to>
                                        <p:strVal val="visible"/>
                                      </p:to>
                                    </p:set>
                                    <p:animEffect transition="in" filter="wipe(left)">
                                      <p:cBhvr>
                                        <p:cTn id="66" dur="500"/>
                                        <p:tgtEl>
                                          <p:spTgt spid="20073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0707"/>
                                        </p:tgtEl>
                                        <p:attrNameLst>
                                          <p:attrName>style.visibility</p:attrName>
                                        </p:attrNameLst>
                                      </p:cBhvr>
                                      <p:to>
                                        <p:strVal val="visible"/>
                                      </p:to>
                                    </p:set>
                                    <p:anim calcmode="lin" valueType="num">
                                      <p:cBhvr>
                                        <p:cTn id="71" dur="500" fill="hold"/>
                                        <p:tgtEl>
                                          <p:spTgt spid="200707"/>
                                        </p:tgtEl>
                                        <p:attrNameLst>
                                          <p:attrName>ppt_w</p:attrName>
                                        </p:attrNameLst>
                                      </p:cBhvr>
                                      <p:tavLst>
                                        <p:tav tm="0">
                                          <p:val>
                                            <p:fltVal val="0"/>
                                          </p:val>
                                        </p:tav>
                                        <p:tav tm="100000">
                                          <p:val>
                                            <p:strVal val="#ppt_w"/>
                                          </p:val>
                                        </p:tav>
                                      </p:tavLst>
                                    </p:anim>
                                    <p:anim calcmode="lin" valueType="num">
                                      <p:cBhvr>
                                        <p:cTn id="72" dur="500" fill="hold"/>
                                        <p:tgtEl>
                                          <p:spTgt spid="200707"/>
                                        </p:tgtEl>
                                        <p:attrNameLst>
                                          <p:attrName>ppt_h</p:attrName>
                                        </p:attrNameLst>
                                      </p:cBhvr>
                                      <p:tavLst>
                                        <p:tav tm="0">
                                          <p:val>
                                            <p:fltVal val="0"/>
                                          </p:val>
                                        </p:tav>
                                        <p:tav tm="100000">
                                          <p:val>
                                            <p:strVal val="#ppt_h"/>
                                          </p:val>
                                        </p:tav>
                                      </p:tavLst>
                                    </p:anim>
                                    <p:animEffect transition="in" filter="fade">
                                      <p:cBhvr>
                                        <p:cTn id="73" dur="500"/>
                                        <p:tgtEl>
                                          <p:spTgt spid="2007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0706"/>
                                        </p:tgtEl>
                                        <p:attrNameLst>
                                          <p:attrName>style.visibility</p:attrName>
                                        </p:attrNameLst>
                                      </p:cBhvr>
                                      <p:to>
                                        <p:strVal val="visible"/>
                                      </p:to>
                                    </p:set>
                                    <p:anim calcmode="lin" valueType="num">
                                      <p:cBhvr>
                                        <p:cTn id="78" dur="500" fill="hold"/>
                                        <p:tgtEl>
                                          <p:spTgt spid="200706"/>
                                        </p:tgtEl>
                                        <p:attrNameLst>
                                          <p:attrName>ppt_w</p:attrName>
                                        </p:attrNameLst>
                                      </p:cBhvr>
                                      <p:tavLst>
                                        <p:tav tm="0">
                                          <p:val>
                                            <p:fltVal val="0"/>
                                          </p:val>
                                        </p:tav>
                                        <p:tav tm="100000">
                                          <p:val>
                                            <p:strVal val="#ppt_w"/>
                                          </p:val>
                                        </p:tav>
                                      </p:tavLst>
                                    </p:anim>
                                    <p:anim calcmode="lin" valueType="num">
                                      <p:cBhvr>
                                        <p:cTn id="79" dur="500" fill="hold"/>
                                        <p:tgtEl>
                                          <p:spTgt spid="200706"/>
                                        </p:tgtEl>
                                        <p:attrNameLst>
                                          <p:attrName>ppt_h</p:attrName>
                                        </p:attrNameLst>
                                      </p:cBhvr>
                                      <p:tavLst>
                                        <p:tav tm="0">
                                          <p:val>
                                            <p:fltVal val="0"/>
                                          </p:val>
                                        </p:tav>
                                        <p:tav tm="100000">
                                          <p:val>
                                            <p:strVal val="#ppt_h"/>
                                          </p:val>
                                        </p:tav>
                                      </p:tavLst>
                                    </p:anim>
                                    <p:animEffect transition="in" filter="fade">
                                      <p:cBhvr>
                                        <p:cTn id="80" dur="500"/>
                                        <p:tgtEl>
                                          <p:spTgt spid="2007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0733">
                                            <p:txEl>
                                              <p:pRg st="0" end="0"/>
                                            </p:txEl>
                                          </p:spTgt>
                                        </p:tgtEl>
                                        <p:attrNameLst>
                                          <p:attrName>style.visibility</p:attrName>
                                        </p:attrNameLst>
                                      </p:cBhvr>
                                      <p:to>
                                        <p:strVal val="visible"/>
                                      </p:to>
                                    </p:set>
                                    <p:animEffect transition="in" filter="wipe(left)">
                                      <p:cBhvr>
                                        <p:cTn id="85" dur="500"/>
                                        <p:tgtEl>
                                          <p:spTgt spid="200733">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0734">
                                            <p:txEl>
                                              <p:pRg st="0" end="0"/>
                                            </p:txEl>
                                          </p:spTgt>
                                        </p:tgtEl>
                                        <p:attrNameLst>
                                          <p:attrName>style.visibility</p:attrName>
                                        </p:attrNameLst>
                                      </p:cBhvr>
                                      <p:to>
                                        <p:strVal val="visible"/>
                                      </p:to>
                                    </p:set>
                                    <p:animEffect transition="in" filter="wipe(left)">
                                      <p:cBhvr>
                                        <p:cTn id="90" dur="500"/>
                                        <p:tgtEl>
                                          <p:spTgt spid="200734">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735">
                                            <p:txEl>
                                              <p:pRg st="0" end="0"/>
                                            </p:txEl>
                                          </p:spTgt>
                                        </p:tgtEl>
                                        <p:attrNameLst>
                                          <p:attrName>style.visibility</p:attrName>
                                        </p:attrNameLst>
                                      </p:cBhvr>
                                      <p:to>
                                        <p:strVal val="visible"/>
                                      </p:to>
                                    </p:set>
                                    <p:animEffect transition="in" filter="wipe(left)">
                                      <p:cBhvr>
                                        <p:cTn id="95" dur="500"/>
                                        <p:tgtEl>
                                          <p:spTgt spid="200735">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0736">
                                            <p:txEl>
                                              <p:pRg st="0" end="0"/>
                                            </p:txEl>
                                          </p:spTgt>
                                        </p:tgtEl>
                                        <p:attrNameLst>
                                          <p:attrName>style.visibility</p:attrName>
                                        </p:attrNameLst>
                                      </p:cBhvr>
                                      <p:to>
                                        <p:strVal val="visible"/>
                                      </p:to>
                                    </p:set>
                                    <p:animEffect transition="in" filter="wipe(left)">
                                      <p:cBhvr>
                                        <p:cTn id="100" dur="500"/>
                                        <p:tgtEl>
                                          <p:spTgt spid="200736">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00710"/>
                                        </p:tgtEl>
                                        <p:attrNameLst>
                                          <p:attrName>style.visibility</p:attrName>
                                        </p:attrNameLst>
                                      </p:cBhvr>
                                      <p:to>
                                        <p:strVal val="visible"/>
                                      </p:to>
                                    </p:set>
                                    <p:animEffect transition="in" filter="wipe(left)">
                                      <p:cBhvr>
                                        <p:cTn id="105" dur="500"/>
                                        <p:tgtEl>
                                          <p:spTgt spid="2007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0738">
                                            <p:txEl>
                                              <p:pRg st="0" end="0"/>
                                            </p:txEl>
                                          </p:spTgt>
                                        </p:tgtEl>
                                        <p:attrNameLst>
                                          <p:attrName>style.visibility</p:attrName>
                                        </p:attrNameLst>
                                      </p:cBhvr>
                                      <p:to>
                                        <p:strVal val="visible"/>
                                      </p:to>
                                    </p:set>
                                    <p:animEffect transition="in" filter="wipe(left)">
                                      <p:cBhvr>
                                        <p:cTn id="110" dur="500"/>
                                        <p:tgtEl>
                                          <p:spTgt spid="200738">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200731"/>
                                        </p:tgtEl>
                                        <p:attrNameLst>
                                          <p:attrName>style.visibility</p:attrName>
                                        </p:attrNameLst>
                                      </p:cBhvr>
                                      <p:to>
                                        <p:strVal val="visible"/>
                                      </p:to>
                                    </p:set>
                                    <p:animEffect transition="in" filter="wipe(left)">
                                      <p:cBhvr>
                                        <p:cTn id="115" dur="500"/>
                                        <p:tgtEl>
                                          <p:spTgt spid="2007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200739"/>
                                        </p:tgtEl>
                                        <p:attrNameLst>
                                          <p:attrName>style.visibility</p:attrName>
                                        </p:attrNameLst>
                                      </p:cBhvr>
                                      <p:to>
                                        <p:strVal val="visible"/>
                                      </p:to>
                                    </p:set>
                                    <p:animEffect transition="in" filter="wipe(left)">
                                      <p:cBhvr>
                                        <p:cTn id="120" dur="500"/>
                                        <p:tgtEl>
                                          <p:spTgt spid="20073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200740"/>
                                        </p:tgtEl>
                                        <p:attrNameLst>
                                          <p:attrName>style.visibility</p:attrName>
                                        </p:attrNameLst>
                                      </p:cBhvr>
                                      <p:to>
                                        <p:strVal val="visible"/>
                                      </p:to>
                                    </p:set>
                                    <p:animEffect transition="in" filter="wipe(left)">
                                      <p:cBhvr>
                                        <p:cTn id="125" dur="500"/>
                                        <p:tgtEl>
                                          <p:spTgt spid="2007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00741"/>
                                        </p:tgtEl>
                                        <p:attrNameLst>
                                          <p:attrName>style.visibility</p:attrName>
                                        </p:attrNameLst>
                                      </p:cBhvr>
                                      <p:to>
                                        <p:strVal val="visible"/>
                                      </p:to>
                                    </p:set>
                                    <p:animEffect transition="in" filter="wipe(left)">
                                      <p:cBhvr>
                                        <p:cTn id="130" dur="500"/>
                                        <p:tgtEl>
                                          <p:spTgt spid="20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9" grpId="0" build="p" autoUpdateAnimBg="0"/>
      <p:bldP spid="200711" grpId="0" build="p" autoUpdateAnimBg="0"/>
      <p:bldP spid="200732" grpId="0" build="p" autoUpdateAnimBg="0"/>
      <p:bldP spid="200733" grpId="0" build="p" autoUpdateAnimBg="0"/>
      <p:bldP spid="200734" grpId="0" build="p" autoUpdateAnimBg="0"/>
      <p:bldP spid="200735" grpId="0" build="p" autoUpdateAnimBg="0"/>
      <p:bldP spid="200736" grpId="0" build="p" autoUpdateAnimBg="0"/>
      <p:bldP spid="2007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327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76200"/>
            <a:ext cx="7772400" cy="609600"/>
          </a:xfrm>
        </p:spPr>
        <p:txBody>
          <a:bodyPr/>
          <a:lstStyle/>
          <a:p>
            <a:r>
              <a:rPr lang="en-US" b="1" dirty="0">
                <a:latin typeface="Arial Narrow" charset="0"/>
                <a:ea typeface="ＭＳ Ｐゴシック" charset="0"/>
                <a:cs typeface="ＭＳ Ｐゴシック" charset="0"/>
              </a:rPr>
              <a:t>Reminder: 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4648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4648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4648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4648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4648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4648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4648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4648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4648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4649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1949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2">
                                            <p:txEl>
                                              <p:pRg st="0" end="0"/>
                                            </p:txEl>
                                          </p:spTgt>
                                        </p:tgtEl>
                                        <p:attrNameLst>
                                          <p:attrName>style.visibility</p:attrName>
                                        </p:attrNameLst>
                                      </p:cBhvr>
                                      <p:to>
                                        <p:strVal val="visible"/>
                                      </p:to>
                                    </p:set>
                                    <p:animEffect transition="in" filter="wipe(left)">
                                      <p:cBhvr>
                                        <p:cTn id="7" dur="500"/>
                                        <p:tgtEl>
                                          <p:spTgt spid="201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2">
                                            <p:txEl>
                                              <p:pRg st="1" end="1"/>
                                            </p:txEl>
                                          </p:spTgt>
                                        </p:tgtEl>
                                        <p:attrNameLst>
                                          <p:attrName>style.visibility</p:attrName>
                                        </p:attrNameLst>
                                      </p:cBhvr>
                                      <p:to>
                                        <p:strVal val="visible"/>
                                      </p:to>
                                    </p:set>
                                    <p:animEffect transition="in" filter="wipe(left)">
                                      <p:cBhvr>
                                        <p:cTn id="12" dur="500"/>
                                        <p:tgtEl>
                                          <p:spTgt spid="201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2">
                                            <p:txEl>
                                              <p:pRg st="2" end="2"/>
                                            </p:txEl>
                                          </p:spTgt>
                                        </p:tgtEl>
                                        <p:attrNameLst>
                                          <p:attrName>style.visibility</p:attrName>
                                        </p:attrNameLst>
                                      </p:cBhvr>
                                      <p:to>
                                        <p:strVal val="visible"/>
                                      </p:to>
                                    </p:set>
                                    <p:animEffect transition="in" filter="wipe(left)">
                                      <p:cBhvr>
                                        <p:cTn id="17" dur="500"/>
                                        <p:tgtEl>
                                          <p:spTgt spid="201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2">
                                            <p:txEl>
                                              <p:pRg st="3" end="3"/>
                                            </p:txEl>
                                          </p:spTgt>
                                        </p:tgtEl>
                                        <p:attrNameLst>
                                          <p:attrName>style.visibility</p:attrName>
                                        </p:attrNameLst>
                                      </p:cBhvr>
                                      <p:to>
                                        <p:strVal val="visible"/>
                                      </p:to>
                                    </p:set>
                                    <p:animEffect transition="in" filter="wipe(left)">
                                      <p:cBhvr>
                                        <p:cTn id="22" dur="500"/>
                                        <p:tgtEl>
                                          <p:spTgt spid="201732">
                                            <p:txEl>
                                              <p:pRg st="3" end="3"/>
                                            </p:txEl>
                                          </p:spTgt>
                                        </p:tgtEl>
                                      </p:cBhvr>
                                    </p:animEffect>
                                  </p:childTnLst>
                                </p:cTn>
                              </p:par>
                            </p:childTnLst>
                          </p:cTn>
                        </p:par>
                        <p:par>
                          <p:cTn id="23" fill="hold" nodeType="afterGroup">
                            <p:stCondLst>
                              <p:cond delay="1050"/>
                            </p:stCondLst>
                            <p:childTnLst>
                              <p:par>
                                <p:cTn id="24" presetID="22" presetClass="entr" presetSubtype="8" fill="hold" nodeType="afterEffect">
                                  <p:stCondLst>
                                    <p:cond delay="0"/>
                                  </p:stCondLst>
                                  <p:childTnLst>
                                    <p:set>
                                      <p:cBhvr>
                                        <p:cTn id="25" dur="1" fill="hold">
                                          <p:stCondLst>
                                            <p:cond delay="0"/>
                                          </p:stCondLst>
                                        </p:cTn>
                                        <p:tgtEl>
                                          <p:spTgt spid="201733"/>
                                        </p:tgtEl>
                                        <p:attrNameLst>
                                          <p:attrName>style.visibility</p:attrName>
                                        </p:attrNameLst>
                                      </p:cBhvr>
                                      <p:to>
                                        <p:strVal val="visible"/>
                                      </p:to>
                                    </p:set>
                                    <p:animEffect transition="in" filter="wipe(left)">
                                      <p:cBhvr>
                                        <p:cTn id="26" dur="500"/>
                                        <p:tgtEl>
                                          <p:spTgt spid="2017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1735"/>
                                        </p:tgtEl>
                                        <p:attrNameLst>
                                          <p:attrName>style.visibility</p:attrName>
                                        </p:attrNameLst>
                                      </p:cBhvr>
                                      <p:to>
                                        <p:strVal val="visible"/>
                                      </p:to>
                                    </p:set>
                                    <p:animEffect transition="in" filter="wipe(left)">
                                      <p:cBhvr>
                                        <p:cTn id="31" dur="500"/>
                                        <p:tgtEl>
                                          <p:spTgt spid="201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1734"/>
                                        </p:tgtEl>
                                        <p:attrNameLst>
                                          <p:attrName>style.visibility</p:attrName>
                                        </p:attrNameLst>
                                      </p:cBhvr>
                                      <p:to>
                                        <p:strVal val="visible"/>
                                      </p:to>
                                    </p:set>
                                    <p:animEffect transition="in" filter="wipe(left)">
                                      <p:cBhvr>
                                        <p:cTn id="36" dur="500"/>
                                        <p:tgtEl>
                                          <p:spTgt spid="2017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1739"/>
                                        </p:tgtEl>
                                        <p:attrNameLst>
                                          <p:attrName>style.visibility</p:attrName>
                                        </p:attrNameLst>
                                      </p:cBhvr>
                                      <p:to>
                                        <p:strVal val="visible"/>
                                      </p:to>
                                    </p:set>
                                    <p:animEffect transition="in" filter="wipe(left)">
                                      <p:cBhvr>
                                        <p:cTn id="41" dur="500"/>
                                        <p:tgtEl>
                                          <p:spTgt spid="201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1737"/>
                                        </p:tgtEl>
                                        <p:attrNameLst>
                                          <p:attrName>style.visibility</p:attrName>
                                        </p:attrNameLst>
                                      </p:cBhvr>
                                      <p:to>
                                        <p:strVal val="visible"/>
                                      </p:to>
                                    </p:set>
                                    <p:animEffect transition="in" filter="wipe(left)">
                                      <p:cBhvr>
                                        <p:cTn id="46" dur="500"/>
                                        <p:tgtEl>
                                          <p:spTgt spid="2017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741"/>
                                        </p:tgtEl>
                                        <p:attrNameLst>
                                          <p:attrName>style.visibility</p:attrName>
                                        </p:attrNameLst>
                                      </p:cBhvr>
                                      <p:to>
                                        <p:strVal val="visible"/>
                                      </p:to>
                                    </p:set>
                                    <p:animEffect transition="in" filter="wipe(left)">
                                      <p:cBhvr>
                                        <p:cTn id="51" dur="500"/>
                                        <p:tgtEl>
                                          <p:spTgt spid="2017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1740"/>
                                        </p:tgtEl>
                                        <p:attrNameLst>
                                          <p:attrName>style.visibility</p:attrName>
                                        </p:attrNameLst>
                                      </p:cBhvr>
                                      <p:to>
                                        <p:strVal val="visible"/>
                                      </p:to>
                                    </p:set>
                                    <p:animEffect transition="in" filter="wipe(left)">
                                      <p:cBhvr>
                                        <p:cTn id="56" dur="500"/>
                                        <p:tgtEl>
                                          <p:spTgt spid="2017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1736"/>
                                        </p:tgtEl>
                                        <p:attrNameLst>
                                          <p:attrName>style.visibility</p:attrName>
                                        </p:attrNameLst>
                                      </p:cBhvr>
                                      <p:to>
                                        <p:strVal val="visible"/>
                                      </p:to>
                                    </p:set>
                                    <p:animEffect transition="in" filter="wipe(left)">
                                      <p:cBhvr>
                                        <p:cTn id="61" dur="500"/>
                                        <p:tgtEl>
                                          <p:spTgt spid="2017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1738"/>
                                        </p:tgtEl>
                                        <p:attrNameLst>
                                          <p:attrName>style.visibility</p:attrName>
                                        </p:attrNameLst>
                                      </p:cBhvr>
                                      <p:to>
                                        <p:strVal val="visible"/>
                                      </p:to>
                                    </p:set>
                                    <p:animEffect transition="in" filter="wipe(left)">
                                      <p:cBhvr>
                                        <p:cTn id="66" dur="500"/>
                                        <p:tgtEl>
                                          <p:spTgt spid="2017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01742"/>
                                        </p:tgtEl>
                                        <p:attrNameLst>
                                          <p:attrName>style.visibility</p:attrName>
                                        </p:attrNameLst>
                                      </p:cBhvr>
                                      <p:to>
                                        <p:strVal val="visible"/>
                                      </p:to>
                                    </p:set>
                                    <p:animEffect transition="in" filter="wipe(left)">
                                      <p:cBhvr>
                                        <p:cTn id="71" dur="500"/>
                                        <p:tgtEl>
                                          <p:spTgt spid="2017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01743"/>
                                        </p:tgtEl>
                                        <p:attrNameLst>
                                          <p:attrName>style.visibility</p:attrName>
                                        </p:attrNameLst>
                                      </p:cBhvr>
                                      <p:to>
                                        <p:strVal val="visible"/>
                                      </p:to>
                                    </p:set>
                                    <p:animEffect transition="in" filter="wipe(left)">
                                      <p:cBhvr>
                                        <p:cTn id="76" dur="500"/>
                                        <p:tgtEl>
                                          <p:spTgt spid="201743"/>
                                        </p:tgtEl>
                                      </p:cBhvr>
                                    </p:animEffect>
                                  </p:childTnLst>
                                </p:cTn>
                              </p:par>
                            </p:childTnLst>
                          </p:cTn>
                        </p:par>
                        <p:par>
                          <p:cTn id="77" fill="hold" nodeType="afterGroup">
                            <p:stCondLst>
                              <p:cond delay="500"/>
                            </p:stCondLst>
                            <p:childTnLst>
                              <p:par>
                                <p:cTn id="78" presetID="53" presetClass="entr" presetSubtype="0" fill="hold" grpId="0" nodeType="afterEffect">
                                  <p:stCondLst>
                                    <p:cond delay="0"/>
                                  </p:stCondLst>
                                  <p:childTnLst>
                                    <p:set>
                                      <p:cBhvr>
                                        <p:cTn id="79" dur="1" fill="hold">
                                          <p:stCondLst>
                                            <p:cond delay="0"/>
                                          </p:stCondLst>
                                        </p:cTn>
                                        <p:tgtEl>
                                          <p:spTgt spid="201730"/>
                                        </p:tgtEl>
                                        <p:attrNameLst>
                                          <p:attrName>style.visibility</p:attrName>
                                        </p:attrNameLst>
                                      </p:cBhvr>
                                      <p:to>
                                        <p:strVal val="visible"/>
                                      </p:to>
                                    </p:set>
                                    <p:anim calcmode="lin" valueType="num">
                                      <p:cBhvr>
                                        <p:cTn id="80" dur="500" fill="hold"/>
                                        <p:tgtEl>
                                          <p:spTgt spid="201730"/>
                                        </p:tgtEl>
                                        <p:attrNameLst>
                                          <p:attrName>ppt_w</p:attrName>
                                        </p:attrNameLst>
                                      </p:cBhvr>
                                      <p:tavLst>
                                        <p:tav tm="0">
                                          <p:val>
                                            <p:fltVal val="0"/>
                                          </p:val>
                                        </p:tav>
                                        <p:tav tm="100000">
                                          <p:val>
                                            <p:strVal val="#ppt_w"/>
                                          </p:val>
                                        </p:tav>
                                      </p:tavLst>
                                    </p:anim>
                                    <p:anim calcmode="lin" valueType="num">
                                      <p:cBhvr>
                                        <p:cTn id="81" dur="500" fill="hold"/>
                                        <p:tgtEl>
                                          <p:spTgt spid="201730"/>
                                        </p:tgtEl>
                                        <p:attrNameLst>
                                          <p:attrName>ppt_h</p:attrName>
                                        </p:attrNameLst>
                                      </p:cBhvr>
                                      <p:tavLst>
                                        <p:tav tm="0">
                                          <p:val>
                                            <p:fltVal val="0"/>
                                          </p:val>
                                        </p:tav>
                                        <p:tav tm="100000">
                                          <p:val>
                                            <p:strVal val="#ppt_h"/>
                                          </p:val>
                                        </p:tav>
                                      </p:tavLst>
                                    </p:anim>
                                    <p:animEffect transition="in" filter="fade">
                                      <p:cBhvr>
                                        <p:cTn id="82"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2" grpId="0" build="p"/>
      <p:bldP spid="20173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4, 2019</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609600" y="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324600" cy="1524000"/>
          </a:xfrm>
        </p:spPr>
        <p:txBody>
          <a:bodyPr/>
          <a:lstStyle/>
          <a:p>
            <a:pPr eaLnBrk="1" hangingPunct="1">
              <a:lnSpc>
                <a:spcPct val="90000"/>
              </a:lnSpc>
            </a:pPr>
            <a:r>
              <a:rPr lang="en-US" sz="2400" b="1" dirty="0">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the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5048"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5049"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5050"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5051"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5052"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5053"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5054"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5055"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5056"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Rectangle 2"/>
          <p:cNvSpPr/>
          <p:nvPr/>
        </p:nvSpPr>
        <p:spPr bwMode="auto">
          <a:xfrm>
            <a:off x="7924800" y="1662112"/>
            <a:ext cx="990600" cy="1081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186512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
                                        <p:tgtEl>
                                          <p:spTgt spid="3"/>
                                        </p:tgtEl>
                                        <p:attrNameLst>
                                          <p:attrName>ppt_w</p:attrName>
                                        </p:attrNameLst>
                                      </p:cBhvr>
                                      <p:tavLst>
                                        <p:tav tm="0">
                                          <p:val>
                                            <p:strVal val="ppt_w"/>
                                          </p:val>
                                        </p:tav>
                                        <p:tav tm="100000">
                                          <p:val>
                                            <p:fltVal val="0"/>
                                          </p:val>
                                        </p:tav>
                                      </p:tavLst>
                                    </p:anim>
                                    <p:anim calcmode="lin" valueType="num">
                                      <p:cBhvr>
                                        <p:cTn id="17" dur="500"/>
                                        <p:tgtEl>
                                          <p:spTgt spid="3"/>
                                        </p:tgtEl>
                                        <p:attrNameLst>
                                          <p:attrName>ppt_h</p:attrName>
                                        </p:attrNameLst>
                                      </p:cBhvr>
                                      <p:tavLst>
                                        <p:tav tm="0">
                                          <p:val>
                                            <p:strVal val="ppt_h"/>
                                          </p:val>
                                        </p:tav>
                                        <p:tav tm="100000">
                                          <p:val>
                                            <p:fltVal val="0"/>
                                          </p:val>
                                        </p:tav>
                                      </p:tavLst>
                                    </p:anim>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9"/>
                                        </p:tgtEl>
                                        <p:attrNameLst>
                                          <p:attrName>style.visibility</p:attrName>
                                        </p:attrNameLst>
                                      </p:cBhvr>
                                      <p:to>
                                        <p:strVal val="visible"/>
                                      </p:to>
                                    </p:set>
                                    <p:animEffect transition="in" filter="wipe(left)">
                                      <p:cBhvr>
                                        <p:cTn id="24" dur="500"/>
                                        <p:tgtEl>
                                          <p:spTgt spid="1433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3367"/>
                                        </p:tgtEl>
                                        <p:attrNameLst>
                                          <p:attrName>style.visibility</p:attrName>
                                        </p:attrNameLst>
                                      </p:cBhvr>
                                      <p:to>
                                        <p:strVal val="visible"/>
                                      </p:to>
                                    </p:set>
                                    <p:animEffect transition="in" filter="wipe(left)">
                                      <p:cBhvr>
                                        <p:cTn id="29" dur="500"/>
                                        <p:tgtEl>
                                          <p:spTgt spid="1433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81"/>
                                        </p:tgtEl>
                                        <p:attrNameLst>
                                          <p:attrName>style.visibility</p:attrName>
                                        </p:attrNameLst>
                                      </p:cBhvr>
                                      <p:to>
                                        <p:strVal val="visible"/>
                                      </p:to>
                                    </p:set>
                                    <p:animEffect transition="in" filter="wipe(left)">
                                      <p:cBhvr>
                                        <p:cTn id="44" dur="500"/>
                                        <p:tgtEl>
                                          <p:spTgt spid="1433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3382"/>
                                        </p:tgtEl>
                                        <p:attrNameLst>
                                          <p:attrName>style.visibility</p:attrName>
                                        </p:attrNameLst>
                                      </p:cBhvr>
                                      <p:to>
                                        <p:strVal val="visible"/>
                                      </p:to>
                                    </p:set>
                                    <p:animEffect transition="in" filter="wipe(left)">
                                      <p:cBhvr>
                                        <p:cTn id="49" dur="500"/>
                                        <p:tgtEl>
                                          <p:spTgt spid="1433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78"/>
                                        </p:tgtEl>
                                        <p:attrNameLst>
                                          <p:attrName>style.visibility</p:attrName>
                                        </p:attrNameLst>
                                      </p:cBhvr>
                                      <p:to>
                                        <p:strVal val="visible"/>
                                      </p:to>
                                    </p:set>
                                    <p:animEffect transition="in" filter="wipe(left)">
                                      <p:cBhvr>
                                        <p:cTn id="64" dur="500"/>
                                        <p:tgtEl>
                                          <p:spTgt spid="1433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4, 2019</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DBA64447-22C9-354A-965E-2B549BF08EC5}" type="slidenum">
              <a:rPr lang="en-US"/>
              <a:pPr/>
              <a:t>9</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sz="5400" b="1"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electrostatic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 (1791 – 1867) argued that the electric field extends outward from every charge and permeates through all of space.</a:t>
            </a:r>
          </a:p>
          <a:p>
            <a:r>
              <a:rPr lang="en-US" sz="2800" dirty="0"/>
              <a:t>Field by a charge or a group of charges can be inspected by placing a small positive test charge in the vicinity and measuring the force on it. </a:t>
            </a:r>
          </a:p>
        </p:txBody>
      </p:sp>
    </p:spTree>
    <p:extLst>
      <p:ext uri="{BB962C8B-B14F-4D97-AF65-F5344CB8AC3E}">
        <p14:creationId xmlns:p14="http://schemas.microsoft.com/office/powerpoint/2010/main" val="190944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45413"/>
                                        </p:tgtEl>
                                        <p:attrNameLst>
                                          <p:attrName>style.visibility</p:attrName>
                                        </p:attrNameLst>
                                      </p:cBhvr>
                                      <p:to>
                                        <p:strVal val="visible"/>
                                      </p:to>
                                    </p:set>
                                    <p:anim calcmode="lin" valueType="num">
                                      <p:cBhvr>
                                        <p:cTn id="39" dur="500" fill="hold"/>
                                        <p:tgtEl>
                                          <p:spTgt spid="145413"/>
                                        </p:tgtEl>
                                        <p:attrNameLst>
                                          <p:attrName>ppt_w</p:attrName>
                                        </p:attrNameLst>
                                      </p:cBhvr>
                                      <p:tavLst>
                                        <p:tav tm="0">
                                          <p:val>
                                            <p:fltVal val="0"/>
                                          </p:val>
                                        </p:tav>
                                        <p:tav tm="100000">
                                          <p:val>
                                            <p:strVal val="#ppt_w"/>
                                          </p:val>
                                        </p:tav>
                                      </p:tavLst>
                                    </p:anim>
                                    <p:anim calcmode="lin" valueType="num">
                                      <p:cBhvr>
                                        <p:cTn id="40" dur="500" fill="hold"/>
                                        <p:tgtEl>
                                          <p:spTgt spid="145413"/>
                                        </p:tgtEl>
                                        <p:attrNameLst>
                                          <p:attrName>ppt_h</p:attrName>
                                        </p:attrNameLst>
                                      </p:cBhvr>
                                      <p:tavLst>
                                        <p:tav tm="0">
                                          <p:val>
                                            <p:fltVal val="0"/>
                                          </p:val>
                                        </p:tav>
                                        <p:tav tm="100000">
                                          <p:val>
                                            <p:strVal val="#ppt_h"/>
                                          </p:val>
                                        </p:tav>
                                      </p:tavLst>
                                    </p:anim>
                                    <p:animEffect transition="in" filter="fade">
                                      <p:cBhvr>
                                        <p:cTn id="4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13317</TotalTime>
  <Words>1123</Words>
  <Application>Microsoft Macintosh PowerPoint</Application>
  <PresentationFormat>On-screen Show (4:3)</PresentationFormat>
  <Paragraphs>118</Paragraphs>
  <Slides>11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 Narrow</vt:lpstr>
      <vt:lpstr>Monotype Corsiva</vt:lpstr>
      <vt:lpstr>Symbol</vt:lpstr>
      <vt:lpstr>Times New Roman</vt:lpstr>
      <vt:lpstr>phys1443-spring02</vt:lpstr>
      <vt:lpstr>Equation</vt:lpstr>
      <vt:lpstr>PHYS 1444 – Section 002 Lecture #4</vt:lpstr>
      <vt:lpstr>Announcements</vt:lpstr>
      <vt:lpstr>PowerPoint Presentation</vt:lpstr>
      <vt:lpstr>Special Project #2 – Angels &amp; Demons</vt:lpstr>
      <vt:lpstr>The Coulomb Force Refresher</vt:lpstr>
      <vt:lpstr>Reminder: Components and Unit Vectors</vt:lpstr>
      <vt:lpstr>Reminder: Unit Vectors</vt:lpstr>
      <vt:lpstr>Example 21.2 </vt:lpstr>
      <vt:lpstr>The Electric Field</vt:lpstr>
      <vt:lpstr>The Electric Field</vt:lpstr>
      <vt:lpstr>Example 21 – 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520</cp:revision>
  <dcterms:created xsi:type="dcterms:W3CDTF">2012-01-19T04:21:20Z</dcterms:created>
  <dcterms:modified xsi:type="dcterms:W3CDTF">2019-09-04T20:14:53Z</dcterms:modified>
</cp:coreProperties>
</file>