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audio1.bin" ContentType="audio/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handoutMasterIdLst>
    <p:handoutMasterId r:id="rId26"/>
  </p:handoutMasterIdLst>
  <p:sldIdLst>
    <p:sldId id="391" r:id="rId2"/>
    <p:sldId id="481" r:id="rId3"/>
    <p:sldId id="518" r:id="rId4"/>
    <p:sldId id="521" r:id="rId5"/>
    <p:sldId id="522" r:id="rId6"/>
    <p:sldId id="523" r:id="rId7"/>
    <p:sldId id="524" r:id="rId8"/>
    <p:sldId id="525" r:id="rId9"/>
    <p:sldId id="526" r:id="rId10"/>
    <p:sldId id="527" r:id="rId11"/>
    <p:sldId id="528" r:id="rId12"/>
    <p:sldId id="529" r:id="rId13"/>
    <p:sldId id="533" r:id="rId14"/>
    <p:sldId id="534" r:id="rId15"/>
    <p:sldId id="535" r:id="rId16"/>
    <p:sldId id="536" r:id="rId17"/>
    <p:sldId id="537" r:id="rId18"/>
    <p:sldId id="538" r:id="rId19"/>
    <p:sldId id="539" r:id="rId20"/>
    <p:sldId id="540" r:id="rId21"/>
    <p:sldId id="541" r:id="rId22"/>
    <p:sldId id="542" r:id="rId23"/>
    <p:sldId id="543" r:id="rId24"/>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99FFCC"/>
    <a:srgbClr val="FFFFCC"/>
    <a:srgbClr val="CC6600"/>
    <a:srgbClr val="FF0066"/>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53"/>
    <p:restoredTop sz="94660"/>
  </p:normalViewPr>
  <p:slideViewPr>
    <p:cSldViewPr>
      <p:cViewPr varScale="1">
        <p:scale>
          <a:sx n="119" d="100"/>
          <a:sy n="119" d="100"/>
        </p:scale>
        <p:origin x="35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88.wmf"/><Relationship Id="rId13" Type="http://schemas.openxmlformats.org/officeDocument/2006/relationships/image" Target="../media/image93.wmf"/><Relationship Id="rId3" Type="http://schemas.openxmlformats.org/officeDocument/2006/relationships/image" Target="../media/image83.emf"/><Relationship Id="rId7" Type="http://schemas.openxmlformats.org/officeDocument/2006/relationships/image" Target="../media/image87.wmf"/><Relationship Id="rId12" Type="http://schemas.openxmlformats.org/officeDocument/2006/relationships/image" Target="../media/image92.wmf"/><Relationship Id="rId2" Type="http://schemas.openxmlformats.org/officeDocument/2006/relationships/image" Target="../media/image82.emf"/><Relationship Id="rId1" Type="http://schemas.openxmlformats.org/officeDocument/2006/relationships/image" Target="../media/image81.emf"/><Relationship Id="rId6" Type="http://schemas.openxmlformats.org/officeDocument/2006/relationships/image" Target="../media/image86.emf"/><Relationship Id="rId11" Type="http://schemas.openxmlformats.org/officeDocument/2006/relationships/image" Target="../media/image91.wmf"/><Relationship Id="rId5" Type="http://schemas.openxmlformats.org/officeDocument/2006/relationships/image" Target="../media/image85.emf"/><Relationship Id="rId15" Type="http://schemas.openxmlformats.org/officeDocument/2006/relationships/image" Target="../media/image95.wmf"/><Relationship Id="rId10" Type="http://schemas.openxmlformats.org/officeDocument/2006/relationships/image" Target="../media/image90.wmf"/><Relationship Id="rId4" Type="http://schemas.openxmlformats.org/officeDocument/2006/relationships/image" Target="../media/image84.wmf"/><Relationship Id="rId9" Type="http://schemas.openxmlformats.org/officeDocument/2006/relationships/image" Target="../media/image89.wmf"/><Relationship Id="rId14" Type="http://schemas.openxmlformats.org/officeDocument/2006/relationships/image" Target="../media/image94.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103.wmf"/><Relationship Id="rId13" Type="http://schemas.openxmlformats.org/officeDocument/2006/relationships/image" Target="../media/image108.wmf"/><Relationship Id="rId3" Type="http://schemas.openxmlformats.org/officeDocument/2006/relationships/image" Target="../media/image98.wmf"/><Relationship Id="rId7" Type="http://schemas.openxmlformats.org/officeDocument/2006/relationships/image" Target="../media/image102.wmf"/><Relationship Id="rId12" Type="http://schemas.openxmlformats.org/officeDocument/2006/relationships/image" Target="../media/image107.wmf"/><Relationship Id="rId2" Type="http://schemas.openxmlformats.org/officeDocument/2006/relationships/image" Target="../media/image97.wmf"/><Relationship Id="rId1" Type="http://schemas.openxmlformats.org/officeDocument/2006/relationships/image" Target="../media/image96.wmf"/><Relationship Id="rId6" Type="http://schemas.openxmlformats.org/officeDocument/2006/relationships/image" Target="../media/image101.emf"/><Relationship Id="rId11" Type="http://schemas.openxmlformats.org/officeDocument/2006/relationships/image" Target="../media/image106.wmf"/><Relationship Id="rId5" Type="http://schemas.openxmlformats.org/officeDocument/2006/relationships/image" Target="../media/image100.wmf"/><Relationship Id="rId10" Type="http://schemas.openxmlformats.org/officeDocument/2006/relationships/image" Target="../media/image105.wmf"/><Relationship Id="rId4" Type="http://schemas.openxmlformats.org/officeDocument/2006/relationships/image" Target="../media/image99.wmf"/><Relationship Id="rId9" Type="http://schemas.openxmlformats.org/officeDocument/2006/relationships/image" Target="../media/image104.wmf"/><Relationship Id="rId14" Type="http://schemas.openxmlformats.org/officeDocument/2006/relationships/image" Target="../media/image109.emf"/></Relationships>
</file>

<file path=ppt/drawings/_rels/vmlDrawing12.vml.rels><?xml version="1.0" encoding="UTF-8" standalone="yes"?>
<Relationships xmlns="http://schemas.openxmlformats.org/package/2006/relationships"><Relationship Id="rId8" Type="http://schemas.openxmlformats.org/officeDocument/2006/relationships/image" Target="../media/image117.wmf"/><Relationship Id="rId13" Type="http://schemas.openxmlformats.org/officeDocument/2006/relationships/image" Target="../media/image122.wmf"/><Relationship Id="rId3" Type="http://schemas.openxmlformats.org/officeDocument/2006/relationships/image" Target="../media/image112.wmf"/><Relationship Id="rId7" Type="http://schemas.openxmlformats.org/officeDocument/2006/relationships/image" Target="../media/image116.wmf"/><Relationship Id="rId12" Type="http://schemas.openxmlformats.org/officeDocument/2006/relationships/image" Target="../media/image121.wmf"/><Relationship Id="rId2" Type="http://schemas.openxmlformats.org/officeDocument/2006/relationships/image" Target="../media/image111.wmf"/><Relationship Id="rId1" Type="http://schemas.openxmlformats.org/officeDocument/2006/relationships/image" Target="../media/image110.emf"/><Relationship Id="rId6" Type="http://schemas.openxmlformats.org/officeDocument/2006/relationships/image" Target="../media/image115.wmf"/><Relationship Id="rId11" Type="http://schemas.openxmlformats.org/officeDocument/2006/relationships/image" Target="../media/image120.wmf"/><Relationship Id="rId5" Type="http://schemas.openxmlformats.org/officeDocument/2006/relationships/image" Target="../media/image114.wmf"/><Relationship Id="rId10" Type="http://schemas.openxmlformats.org/officeDocument/2006/relationships/image" Target="../media/image119.emf"/><Relationship Id="rId4" Type="http://schemas.openxmlformats.org/officeDocument/2006/relationships/image" Target="../media/image113.wmf"/><Relationship Id="rId9" Type="http://schemas.openxmlformats.org/officeDocument/2006/relationships/image" Target="../media/image118.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25.emf"/><Relationship Id="rId2" Type="http://schemas.openxmlformats.org/officeDocument/2006/relationships/image" Target="../media/image114.wmf"/><Relationship Id="rId1" Type="http://schemas.openxmlformats.org/officeDocument/2006/relationships/image" Target="../media/image124.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7.wmf"/><Relationship Id="rId1" Type="http://schemas.openxmlformats.org/officeDocument/2006/relationships/image" Target="../media/image126.wmf"/><Relationship Id="rId4" Type="http://schemas.openxmlformats.org/officeDocument/2006/relationships/image" Target="../media/image12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32.emf"/><Relationship Id="rId2" Type="http://schemas.openxmlformats.org/officeDocument/2006/relationships/image" Target="../media/image131.wmf"/><Relationship Id="rId1" Type="http://schemas.openxmlformats.org/officeDocument/2006/relationships/image" Target="../media/image130.wmf"/><Relationship Id="rId4" Type="http://schemas.openxmlformats.org/officeDocument/2006/relationships/image" Target="../media/image13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3.emf"/><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emf"/><Relationship Id="rId12" Type="http://schemas.openxmlformats.org/officeDocument/2006/relationships/image" Target="../media/image21.emf"/><Relationship Id="rId2" Type="http://schemas.openxmlformats.org/officeDocument/2006/relationships/image" Target="../media/image11.emf"/><Relationship Id="rId1" Type="http://schemas.openxmlformats.org/officeDocument/2006/relationships/image" Target="../media/image10.emf"/><Relationship Id="rId6" Type="http://schemas.openxmlformats.org/officeDocument/2006/relationships/image" Target="../media/image15.emf"/><Relationship Id="rId11" Type="http://schemas.openxmlformats.org/officeDocument/2006/relationships/image" Target="../media/image20.emf"/><Relationship Id="rId5" Type="http://schemas.openxmlformats.org/officeDocument/2006/relationships/image" Target="../media/image14.emf"/><Relationship Id="rId10" Type="http://schemas.openxmlformats.org/officeDocument/2006/relationships/image" Target="../media/image19.emf"/><Relationship Id="rId4" Type="http://schemas.openxmlformats.org/officeDocument/2006/relationships/image" Target="../media/image13.emf"/><Relationship Id="rId9"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9.emf"/><Relationship Id="rId13" Type="http://schemas.openxmlformats.org/officeDocument/2006/relationships/image" Target="../media/image34.emf"/><Relationship Id="rId3" Type="http://schemas.openxmlformats.org/officeDocument/2006/relationships/image" Target="../media/image24.emf"/><Relationship Id="rId7" Type="http://schemas.openxmlformats.org/officeDocument/2006/relationships/image" Target="../media/image28.emf"/><Relationship Id="rId12" Type="http://schemas.openxmlformats.org/officeDocument/2006/relationships/image" Target="../media/image33.emf"/><Relationship Id="rId17" Type="http://schemas.openxmlformats.org/officeDocument/2006/relationships/image" Target="../media/image38.emf"/><Relationship Id="rId2" Type="http://schemas.openxmlformats.org/officeDocument/2006/relationships/image" Target="../media/image23.emf"/><Relationship Id="rId16" Type="http://schemas.openxmlformats.org/officeDocument/2006/relationships/image" Target="../media/image37.emf"/><Relationship Id="rId1" Type="http://schemas.openxmlformats.org/officeDocument/2006/relationships/image" Target="../media/image22.emf"/><Relationship Id="rId6" Type="http://schemas.openxmlformats.org/officeDocument/2006/relationships/image" Target="../media/image27.emf"/><Relationship Id="rId11" Type="http://schemas.openxmlformats.org/officeDocument/2006/relationships/image" Target="../media/image32.emf"/><Relationship Id="rId5" Type="http://schemas.openxmlformats.org/officeDocument/2006/relationships/image" Target="../media/image26.emf"/><Relationship Id="rId15" Type="http://schemas.openxmlformats.org/officeDocument/2006/relationships/image" Target="../media/image36.emf"/><Relationship Id="rId10" Type="http://schemas.openxmlformats.org/officeDocument/2006/relationships/image" Target="../media/image31.emf"/><Relationship Id="rId4" Type="http://schemas.openxmlformats.org/officeDocument/2006/relationships/image" Target="../media/image25.emf"/><Relationship Id="rId9" Type="http://schemas.openxmlformats.org/officeDocument/2006/relationships/image" Target="../media/image30.emf"/><Relationship Id="rId14" Type="http://schemas.openxmlformats.org/officeDocument/2006/relationships/image" Target="../media/image35.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image" Target="../media/image39.emf"/><Relationship Id="rId5" Type="http://schemas.openxmlformats.org/officeDocument/2006/relationships/image" Target="../media/image43.emf"/><Relationship Id="rId4" Type="http://schemas.openxmlformats.org/officeDocument/2006/relationships/image" Target="../media/image42.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image" Target="../media/image47.emf"/><Relationship Id="rId7" Type="http://schemas.openxmlformats.org/officeDocument/2006/relationships/image" Target="../media/image51.emf"/><Relationship Id="rId2" Type="http://schemas.openxmlformats.org/officeDocument/2006/relationships/image" Target="../media/image46.emf"/><Relationship Id="rId1" Type="http://schemas.openxmlformats.org/officeDocument/2006/relationships/image" Target="../media/image45.emf"/><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9.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image" Target="../media/image62.wmf"/><Relationship Id="rId7" Type="http://schemas.openxmlformats.org/officeDocument/2006/relationships/image" Target="../media/image66.wmf"/><Relationship Id="rId2" Type="http://schemas.openxmlformats.org/officeDocument/2006/relationships/image" Target="../media/image61.wmf"/><Relationship Id="rId1" Type="http://schemas.openxmlformats.org/officeDocument/2006/relationships/image" Target="../media/image60.emf"/><Relationship Id="rId6" Type="http://schemas.openxmlformats.org/officeDocument/2006/relationships/image" Target="../media/image65.wmf"/><Relationship Id="rId5" Type="http://schemas.openxmlformats.org/officeDocument/2006/relationships/image" Target="../media/image64.wmf"/><Relationship Id="rId4" Type="http://schemas.openxmlformats.org/officeDocument/2006/relationships/image" Target="../media/image63.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image" Target="../media/image71.wmf"/><Relationship Id="rId7" Type="http://schemas.openxmlformats.org/officeDocument/2006/relationships/image" Target="../media/image75.wmf"/><Relationship Id="rId2" Type="http://schemas.openxmlformats.org/officeDocument/2006/relationships/image" Target="../media/image70.wmf"/><Relationship Id="rId1" Type="http://schemas.openxmlformats.org/officeDocument/2006/relationships/image" Target="../media/image69.wmf"/><Relationship Id="rId6" Type="http://schemas.openxmlformats.org/officeDocument/2006/relationships/image" Target="../media/image74.wmf"/><Relationship Id="rId5" Type="http://schemas.openxmlformats.org/officeDocument/2006/relationships/image" Target="../media/image73.wmf"/><Relationship Id="rId4" Type="http://schemas.openxmlformats.org/officeDocument/2006/relationships/image" Target="../media/image72.wmf"/><Relationship Id="rId9" Type="http://schemas.openxmlformats.org/officeDocument/2006/relationships/image" Target="../media/image7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2</a:t>
            </a:fld>
            <a:endParaRPr lang="en-US"/>
          </a:p>
        </p:txBody>
      </p:sp>
    </p:spTree>
    <p:extLst>
      <p:ext uri="{BB962C8B-B14F-4D97-AF65-F5344CB8AC3E}">
        <p14:creationId xmlns:p14="http://schemas.microsoft.com/office/powerpoint/2010/main" val="2135685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3</a:t>
            </a:fld>
            <a:endParaRPr lang="en-US"/>
          </a:p>
        </p:txBody>
      </p:sp>
    </p:spTree>
    <p:extLst>
      <p:ext uri="{BB962C8B-B14F-4D97-AF65-F5344CB8AC3E}">
        <p14:creationId xmlns:p14="http://schemas.microsoft.com/office/powerpoint/2010/main" val="814762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11</a:t>
            </a:fld>
            <a:endParaRPr lang="en-US"/>
          </a:p>
        </p:txBody>
      </p:sp>
    </p:spTree>
    <p:extLst>
      <p:ext uri="{BB962C8B-B14F-4D97-AF65-F5344CB8AC3E}">
        <p14:creationId xmlns:p14="http://schemas.microsoft.com/office/powerpoint/2010/main" val="2776076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042F0-41D0-5340-90E3-DBE3BE5AF95B}" type="slidenum">
              <a:rPr lang="en-US" smtClean="0"/>
              <a:pPr>
                <a:defRPr/>
              </a:pPr>
              <a:t>12</a:t>
            </a:fld>
            <a:endParaRPr lang="en-US"/>
          </a:p>
        </p:txBody>
      </p:sp>
    </p:spTree>
    <p:extLst>
      <p:ext uri="{BB962C8B-B14F-4D97-AF65-F5344CB8AC3E}">
        <p14:creationId xmlns:p14="http://schemas.microsoft.com/office/powerpoint/2010/main" val="33558517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Monday, Sept. 9, 2019</a:t>
            </a:r>
          </a:p>
        </p:txBody>
      </p:sp>
      <p:sp>
        <p:nvSpPr>
          <p:cNvPr id="6" name="Rectangle 5"/>
          <p:cNvSpPr>
            <a:spLocks noGrp="1" noChangeArrowheads="1"/>
          </p:cNvSpPr>
          <p:nvPr>
            <p:ph type="ftr" sz="quarter" idx="11"/>
          </p:nvPr>
        </p:nvSpPr>
        <p:spPr/>
        <p:txBody>
          <a:bodyPr/>
          <a:lstStyle>
            <a:lvl1pPr>
              <a:defRPr smtClean="0"/>
            </a:lvl1pPr>
          </a:lstStyle>
          <a:p>
            <a:pPr>
              <a:defRPr/>
            </a:pPr>
            <a:r>
              <a:rPr lang="en-US"/>
              <a:t>PHYS 1444-002, Fall 2019                    Dr. Jaehoon Yu</a:t>
            </a:r>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Sept. 9,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Sept. 9,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Sept. 9,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Monday, Sept. 9,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Monday, Sept. 9, 2019</a:t>
            </a:r>
          </a:p>
        </p:txBody>
      </p:sp>
      <p:sp>
        <p:nvSpPr>
          <p:cNvPr id="5" name="Footer Placeholder 4"/>
          <p:cNvSpPr>
            <a:spLocks noGrp="1"/>
          </p:cNvSpPr>
          <p:nvPr>
            <p:ph type="ftr" sz="quarter" idx="11"/>
          </p:nvPr>
        </p:nvSpPr>
        <p:spPr/>
        <p:txBody>
          <a:bodyPr/>
          <a:lstStyle>
            <a:lvl1pPr>
              <a:defRPr smtClean="0"/>
            </a:lvl1pPr>
          </a:lstStyle>
          <a:p>
            <a:pPr>
              <a:defRPr/>
            </a:pPr>
            <a:r>
              <a:rPr lang="en-US"/>
              <a:t>PHYS 1444-002, Fall 2019                    Dr. Jaehoon Yu</a:t>
            </a:r>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Monday, Sept. 9,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Monday, Sept. 9, 2019</a:t>
            </a:r>
          </a:p>
        </p:txBody>
      </p:sp>
      <p:sp>
        <p:nvSpPr>
          <p:cNvPr id="8" name="Footer Placeholder 7"/>
          <p:cNvSpPr>
            <a:spLocks noGrp="1"/>
          </p:cNvSpPr>
          <p:nvPr>
            <p:ph type="ftr" sz="quarter" idx="11"/>
          </p:nvPr>
        </p:nvSpPr>
        <p:spPr/>
        <p:txBody>
          <a:bodyPr/>
          <a:lstStyle>
            <a:lvl1pPr>
              <a:defRPr smtClean="0"/>
            </a:lvl1pPr>
          </a:lstStyle>
          <a:p>
            <a:pPr>
              <a:defRPr/>
            </a:pPr>
            <a:r>
              <a:rPr lang="en-US"/>
              <a:t>PHYS 1444-002, Fall 2019                    Dr. Jaehoon Yu</a:t>
            </a:r>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Monday, Sept. 9, 2019</a:t>
            </a:r>
          </a:p>
        </p:txBody>
      </p:sp>
      <p:sp>
        <p:nvSpPr>
          <p:cNvPr id="4" name="Footer Placeholder 3"/>
          <p:cNvSpPr>
            <a:spLocks noGrp="1"/>
          </p:cNvSpPr>
          <p:nvPr>
            <p:ph type="ftr" sz="quarter" idx="11"/>
          </p:nvPr>
        </p:nvSpPr>
        <p:spPr/>
        <p:txBody>
          <a:bodyPr/>
          <a:lstStyle>
            <a:lvl1pPr>
              <a:defRPr smtClean="0"/>
            </a:lvl1pPr>
          </a:lstStyle>
          <a:p>
            <a:pPr>
              <a:defRPr/>
            </a:pPr>
            <a:r>
              <a:rPr lang="en-US"/>
              <a:t>PHYS 1444-002, Fall 2019                    Dr. Jaehoon Yu</a:t>
            </a:r>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Monday, Sept. 9, 2019</a:t>
            </a:r>
          </a:p>
        </p:txBody>
      </p:sp>
      <p:sp>
        <p:nvSpPr>
          <p:cNvPr id="3" name="Footer Placeholder 2"/>
          <p:cNvSpPr>
            <a:spLocks noGrp="1"/>
          </p:cNvSpPr>
          <p:nvPr>
            <p:ph type="ftr" sz="quarter" idx="11"/>
          </p:nvPr>
        </p:nvSpPr>
        <p:spPr/>
        <p:txBody>
          <a:bodyPr/>
          <a:lstStyle>
            <a:lvl1pPr>
              <a:defRPr smtClean="0"/>
            </a:lvl1pPr>
          </a:lstStyle>
          <a:p>
            <a:pPr>
              <a:defRPr/>
            </a:pPr>
            <a:r>
              <a:rPr lang="en-US"/>
              <a:t>PHYS 1444-002, Fall 2019                    Dr. Jaehoon Yu</a:t>
            </a:r>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Sept. 9,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Monday, Sept. 9, 2019</a:t>
            </a:r>
          </a:p>
        </p:txBody>
      </p:sp>
      <p:sp>
        <p:nvSpPr>
          <p:cNvPr id="6" name="Footer Placeholder 5"/>
          <p:cNvSpPr>
            <a:spLocks noGrp="1"/>
          </p:cNvSpPr>
          <p:nvPr>
            <p:ph type="ftr" sz="quarter" idx="11"/>
          </p:nvPr>
        </p:nvSpPr>
        <p:spPr/>
        <p:txBody>
          <a:bodyPr/>
          <a:lstStyle>
            <a:lvl1pPr>
              <a:defRPr smtClean="0"/>
            </a:lvl1pPr>
          </a:lstStyle>
          <a:p>
            <a:pPr>
              <a:defRPr/>
            </a:pPr>
            <a:r>
              <a:rPr lang="en-US"/>
              <a:t>PHYS 1444-002, Fall 2019                    Dr. Jaehoon Yu</a:t>
            </a:r>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Monday, Sept. 9, 2019</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en-US"/>
              <a:t>PHYS 1444-002, Fall 2019                    Dr. Jaehoon Yu</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248400"/>
            <a:ext cx="588696" cy="51968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file:////var/folders/kf/7w56wv9j72sbd7w75hl0rb200000gn/T/com.microsoft.Powerpoint/converted_emf.em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jpeg"/></Relationships>
</file>

<file path=ppt/slides/_rels/slide1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9.emf"/><Relationship Id="rId5" Type="http://schemas.openxmlformats.org/officeDocument/2006/relationships/oleObject" Target="../embeddings/oleObject50.bin"/><Relationship Id="rId4" Type="http://schemas.openxmlformats.org/officeDocument/2006/relationships/image" Target="../media/image53.jpe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64.wmf"/><Relationship Id="rId18" Type="http://schemas.openxmlformats.org/officeDocument/2006/relationships/oleObject" Target="../embeddings/oleObject58.bin"/><Relationship Id="rId3" Type="http://schemas.openxmlformats.org/officeDocument/2006/relationships/image" Target="../media/image68.jpeg"/><Relationship Id="rId7" Type="http://schemas.openxmlformats.org/officeDocument/2006/relationships/image" Target="../media/image61.wmf"/><Relationship Id="rId12" Type="http://schemas.openxmlformats.org/officeDocument/2006/relationships/oleObject" Target="../embeddings/oleObject55.bin"/><Relationship Id="rId17" Type="http://schemas.openxmlformats.org/officeDocument/2006/relationships/image" Target="../media/image66.wmf"/><Relationship Id="rId2" Type="http://schemas.openxmlformats.org/officeDocument/2006/relationships/slideLayout" Target="../slideLayouts/slideLayout2.xml"/><Relationship Id="rId16" Type="http://schemas.openxmlformats.org/officeDocument/2006/relationships/oleObject" Target="../embeddings/oleObject57.bin"/><Relationship Id="rId1" Type="http://schemas.openxmlformats.org/officeDocument/2006/relationships/vmlDrawing" Target="../drawings/vmlDrawing8.vml"/><Relationship Id="rId6" Type="http://schemas.openxmlformats.org/officeDocument/2006/relationships/oleObject" Target="../embeddings/oleObject52.bin"/><Relationship Id="rId11" Type="http://schemas.openxmlformats.org/officeDocument/2006/relationships/image" Target="../media/image63.wmf"/><Relationship Id="rId5" Type="http://schemas.openxmlformats.org/officeDocument/2006/relationships/image" Target="../media/image60.emf"/><Relationship Id="rId15" Type="http://schemas.openxmlformats.org/officeDocument/2006/relationships/image" Target="../media/image65.wmf"/><Relationship Id="rId10" Type="http://schemas.openxmlformats.org/officeDocument/2006/relationships/oleObject" Target="../embeddings/oleObject54.bin"/><Relationship Id="rId19" Type="http://schemas.openxmlformats.org/officeDocument/2006/relationships/image" Target="../media/image67.emf"/><Relationship Id="rId4" Type="http://schemas.openxmlformats.org/officeDocument/2006/relationships/oleObject" Target="../embeddings/oleObject51.bin"/><Relationship Id="rId9" Type="http://schemas.openxmlformats.org/officeDocument/2006/relationships/image" Target="../media/image62.wmf"/><Relationship Id="rId14" Type="http://schemas.openxmlformats.org/officeDocument/2006/relationships/oleObject" Target="../embeddings/oleObject56.bin"/></Relationships>
</file>

<file path=ppt/slides/_rels/slide15.xml.rels><?xml version="1.0" encoding="UTF-8" standalone="yes"?>
<Relationships xmlns="http://schemas.openxmlformats.org/package/2006/relationships"><Relationship Id="rId8" Type="http://schemas.openxmlformats.org/officeDocument/2006/relationships/image" Target="../media/image71.wmf"/><Relationship Id="rId13" Type="http://schemas.openxmlformats.org/officeDocument/2006/relationships/oleObject" Target="../embeddings/oleObject64.bin"/><Relationship Id="rId18" Type="http://schemas.openxmlformats.org/officeDocument/2006/relationships/image" Target="../media/image76.wmf"/><Relationship Id="rId3" Type="http://schemas.openxmlformats.org/officeDocument/2006/relationships/oleObject" Target="../embeddings/oleObject59.bin"/><Relationship Id="rId7" Type="http://schemas.openxmlformats.org/officeDocument/2006/relationships/oleObject" Target="../embeddings/oleObject61.bin"/><Relationship Id="rId12" Type="http://schemas.openxmlformats.org/officeDocument/2006/relationships/image" Target="../media/image73.wmf"/><Relationship Id="rId17" Type="http://schemas.openxmlformats.org/officeDocument/2006/relationships/oleObject" Target="../embeddings/oleObject66.bin"/><Relationship Id="rId2" Type="http://schemas.openxmlformats.org/officeDocument/2006/relationships/slideLayout" Target="../slideLayouts/slideLayout2.xml"/><Relationship Id="rId16" Type="http://schemas.openxmlformats.org/officeDocument/2006/relationships/image" Target="../media/image75.wmf"/><Relationship Id="rId20" Type="http://schemas.openxmlformats.org/officeDocument/2006/relationships/image" Target="../media/image77.wmf"/><Relationship Id="rId1" Type="http://schemas.openxmlformats.org/officeDocument/2006/relationships/vmlDrawing" Target="../drawings/vmlDrawing9.vml"/><Relationship Id="rId6" Type="http://schemas.openxmlformats.org/officeDocument/2006/relationships/image" Target="../media/image70.wmf"/><Relationship Id="rId11" Type="http://schemas.openxmlformats.org/officeDocument/2006/relationships/oleObject" Target="../embeddings/oleObject63.bin"/><Relationship Id="rId5" Type="http://schemas.openxmlformats.org/officeDocument/2006/relationships/oleObject" Target="../embeddings/oleObject60.bin"/><Relationship Id="rId15" Type="http://schemas.openxmlformats.org/officeDocument/2006/relationships/oleObject" Target="../embeddings/oleObject65.bin"/><Relationship Id="rId10" Type="http://schemas.openxmlformats.org/officeDocument/2006/relationships/image" Target="../media/image72.wmf"/><Relationship Id="rId19" Type="http://schemas.openxmlformats.org/officeDocument/2006/relationships/oleObject" Target="../embeddings/oleObject67.bin"/><Relationship Id="rId4" Type="http://schemas.openxmlformats.org/officeDocument/2006/relationships/image" Target="../media/image69.wmf"/><Relationship Id="rId9" Type="http://schemas.openxmlformats.org/officeDocument/2006/relationships/oleObject" Target="../embeddings/oleObject62.bin"/><Relationship Id="rId14" Type="http://schemas.openxmlformats.org/officeDocument/2006/relationships/image" Target="../media/image74.wmf"/></Relationships>
</file>

<file path=ppt/slides/_rels/slide1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3" Type="http://schemas.openxmlformats.org/officeDocument/2006/relationships/image" Target="../media/image85.emf"/><Relationship Id="rId18" Type="http://schemas.openxmlformats.org/officeDocument/2006/relationships/oleObject" Target="../embeddings/oleObject75.bin"/><Relationship Id="rId26" Type="http://schemas.openxmlformats.org/officeDocument/2006/relationships/oleObject" Target="../embeddings/oleObject79.bin"/><Relationship Id="rId3" Type="http://schemas.openxmlformats.org/officeDocument/2006/relationships/image" Target="../media/image80.jpeg"/><Relationship Id="rId21" Type="http://schemas.openxmlformats.org/officeDocument/2006/relationships/image" Target="../media/image89.wmf"/><Relationship Id="rId34" Type="http://schemas.openxmlformats.org/officeDocument/2006/relationships/image" Target="../media/image95.wmf"/><Relationship Id="rId7" Type="http://schemas.openxmlformats.org/officeDocument/2006/relationships/image" Target="../media/image82.emf"/><Relationship Id="rId12" Type="http://schemas.openxmlformats.org/officeDocument/2006/relationships/oleObject" Target="../embeddings/oleObject72.bin"/><Relationship Id="rId17" Type="http://schemas.openxmlformats.org/officeDocument/2006/relationships/image" Target="../media/image87.wmf"/><Relationship Id="rId25" Type="http://schemas.openxmlformats.org/officeDocument/2006/relationships/image" Target="../media/image91.wmf"/><Relationship Id="rId33" Type="http://schemas.openxmlformats.org/officeDocument/2006/relationships/oleObject" Target="../embeddings/oleObject83.bin"/><Relationship Id="rId2" Type="http://schemas.openxmlformats.org/officeDocument/2006/relationships/slideLayout" Target="../slideLayouts/slideLayout2.xml"/><Relationship Id="rId16" Type="http://schemas.openxmlformats.org/officeDocument/2006/relationships/oleObject" Target="../embeddings/oleObject74.bin"/><Relationship Id="rId20" Type="http://schemas.openxmlformats.org/officeDocument/2006/relationships/oleObject" Target="../embeddings/oleObject76.bin"/><Relationship Id="rId29" Type="http://schemas.openxmlformats.org/officeDocument/2006/relationships/oleObject" Target="../embeddings/oleObject81.bin"/><Relationship Id="rId1" Type="http://schemas.openxmlformats.org/officeDocument/2006/relationships/vmlDrawing" Target="../drawings/vmlDrawing10.vml"/><Relationship Id="rId6" Type="http://schemas.openxmlformats.org/officeDocument/2006/relationships/oleObject" Target="../embeddings/oleObject69.bin"/><Relationship Id="rId11" Type="http://schemas.openxmlformats.org/officeDocument/2006/relationships/image" Target="../media/image84.wmf"/><Relationship Id="rId24" Type="http://schemas.openxmlformats.org/officeDocument/2006/relationships/oleObject" Target="../embeddings/oleObject78.bin"/><Relationship Id="rId32" Type="http://schemas.openxmlformats.org/officeDocument/2006/relationships/image" Target="../media/image94.wmf"/><Relationship Id="rId5" Type="http://schemas.openxmlformats.org/officeDocument/2006/relationships/image" Target="../media/image81.emf"/><Relationship Id="rId15" Type="http://schemas.openxmlformats.org/officeDocument/2006/relationships/image" Target="../media/image86.emf"/><Relationship Id="rId23" Type="http://schemas.openxmlformats.org/officeDocument/2006/relationships/image" Target="../media/image90.wmf"/><Relationship Id="rId28" Type="http://schemas.openxmlformats.org/officeDocument/2006/relationships/image" Target="../media/image92.wmf"/><Relationship Id="rId10" Type="http://schemas.openxmlformats.org/officeDocument/2006/relationships/oleObject" Target="../embeddings/oleObject71.bin"/><Relationship Id="rId19" Type="http://schemas.openxmlformats.org/officeDocument/2006/relationships/image" Target="../media/image88.wmf"/><Relationship Id="rId31" Type="http://schemas.openxmlformats.org/officeDocument/2006/relationships/oleObject" Target="../embeddings/oleObject82.bin"/><Relationship Id="rId4" Type="http://schemas.openxmlformats.org/officeDocument/2006/relationships/oleObject" Target="../embeddings/oleObject68.bin"/><Relationship Id="rId9" Type="http://schemas.openxmlformats.org/officeDocument/2006/relationships/image" Target="../media/image83.emf"/><Relationship Id="rId14" Type="http://schemas.openxmlformats.org/officeDocument/2006/relationships/oleObject" Target="../embeddings/oleObject73.bin"/><Relationship Id="rId22" Type="http://schemas.openxmlformats.org/officeDocument/2006/relationships/oleObject" Target="../embeddings/oleObject77.bin"/><Relationship Id="rId27" Type="http://schemas.openxmlformats.org/officeDocument/2006/relationships/oleObject" Target="../embeddings/oleObject80.bin"/><Relationship Id="rId30" Type="http://schemas.openxmlformats.org/officeDocument/2006/relationships/image" Target="../media/image93.wmf"/><Relationship Id="rId8" Type="http://schemas.openxmlformats.org/officeDocument/2006/relationships/oleObject" Target="../embeddings/oleObject70.bin"/></Relationships>
</file>

<file path=ppt/slides/_rels/slide19.xml.rels><?xml version="1.0" encoding="UTF-8" standalone="yes"?>
<Relationships xmlns="http://schemas.openxmlformats.org/package/2006/relationships"><Relationship Id="rId8" Type="http://schemas.openxmlformats.org/officeDocument/2006/relationships/image" Target="../media/image98.wmf"/><Relationship Id="rId13" Type="http://schemas.openxmlformats.org/officeDocument/2006/relationships/oleObject" Target="../embeddings/oleObject89.bin"/><Relationship Id="rId18" Type="http://schemas.openxmlformats.org/officeDocument/2006/relationships/image" Target="../media/image103.wmf"/><Relationship Id="rId26" Type="http://schemas.openxmlformats.org/officeDocument/2006/relationships/image" Target="../media/image107.wmf"/><Relationship Id="rId3" Type="http://schemas.openxmlformats.org/officeDocument/2006/relationships/oleObject" Target="../embeddings/oleObject84.bin"/><Relationship Id="rId21" Type="http://schemas.openxmlformats.org/officeDocument/2006/relationships/oleObject" Target="../embeddings/oleObject93.bin"/><Relationship Id="rId7" Type="http://schemas.openxmlformats.org/officeDocument/2006/relationships/oleObject" Target="../embeddings/oleObject86.bin"/><Relationship Id="rId12" Type="http://schemas.openxmlformats.org/officeDocument/2006/relationships/image" Target="../media/image100.wmf"/><Relationship Id="rId17" Type="http://schemas.openxmlformats.org/officeDocument/2006/relationships/oleObject" Target="../embeddings/oleObject91.bin"/><Relationship Id="rId25" Type="http://schemas.openxmlformats.org/officeDocument/2006/relationships/oleObject" Target="../embeddings/oleObject95.bin"/><Relationship Id="rId2" Type="http://schemas.openxmlformats.org/officeDocument/2006/relationships/slideLayout" Target="../slideLayouts/slideLayout2.xml"/><Relationship Id="rId16" Type="http://schemas.openxmlformats.org/officeDocument/2006/relationships/image" Target="../media/image102.wmf"/><Relationship Id="rId20" Type="http://schemas.openxmlformats.org/officeDocument/2006/relationships/image" Target="../media/image104.wmf"/><Relationship Id="rId29" Type="http://schemas.openxmlformats.org/officeDocument/2006/relationships/oleObject" Target="../embeddings/oleObject97.bin"/><Relationship Id="rId1" Type="http://schemas.openxmlformats.org/officeDocument/2006/relationships/vmlDrawing" Target="../drawings/vmlDrawing11.vml"/><Relationship Id="rId6" Type="http://schemas.openxmlformats.org/officeDocument/2006/relationships/image" Target="../media/image97.wmf"/><Relationship Id="rId11" Type="http://schemas.openxmlformats.org/officeDocument/2006/relationships/oleObject" Target="../embeddings/oleObject88.bin"/><Relationship Id="rId24" Type="http://schemas.openxmlformats.org/officeDocument/2006/relationships/image" Target="../media/image106.wmf"/><Relationship Id="rId5" Type="http://schemas.openxmlformats.org/officeDocument/2006/relationships/oleObject" Target="../embeddings/oleObject85.bin"/><Relationship Id="rId15" Type="http://schemas.openxmlformats.org/officeDocument/2006/relationships/oleObject" Target="../embeddings/oleObject90.bin"/><Relationship Id="rId23" Type="http://schemas.openxmlformats.org/officeDocument/2006/relationships/oleObject" Target="../embeddings/oleObject94.bin"/><Relationship Id="rId28" Type="http://schemas.openxmlformats.org/officeDocument/2006/relationships/image" Target="../media/image108.wmf"/><Relationship Id="rId10" Type="http://schemas.openxmlformats.org/officeDocument/2006/relationships/image" Target="../media/image99.wmf"/><Relationship Id="rId19" Type="http://schemas.openxmlformats.org/officeDocument/2006/relationships/oleObject" Target="../embeddings/oleObject92.bin"/><Relationship Id="rId4" Type="http://schemas.openxmlformats.org/officeDocument/2006/relationships/image" Target="../media/image96.wmf"/><Relationship Id="rId9" Type="http://schemas.openxmlformats.org/officeDocument/2006/relationships/oleObject" Target="../embeddings/oleObject87.bin"/><Relationship Id="rId14" Type="http://schemas.openxmlformats.org/officeDocument/2006/relationships/image" Target="../media/image101.emf"/><Relationship Id="rId22" Type="http://schemas.openxmlformats.org/officeDocument/2006/relationships/image" Target="../media/image105.wmf"/><Relationship Id="rId27" Type="http://schemas.openxmlformats.org/officeDocument/2006/relationships/oleObject" Target="../embeddings/oleObject96.bin"/><Relationship Id="rId30" Type="http://schemas.openxmlformats.org/officeDocument/2006/relationships/image" Target="../media/image109.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00.bin"/><Relationship Id="rId13" Type="http://schemas.openxmlformats.org/officeDocument/2006/relationships/image" Target="../media/image114.wmf"/><Relationship Id="rId18" Type="http://schemas.openxmlformats.org/officeDocument/2006/relationships/oleObject" Target="../embeddings/oleObject105.bin"/><Relationship Id="rId26" Type="http://schemas.openxmlformats.org/officeDocument/2006/relationships/oleObject" Target="../embeddings/oleObject109.bin"/><Relationship Id="rId3" Type="http://schemas.openxmlformats.org/officeDocument/2006/relationships/image" Target="../media/image123.jpeg"/><Relationship Id="rId21" Type="http://schemas.openxmlformats.org/officeDocument/2006/relationships/image" Target="../media/image118.emf"/><Relationship Id="rId7" Type="http://schemas.openxmlformats.org/officeDocument/2006/relationships/image" Target="../media/image111.wmf"/><Relationship Id="rId12" Type="http://schemas.openxmlformats.org/officeDocument/2006/relationships/oleObject" Target="../embeddings/oleObject102.bin"/><Relationship Id="rId17" Type="http://schemas.openxmlformats.org/officeDocument/2006/relationships/image" Target="../media/image116.wmf"/><Relationship Id="rId25" Type="http://schemas.openxmlformats.org/officeDocument/2006/relationships/image" Target="../media/image120.wmf"/><Relationship Id="rId2" Type="http://schemas.openxmlformats.org/officeDocument/2006/relationships/slideLayout" Target="../slideLayouts/slideLayout2.xml"/><Relationship Id="rId16" Type="http://schemas.openxmlformats.org/officeDocument/2006/relationships/oleObject" Target="../embeddings/oleObject104.bin"/><Relationship Id="rId20" Type="http://schemas.openxmlformats.org/officeDocument/2006/relationships/oleObject" Target="../embeddings/oleObject106.bin"/><Relationship Id="rId29" Type="http://schemas.openxmlformats.org/officeDocument/2006/relationships/image" Target="../media/image122.wmf"/><Relationship Id="rId1" Type="http://schemas.openxmlformats.org/officeDocument/2006/relationships/vmlDrawing" Target="../drawings/vmlDrawing12.vml"/><Relationship Id="rId6" Type="http://schemas.openxmlformats.org/officeDocument/2006/relationships/oleObject" Target="../embeddings/oleObject99.bin"/><Relationship Id="rId11" Type="http://schemas.openxmlformats.org/officeDocument/2006/relationships/image" Target="../media/image113.wmf"/><Relationship Id="rId24" Type="http://schemas.openxmlformats.org/officeDocument/2006/relationships/oleObject" Target="../embeddings/oleObject108.bin"/><Relationship Id="rId5" Type="http://schemas.openxmlformats.org/officeDocument/2006/relationships/image" Target="../media/image110.emf"/><Relationship Id="rId15" Type="http://schemas.openxmlformats.org/officeDocument/2006/relationships/image" Target="../media/image115.wmf"/><Relationship Id="rId23" Type="http://schemas.openxmlformats.org/officeDocument/2006/relationships/image" Target="../media/image119.emf"/><Relationship Id="rId28" Type="http://schemas.openxmlformats.org/officeDocument/2006/relationships/oleObject" Target="../embeddings/oleObject110.bin"/><Relationship Id="rId10" Type="http://schemas.openxmlformats.org/officeDocument/2006/relationships/oleObject" Target="../embeddings/oleObject101.bin"/><Relationship Id="rId19" Type="http://schemas.openxmlformats.org/officeDocument/2006/relationships/image" Target="../media/image117.wmf"/><Relationship Id="rId4" Type="http://schemas.openxmlformats.org/officeDocument/2006/relationships/oleObject" Target="../embeddings/oleObject98.bin"/><Relationship Id="rId9" Type="http://schemas.openxmlformats.org/officeDocument/2006/relationships/image" Target="../media/image112.wmf"/><Relationship Id="rId14" Type="http://schemas.openxmlformats.org/officeDocument/2006/relationships/oleObject" Target="../embeddings/oleObject103.bin"/><Relationship Id="rId22" Type="http://schemas.openxmlformats.org/officeDocument/2006/relationships/oleObject" Target="../embeddings/oleObject107.bin"/><Relationship Id="rId27" Type="http://schemas.openxmlformats.org/officeDocument/2006/relationships/image" Target="../media/image121.wmf"/></Relationships>
</file>

<file path=ppt/slides/_rels/slide21.xml.rels><?xml version="1.0" encoding="UTF-8" standalone="yes"?>
<Relationships xmlns="http://schemas.openxmlformats.org/package/2006/relationships"><Relationship Id="rId8" Type="http://schemas.openxmlformats.org/officeDocument/2006/relationships/image" Target="../media/image125.emf"/><Relationship Id="rId3" Type="http://schemas.openxmlformats.org/officeDocument/2006/relationships/oleObject" Target="../embeddings/oleObject111.bin"/><Relationship Id="rId7" Type="http://schemas.openxmlformats.org/officeDocument/2006/relationships/oleObject" Target="../embeddings/oleObject113.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114.wmf"/><Relationship Id="rId5" Type="http://schemas.openxmlformats.org/officeDocument/2006/relationships/oleObject" Target="../embeddings/oleObject112.bin"/><Relationship Id="rId4" Type="http://schemas.openxmlformats.org/officeDocument/2006/relationships/image" Target="../media/image124.emf"/></Relationships>
</file>

<file path=ppt/slides/_rels/slide22.x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oleObject" Target="../embeddings/oleObject114.bin"/><Relationship Id="rId7" Type="http://schemas.openxmlformats.org/officeDocument/2006/relationships/oleObject" Target="../embeddings/oleObject116.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127.wmf"/><Relationship Id="rId5" Type="http://schemas.openxmlformats.org/officeDocument/2006/relationships/oleObject" Target="../embeddings/oleObject115.bin"/><Relationship Id="rId10" Type="http://schemas.openxmlformats.org/officeDocument/2006/relationships/image" Target="../media/image129.wmf"/><Relationship Id="rId4" Type="http://schemas.openxmlformats.org/officeDocument/2006/relationships/image" Target="../media/image126.wmf"/><Relationship Id="rId9" Type="http://schemas.openxmlformats.org/officeDocument/2006/relationships/oleObject" Target="../embeddings/oleObject117.bin"/></Relationships>
</file>

<file path=ppt/slides/_rels/slide23.xml.rels><?xml version="1.0" encoding="UTF-8" standalone="yes"?>
<Relationships xmlns="http://schemas.openxmlformats.org/package/2006/relationships"><Relationship Id="rId8" Type="http://schemas.openxmlformats.org/officeDocument/2006/relationships/image" Target="../media/image132.emf"/><Relationship Id="rId3" Type="http://schemas.openxmlformats.org/officeDocument/2006/relationships/oleObject" Target="../embeddings/oleObject118.bin"/><Relationship Id="rId7" Type="http://schemas.openxmlformats.org/officeDocument/2006/relationships/oleObject" Target="../embeddings/oleObject120.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131.wmf"/><Relationship Id="rId5" Type="http://schemas.openxmlformats.org/officeDocument/2006/relationships/oleObject" Target="../embeddings/oleObject119.bin"/><Relationship Id="rId10" Type="http://schemas.openxmlformats.org/officeDocument/2006/relationships/image" Target="../media/image133.wmf"/><Relationship Id="rId4" Type="http://schemas.openxmlformats.org/officeDocument/2006/relationships/image" Target="../media/image130.wmf"/><Relationship Id="rId9" Type="http://schemas.openxmlformats.org/officeDocument/2006/relationships/oleObject" Target="../embeddings/oleObject12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7.emf"/><Relationship Id="rId3" Type="http://schemas.openxmlformats.org/officeDocument/2006/relationships/oleObject" Target="../embeddings/oleObject2.bin"/><Relationship Id="rId7" Type="http://schemas.openxmlformats.org/officeDocument/2006/relationships/image" Target="../media/image4.emf"/><Relationship Id="rId12"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6.emf"/><Relationship Id="rId5" Type="http://schemas.openxmlformats.org/officeDocument/2006/relationships/image" Target="../media/image9.jpeg"/><Relationship Id="rId15" Type="http://schemas.openxmlformats.org/officeDocument/2006/relationships/image" Target="../media/image8.emf"/><Relationship Id="rId10" Type="http://schemas.openxmlformats.org/officeDocument/2006/relationships/oleObject" Target="../embeddings/oleObject5.bin"/><Relationship Id="rId4" Type="http://schemas.openxmlformats.org/officeDocument/2006/relationships/image" Target="../media/image3.emf"/><Relationship Id="rId9" Type="http://schemas.openxmlformats.org/officeDocument/2006/relationships/image" Target="../media/image5.emf"/><Relationship Id="rId14"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14.emf"/><Relationship Id="rId18" Type="http://schemas.openxmlformats.org/officeDocument/2006/relationships/oleObject" Target="../embeddings/oleObject15.bin"/><Relationship Id="rId26" Type="http://schemas.openxmlformats.org/officeDocument/2006/relationships/oleObject" Target="../embeddings/oleObject19.bin"/><Relationship Id="rId3" Type="http://schemas.openxmlformats.org/officeDocument/2006/relationships/oleObject" Target="../embeddings/oleObject8.bin"/><Relationship Id="rId21" Type="http://schemas.openxmlformats.org/officeDocument/2006/relationships/image" Target="../media/image18.emf"/><Relationship Id="rId7" Type="http://schemas.openxmlformats.org/officeDocument/2006/relationships/image" Target="../media/image11.emf"/><Relationship Id="rId12" Type="http://schemas.openxmlformats.org/officeDocument/2006/relationships/oleObject" Target="../embeddings/oleObject12.bin"/><Relationship Id="rId17" Type="http://schemas.openxmlformats.org/officeDocument/2006/relationships/image" Target="../media/image16.emf"/><Relationship Id="rId25" Type="http://schemas.openxmlformats.org/officeDocument/2006/relationships/image" Target="../media/image20.emf"/><Relationship Id="rId2" Type="http://schemas.openxmlformats.org/officeDocument/2006/relationships/slideLayout" Target="../slideLayouts/slideLayout2.xml"/><Relationship Id="rId16" Type="http://schemas.openxmlformats.org/officeDocument/2006/relationships/oleObject" Target="../embeddings/oleObject14.bin"/><Relationship Id="rId20" Type="http://schemas.openxmlformats.org/officeDocument/2006/relationships/oleObject" Target="../embeddings/oleObject16.bin"/><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13.emf"/><Relationship Id="rId24" Type="http://schemas.openxmlformats.org/officeDocument/2006/relationships/oleObject" Target="../embeddings/oleObject18.bin"/><Relationship Id="rId5" Type="http://schemas.openxmlformats.org/officeDocument/2006/relationships/image" Target="../media/image9.jpeg"/><Relationship Id="rId15" Type="http://schemas.openxmlformats.org/officeDocument/2006/relationships/image" Target="../media/image15.emf"/><Relationship Id="rId23" Type="http://schemas.openxmlformats.org/officeDocument/2006/relationships/image" Target="../media/image19.emf"/><Relationship Id="rId10" Type="http://schemas.openxmlformats.org/officeDocument/2006/relationships/oleObject" Target="../embeddings/oleObject11.bin"/><Relationship Id="rId19" Type="http://schemas.openxmlformats.org/officeDocument/2006/relationships/image" Target="../media/image17.emf"/><Relationship Id="rId4" Type="http://schemas.openxmlformats.org/officeDocument/2006/relationships/image" Target="../media/image10.emf"/><Relationship Id="rId9" Type="http://schemas.openxmlformats.org/officeDocument/2006/relationships/image" Target="../media/image12.emf"/><Relationship Id="rId14" Type="http://schemas.openxmlformats.org/officeDocument/2006/relationships/oleObject" Target="../embeddings/oleObject13.bin"/><Relationship Id="rId22" Type="http://schemas.openxmlformats.org/officeDocument/2006/relationships/oleObject" Target="../embeddings/oleObject17.bin"/><Relationship Id="rId27" Type="http://schemas.openxmlformats.org/officeDocument/2006/relationships/image" Target="../media/image21.emf"/></Relationships>
</file>

<file path=ppt/slides/_rels/slide7.xml.rels><?xml version="1.0" encoding="UTF-8" standalone="yes"?>
<Relationships xmlns="http://schemas.openxmlformats.org/package/2006/relationships"><Relationship Id="rId13" Type="http://schemas.openxmlformats.org/officeDocument/2006/relationships/image" Target="../media/image26.emf"/><Relationship Id="rId18" Type="http://schemas.openxmlformats.org/officeDocument/2006/relationships/oleObject" Target="../embeddings/oleObject27.bin"/><Relationship Id="rId26" Type="http://schemas.openxmlformats.org/officeDocument/2006/relationships/oleObject" Target="../embeddings/oleObject31.bin"/><Relationship Id="rId21" Type="http://schemas.openxmlformats.org/officeDocument/2006/relationships/image" Target="../media/image30.emf"/><Relationship Id="rId34" Type="http://schemas.openxmlformats.org/officeDocument/2006/relationships/oleObject" Target="../embeddings/oleObject35.bin"/><Relationship Id="rId7" Type="http://schemas.openxmlformats.org/officeDocument/2006/relationships/image" Target="../media/image23.emf"/><Relationship Id="rId12" Type="http://schemas.openxmlformats.org/officeDocument/2006/relationships/oleObject" Target="../embeddings/oleObject24.bin"/><Relationship Id="rId17" Type="http://schemas.openxmlformats.org/officeDocument/2006/relationships/image" Target="../media/image28.emf"/><Relationship Id="rId25" Type="http://schemas.openxmlformats.org/officeDocument/2006/relationships/image" Target="../media/image32.emf"/><Relationship Id="rId33" Type="http://schemas.openxmlformats.org/officeDocument/2006/relationships/image" Target="../media/image36.emf"/><Relationship Id="rId2" Type="http://schemas.openxmlformats.org/officeDocument/2006/relationships/slideLayout" Target="../slideLayouts/slideLayout2.xml"/><Relationship Id="rId16" Type="http://schemas.openxmlformats.org/officeDocument/2006/relationships/oleObject" Target="../embeddings/oleObject26.bin"/><Relationship Id="rId20" Type="http://schemas.openxmlformats.org/officeDocument/2006/relationships/oleObject" Target="../embeddings/oleObject28.bin"/><Relationship Id="rId29" Type="http://schemas.openxmlformats.org/officeDocument/2006/relationships/image" Target="../media/image34.emf"/><Relationship Id="rId1" Type="http://schemas.openxmlformats.org/officeDocument/2006/relationships/vmlDrawing" Target="../drawings/vmlDrawing4.vml"/><Relationship Id="rId6" Type="http://schemas.openxmlformats.org/officeDocument/2006/relationships/oleObject" Target="../embeddings/oleObject21.bin"/><Relationship Id="rId11" Type="http://schemas.openxmlformats.org/officeDocument/2006/relationships/image" Target="../media/image25.emf"/><Relationship Id="rId24" Type="http://schemas.openxmlformats.org/officeDocument/2006/relationships/oleObject" Target="../embeddings/oleObject30.bin"/><Relationship Id="rId32" Type="http://schemas.openxmlformats.org/officeDocument/2006/relationships/oleObject" Target="../embeddings/oleObject34.bin"/><Relationship Id="rId37" Type="http://schemas.openxmlformats.org/officeDocument/2006/relationships/image" Target="../media/image38.emf"/><Relationship Id="rId5" Type="http://schemas.openxmlformats.org/officeDocument/2006/relationships/image" Target="../media/image9.jpeg"/><Relationship Id="rId15" Type="http://schemas.openxmlformats.org/officeDocument/2006/relationships/image" Target="../media/image27.emf"/><Relationship Id="rId23" Type="http://schemas.openxmlformats.org/officeDocument/2006/relationships/image" Target="../media/image31.emf"/><Relationship Id="rId28" Type="http://schemas.openxmlformats.org/officeDocument/2006/relationships/oleObject" Target="../embeddings/oleObject32.bin"/><Relationship Id="rId36" Type="http://schemas.openxmlformats.org/officeDocument/2006/relationships/oleObject" Target="../embeddings/oleObject36.bin"/><Relationship Id="rId10" Type="http://schemas.openxmlformats.org/officeDocument/2006/relationships/oleObject" Target="../embeddings/oleObject23.bin"/><Relationship Id="rId19" Type="http://schemas.openxmlformats.org/officeDocument/2006/relationships/image" Target="../media/image29.emf"/><Relationship Id="rId31" Type="http://schemas.openxmlformats.org/officeDocument/2006/relationships/image" Target="../media/image35.emf"/><Relationship Id="rId4" Type="http://schemas.openxmlformats.org/officeDocument/2006/relationships/image" Target="../media/image22.emf"/><Relationship Id="rId9" Type="http://schemas.openxmlformats.org/officeDocument/2006/relationships/image" Target="../media/image24.emf"/><Relationship Id="rId14" Type="http://schemas.openxmlformats.org/officeDocument/2006/relationships/oleObject" Target="../embeddings/oleObject25.bin"/><Relationship Id="rId22" Type="http://schemas.openxmlformats.org/officeDocument/2006/relationships/oleObject" Target="../embeddings/oleObject29.bin"/><Relationship Id="rId27" Type="http://schemas.openxmlformats.org/officeDocument/2006/relationships/image" Target="../media/image33.emf"/><Relationship Id="rId30" Type="http://schemas.openxmlformats.org/officeDocument/2006/relationships/oleObject" Target="../embeddings/oleObject33.bin"/><Relationship Id="rId35" Type="http://schemas.openxmlformats.org/officeDocument/2006/relationships/image" Target="../media/image37.emf"/><Relationship Id="rId8" Type="http://schemas.openxmlformats.org/officeDocument/2006/relationships/oleObject" Target="../embeddings/oleObject22.bin"/><Relationship Id="rId3" Type="http://schemas.openxmlformats.org/officeDocument/2006/relationships/oleObject" Target="../embeddings/oleObject20.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43.emf"/><Relationship Id="rId3" Type="http://schemas.openxmlformats.org/officeDocument/2006/relationships/image" Target="../media/image44.jpeg"/><Relationship Id="rId7" Type="http://schemas.openxmlformats.org/officeDocument/2006/relationships/image" Target="../media/image40.emf"/><Relationship Id="rId12"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38.bin"/><Relationship Id="rId11" Type="http://schemas.openxmlformats.org/officeDocument/2006/relationships/image" Target="../media/image42.emf"/><Relationship Id="rId5" Type="http://schemas.openxmlformats.org/officeDocument/2006/relationships/image" Target="../media/image39.e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41.emf"/></Relationships>
</file>

<file path=ppt/slides/_rels/slide9.xml.rels><?xml version="1.0" encoding="UTF-8" standalone="yes"?>
<Relationships xmlns="http://schemas.openxmlformats.org/package/2006/relationships"><Relationship Id="rId8" Type="http://schemas.openxmlformats.org/officeDocument/2006/relationships/image" Target="../media/image47.emf"/><Relationship Id="rId13" Type="http://schemas.openxmlformats.org/officeDocument/2006/relationships/oleObject" Target="../embeddings/oleObject47.bin"/><Relationship Id="rId18" Type="http://schemas.openxmlformats.org/officeDocument/2006/relationships/image" Target="../media/image52.emf"/><Relationship Id="rId3" Type="http://schemas.openxmlformats.org/officeDocument/2006/relationships/oleObject" Target="../embeddings/oleObject42.bin"/><Relationship Id="rId7" Type="http://schemas.openxmlformats.org/officeDocument/2006/relationships/oleObject" Target="../embeddings/oleObject44.bin"/><Relationship Id="rId12" Type="http://schemas.openxmlformats.org/officeDocument/2006/relationships/image" Target="../media/image49.emf"/><Relationship Id="rId17" Type="http://schemas.openxmlformats.org/officeDocument/2006/relationships/oleObject" Target="../embeddings/oleObject49.bin"/><Relationship Id="rId2" Type="http://schemas.openxmlformats.org/officeDocument/2006/relationships/slideLayout" Target="../slideLayouts/slideLayout2.xml"/><Relationship Id="rId16" Type="http://schemas.openxmlformats.org/officeDocument/2006/relationships/image" Target="../media/image51.emf"/><Relationship Id="rId1" Type="http://schemas.openxmlformats.org/officeDocument/2006/relationships/vmlDrawing" Target="../drawings/vmlDrawing6.vml"/><Relationship Id="rId6" Type="http://schemas.openxmlformats.org/officeDocument/2006/relationships/image" Target="../media/image46.emf"/><Relationship Id="rId11" Type="http://schemas.openxmlformats.org/officeDocument/2006/relationships/oleObject" Target="../embeddings/oleObject46.bin"/><Relationship Id="rId5" Type="http://schemas.openxmlformats.org/officeDocument/2006/relationships/oleObject" Target="../embeddings/oleObject43.bin"/><Relationship Id="rId15" Type="http://schemas.openxmlformats.org/officeDocument/2006/relationships/oleObject" Target="../embeddings/oleObject48.bin"/><Relationship Id="rId10" Type="http://schemas.openxmlformats.org/officeDocument/2006/relationships/image" Target="../media/image48.emf"/><Relationship Id="rId4" Type="http://schemas.openxmlformats.org/officeDocument/2006/relationships/image" Target="../media/image45.emf"/><Relationship Id="rId9" Type="http://schemas.openxmlformats.org/officeDocument/2006/relationships/oleObject" Target="../embeddings/oleObject45.bin"/><Relationship Id="rId14" Type="http://schemas.openxmlformats.org/officeDocument/2006/relationships/image" Target="../media/image50.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1444 – Section 002</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#5</a:t>
            </a:r>
          </a:p>
        </p:txBody>
      </p:sp>
      <p:sp>
        <p:nvSpPr>
          <p:cNvPr id="18438" name="Text Box 4"/>
          <p:cNvSpPr txBox="1">
            <a:spLocks noChangeArrowheads="1"/>
          </p:cNvSpPr>
          <p:nvPr/>
        </p:nvSpPr>
        <p:spPr bwMode="auto">
          <a:xfrm>
            <a:off x="3092971" y="1447800"/>
            <a:ext cx="2650084"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Monday, Sept. 9, 2019</a:t>
            </a:r>
          </a:p>
          <a:p>
            <a:pPr algn="ctr"/>
            <a:r>
              <a:rPr lang="en-US" dirty="0">
                <a:solidFill>
                  <a:schemeClr val="accent2"/>
                </a:solidFill>
                <a:latin typeface="Monotype Corsiva" pitchFamily="-84" charset="0"/>
              </a:rPr>
              <a:t>Dr. </a:t>
            </a:r>
            <a:r>
              <a:rPr lang="en-US" dirty="0">
                <a:solidFill>
                  <a:srgbClr val="CC00CC"/>
                </a:solidFill>
                <a:latin typeface="Monotype Corsiva" pitchFamily="-84" charset="0"/>
              </a:rPr>
              <a:t>Jae</a:t>
            </a:r>
            <a:r>
              <a:rPr lang="en-US" dirty="0">
                <a:solidFill>
                  <a:schemeClr val="accent2"/>
                </a:solidFill>
                <a:latin typeface="Monotype Corsiva" pitchFamily="-84" charset="0"/>
              </a:rPr>
              <a:t>hoon </a:t>
            </a:r>
            <a:r>
              <a:rPr lang="en-US" dirty="0">
                <a:solidFill>
                  <a:srgbClr val="CC00CC"/>
                </a:solidFill>
                <a:latin typeface="Monotype Corsiva" pitchFamily="-84" charset="0"/>
              </a:rPr>
              <a:t>Yu</a:t>
            </a:r>
            <a:endParaRPr lang="en-US" b="1" dirty="0">
              <a:solidFill>
                <a:srgbClr val="CC00CC"/>
              </a:solidFill>
              <a:latin typeface="Monotype Corsiva" pitchFamily="-84" charset="0"/>
            </a:endParaRPr>
          </a:p>
        </p:txBody>
      </p:sp>
      <p:sp>
        <p:nvSpPr>
          <p:cNvPr id="2057" name="Text Box 9"/>
          <p:cNvSpPr txBox="1">
            <a:spLocks noChangeArrowheads="1"/>
          </p:cNvSpPr>
          <p:nvPr/>
        </p:nvSpPr>
        <p:spPr bwMode="auto">
          <a:xfrm>
            <a:off x="1043775" y="5786735"/>
            <a:ext cx="7619073" cy="461665"/>
          </a:xfrm>
          <a:prstGeom prst="rect">
            <a:avLst/>
          </a:prstGeom>
          <a:solidFill>
            <a:srgbClr val="CCFFFF"/>
          </a:solidFill>
          <a:ln w="9525">
            <a:noFill/>
            <a:miter lim="800000"/>
            <a:headEnd/>
            <a:tailEnd/>
          </a:ln>
        </p:spPr>
        <p:txBody>
          <a:bodyPr wrap="none">
            <a:prstTxWarp prst="textNoShape">
              <a:avLst/>
            </a:prstTxWarp>
            <a:spAutoFit/>
          </a:bodyPr>
          <a:lstStyle/>
          <a:p>
            <a:r>
              <a:rPr lang="en-US" dirty="0">
                <a:solidFill>
                  <a:srgbClr val="003300"/>
                </a:solidFill>
                <a:latin typeface="Arial Narrow" pitchFamily="-84" charset="0"/>
              </a:rPr>
              <a:t>Today’s homework is homework #4, due 11pm, Monday, Sept. 16!!</a:t>
            </a:r>
          </a:p>
        </p:txBody>
      </p:sp>
      <p:pic>
        <p:nvPicPr>
          <p:cNvPr id="3" name="Picture 2">
            <a:extLst>
              <a:ext uri="{FF2B5EF4-FFF2-40B4-BE49-F238E27FC236}">
                <a16:creationId xmlns:a16="http://schemas.microsoft.com/office/drawing/2014/main" id="{B8D1D6A9-D988-8545-83DC-799C524FD505}"/>
              </a:ext>
            </a:extLst>
          </p:cNvPr>
          <p:cNvPicPr>
            <a:picLocks noChangeAspect="1"/>
          </p:cNvPicPr>
          <p:nvPr/>
        </p:nvPicPr>
        <p:blipFill>
          <a:blip r:link="rId2"/>
          <a:stretch>
            <a:fillRect/>
          </a:stretch>
        </p:blipFill>
        <p:spPr>
          <a:xfrm>
            <a:off x="1270000" y="1270000"/>
            <a:ext cx="63500" cy="76200"/>
          </a:xfrm>
          <a:prstGeom prst="rect">
            <a:avLst/>
          </a:prstGeom>
        </p:spPr>
      </p:pic>
      <p:sp>
        <p:nvSpPr>
          <p:cNvPr id="10" name="Content Placeholder 2">
            <a:extLst>
              <a:ext uri="{FF2B5EF4-FFF2-40B4-BE49-F238E27FC236}">
                <a16:creationId xmlns:a16="http://schemas.microsoft.com/office/drawing/2014/main" id="{4974AB4F-D8E9-754F-B6F3-C37DEBE1BAF1}"/>
              </a:ext>
            </a:extLst>
          </p:cNvPr>
          <p:cNvSpPr txBox="1">
            <a:spLocks/>
          </p:cNvSpPr>
          <p:nvPr/>
        </p:nvSpPr>
        <p:spPr bwMode="auto">
          <a:xfrm>
            <a:off x="1308712" y="2439134"/>
            <a:ext cx="6920888" cy="32888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pPr marL="609600" indent="-609600" algn="l"/>
            <a:r>
              <a:rPr lang="en-US" kern="0" dirty="0">
                <a:latin typeface="Arial Narrow" pitchFamily="-84" charset="0"/>
              </a:rPr>
              <a:t>Ch 21</a:t>
            </a:r>
          </a:p>
          <a:p>
            <a:pPr marL="1066800" lvl="1" indent="-609600">
              <a:buFontTx/>
              <a:buChar char="•"/>
            </a:pPr>
            <a:r>
              <a:rPr lang="en-US" sz="3200" kern="0" dirty="0">
                <a:solidFill>
                  <a:srgbClr val="003300"/>
                </a:solidFill>
                <a:latin typeface="Arial Narrow" charset="0"/>
              </a:rPr>
              <a:t>The Electric Field &amp; Field Lines</a:t>
            </a:r>
          </a:p>
          <a:p>
            <a:pPr marL="1066800" lvl="1" indent="-609600">
              <a:buFontTx/>
              <a:buChar char="•"/>
            </a:pPr>
            <a:r>
              <a:rPr lang="en-US" sz="3200" kern="0" dirty="0">
                <a:solidFill>
                  <a:srgbClr val="003300"/>
                </a:solidFill>
                <a:latin typeface="Arial Narrow" charset="0"/>
              </a:rPr>
              <a:t>Electric Fields and Conductors</a:t>
            </a:r>
          </a:p>
          <a:p>
            <a:pPr marL="1066800" lvl="1" indent="-609600">
              <a:buFontTx/>
              <a:buChar char="•"/>
            </a:pPr>
            <a:r>
              <a:rPr lang="en-US" sz="3200" kern="0" dirty="0">
                <a:solidFill>
                  <a:srgbClr val="003800"/>
                </a:solidFill>
                <a:latin typeface="Arial Narrow" charset="0"/>
              </a:rPr>
              <a:t>Motion of a Charged Particle in an E Field</a:t>
            </a:r>
          </a:p>
          <a:p>
            <a:pPr marL="1066800" lvl="1" indent="-609600">
              <a:buFontTx/>
              <a:buChar char="•"/>
            </a:pPr>
            <a:r>
              <a:rPr lang="en-US" sz="3200" kern="0" dirty="0">
                <a:solidFill>
                  <a:srgbClr val="003800"/>
                </a:solidFill>
                <a:latin typeface="Arial Narrow" charset="0"/>
              </a:rPr>
              <a:t>Electric Dipole and Dipole Moment</a:t>
            </a:r>
          </a:p>
        </p:txBody>
      </p:sp>
    </p:spTree>
    <p:extLst>
      <p:ext uri="{BB962C8B-B14F-4D97-AF65-F5344CB8AC3E}">
        <p14:creationId xmlns:p14="http://schemas.microsoft.com/office/powerpoint/2010/main" val="260497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left)">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57"/>
                                        </p:tgtEl>
                                        <p:attrNameLst>
                                          <p:attrName>style.visibility</p:attrName>
                                        </p:attrNameLst>
                                      </p:cBhvr>
                                      <p:to>
                                        <p:strVal val="visible"/>
                                      </p:to>
                                    </p:set>
                                    <p:animEffect transition="in" filter="wipe(left)">
                                      <p:cBhvr>
                                        <p:cTn id="32"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Monday, Sept. 9, 2019</a:t>
            </a:r>
          </a:p>
        </p:txBody>
      </p:sp>
      <p:sp>
        <p:nvSpPr>
          <p:cNvPr id="10" name="Footer Placeholder 4"/>
          <p:cNvSpPr>
            <a:spLocks noGrp="1"/>
          </p:cNvSpPr>
          <p:nvPr>
            <p:ph type="ftr" sz="quarter" idx="11"/>
          </p:nvPr>
        </p:nvSpPr>
        <p:spPr/>
        <p:txBody>
          <a:bodyPr/>
          <a:lstStyle/>
          <a:p>
            <a:r>
              <a:rPr lang="en-US"/>
              <a:t>PHYS 1444-002, Fall 2019                    Dr. Jaehoon Yu</a:t>
            </a:r>
          </a:p>
        </p:txBody>
      </p:sp>
      <p:sp>
        <p:nvSpPr>
          <p:cNvPr id="11" name="Slide Number Placeholder 5"/>
          <p:cNvSpPr>
            <a:spLocks noGrp="1"/>
          </p:cNvSpPr>
          <p:nvPr>
            <p:ph type="sldNum" sz="quarter" idx="12"/>
          </p:nvPr>
        </p:nvSpPr>
        <p:spPr/>
        <p:txBody>
          <a:bodyPr/>
          <a:lstStyle/>
          <a:p>
            <a:fld id="{515F1148-FB54-F44C-A2BD-C6CC57775FD6}" type="slidenum">
              <a:rPr lang="en-US"/>
              <a:pPr/>
              <a:t>10</a:t>
            </a:fld>
            <a:endParaRPr lang="en-US"/>
          </a:p>
        </p:txBody>
      </p:sp>
      <p:sp>
        <p:nvSpPr>
          <p:cNvPr id="150530" name="Rectangle 2"/>
          <p:cNvSpPr>
            <a:spLocks noGrp="1" noChangeArrowheads="1"/>
          </p:cNvSpPr>
          <p:nvPr>
            <p:ph type="title"/>
          </p:nvPr>
        </p:nvSpPr>
        <p:spPr>
          <a:xfrm>
            <a:off x="457200" y="0"/>
            <a:ext cx="8077200" cy="685800"/>
          </a:xfrm>
        </p:spPr>
        <p:txBody>
          <a:bodyPr/>
          <a:lstStyle/>
          <a:p>
            <a:r>
              <a:rPr lang="en-US" dirty="0"/>
              <a:t>Field Lines</a:t>
            </a:r>
          </a:p>
        </p:txBody>
      </p:sp>
      <p:sp>
        <p:nvSpPr>
          <p:cNvPr id="150531" name="Rectangle 3"/>
          <p:cNvSpPr>
            <a:spLocks noGrp="1" noChangeArrowheads="1"/>
          </p:cNvSpPr>
          <p:nvPr>
            <p:ph type="body" idx="1"/>
          </p:nvPr>
        </p:nvSpPr>
        <p:spPr>
          <a:xfrm>
            <a:off x="304800" y="533400"/>
            <a:ext cx="8686800" cy="4724400"/>
          </a:xfrm>
        </p:spPr>
        <p:txBody>
          <a:bodyPr/>
          <a:lstStyle/>
          <a:p>
            <a:r>
              <a:rPr lang="en-US" sz="2600" dirty="0"/>
              <a:t>The electric field is a vector quantity.  Thus, its magnitude can be expressed by the length of an arrow and the direction by the direction the arrowhead points. </a:t>
            </a:r>
          </a:p>
          <a:p>
            <a:r>
              <a:rPr lang="en-US" sz="2600" dirty="0"/>
              <a:t>Since the field permeates through the entire space, drawing vector arrows is not a good way of expressing the field.</a:t>
            </a:r>
          </a:p>
          <a:p>
            <a:r>
              <a:rPr lang="en-US" sz="2600" dirty="0"/>
              <a:t>Electric field lines are drawn to indicate the direction of the force due to the given field on a </a:t>
            </a:r>
            <a:r>
              <a:rPr lang="en-US" sz="2600" b="1" u="sng" dirty="0">
                <a:solidFill>
                  <a:srgbClr val="FF0000"/>
                </a:solidFill>
              </a:rPr>
              <a:t>positive test charge</a:t>
            </a:r>
            <a:r>
              <a:rPr lang="en-US" sz="2600" dirty="0"/>
              <a:t>.</a:t>
            </a:r>
          </a:p>
          <a:p>
            <a:pPr lvl="1"/>
            <a:r>
              <a:rPr lang="en-US" sz="2200" dirty="0"/>
              <a:t>Number of lines crossing unit area perpendicular to E is proportional to the magnitude of the electric field.</a:t>
            </a:r>
          </a:p>
          <a:p>
            <a:pPr lvl="1"/>
            <a:r>
              <a:rPr lang="en-US" sz="2200" dirty="0"/>
              <a:t>The closer the lines are together, the stronger the electric field in that region.</a:t>
            </a:r>
          </a:p>
          <a:p>
            <a:pPr lvl="1"/>
            <a:r>
              <a:rPr lang="en-US" sz="2200" dirty="0"/>
              <a:t>Starts on a positive charge and ends on a negative charge.</a:t>
            </a:r>
          </a:p>
        </p:txBody>
      </p:sp>
      <p:pic>
        <p:nvPicPr>
          <p:cNvPr id="150532" name="Picture 4" descr="FG21_032"/>
          <p:cNvPicPr>
            <a:picLocks noChangeAspect="1" noChangeArrowheads="1"/>
          </p:cNvPicPr>
          <p:nvPr/>
        </p:nvPicPr>
        <p:blipFill>
          <a:blip r:embed="rId2"/>
          <a:srcRect/>
          <a:stretch>
            <a:fillRect/>
          </a:stretch>
        </p:blipFill>
        <p:spPr bwMode="auto">
          <a:xfrm>
            <a:off x="304800" y="5143500"/>
            <a:ext cx="1905000" cy="1714500"/>
          </a:xfrm>
          <a:prstGeom prst="rect">
            <a:avLst/>
          </a:prstGeom>
          <a:noFill/>
        </p:spPr>
      </p:pic>
      <p:pic>
        <p:nvPicPr>
          <p:cNvPr id="150533" name="Picture 5" descr="FG21_033A"/>
          <p:cNvPicPr>
            <a:picLocks noChangeAspect="1" noChangeArrowheads="1"/>
          </p:cNvPicPr>
          <p:nvPr/>
        </p:nvPicPr>
        <p:blipFill>
          <a:blip r:embed="rId3"/>
          <a:srcRect/>
          <a:stretch>
            <a:fillRect/>
          </a:stretch>
        </p:blipFill>
        <p:spPr bwMode="auto">
          <a:xfrm>
            <a:off x="2438400" y="5029200"/>
            <a:ext cx="2133600" cy="1600200"/>
          </a:xfrm>
          <a:prstGeom prst="rect">
            <a:avLst/>
          </a:prstGeom>
          <a:noFill/>
        </p:spPr>
      </p:pic>
      <p:pic>
        <p:nvPicPr>
          <p:cNvPr id="150534" name="Picture 6" descr="FG21_033B"/>
          <p:cNvPicPr>
            <a:picLocks noChangeAspect="1" noChangeArrowheads="1"/>
          </p:cNvPicPr>
          <p:nvPr/>
        </p:nvPicPr>
        <p:blipFill>
          <a:blip r:embed="rId4"/>
          <a:srcRect/>
          <a:stretch>
            <a:fillRect/>
          </a:stretch>
        </p:blipFill>
        <p:spPr bwMode="auto">
          <a:xfrm>
            <a:off x="4800600" y="5048250"/>
            <a:ext cx="2209800" cy="1657350"/>
          </a:xfrm>
          <a:prstGeom prst="rect">
            <a:avLst/>
          </a:prstGeom>
          <a:noFill/>
        </p:spPr>
      </p:pic>
      <p:pic>
        <p:nvPicPr>
          <p:cNvPr id="150536" name="Picture 8" descr="FG21_034"/>
          <p:cNvPicPr>
            <a:picLocks noChangeAspect="1" noChangeArrowheads="1"/>
          </p:cNvPicPr>
          <p:nvPr/>
        </p:nvPicPr>
        <p:blipFill>
          <a:blip r:embed="rId5"/>
          <a:srcRect/>
          <a:stretch>
            <a:fillRect/>
          </a:stretch>
        </p:blipFill>
        <p:spPr bwMode="auto">
          <a:xfrm>
            <a:off x="7010400" y="5029200"/>
            <a:ext cx="2286000" cy="1714500"/>
          </a:xfrm>
          <a:prstGeom prst="rect">
            <a:avLst/>
          </a:prstGeom>
          <a:noFill/>
        </p:spPr>
      </p:pic>
      <p:sp>
        <p:nvSpPr>
          <p:cNvPr id="150537" name="Text Box 9"/>
          <p:cNvSpPr txBox="1">
            <a:spLocks noChangeArrowheads="1"/>
          </p:cNvSpPr>
          <p:nvPr/>
        </p:nvSpPr>
        <p:spPr bwMode="auto">
          <a:xfrm>
            <a:off x="7391400" y="4800600"/>
            <a:ext cx="1744663" cy="336550"/>
          </a:xfrm>
          <a:prstGeom prst="rect">
            <a:avLst/>
          </a:prstGeom>
          <a:noFill/>
          <a:ln w="9525">
            <a:noFill/>
            <a:miter lim="800000"/>
            <a:headEnd/>
            <a:tailEnd/>
          </a:ln>
          <a:effectLst/>
        </p:spPr>
        <p:txBody>
          <a:bodyPr wrap="none">
            <a:prstTxWarp prst="textNoShape">
              <a:avLst/>
            </a:prstTxWarp>
            <a:spAutoFit/>
          </a:bodyPr>
          <a:lstStyle/>
          <a:p>
            <a:r>
              <a:rPr lang="en-US" sz="1600" b="1">
                <a:solidFill>
                  <a:srgbClr val="A50021"/>
                </a:solidFill>
                <a:latin typeface="Arial Narrow" charset="0"/>
              </a:rPr>
              <a:t>Earth’s G-field lines</a:t>
            </a:r>
          </a:p>
        </p:txBody>
      </p:sp>
      <p:sp>
        <p:nvSpPr>
          <p:cNvPr id="12" name="Rectangle 11"/>
          <p:cNvSpPr/>
          <p:nvPr/>
        </p:nvSpPr>
        <p:spPr bwMode="auto">
          <a:xfrm>
            <a:off x="1295400" y="5257800"/>
            <a:ext cx="990600" cy="1600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279713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50531">
                                            <p:txEl>
                                              <p:pRg st="0" end="0"/>
                                            </p:txEl>
                                          </p:spTgt>
                                        </p:tgtEl>
                                        <p:attrNameLst>
                                          <p:attrName>style.visibility</p:attrName>
                                        </p:attrNameLst>
                                      </p:cBhvr>
                                      <p:to>
                                        <p:strVal val="visible"/>
                                      </p:to>
                                    </p:set>
                                    <p:animEffect transition="in" filter="wipe(left)">
                                      <p:cBhvr>
                                        <p:cTn id="7" dur="500"/>
                                        <p:tgtEl>
                                          <p:spTgt spid="1505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50531">
                                            <p:txEl>
                                              <p:pRg st="1" end="1"/>
                                            </p:txEl>
                                          </p:spTgt>
                                        </p:tgtEl>
                                        <p:attrNameLst>
                                          <p:attrName>style.visibility</p:attrName>
                                        </p:attrNameLst>
                                      </p:cBhvr>
                                      <p:to>
                                        <p:strVal val="visible"/>
                                      </p:to>
                                    </p:set>
                                    <p:animEffect transition="in" filter="wipe(left)">
                                      <p:cBhvr>
                                        <p:cTn id="12" dur="500"/>
                                        <p:tgtEl>
                                          <p:spTgt spid="1505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50531">
                                            <p:txEl>
                                              <p:pRg st="2" end="2"/>
                                            </p:txEl>
                                          </p:spTgt>
                                        </p:tgtEl>
                                        <p:attrNameLst>
                                          <p:attrName>style.visibility</p:attrName>
                                        </p:attrNameLst>
                                      </p:cBhvr>
                                      <p:to>
                                        <p:strVal val="visible"/>
                                      </p:to>
                                    </p:set>
                                    <p:animEffect transition="in" filter="wipe(left)">
                                      <p:cBhvr>
                                        <p:cTn id="17" dur="500"/>
                                        <p:tgtEl>
                                          <p:spTgt spid="15053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50531">
                                            <p:txEl>
                                              <p:pRg st="3" end="3"/>
                                            </p:txEl>
                                          </p:spTgt>
                                        </p:tgtEl>
                                        <p:attrNameLst>
                                          <p:attrName>style.visibility</p:attrName>
                                        </p:attrNameLst>
                                      </p:cBhvr>
                                      <p:to>
                                        <p:strVal val="visible"/>
                                      </p:to>
                                    </p:set>
                                    <p:animEffect transition="in" filter="wipe(left)">
                                      <p:cBhvr>
                                        <p:cTn id="22" dur="500"/>
                                        <p:tgtEl>
                                          <p:spTgt spid="15053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50531">
                                            <p:txEl>
                                              <p:pRg st="4" end="4"/>
                                            </p:txEl>
                                          </p:spTgt>
                                        </p:tgtEl>
                                        <p:attrNameLst>
                                          <p:attrName>style.visibility</p:attrName>
                                        </p:attrNameLst>
                                      </p:cBhvr>
                                      <p:to>
                                        <p:strVal val="visible"/>
                                      </p:to>
                                    </p:set>
                                    <p:animEffect transition="in" filter="wipe(left)">
                                      <p:cBhvr>
                                        <p:cTn id="27" dur="500"/>
                                        <p:tgtEl>
                                          <p:spTgt spid="15053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50531">
                                            <p:txEl>
                                              <p:pRg st="5" end="5"/>
                                            </p:txEl>
                                          </p:spTgt>
                                        </p:tgtEl>
                                        <p:attrNameLst>
                                          <p:attrName>style.visibility</p:attrName>
                                        </p:attrNameLst>
                                      </p:cBhvr>
                                      <p:to>
                                        <p:strVal val="visible"/>
                                      </p:to>
                                    </p:set>
                                    <p:animEffect transition="in" filter="wipe(left)">
                                      <p:cBhvr>
                                        <p:cTn id="32" dur="500"/>
                                        <p:tgtEl>
                                          <p:spTgt spid="15053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150532"/>
                                        </p:tgtEl>
                                        <p:attrNameLst>
                                          <p:attrName>style.visibility</p:attrName>
                                        </p:attrNameLst>
                                      </p:cBhvr>
                                      <p:to>
                                        <p:strVal val="visible"/>
                                      </p:to>
                                    </p:set>
                                    <p:anim calcmode="lin" valueType="num">
                                      <p:cBhvr>
                                        <p:cTn id="37" dur="500" fill="hold"/>
                                        <p:tgtEl>
                                          <p:spTgt spid="150532"/>
                                        </p:tgtEl>
                                        <p:attrNameLst>
                                          <p:attrName>ppt_w</p:attrName>
                                        </p:attrNameLst>
                                      </p:cBhvr>
                                      <p:tavLst>
                                        <p:tav tm="0">
                                          <p:val>
                                            <p:fltVal val="0"/>
                                          </p:val>
                                        </p:tav>
                                        <p:tav tm="100000">
                                          <p:val>
                                            <p:strVal val="#ppt_w"/>
                                          </p:val>
                                        </p:tav>
                                      </p:tavLst>
                                    </p:anim>
                                    <p:anim calcmode="lin" valueType="num">
                                      <p:cBhvr>
                                        <p:cTn id="38" dur="500" fill="hold"/>
                                        <p:tgtEl>
                                          <p:spTgt spid="150532"/>
                                        </p:tgtEl>
                                        <p:attrNameLst>
                                          <p:attrName>ppt_h</p:attrName>
                                        </p:attrNameLst>
                                      </p:cBhvr>
                                      <p:tavLst>
                                        <p:tav tm="0">
                                          <p:val>
                                            <p:fltVal val="0"/>
                                          </p:val>
                                        </p:tav>
                                        <p:tav tm="100000">
                                          <p:val>
                                            <p:strVal val="#ppt_h"/>
                                          </p:val>
                                        </p:tav>
                                      </p:tavLst>
                                    </p:anim>
                                    <p:animEffect transition="in" filter="fade">
                                      <p:cBhvr>
                                        <p:cTn id="39" dur="500"/>
                                        <p:tgtEl>
                                          <p:spTgt spid="150532"/>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xit" presetSubtype="0" fill="hold" grpId="0" nodeType="clickEffect">
                                  <p:stCondLst>
                                    <p:cond delay="0"/>
                                  </p:stCondLst>
                                  <p:childTnLst>
                                    <p:anim calcmode="lin" valueType="num">
                                      <p:cBhvr>
                                        <p:cTn id="43" dur="500"/>
                                        <p:tgtEl>
                                          <p:spTgt spid="12"/>
                                        </p:tgtEl>
                                        <p:attrNameLst>
                                          <p:attrName>ppt_w</p:attrName>
                                        </p:attrNameLst>
                                      </p:cBhvr>
                                      <p:tavLst>
                                        <p:tav tm="0">
                                          <p:val>
                                            <p:strVal val="ppt_w"/>
                                          </p:val>
                                        </p:tav>
                                        <p:tav tm="100000">
                                          <p:val>
                                            <p:fltVal val="0"/>
                                          </p:val>
                                        </p:tav>
                                      </p:tavLst>
                                    </p:anim>
                                    <p:anim calcmode="lin" valueType="num">
                                      <p:cBhvr>
                                        <p:cTn id="44" dur="500"/>
                                        <p:tgtEl>
                                          <p:spTgt spid="12"/>
                                        </p:tgtEl>
                                        <p:attrNameLst>
                                          <p:attrName>ppt_h</p:attrName>
                                        </p:attrNameLst>
                                      </p:cBhvr>
                                      <p:tavLst>
                                        <p:tav tm="0">
                                          <p:val>
                                            <p:strVal val="ppt_h"/>
                                          </p:val>
                                        </p:tav>
                                        <p:tav tm="100000">
                                          <p:val>
                                            <p:fltVal val="0"/>
                                          </p:val>
                                        </p:tav>
                                      </p:tavLst>
                                    </p:anim>
                                    <p:animEffect transition="out" filter="fade">
                                      <p:cBhvr>
                                        <p:cTn id="45" dur="500"/>
                                        <p:tgtEl>
                                          <p:spTgt spid="12"/>
                                        </p:tgtEl>
                                      </p:cBhvr>
                                    </p:animEffect>
                                    <p:set>
                                      <p:cBhvr>
                                        <p:cTn id="46" dur="1" fill="hold">
                                          <p:stCondLst>
                                            <p:cond delay="499"/>
                                          </p:stCondLst>
                                        </p:cTn>
                                        <p:tgtEl>
                                          <p:spTgt spid="12"/>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150533"/>
                                        </p:tgtEl>
                                        <p:attrNameLst>
                                          <p:attrName>style.visibility</p:attrName>
                                        </p:attrNameLst>
                                      </p:cBhvr>
                                      <p:to>
                                        <p:strVal val="visible"/>
                                      </p:to>
                                    </p:set>
                                    <p:animEffect transition="in" filter="wipe(down)">
                                      <p:cBhvr>
                                        <p:cTn id="51" dur="580">
                                          <p:stCondLst>
                                            <p:cond delay="0"/>
                                          </p:stCondLst>
                                        </p:cTn>
                                        <p:tgtEl>
                                          <p:spTgt spid="150533"/>
                                        </p:tgtEl>
                                      </p:cBhvr>
                                    </p:animEffect>
                                    <p:anim calcmode="lin" valueType="num">
                                      <p:cBhvr>
                                        <p:cTn id="52" dur="1822" tmFilter="0,0; 0.14,0.36; 0.43,0.73; 0.71,0.91; 1.0,1.0">
                                          <p:stCondLst>
                                            <p:cond delay="0"/>
                                          </p:stCondLst>
                                        </p:cTn>
                                        <p:tgtEl>
                                          <p:spTgt spid="150533"/>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50533"/>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50533"/>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50533"/>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50533"/>
                                        </p:tgtEl>
                                        <p:attrNameLst>
                                          <p:attrName>ppt_y</p:attrName>
                                        </p:attrNameLst>
                                      </p:cBhvr>
                                      <p:tavLst>
                                        <p:tav tm="0" fmla="#ppt_y-sin(pi*$)/81">
                                          <p:val>
                                            <p:fltVal val="0"/>
                                          </p:val>
                                        </p:tav>
                                        <p:tav tm="100000">
                                          <p:val>
                                            <p:fltVal val="1"/>
                                          </p:val>
                                        </p:tav>
                                      </p:tavLst>
                                    </p:anim>
                                    <p:animScale>
                                      <p:cBhvr>
                                        <p:cTn id="57" dur="26">
                                          <p:stCondLst>
                                            <p:cond delay="650"/>
                                          </p:stCondLst>
                                        </p:cTn>
                                        <p:tgtEl>
                                          <p:spTgt spid="150533"/>
                                        </p:tgtEl>
                                      </p:cBhvr>
                                      <p:to x="100000" y="60000"/>
                                    </p:animScale>
                                    <p:animScale>
                                      <p:cBhvr>
                                        <p:cTn id="58" dur="166" decel="50000">
                                          <p:stCondLst>
                                            <p:cond delay="676"/>
                                          </p:stCondLst>
                                        </p:cTn>
                                        <p:tgtEl>
                                          <p:spTgt spid="150533"/>
                                        </p:tgtEl>
                                      </p:cBhvr>
                                      <p:to x="100000" y="100000"/>
                                    </p:animScale>
                                    <p:animScale>
                                      <p:cBhvr>
                                        <p:cTn id="59" dur="26">
                                          <p:stCondLst>
                                            <p:cond delay="1312"/>
                                          </p:stCondLst>
                                        </p:cTn>
                                        <p:tgtEl>
                                          <p:spTgt spid="150533"/>
                                        </p:tgtEl>
                                      </p:cBhvr>
                                      <p:to x="100000" y="80000"/>
                                    </p:animScale>
                                    <p:animScale>
                                      <p:cBhvr>
                                        <p:cTn id="60" dur="166" decel="50000">
                                          <p:stCondLst>
                                            <p:cond delay="1338"/>
                                          </p:stCondLst>
                                        </p:cTn>
                                        <p:tgtEl>
                                          <p:spTgt spid="150533"/>
                                        </p:tgtEl>
                                      </p:cBhvr>
                                      <p:to x="100000" y="100000"/>
                                    </p:animScale>
                                    <p:animScale>
                                      <p:cBhvr>
                                        <p:cTn id="61" dur="26">
                                          <p:stCondLst>
                                            <p:cond delay="1642"/>
                                          </p:stCondLst>
                                        </p:cTn>
                                        <p:tgtEl>
                                          <p:spTgt spid="150533"/>
                                        </p:tgtEl>
                                      </p:cBhvr>
                                      <p:to x="100000" y="90000"/>
                                    </p:animScale>
                                    <p:animScale>
                                      <p:cBhvr>
                                        <p:cTn id="62" dur="166" decel="50000">
                                          <p:stCondLst>
                                            <p:cond delay="1668"/>
                                          </p:stCondLst>
                                        </p:cTn>
                                        <p:tgtEl>
                                          <p:spTgt spid="150533"/>
                                        </p:tgtEl>
                                      </p:cBhvr>
                                      <p:to x="100000" y="100000"/>
                                    </p:animScale>
                                    <p:animScale>
                                      <p:cBhvr>
                                        <p:cTn id="63" dur="26">
                                          <p:stCondLst>
                                            <p:cond delay="1808"/>
                                          </p:stCondLst>
                                        </p:cTn>
                                        <p:tgtEl>
                                          <p:spTgt spid="150533"/>
                                        </p:tgtEl>
                                      </p:cBhvr>
                                      <p:to x="100000" y="95000"/>
                                    </p:animScale>
                                    <p:animScale>
                                      <p:cBhvr>
                                        <p:cTn id="64" dur="166" decel="50000">
                                          <p:stCondLst>
                                            <p:cond delay="1834"/>
                                          </p:stCondLst>
                                        </p:cTn>
                                        <p:tgtEl>
                                          <p:spTgt spid="150533"/>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55" presetClass="entr" presetSubtype="0" fill="hold" nodeType="clickEffect">
                                  <p:stCondLst>
                                    <p:cond delay="0"/>
                                  </p:stCondLst>
                                  <p:childTnLst>
                                    <p:set>
                                      <p:cBhvr>
                                        <p:cTn id="68" dur="1" fill="hold">
                                          <p:stCondLst>
                                            <p:cond delay="0"/>
                                          </p:stCondLst>
                                        </p:cTn>
                                        <p:tgtEl>
                                          <p:spTgt spid="150534"/>
                                        </p:tgtEl>
                                        <p:attrNameLst>
                                          <p:attrName>style.visibility</p:attrName>
                                        </p:attrNameLst>
                                      </p:cBhvr>
                                      <p:to>
                                        <p:strVal val="visible"/>
                                      </p:to>
                                    </p:set>
                                    <p:anim calcmode="lin" valueType="num">
                                      <p:cBhvr>
                                        <p:cTn id="69" dur="1000" fill="hold"/>
                                        <p:tgtEl>
                                          <p:spTgt spid="150534"/>
                                        </p:tgtEl>
                                        <p:attrNameLst>
                                          <p:attrName>ppt_w</p:attrName>
                                        </p:attrNameLst>
                                      </p:cBhvr>
                                      <p:tavLst>
                                        <p:tav tm="0">
                                          <p:val>
                                            <p:strVal val="#ppt_w*0.70"/>
                                          </p:val>
                                        </p:tav>
                                        <p:tav tm="100000">
                                          <p:val>
                                            <p:strVal val="#ppt_w"/>
                                          </p:val>
                                        </p:tav>
                                      </p:tavLst>
                                    </p:anim>
                                    <p:anim calcmode="lin" valueType="num">
                                      <p:cBhvr>
                                        <p:cTn id="70" dur="1000" fill="hold"/>
                                        <p:tgtEl>
                                          <p:spTgt spid="150534"/>
                                        </p:tgtEl>
                                        <p:attrNameLst>
                                          <p:attrName>ppt_h</p:attrName>
                                        </p:attrNameLst>
                                      </p:cBhvr>
                                      <p:tavLst>
                                        <p:tav tm="0">
                                          <p:val>
                                            <p:strVal val="#ppt_h"/>
                                          </p:val>
                                        </p:tav>
                                        <p:tav tm="100000">
                                          <p:val>
                                            <p:strVal val="#ppt_h"/>
                                          </p:val>
                                        </p:tav>
                                      </p:tavLst>
                                    </p:anim>
                                    <p:animEffect transition="in" filter="fade">
                                      <p:cBhvr>
                                        <p:cTn id="71" dur="1000"/>
                                        <p:tgtEl>
                                          <p:spTgt spid="150534"/>
                                        </p:tgtEl>
                                      </p:cBhvr>
                                    </p:animEffec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nodeType="clickEffect">
                                  <p:stCondLst>
                                    <p:cond delay="0"/>
                                  </p:stCondLst>
                                  <p:childTnLst>
                                    <p:set>
                                      <p:cBhvr>
                                        <p:cTn id="75" dur="1" fill="hold">
                                          <p:stCondLst>
                                            <p:cond delay="0"/>
                                          </p:stCondLst>
                                        </p:cTn>
                                        <p:tgtEl>
                                          <p:spTgt spid="150536"/>
                                        </p:tgtEl>
                                        <p:attrNameLst>
                                          <p:attrName>style.visibility</p:attrName>
                                        </p:attrNameLst>
                                      </p:cBhvr>
                                      <p:to>
                                        <p:strVal val="visible"/>
                                      </p:to>
                                    </p:set>
                                    <p:animEffect transition="in" filter="wipe(down)">
                                      <p:cBhvr>
                                        <p:cTn id="76" dur="580">
                                          <p:stCondLst>
                                            <p:cond delay="0"/>
                                          </p:stCondLst>
                                        </p:cTn>
                                        <p:tgtEl>
                                          <p:spTgt spid="150536"/>
                                        </p:tgtEl>
                                      </p:cBhvr>
                                    </p:animEffect>
                                    <p:anim calcmode="lin" valueType="num">
                                      <p:cBhvr>
                                        <p:cTn id="77" dur="1822" tmFilter="0,0; 0.14,0.36; 0.43,0.73; 0.71,0.91; 1.0,1.0">
                                          <p:stCondLst>
                                            <p:cond delay="0"/>
                                          </p:stCondLst>
                                        </p:cTn>
                                        <p:tgtEl>
                                          <p:spTgt spid="150536"/>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50536"/>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50536"/>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50536"/>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50536"/>
                                        </p:tgtEl>
                                        <p:attrNameLst>
                                          <p:attrName>ppt_y</p:attrName>
                                        </p:attrNameLst>
                                      </p:cBhvr>
                                      <p:tavLst>
                                        <p:tav tm="0" fmla="#ppt_y-sin(pi*$)/81">
                                          <p:val>
                                            <p:fltVal val="0"/>
                                          </p:val>
                                        </p:tav>
                                        <p:tav tm="100000">
                                          <p:val>
                                            <p:fltVal val="1"/>
                                          </p:val>
                                        </p:tav>
                                      </p:tavLst>
                                    </p:anim>
                                    <p:animScale>
                                      <p:cBhvr>
                                        <p:cTn id="82" dur="26">
                                          <p:stCondLst>
                                            <p:cond delay="650"/>
                                          </p:stCondLst>
                                        </p:cTn>
                                        <p:tgtEl>
                                          <p:spTgt spid="150536"/>
                                        </p:tgtEl>
                                      </p:cBhvr>
                                      <p:to x="100000" y="60000"/>
                                    </p:animScale>
                                    <p:animScale>
                                      <p:cBhvr>
                                        <p:cTn id="83" dur="166" decel="50000">
                                          <p:stCondLst>
                                            <p:cond delay="676"/>
                                          </p:stCondLst>
                                        </p:cTn>
                                        <p:tgtEl>
                                          <p:spTgt spid="150536"/>
                                        </p:tgtEl>
                                      </p:cBhvr>
                                      <p:to x="100000" y="100000"/>
                                    </p:animScale>
                                    <p:animScale>
                                      <p:cBhvr>
                                        <p:cTn id="84" dur="26">
                                          <p:stCondLst>
                                            <p:cond delay="1312"/>
                                          </p:stCondLst>
                                        </p:cTn>
                                        <p:tgtEl>
                                          <p:spTgt spid="150536"/>
                                        </p:tgtEl>
                                      </p:cBhvr>
                                      <p:to x="100000" y="80000"/>
                                    </p:animScale>
                                    <p:animScale>
                                      <p:cBhvr>
                                        <p:cTn id="85" dur="166" decel="50000">
                                          <p:stCondLst>
                                            <p:cond delay="1338"/>
                                          </p:stCondLst>
                                        </p:cTn>
                                        <p:tgtEl>
                                          <p:spTgt spid="150536"/>
                                        </p:tgtEl>
                                      </p:cBhvr>
                                      <p:to x="100000" y="100000"/>
                                    </p:animScale>
                                    <p:animScale>
                                      <p:cBhvr>
                                        <p:cTn id="86" dur="26">
                                          <p:stCondLst>
                                            <p:cond delay="1642"/>
                                          </p:stCondLst>
                                        </p:cTn>
                                        <p:tgtEl>
                                          <p:spTgt spid="150536"/>
                                        </p:tgtEl>
                                      </p:cBhvr>
                                      <p:to x="100000" y="90000"/>
                                    </p:animScale>
                                    <p:animScale>
                                      <p:cBhvr>
                                        <p:cTn id="87" dur="166" decel="50000">
                                          <p:stCondLst>
                                            <p:cond delay="1668"/>
                                          </p:stCondLst>
                                        </p:cTn>
                                        <p:tgtEl>
                                          <p:spTgt spid="150536"/>
                                        </p:tgtEl>
                                      </p:cBhvr>
                                      <p:to x="100000" y="100000"/>
                                    </p:animScale>
                                    <p:animScale>
                                      <p:cBhvr>
                                        <p:cTn id="88" dur="26">
                                          <p:stCondLst>
                                            <p:cond delay="1808"/>
                                          </p:stCondLst>
                                        </p:cTn>
                                        <p:tgtEl>
                                          <p:spTgt spid="150536"/>
                                        </p:tgtEl>
                                      </p:cBhvr>
                                      <p:to x="100000" y="95000"/>
                                    </p:animScale>
                                    <p:animScale>
                                      <p:cBhvr>
                                        <p:cTn id="89" dur="166" decel="50000">
                                          <p:stCondLst>
                                            <p:cond delay="1834"/>
                                          </p:stCondLst>
                                        </p:cTn>
                                        <p:tgtEl>
                                          <p:spTgt spid="150536"/>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grpId="0" nodeType="clickEffect">
                                  <p:stCondLst>
                                    <p:cond delay="0"/>
                                  </p:stCondLst>
                                  <p:childTnLst>
                                    <p:set>
                                      <p:cBhvr>
                                        <p:cTn id="93" dur="1" fill="hold">
                                          <p:stCondLst>
                                            <p:cond delay="0"/>
                                          </p:stCondLst>
                                        </p:cTn>
                                        <p:tgtEl>
                                          <p:spTgt spid="150537"/>
                                        </p:tgtEl>
                                        <p:attrNameLst>
                                          <p:attrName>style.visibility</p:attrName>
                                        </p:attrNameLst>
                                      </p:cBhvr>
                                      <p:to>
                                        <p:strVal val="visible"/>
                                      </p:to>
                                    </p:set>
                                    <p:animEffect transition="in" filter="wipe(down)">
                                      <p:cBhvr>
                                        <p:cTn id="94" dur="580">
                                          <p:stCondLst>
                                            <p:cond delay="0"/>
                                          </p:stCondLst>
                                        </p:cTn>
                                        <p:tgtEl>
                                          <p:spTgt spid="150537"/>
                                        </p:tgtEl>
                                      </p:cBhvr>
                                    </p:animEffect>
                                    <p:anim calcmode="lin" valueType="num">
                                      <p:cBhvr>
                                        <p:cTn id="95" dur="1822" tmFilter="0,0; 0.14,0.36; 0.43,0.73; 0.71,0.91; 1.0,1.0">
                                          <p:stCondLst>
                                            <p:cond delay="0"/>
                                          </p:stCondLst>
                                        </p:cTn>
                                        <p:tgtEl>
                                          <p:spTgt spid="150537"/>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50537"/>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50537"/>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50537"/>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50537"/>
                                        </p:tgtEl>
                                        <p:attrNameLst>
                                          <p:attrName>ppt_y</p:attrName>
                                        </p:attrNameLst>
                                      </p:cBhvr>
                                      <p:tavLst>
                                        <p:tav tm="0" fmla="#ppt_y-sin(pi*$)/81">
                                          <p:val>
                                            <p:fltVal val="0"/>
                                          </p:val>
                                        </p:tav>
                                        <p:tav tm="100000">
                                          <p:val>
                                            <p:fltVal val="1"/>
                                          </p:val>
                                        </p:tav>
                                      </p:tavLst>
                                    </p:anim>
                                    <p:animScale>
                                      <p:cBhvr>
                                        <p:cTn id="100" dur="26">
                                          <p:stCondLst>
                                            <p:cond delay="650"/>
                                          </p:stCondLst>
                                        </p:cTn>
                                        <p:tgtEl>
                                          <p:spTgt spid="150537"/>
                                        </p:tgtEl>
                                      </p:cBhvr>
                                      <p:to x="100000" y="60000"/>
                                    </p:animScale>
                                    <p:animScale>
                                      <p:cBhvr>
                                        <p:cTn id="101" dur="166" decel="50000">
                                          <p:stCondLst>
                                            <p:cond delay="676"/>
                                          </p:stCondLst>
                                        </p:cTn>
                                        <p:tgtEl>
                                          <p:spTgt spid="150537"/>
                                        </p:tgtEl>
                                      </p:cBhvr>
                                      <p:to x="100000" y="100000"/>
                                    </p:animScale>
                                    <p:animScale>
                                      <p:cBhvr>
                                        <p:cTn id="102" dur="26">
                                          <p:stCondLst>
                                            <p:cond delay="1312"/>
                                          </p:stCondLst>
                                        </p:cTn>
                                        <p:tgtEl>
                                          <p:spTgt spid="150537"/>
                                        </p:tgtEl>
                                      </p:cBhvr>
                                      <p:to x="100000" y="80000"/>
                                    </p:animScale>
                                    <p:animScale>
                                      <p:cBhvr>
                                        <p:cTn id="103" dur="166" decel="50000">
                                          <p:stCondLst>
                                            <p:cond delay="1338"/>
                                          </p:stCondLst>
                                        </p:cTn>
                                        <p:tgtEl>
                                          <p:spTgt spid="150537"/>
                                        </p:tgtEl>
                                      </p:cBhvr>
                                      <p:to x="100000" y="100000"/>
                                    </p:animScale>
                                    <p:animScale>
                                      <p:cBhvr>
                                        <p:cTn id="104" dur="26">
                                          <p:stCondLst>
                                            <p:cond delay="1642"/>
                                          </p:stCondLst>
                                        </p:cTn>
                                        <p:tgtEl>
                                          <p:spTgt spid="150537"/>
                                        </p:tgtEl>
                                      </p:cBhvr>
                                      <p:to x="100000" y="90000"/>
                                    </p:animScale>
                                    <p:animScale>
                                      <p:cBhvr>
                                        <p:cTn id="105" dur="166" decel="50000">
                                          <p:stCondLst>
                                            <p:cond delay="1668"/>
                                          </p:stCondLst>
                                        </p:cTn>
                                        <p:tgtEl>
                                          <p:spTgt spid="150537"/>
                                        </p:tgtEl>
                                      </p:cBhvr>
                                      <p:to x="100000" y="100000"/>
                                    </p:animScale>
                                    <p:animScale>
                                      <p:cBhvr>
                                        <p:cTn id="106" dur="26">
                                          <p:stCondLst>
                                            <p:cond delay="1808"/>
                                          </p:stCondLst>
                                        </p:cTn>
                                        <p:tgtEl>
                                          <p:spTgt spid="150537"/>
                                        </p:tgtEl>
                                      </p:cBhvr>
                                      <p:to x="100000" y="95000"/>
                                    </p:animScale>
                                    <p:animScale>
                                      <p:cBhvr>
                                        <p:cTn id="107" dur="166" decel="50000">
                                          <p:stCondLst>
                                            <p:cond delay="1834"/>
                                          </p:stCondLst>
                                        </p:cTn>
                                        <p:tgtEl>
                                          <p:spTgt spid="15053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build="p"/>
      <p:bldP spid="150537"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Sept. 9, 2019</a:t>
            </a:r>
          </a:p>
        </p:txBody>
      </p:sp>
      <p:sp>
        <p:nvSpPr>
          <p:cNvPr id="7" name="Footer Placeholder 4"/>
          <p:cNvSpPr>
            <a:spLocks noGrp="1"/>
          </p:cNvSpPr>
          <p:nvPr>
            <p:ph type="ftr" sz="quarter" idx="11"/>
          </p:nvPr>
        </p:nvSpPr>
        <p:spPr/>
        <p:txBody>
          <a:bodyPr/>
          <a:lstStyle/>
          <a:p>
            <a:r>
              <a:rPr lang="en-US"/>
              <a:t>PHYS 1444-002, Fall 2019                    Dr. Jaehoon Yu</a:t>
            </a:r>
          </a:p>
        </p:txBody>
      </p:sp>
      <p:sp>
        <p:nvSpPr>
          <p:cNvPr id="8" name="Slide Number Placeholder 5"/>
          <p:cNvSpPr>
            <a:spLocks noGrp="1"/>
          </p:cNvSpPr>
          <p:nvPr>
            <p:ph type="sldNum" sz="quarter" idx="12"/>
          </p:nvPr>
        </p:nvSpPr>
        <p:spPr/>
        <p:txBody>
          <a:bodyPr/>
          <a:lstStyle/>
          <a:p>
            <a:fld id="{C7DE10E5-B206-514F-A523-7DBE55B7DE31}" type="slidenum">
              <a:rPr lang="en-US"/>
              <a:pPr/>
              <a:t>11</a:t>
            </a:fld>
            <a:endParaRPr lang="en-US"/>
          </a:p>
        </p:txBody>
      </p:sp>
      <p:pic>
        <p:nvPicPr>
          <p:cNvPr id="152586" name="Picture 10" descr="FG21_035"/>
          <p:cNvPicPr>
            <a:picLocks noChangeAspect="1" noChangeArrowheads="1"/>
          </p:cNvPicPr>
          <p:nvPr/>
        </p:nvPicPr>
        <p:blipFill>
          <a:blip r:embed="rId3"/>
          <a:srcRect/>
          <a:stretch>
            <a:fillRect/>
          </a:stretch>
        </p:blipFill>
        <p:spPr bwMode="auto">
          <a:xfrm>
            <a:off x="5257800" y="3276600"/>
            <a:ext cx="3962400" cy="2971800"/>
          </a:xfrm>
          <a:prstGeom prst="rect">
            <a:avLst/>
          </a:prstGeom>
          <a:noFill/>
        </p:spPr>
      </p:pic>
      <p:sp>
        <p:nvSpPr>
          <p:cNvPr id="152578" name="Rectangle 2"/>
          <p:cNvSpPr>
            <a:spLocks noGrp="1" noChangeArrowheads="1"/>
          </p:cNvSpPr>
          <p:nvPr>
            <p:ph type="title"/>
          </p:nvPr>
        </p:nvSpPr>
        <p:spPr>
          <a:xfrm>
            <a:off x="457200" y="128588"/>
            <a:ext cx="8077200" cy="685800"/>
          </a:xfrm>
        </p:spPr>
        <p:txBody>
          <a:bodyPr/>
          <a:lstStyle/>
          <a:p>
            <a:r>
              <a:rPr lang="en-US"/>
              <a:t>Electric Fields and Conductors</a:t>
            </a:r>
          </a:p>
        </p:txBody>
      </p:sp>
      <p:sp>
        <p:nvSpPr>
          <p:cNvPr id="152579" name="Rectangle 3"/>
          <p:cNvSpPr>
            <a:spLocks noGrp="1" noChangeArrowheads="1"/>
          </p:cNvSpPr>
          <p:nvPr>
            <p:ph type="body" idx="1"/>
          </p:nvPr>
        </p:nvSpPr>
        <p:spPr>
          <a:xfrm>
            <a:off x="381000" y="838200"/>
            <a:ext cx="8382000" cy="2514600"/>
          </a:xfrm>
        </p:spPr>
        <p:txBody>
          <a:bodyPr/>
          <a:lstStyle/>
          <a:p>
            <a:pPr>
              <a:lnSpc>
                <a:spcPct val="80000"/>
              </a:lnSpc>
            </a:pPr>
            <a:r>
              <a:rPr lang="en-US" sz="2800" dirty="0"/>
              <a:t>The electric field inside a conductor is </a:t>
            </a:r>
            <a:r>
              <a:rPr lang="en-US" sz="2800" b="1" u="sng" dirty="0">
                <a:solidFill>
                  <a:srgbClr val="C00000"/>
                </a:solidFill>
              </a:rPr>
              <a:t>ZERO</a:t>
            </a:r>
            <a:r>
              <a:rPr lang="en-US" sz="2800" dirty="0"/>
              <a:t> in a static situation. (If the charge is at rest.) Why?</a:t>
            </a:r>
          </a:p>
          <a:p>
            <a:pPr lvl="1">
              <a:lnSpc>
                <a:spcPct val="80000"/>
              </a:lnSpc>
            </a:pPr>
            <a:r>
              <a:rPr lang="en-US" sz="2400" dirty="0"/>
              <a:t>If there were an electric field within a conductor, there would be a force on its free electrons.</a:t>
            </a:r>
          </a:p>
          <a:p>
            <a:pPr lvl="1">
              <a:lnSpc>
                <a:spcPct val="80000"/>
              </a:lnSpc>
            </a:pPr>
            <a:r>
              <a:rPr lang="en-US" sz="2400" dirty="0"/>
              <a:t>The electrons will move until they reach the position where the electric field becomes zero.</a:t>
            </a:r>
          </a:p>
          <a:p>
            <a:pPr lvl="1">
              <a:lnSpc>
                <a:spcPct val="80000"/>
              </a:lnSpc>
            </a:pPr>
            <a:r>
              <a:rPr lang="en-US" sz="2400" u="sng" dirty="0">
                <a:solidFill>
                  <a:srgbClr val="A50021"/>
                </a:solidFill>
              </a:rPr>
              <a:t>Electric field, however, can exist inside a non-conductor.</a:t>
            </a:r>
          </a:p>
        </p:txBody>
      </p:sp>
      <p:sp>
        <p:nvSpPr>
          <p:cNvPr id="152585" name="Rectangle 9"/>
          <p:cNvSpPr>
            <a:spLocks noChangeArrowheads="1"/>
          </p:cNvSpPr>
          <p:nvPr/>
        </p:nvSpPr>
        <p:spPr bwMode="auto">
          <a:xfrm>
            <a:off x="457200" y="3352800"/>
            <a:ext cx="5334000" cy="2895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dirty="0">
                <a:solidFill>
                  <a:schemeClr val="accent2"/>
                </a:solidFill>
                <a:latin typeface="Arial Narrow" charset="0"/>
              </a:rPr>
              <a:t>Consequences of the above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Any net charge on a conductor distributes itself on its surface.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Although no field exists inside a conductor, the fields can exist outside the conductor due to induced charges on either surface</a:t>
            </a:r>
          </a:p>
          <a:p>
            <a:pPr marL="742950" lvl="1" indent="-285750">
              <a:lnSpc>
                <a:spcPct val="90000"/>
              </a:lnSpc>
              <a:spcBef>
                <a:spcPct val="20000"/>
              </a:spcBef>
              <a:buFontTx/>
              <a:buChar char="–"/>
            </a:pPr>
            <a:r>
              <a:rPr lang="en-US" sz="2200" dirty="0">
                <a:solidFill>
                  <a:srgbClr val="660066"/>
                </a:solidFill>
                <a:latin typeface="Arial Narrow" charset="0"/>
                <a:ea typeface="ＭＳ Ｐゴシック" charset="-128"/>
              </a:rPr>
              <a:t>The electric field is always perpendicular to the surface outside of a conductor. </a:t>
            </a:r>
          </a:p>
        </p:txBody>
      </p:sp>
    </p:spTree>
    <p:extLst>
      <p:ext uri="{BB962C8B-B14F-4D97-AF65-F5344CB8AC3E}">
        <p14:creationId xmlns:p14="http://schemas.microsoft.com/office/powerpoint/2010/main" val="386479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52579">
                                            <p:txEl>
                                              <p:pRg st="0" end="0"/>
                                            </p:txEl>
                                          </p:spTgt>
                                        </p:tgtEl>
                                        <p:attrNameLst>
                                          <p:attrName>style.visibility</p:attrName>
                                        </p:attrNameLst>
                                      </p:cBhvr>
                                      <p:to>
                                        <p:strVal val="visible"/>
                                      </p:to>
                                    </p:set>
                                    <p:animEffect transition="in" filter="wipe(left)">
                                      <p:cBhvr>
                                        <p:cTn id="7" dur="500"/>
                                        <p:tgtEl>
                                          <p:spTgt spid="152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52579">
                                            <p:txEl>
                                              <p:pRg st="1" end="1"/>
                                            </p:txEl>
                                          </p:spTgt>
                                        </p:tgtEl>
                                        <p:attrNameLst>
                                          <p:attrName>style.visibility</p:attrName>
                                        </p:attrNameLst>
                                      </p:cBhvr>
                                      <p:to>
                                        <p:strVal val="visible"/>
                                      </p:to>
                                    </p:set>
                                    <p:animEffect transition="in" filter="wipe(left)">
                                      <p:cBhvr>
                                        <p:cTn id="12" dur="500"/>
                                        <p:tgtEl>
                                          <p:spTgt spid="1525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52579">
                                            <p:txEl>
                                              <p:pRg st="2" end="2"/>
                                            </p:txEl>
                                          </p:spTgt>
                                        </p:tgtEl>
                                        <p:attrNameLst>
                                          <p:attrName>style.visibility</p:attrName>
                                        </p:attrNameLst>
                                      </p:cBhvr>
                                      <p:to>
                                        <p:strVal val="visible"/>
                                      </p:to>
                                    </p:set>
                                    <p:animEffect transition="in" filter="wipe(left)">
                                      <p:cBhvr>
                                        <p:cTn id="17" dur="500"/>
                                        <p:tgtEl>
                                          <p:spTgt spid="1525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52579">
                                            <p:txEl>
                                              <p:pRg st="3" end="3"/>
                                            </p:txEl>
                                          </p:spTgt>
                                        </p:tgtEl>
                                        <p:attrNameLst>
                                          <p:attrName>style.visibility</p:attrName>
                                        </p:attrNameLst>
                                      </p:cBhvr>
                                      <p:to>
                                        <p:strVal val="visible"/>
                                      </p:to>
                                    </p:set>
                                    <p:animEffect transition="in" filter="wipe(left)">
                                      <p:cBhvr>
                                        <p:cTn id="22" dur="500"/>
                                        <p:tgtEl>
                                          <p:spTgt spid="1525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52585">
                                            <p:txEl>
                                              <p:pRg st="0" end="0"/>
                                            </p:txEl>
                                          </p:spTgt>
                                        </p:tgtEl>
                                        <p:attrNameLst>
                                          <p:attrName>style.visibility</p:attrName>
                                        </p:attrNameLst>
                                      </p:cBhvr>
                                      <p:to>
                                        <p:strVal val="visible"/>
                                      </p:to>
                                    </p:set>
                                    <p:animEffect transition="in" filter="wipe(left)">
                                      <p:cBhvr>
                                        <p:cTn id="27" dur="500"/>
                                        <p:tgtEl>
                                          <p:spTgt spid="15258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52585">
                                            <p:txEl>
                                              <p:pRg st="1" end="1"/>
                                            </p:txEl>
                                          </p:spTgt>
                                        </p:tgtEl>
                                        <p:attrNameLst>
                                          <p:attrName>style.visibility</p:attrName>
                                        </p:attrNameLst>
                                      </p:cBhvr>
                                      <p:to>
                                        <p:strVal val="visible"/>
                                      </p:to>
                                    </p:set>
                                    <p:animEffect transition="in" filter="wipe(left)">
                                      <p:cBhvr>
                                        <p:cTn id="32" dur="500"/>
                                        <p:tgtEl>
                                          <p:spTgt spid="15258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52585">
                                            <p:txEl>
                                              <p:pRg st="2" end="2"/>
                                            </p:txEl>
                                          </p:spTgt>
                                        </p:tgtEl>
                                        <p:attrNameLst>
                                          <p:attrName>style.visibility</p:attrName>
                                        </p:attrNameLst>
                                      </p:cBhvr>
                                      <p:to>
                                        <p:strVal val="visible"/>
                                      </p:to>
                                    </p:set>
                                    <p:animEffect transition="in" filter="wipe(left)">
                                      <p:cBhvr>
                                        <p:cTn id="37" dur="500"/>
                                        <p:tgtEl>
                                          <p:spTgt spid="15258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iterate type="wd">
                                    <p:tmPct val="10000"/>
                                  </p:iterate>
                                  <p:childTnLst>
                                    <p:set>
                                      <p:cBhvr>
                                        <p:cTn id="41" dur="1" fill="hold">
                                          <p:stCondLst>
                                            <p:cond delay="0"/>
                                          </p:stCondLst>
                                        </p:cTn>
                                        <p:tgtEl>
                                          <p:spTgt spid="152586"/>
                                        </p:tgtEl>
                                        <p:attrNameLst>
                                          <p:attrName>style.visibility</p:attrName>
                                        </p:attrNameLst>
                                      </p:cBhvr>
                                      <p:to>
                                        <p:strVal val="visible"/>
                                      </p:to>
                                    </p:set>
                                    <p:anim calcmode="lin" valueType="num">
                                      <p:cBhvr>
                                        <p:cTn id="42" dur="500" fill="hold"/>
                                        <p:tgtEl>
                                          <p:spTgt spid="152586"/>
                                        </p:tgtEl>
                                        <p:attrNameLst>
                                          <p:attrName>ppt_w</p:attrName>
                                        </p:attrNameLst>
                                      </p:cBhvr>
                                      <p:tavLst>
                                        <p:tav tm="0">
                                          <p:val>
                                            <p:fltVal val="0"/>
                                          </p:val>
                                        </p:tav>
                                        <p:tav tm="100000">
                                          <p:val>
                                            <p:strVal val="#ppt_w"/>
                                          </p:val>
                                        </p:tav>
                                      </p:tavLst>
                                    </p:anim>
                                    <p:anim calcmode="lin" valueType="num">
                                      <p:cBhvr>
                                        <p:cTn id="43" dur="500" fill="hold"/>
                                        <p:tgtEl>
                                          <p:spTgt spid="152586"/>
                                        </p:tgtEl>
                                        <p:attrNameLst>
                                          <p:attrName>ppt_h</p:attrName>
                                        </p:attrNameLst>
                                      </p:cBhvr>
                                      <p:tavLst>
                                        <p:tav tm="0">
                                          <p:val>
                                            <p:fltVal val="0"/>
                                          </p:val>
                                        </p:tav>
                                        <p:tav tm="100000">
                                          <p:val>
                                            <p:strVal val="#ppt_h"/>
                                          </p:val>
                                        </p:tav>
                                      </p:tavLst>
                                    </p:anim>
                                    <p:animEffect transition="in" filter="fade">
                                      <p:cBhvr>
                                        <p:cTn id="44" dur="500"/>
                                        <p:tgtEl>
                                          <p:spTgt spid="15258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52585">
                                            <p:txEl>
                                              <p:pRg st="3" end="3"/>
                                            </p:txEl>
                                          </p:spTgt>
                                        </p:tgtEl>
                                        <p:attrNameLst>
                                          <p:attrName>style.visibility</p:attrName>
                                        </p:attrNameLst>
                                      </p:cBhvr>
                                      <p:to>
                                        <p:strVal val="visible"/>
                                      </p:to>
                                    </p:set>
                                    <p:animEffect transition="in" filter="wipe(left)">
                                      <p:cBhvr>
                                        <p:cTn id="49" dur="500"/>
                                        <p:tgtEl>
                                          <p:spTgt spid="15258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P spid="15258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a:t>Monday, Sept. 9, 2019</a:t>
            </a:r>
          </a:p>
        </p:txBody>
      </p:sp>
      <p:sp>
        <p:nvSpPr>
          <p:cNvPr id="13" name="Footer Placeholder 4"/>
          <p:cNvSpPr>
            <a:spLocks noGrp="1"/>
          </p:cNvSpPr>
          <p:nvPr>
            <p:ph type="ftr" sz="quarter" idx="11"/>
          </p:nvPr>
        </p:nvSpPr>
        <p:spPr/>
        <p:txBody>
          <a:bodyPr/>
          <a:lstStyle/>
          <a:p>
            <a:r>
              <a:rPr lang="en-US"/>
              <a:t>PHYS 1444-002, Fall 2019                    Dr. Jaehoon Yu</a:t>
            </a:r>
          </a:p>
        </p:txBody>
      </p:sp>
      <p:sp>
        <p:nvSpPr>
          <p:cNvPr id="14" name="Slide Number Placeholder 5"/>
          <p:cNvSpPr>
            <a:spLocks noGrp="1"/>
          </p:cNvSpPr>
          <p:nvPr>
            <p:ph type="sldNum" sz="quarter" idx="12"/>
          </p:nvPr>
        </p:nvSpPr>
        <p:spPr/>
        <p:txBody>
          <a:bodyPr/>
          <a:lstStyle/>
          <a:p>
            <a:fld id="{DD9604FF-0BC3-FD41-B712-7B3828883BE1}" type="slidenum">
              <a:rPr lang="en-US"/>
              <a:pPr/>
              <a:t>12</a:t>
            </a:fld>
            <a:endParaRPr lang="en-US"/>
          </a:p>
        </p:txBody>
      </p:sp>
      <p:grpSp>
        <p:nvGrpSpPr>
          <p:cNvPr id="2" name="Group 16"/>
          <p:cNvGrpSpPr>
            <a:grpSpLocks/>
          </p:cNvGrpSpPr>
          <p:nvPr/>
        </p:nvGrpSpPr>
        <p:grpSpPr bwMode="auto">
          <a:xfrm>
            <a:off x="5181600" y="2362200"/>
            <a:ext cx="4114800" cy="3810000"/>
            <a:chOff x="480" y="2208"/>
            <a:chExt cx="2208" cy="1776"/>
          </a:xfrm>
        </p:grpSpPr>
        <p:pic>
          <p:nvPicPr>
            <p:cNvPr id="153613" name="Picture 13" descr="FG21_037"/>
            <p:cNvPicPr>
              <a:picLocks noChangeAspect="1" noChangeArrowheads="1"/>
            </p:cNvPicPr>
            <p:nvPr/>
          </p:nvPicPr>
          <p:blipFill>
            <a:blip r:embed="rId3"/>
            <a:srcRect/>
            <a:stretch>
              <a:fillRect/>
            </a:stretch>
          </p:blipFill>
          <p:spPr bwMode="auto">
            <a:xfrm>
              <a:off x="480" y="2304"/>
              <a:ext cx="2208" cy="1656"/>
            </a:xfrm>
            <a:prstGeom prst="rect">
              <a:avLst/>
            </a:prstGeom>
            <a:noFill/>
          </p:spPr>
        </p:pic>
        <p:sp>
          <p:nvSpPr>
            <p:cNvPr id="153614" name="Rectangle 14"/>
            <p:cNvSpPr>
              <a:spLocks noChangeArrowheads="1"/>
            </p:cNvSpPr>
            <p:nvPr/>
          </p:nvSpPr>
          <p:spPr bwMode="auto">
            <a:xfrm>
              <a:off x="528" y="2208"/>
              <a:ext cx="864" cy="1776"/>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sp>
          <p:nvSpPr>
            <p:cNvPr id="153615" name="Rectangle 15"/>
            <p:cNvSpPr>
              <a:spLocks noChangeArrowheads="1"/>
            </p:cNvSpPr>
            <p:nvPr/>
          </p:nvSpPr>
          <p:spPr bwMode="auto">
            <a:xfrm>
              <a:off x="2448" y="3792"/>
              <a:ext cx="192"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sp>
        <p:nvSpPr>
          <p:cNvPr id="153602" name="Rectangle 2"/>
          <p:cNvSpPr>
            <a:spLocks noGrp="1" noChangeArrowheads="1"/>
          </p:cNvSpPr>
          <p:nvPr>
            <p:ph type="title"/>
          </p:nvPr>
        </p:nvSpPr>
        <p:spPr>
          <a:xfrm>
            <a:off x="457200" y="0"/>
            <a:ext cx="8077200" cy="685800"/>
          </a:xfrm>
        </p:spPr>
        <p:txBody>
          <a:bodyPr/>
          <a:lstStyle/>
          <a:p>
            <a:r>
              <a:rPr lang="en-US"/>
              <a:t>Example 21-13</a:t>
            </a:r>
          </a:p>
        </p:txBody>
      </p:sp>
      <p:sp>
        <p:nvSpPr>
          <p:cNvPr id="153603" name="Rectangle 3"/>
          <p:cNvSpPr>
            <a:spLocks noGrp="1" noChangeArrowheads="1"/>
          </p:cNvSpPr>
          <p:nvPr>
            <p:ph type="body" idx="1"/>
          </p:nvPr>
        </p:nvSpPr>
        <p:spPr>
          <a:xfrm>
            <a:off x="228600" y="762000"/>
            <a:ext cx="7543800" cy="1447800"/>
          </a:xfrm>
        </p:spPr>
        <p:txBody>
          <a:bodyPr/>
          <a:lstStyle/>
          <a:p>
            <a:pPr>
              <a:lnSpc>
                <a:spcPct val="90000"/>
              </a:lnSpc>
            </a:pPr>
            <a:r>
              <a:rPr lang="en-US" sz="3000" b="1"/>
              <a:t>Shielding, and safety in a storm. </a:t>
            </a:r>
            <a:r>
              <a:rPr lang="en-US" sz="3000"/>
              <a:t>A hollow metal box is placed between two parallel charged plates.  What is the field like in the box? </a:t>
            </a:r>
          </a:p>
        </p:txBody>
      </p:sp>
      <p:sp>
        <p:nvSpPr>
          <p:cNvPr id="153609" name="Rectangle 9"/>
          <p:cNvSpPr>
            <a:spLocks noChangeArrowheads="1"/>
          </p:cNvSpPr>
          <p:nvPr/>
        </p:nvSpPr>
        <p:spPr bwMode="auto">
          <a:xfrm>
            <a:off x="228600" y="1981200"/>
            <a:ext cx="7086600" cy="4038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600" dirty="0">
                <a:solidFill>
                  <a:schemeClr val="accent2"/>
                </a:solidFill>
                <a:latin typeface="Arial Narrow" charset="0"/>
              </a:rPr>
              <a:t>If the metal box were solid</a:t>
            </a:r>
          </a:p>
          <a:p>
            <a:pPr marL="742950" lvl="1" indent="-285750">
              <a:spcBef>
                <a:spcPct val="20000"/>
              </a:spcBef>
              <a:buFontTx/>
              <a:buChar char="–"/>
            </a:pPr>
            <a:r>
              <a:rPr lang="en-US" sz="2200" dirty="0">
                <a:solidFill>
                  <a:srgbClr val="660066"/>
                </a:solidFill>
                <a:latin typeface="Arial Narrow" charset="0"/>
                <a:ea typeface="ＭＳ Ｐゴシック" charset="-128"/>
              </a:rPr>
              <a:t>The free electrons in the box would redistribute themselves along the surface so that the field lines would not penetrate into the metal</a:t>
            </a:r>
            <a:r>
              <a:rPr lang="en-US" sz="2600" dirty="0">
                <a:solidFill>
                  <a:srgbClr val="660066"/>
                </a:solidFill>
                <a:latin typeface="Arial Narrow" charset="0"/>
                <a:ea typeface="ＭＳ Ｐゴシック" charset="-128"/>
              </a:rPr>
              <a:t>.</a:t>
            </a:r>
          </a:p>
          <a:p>
            <a:pPr marL="342900" indent="-342900">
              <a:spcBef>
                <a:spcPct val="20000"/>
              </a:spcBef>
              <a:buFontTx/>
              <a:buChar char="•"/>
            </a:pPr>
            <a:r>
              <a:rPr lang="en-US" sz="2600" dirty="0">
                <a:solidFill>
                  <a:schemeClr val="accent2"/>
                </a:solidFill>
                <a:latin typeface="Arial Narrow" charset="0"/>
              </a:rPr>
              <a:t>The free electrons do the same in hollow metal boxes just as well as it did in a solid metal box.</a:t>
            </a:r>
          </a:p>
          <a:p>
            <a:pPr marL="342900" indent="-342900">
              <a:spcBef>
                <a:spcPct val="20000"/>
              </a:spcBef>
              <a:buFontTx/>
              <a:buChar char="•"/>
            </a:pPr>
            <a:r>
              <a:rPr lang="en-US" sz="2600" dirty="0">
                <a:solidFill>
                  <a:schemeClr val="accent2"/>
                </a:solidFill>
                <a:latin typeface="Arial Narrow" charset="0"/>
              </a:rPr>
              <a:t>Thus a conducting hollow box is an effective device for shielding. </a:t>
            </a:r>
            <a:r>
              <a:rPr lang="en-US" sz="2600" dirty="0">
                <a:solidFill>
                  <a:schemeClr val="accent2"/>
                </a:solidFill>
                <a:latin typeface="Arial Narrow" charset="0"/>
                <a:sym typeface="Wingdings" charset="2"/>
              </a:rPr>
              <a:t> The Faraday cage</a:t>
            </a:r>
          </a:p>
          <a:p>
            <a:pPr marL="342900" indent="-342900">
              <a:spcBef>
                <a:spcPct val="20000"/>
              </a:spcBef>
              <a:buFontTx/>
              <a:buChar char="•"/>
            </a:pPr>
            <a:r>
              <a:rPr lang="en-US" sz="2600" dirty="0">
                <a:solidFill>
                  <a:schemeClr val="accent2"/>
                </a:solidFill>
                <a:latin typeface="Arial Narrow" charset="0"/>
                <a:sym typeface="Wingdings" charset="2"/>
              </a:rPr>
              <a:t>So what do you think will happen if you were inside a car when the car was struck by a lightening?</a:t>
            </a:r>
            <a:endParaRPr lang="en-US" sz="2600" dirty="0">
              <a:solidFill>
                <a:schemeClr val="accent2"/>
              </a:solidFill>
              <a:latin typeface="Arial Narrow" charset="0"/>
            </a:endParaRPr>
          </a:p>
        </p:txBody>
      </p:sp>
      <p:grpSp>
        <p:nvGrpSpPr>
          <p:cNvPr id="3" name="Group 12"/>
          <p:cNvGrpSpPr>
            <a:grpSpLocks/>
          </p:cNvGrpSpPr>
          <p:nvPr/>
        </p:nvGrpSpPr>
        <p:grpSpPr bwMode="auto">
          <a:xfrm>
            <a:off x="7924800" y="533400"/>
            <a:ext cx="2133600" cy="1600200"/>
            <a:chOff x="480" y="2736"/>
            <a:chExt cx="1488" cy="1344"/>
          </a:xfrm>
        </p:grpSpPr>
        <p:pic>
          <p:nvPicPr>
            <p:cNvPr id="153610" name="Picture 10" descr="FG21_037"/>
            <p:cNvPicPr>
              <a:picLocks noChangeAspect="1" noChangeArrowheads="1"/>
            </p:cNvPicPr>
            <p:nvPr/>
          </p:nvPicPr>
          <p:blipFill>
            <a:blip r:embed="rId3"/>
            <a:srcRect/>
            <a:stretch>
              <a:fillRect/>
            </a:stretch>
          </p:blipFill>
          <p:spPr bwMode="auto">
            <a:xfrm>
              <a:off x="480" y="2844"/>
              <a:ext cx="1488" cy="1116"/>
            </a:xfrm>
            <a:prstGeom prst="rect">
              <a:avLst/>
            </a:prstGeom>
            <a:noFill/>
          </p:spPr>
        </p:pic>
        <p:sp>
          <p:nvSpPr>
            <p:cNvPr id="153611" name="Rectangle 11"/>
            <p:cNvSpPr>
              <a:spLocks noChangeArrowheads="1"/>
            </p:cNvSpPr>
            <p:nvPr/>
          </p:nvSpPr>
          <p:spPr bwMode="auto">
            <a:xfrm>
              <a:off x="960" y="2736"/>
              <a:ext cx="1008" cy="1344"/>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Tree>
    <p:extLst>
      <p:ext uri="{BB962C8B-B14F-4D97-AF65-F5344CB8AC3E}">
        <p14:creationId xmlns:p14="http://schemas.microsoft.com/office/powerpoint/2010/main" val="398105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53603">
                                            <p:txEl>
                                              <p:pRg st="0" end="0"/>
                                            </p:txEl>
                                          </p:spTgt>
                                        </p:tgtEl>
                                        <p:attrNameLst>
                                          <p:attrName>style.visibility</p:attrName>
                                        </p:attrNameLst>
                                      </p:cBhvr>
                                      <p:to>
                                        <p:strVal val="visible"/>
                                      </p:to>
                                    </p:set>
                                    <p:animEffect transition="in" filter="wipe(left)">
                                      <p:cBhvr>
                                        <p:cTn id="7" dur="500"/>
                                        <p:tgtEl>
                                          <p:spTgt spid="153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53609">
                                            <p:txEl>
                                              <p:pRg st="0" end="0"/>
                                            </p:txEl>
                                          </p:spTgt>
                                        </p:tgtEl>
                                        <p:attrNameLst>
                                          <p:attrName>style.visibility</p:attrName>
                                        </p:attrNameLst>
                                      </p:cBhvr>
                                      <p:to>
                                        <p:strVal val="visible"/>
                                      </p:to>
                                    </p:set>
                                    <p:animEffect transition="in" filter="wipe(left)">
                                      <p:cBhvr>
                                        <p:cTn id="19" dur="500"/>
                                        <p:tgtEl>
                                          <p:spTgt spid="15360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53609">
                                            <p:txEl>
                                              <p:pRg st="1" end="1"/>
                                            </p:txEl>
                                          </p:spTgt>
                                        </p:tgtEl>
                                        <p:attrNameLst>
                                          <p:attrName>style.visibility</p:attrName>
                                        </p:attrNameLst>
                                      </p:cBhvr>
                                      <p:to>
                                        <p:strVal val="visible"/>
                                      </p:to>
                                    </p:set>
                                    <p:animEffect transition="in" filter="wipe(left)">
                                      <p:cBhvr>
                                        <p:cTn id="24" dur="500"/>
                                        <p:tgtEl>
                                          <p:spTgt spid="15360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53609">
                                            <p:txEl>
                                              <p:pRg st="2" end="2"/>
                                            </p:txEl>
                                          </p:spTgt>
                                        </p:tgtEl>
                                        <p:attrNameLst>
                                          <p:attrName>style.visibility</p:attrName>
                                        </p:attrNameLst>
                                      </p:cBhvr>
                                      <p:to>
                                        <p:strVal val="visible"/>
                                      </p:to>
                                    </p:set>
                                    <p:animEffect transition="in" filter="wipe(left)">
                                      <p:cBhvr>
                                        <p:cTn id="29" dur="500"/>
                                        <p:tgtEl>
                                          <p:spTgt spid="153609">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iterate type="wd">
                                    <p:tmPct val="10000"/>
                                  </p:iterate>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153609">
                                            <p:txEl>
                                              <p:pRg st="3" end="3"/>
                                            </p:txEl>
                                          </p:spTgt>
                                        </p:tgtEl>
                                        <p:attrNameLst>
                                          <p:attrName>style.visibility</p:attrName>
                                        </p:attrNameLst>
                                      </p:cBhvr>
                                      <p:to>
                                        <p:strVal val="visible"/>
                                      </p:to>
                                    </p:set>
                                    <p:animEffect transition="in" filter="wipe(left)">
                                      <p:cBhvr>
                                        <p:cTn id="41" dur="500"/>
                                        <p:tgtEl>
                                          <p:spTgt spid="153609">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153609">
                                            <p:txEl>
                                              <p:pRg st="4" end="4"/>
                                            </p:txEl>
                                          </p:spTgt>
                                        </p:tgtEl>
                                        <p:attrNameLst>
                                          <p:attrName>style.visibility</p:attrName>
                                        </p:attrNameLst>
                                      </p:cBhvr>
                                      <p:to>
                                        <p:strVal val="visible"/>
                                      </p:to>
                                    </p:set>
                                    <p:animEffect transition="in" filter="wipe(left)">
                                      <p:cBhvr>
                                        <p:cTn id="46" dur="500"/>
                                        <p:tgtEl>
                                          <p:spTgt spid="1536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3" grpId="0" build="p"/>
      <p:bldP spid="15360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p:txBody>
          <a:bodyPr/>
          <a:lstStyle/>
          <a:p>
            <a:r>
              <a:rPr lang="en-US"/>
              <a:t>Monday, Sept. 9, 2019</a:t>
            </a:r>
          </a:p>
        </p:txBody>
      </p:sp>
      <p:sp>
        <p:nvSpPr>
          <p:cNvPr id="8" name="Footer Placeholder 4"/>
          <p:cNvSpPr>
            <a:spLocks noGrp="1"/>
          </p:cNvSpPr>
          <p:nvPr>
            <p:ph type="ftr" sz="quarter" idx="11"/>
          </p:nvPr>
        </p:nvSpPr>
        <p:spPr/>
        <p:txBody>
          <a:bodyPr/>
          <a:lstStyle/>
          <a:p>
            <a:r>
              <a:rPr lang="en-US"/>
              <a:t>PHYS 1444-002, Fall 2019                    Dr. Jaehoon Yu</a:t>
            </a:r>
          </a:p>
        </p:txBody>
      </p:sp>
      <p:sp>
        <p:nvSpPr>
          <p:cNvPr id="9" name="Slide Number Placeholder 5"/>
          <p:cNvSpPr>
            <a:spLocks noGrp="1"/>
          </p:cNvSpPr>
          <p:nvPr>
            <p:ph type="sldNum" sz="quarter" idx="12"/>
          </p:nvPr>
        </p:nvSpPr>
        <p:spPr/>
        <p:txBody>
          <a:bodyPr/>
          <a:lstStyle/>
          <a:p>
            <a:fld id="{6BDB1D75-5A49-8A4A-B8DA-F7D71156D13D}" type="slidenum">
              <a:rPr lang="en-US"/>
              <a:pPr/>
              <a:t>13</a:t>
            </a:fld>
            <a:endParaRPr lang="en-US"/>
          </a:p>
        </p:txBody>
      </p:sp>
      <p:sp>
        <p:nvSpPr>
          <p:cNvPr id="185346" name="Rectangle 2"/>
          <p:cNvSpPr>
            <a:spLocks noGrp="1" noChangeArrowheads="1"/>
          </p:cNvSpPr>
          <p:nvPr>
            <p:ph type="title"/>
          </p:nvPr>
        </p:nvSpPr>
        <p:spPr>
          <a:xfrm>
            <a:off x="76200" y="0"/>
            <a:ext cx="9067800" cy="685800"/>
          </a:xfrm>
        </p:spPr>
        <p:txBody>
          <a:bodyPr/>
          <a:lstStyle/>
          <a:p>
            <a:r>
              <a:rPr lang="en-US" sz="4000"/>
              <a:t>Motion of a Charged Particle in an Electric Field</a:t>
            </a:r>
          </a:p>
        </p:txBody>
      </p:sp>
      <p:sp>
        <p:nvSpPr>
          <p:cNvPr id="185347" name="Rectangle 3"/>
          <p:cNvSpPr>
            <a:spLocks noGrp="1" noChangeArrowheads="1"/>
          </p:cNvSpPr>
          <p:nvPr>
            <p:ph type="body" idx="1"/>
          </p:nvPr>
        </p:nvSpPr>
        <p:spPr>
          <a:xfrm>
            <a:off x="381000" y="685800"/>
            <a:ext cx="8534400" cy="1752600"/>
          </a:xfrm>
        </p:spPr>
        <p:txBody>
          <a:bodyPr/>
          <a:lstStyle/>
          <a:p>
            <a:r>
              <a:rPr lang="en-US" dirty="0"/>
              <a:t>If an object with an electric charge </a:t>
            </a:r>
            <a:r>
              <a:rPr lang="en-US" dirty="0" err="1"/>
              <a:t>q</a:t>
            </a:r>
            <a:r>
              <a:rPr lang="en-US" dirty="0"/>
              <a:t> is at a point in space where electric field is </a:t>
            </a:r>
            <a:r>
              <a:rPr lang="en-US" b="1" dirty="0"/>
              <a:t>E</a:t>
            </a:r>
            <a:r>
              <a:rPr lang="en-US" dirty="0"/>
              <a:t>, the force exerting on the object is              .</a:t>
            </a:r>
          </a:p>
        </p:txBody>
      </p:sp>
      <p:pic>
        <p:nvPicPr>
          <p:cNvPr id="185348" name="Picture 4" descr="FG21_032"/>
          <p:cNvPicPr>
            <a:picLocks noChangeAspect="1" noChangeArrowheads="1"/>
          </p:cNvPicPr>
          <p:nvPr/>
        </p:nvPicPr>
        <p:blipFill>
          <a:blip r:embed="rId4"/>
          <a:srcRect/>
          <a:stretch>
            <a:fillRect/>
          </a:stretch>
        </p:blipFill>
        <p:spPr bwMode="auto">
          <a:xfrm>
            <a:off x="5181600" y="2819400"/>
            <a:ext cx="3886200" cy="2952750"/>
          </a:xfrm>
          <a:prstGeom prst="rect">
            <a:avLst/>
          </a:prstGeom>
          <a:noFill/>
        </p:spPr>
      </p:pic>
      <p:sp>
        <p:nvSpPr>
          <p:cNvPr id="185349" name="Rectangle 5"/>
          <p:cNvSpPr>
            <a:spLocks noChangeArrowheads="1"/>
          </p:cNvSpPr>
          <p:nvPr/>
        </p:nvSpPr>
        <p:spPr bwMode="auto">
          <a:xfrm>
            <a:off x="304800" y="2209800"/>
            <a:ext cx="5181600" cy="38862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3200" dirty="0">
                <a:solidFill>
                  <a:schemeClr val="accent2"/>
                </a:solidFill>
                <a:latin typeface="Arial Narrow" charset="0"/>
              </a:rPr>
              <a:t>What do you think will happen to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Let’s think about the cases like these on the right.</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object will move along the field line…Which way?</a:t>
            </a:r>
          </a:p>
          <a:p>
            <a:pPr marL="1200150" lvl="2" indent="-285750">
              <a:lnSpc>
                <a:spcPct val="90000"/>
              </a:lnSpc>
              <a:spcBef>
                <a:spcPct val="20000"/>
              </a:spcBef>
              <a:buFontTx/>
              <a:buChar char="–"/>
            </a:pPr>
            <a:r>
              <a:rPr lang="en-US" sz="2000" dirty="0">
                <a:solidFill>
                  <a:srgbClr val="008000"/>
                </a:solidFill>
                <a:latin typeface="Arial Narrow" charset="0"/>
                <a:ea typeface="ＭＳ Ｐゴシック" charset="-128"/>
              </a:rPr>
              <a:t>Depends on the sign of the charge</a:t>
            </a:r>
          </a:p>
          <a:p>
            <a:pPr marL="742950" lvl="1" indent="-285750">
              <a:lnSpc>
                <a:spcPct val="90000"/>
              </a:lnSpc>
              <a:spcBef>
                <a:spcPct val="20000"/>
              </a:spcBef>
              <a:buFontTx/>
              <a:buChar char="–"/>
            </a:pPr>
            <a:r>
              <a:rPr lang="en-US" sz="2800" dirty="0">
                <a:solidFill>
                  <a:srgbClr val="660066"/>
                </a:solidFill>
                <a:latin typeface="Arial Narrow" charset="0"/>
                <a:ea typeface="ＭＳ Ｐゴシック" charset="-128"/>
              </a:rPr>
              <a:t>The charge gets accelerated under an electric field.</a:t>
            </a:r>
          </a:p>
        </p:txBody>
      </p:sp>
      <p:graphicFrame>
        <p:nvGraphicFramePr>
          <p:cNvPr id="185350" name="Object 6"/>
          <p:cNvGraphicFramePr>
            <a:graphicFrameLocks noChangeAspect="1"/>
          </p:cNvGraphicFramePr>
          <p:nvPr/>
        </p:nvGraphicFramePr>
        <p:xfrm>
          <a:off x="2667000" y="1692275"/>
          <a:ext cx="1295400" cy="576263"/>
        </p:xfrm>
        <a:graphic>
          <a:graphicData uri="http://schemas.openxmlformats.org/presentationml/2006/ole">
            <mc:AlternateContent xmlns:mc="http://schemas.openxmlformats.org/markup-compatibility/2006">
              <mc:Choice xmlns:v="urn:schemas-microsoft-com:vml" Requires="v">
                <p:oleObj spid="_x0000_s23681" name="Equation" r:id="rId5" imgW="457200" imgH="215900" progId="Equation.DSMT4">
                  <p:embed/>
                </p:oleObj>
              </mc:Choice>
              <mc:Fallback>
                <p:oleObj name="Equation" r:id="rId5" imgW="457200" imgH="215900" progId="Equation.DSMT4">
                  <p:embed/>
                  <p:pic>
                    <p:nvPicPr>
                      <p:cNvPr id="185350" name="Object 6"/>
                      <p:cNvPicPr>
                        <a:picLocks noChangeAspect="1" noChangeArrowheads="1"/>
                      </p:cNvPicPr>
                      <p:nvPr/>
                    </p:nvPicPr>
                    <p:blipFill>
                      <a:blip r:embed="rId6"/>
                      <a:srcRect/>
                      <a:stretch>
                        <a:fillRect/>
                      </a:stretch>
                    </p:blipFill>
                    <p:spPr bwMode="auto">
                      <a:xfrm>
                        <a:off x="2667000" y="1692275"/>
                        <a:ext cx="1295400" cy="5762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0" name="Rectangle 9"/>
          <p:cNvSpPr/>
          <p:nvPr/>
        </p:nvSpPr>
        <p:spPr bwMode="auto">
          <a:xfrm>
            <a:off x="7086600" y="2667000"/>
            <a:ext cx="2133600" cy="28956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charset="0"/>
            </a:endParaRPr>
          </a:p>
        </p:txBody>
      </p:sp>
    </p:spTree>
    <p:extLst>
      <p:ext uri="{BB962C8B-B14F-4D97-AF65-F5344CB8AC3E}">
        <p14:creationId xmlns:p14="http://schemas.microsoft.com/office/powerpoint/2010/main" val="426190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5347">
                                            <p:txEl>
                                              <p:pRg st="0" end="0"/>
                                            </p:txEl>
                                          </p:spTgt>
                                        </p:tgtEl>
                                        <p:attrNameLst>
                                          <p:attrName>style.visibility</p:attrName>
                                        </p:attrNameLst>
                                      </p:cBhvr>
                                      <p:to>
                                        <p:strVal val="visible"/>
                                      </p:to>
                                    </p:set>
                                    <p:animEffect transition="in" filter="wipe(left)">
                                      <p:cBhvr>
                                        <p:cTn id="7" dur="500"/>
                                        <p:tgtEl>
                                          <p:spTgt spid="185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5350"/>
                                        </p:tgtEl>
                                        <p:attrNameLst>
                                          <p:attrName>style.visibility</p:attrName>
                                        </p:attrNameLst>
                                      </p:cBhvr>
                                      <p:to>
                                        <p:strVal val="visible"/>
                                      </p:to>
                                    </p:set>
                                    <p:animEffect transition="in" filter="wipe(left)">
                                      <p:cBhvr>
                                        <p:cTn id="12" dur="500"/>
                                        <p:tgtEl>
                                          <p:spTgt spid="185350"/>
                                        </p:tgtEl>
                                      </p:cBhvr>
                                    </p:animEffect>
                                  </p:childTnLst>
                                  <p:subTnLst>
                                    <p:audio>
                                      <p:cMediaNode>
                                        <p:cTn display="0" masterRel="sameClick">
                                          <p:stCondLst>
                                            <p:cond evt="begin" delay="0">
                                              <p:tn val="10"/>
                                            </p:cond>
                                          </p:stCondLst>
                                          <p:endCondLst>
                                            <p:cond evt="onStopAudio" delay="0">
                                              <p:tgtEl>
                                                <p:sldTgt/>
                                              </p:tgtEl>
                                            </p:cond>
                                          </p:endCondLst>
                                        </p:cTn>
                                        <p:tgtEl>
                                          <p:sndTgt r:embed="rId3" name="Applause"/>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5349">
                                            <p:txEl>
                                              <p:pRg st="0" end="0"/>
                                            </p:txEl>
                                          </p:spTgt>
                                        </p:tgtEl>
                                        <p:attrNameLst>
                                          <p:attrName>style.visibility</p:attrName>
                                        </p:attrNameLst>
                                      </p:cBhvr>
                                      <p:to>
                                        <p:strVal val="visible"/>
                                      </p:to>
                                    </p:set>
                                    <p:animEffect transition="in" filter="wipe(left)">
                                      <p:cBhvr>
                                        <p:cTn id="17" dur="500"/>
                                        <p:tgtEl>
                                          <p:spTgt spid="18534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5349">
                                            <p:txEl>
                                              <p:pRg st="1" end="1"/>
                                            </p:txEl>
                                          </p:spTgt>
                                        </p:tgtEl>
                                        <p:attrNameLst>
                                          <p:attrName>style.visibility</p:attrName>
                                        </p:attrNameLst>
                                      </p:cBhvr>
                                      <p:to>
                                        <p:strVal val="visible"/>
                                      </p:to>
                                    </p:set>
                                    <p:animEffect transition="in" filter="wipe(left)">
                                      <p:cBhvr>
                                        <p:cTn id="22" dur="500"/>
                                        <p:tgtEl>
                                          <p:spTgt spid="18534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iterate type="wd">
                                    <p:tmPct val="10000"/>
                                  </p:iterate>
                                  <p:childTnLst>
                                    <p:set>
                                      <p:cBhvr>
                                        <p:cTn id="26" dur="1" fill="hold">
                                          <p:stCondLst>
                                            <p:cond delay="0"/>
                                          </p:stCondLst>
                                        </p:cTn>
                                        <p:tgtEl>
                                          <p:spTgt spid="185348"/>
                                        </p:tgtEl>
                                        <p:attrNameLst>
                                          <p:attrName>style.visibility</p:attrName>
                                        </p:attrNameLst>
                                      </p:cBhvr>
                                      <p:to>
                                        <p:strVal val="visible"/>
                                      </p:to>
                                    </p:set>
                                    <p:animEffect transition="in" filter="wipe(down)">
                                      <p:cBhvr>
                                        <p:cTn id="27" dur="580">
                                          <p:stCondLst>
                                            <p:cond delay="0"/>
                                          </p:stCondLst>
                                        </p:cTn>
                                        <p:tgtEl>
                                          <p:spTgt spid="185348"/>
                                        </p:tgtEl>
                                      </p:cBhvr>
                                    </p:animEffect>
                                    <p:anim calcmode="lin" valueType="num">
                                      <p:cBhvr>
                                        <p:cTn id="28" dur="1822" tmFilter="0,0; 0.14,0.36; 0.43,0.73; 0.71,0.91; 1.0,1.0">
                                          <p:stCondLst>
                                            <p:cond delay="0"/>
                                          </p:stCondLst>
                                        </p:cTn>
                                        <p:tgtEl>
                                          <p:spTgt spid="185348"/>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85348"/>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85348"/>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85348"/>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85348"/>
                                        </p:tgtEl>
                                        <p:attrNameLst>
                                          <p:attrName>ppt_y</p:attrName>
                                        </p:attrNameLst>
                                      </p:cBhvr>
                                      <p:tavLst>
                                        <p:tav tm="0" fmla="#ppt_y-sin(pi*$)/81">
                                          <p:val>
                                            <p:fltVal val="0"/>
                                          </p:val>
                                        </p:tav>
                                        <p:tav tm="100000">
                                          <p:val>
                                            <p:fltVal val="1"/>
                                          </p:val>
                                        </p:tav>
                                      </p:tavLst>
                                    </p:anim>
                                    <p:animScale>
                                      <p:cBhvr>
                                        <p:cTn id="33" dur="26">
                                          <p:stCondLst>
                                            <p:cond delay="650"/>
                                          </p:stCondLst>
                                        </p:cTn>
                                        <p:tgtEl>
                                          <p:spTgt spid="185348"/>
                                        </p:tgtEl>
                                      </p:cBhvr>
                                      <p:to x="100000" y="60000"/>
                                    </p:animScale>
                                    <p:animScale>
                                      <p:cBhvr>
                                        <p:cTn id="34" dur="166" decel="50000">
                                          <p:stCondLst>
                                            <p:cond delay="676"/>
                                          </p:stCondLst>
                                        </p:cTn>
                                        <p:tgtEl>
                                          <p:spTgt spid="185348"/>
                                        </p:tgtEl>
                                      </p:cBhvr>
                                      <p:to x="100000" y="100000"/>
                                    </p:animScale>
                                    <p:animScale>
                                      <p:cBhvr>
                                        <p:cTn id="35" dur="26">
                                          <p:stCondLst>
                                            <p:cond delay="1312"/>
                                          </p:stCondLst>
                                        </p:cTn>
                                        <p:tgtEl>
                                          <p:spTgt spid="185348"/>
                                        </p:tgtEl>
                                      </p:cBhvr>
                                      <p:to x="100000" y="80000"/>
                                    </p:animScale>
                                    <p:animScale>
                                      <p:cBhvr>
                                        <p:cTn id="36" dur="166" decel="50000">
                                          <p:stCondLst>
                                            <p:cond delay="1338"/>
                                          </p:stCondLst>
                                        </p:cTn>
                                        <p:tgtEl>
                                          <p:spTgt spid="185348"/>
                                        </p:tgtEl>
                                      </p:cBhvr>
                                      <p:to x="100000" y="100000"/>
                                    </p:animScale>
                                    <p:animScale>
                                      <p:cBhvr>
                                        <p:cTn id="37" dur="26">
                                          <p:stCondLst>
                                            <p:cond delay="1642"/>
                                          </p:stCondLst>
                                        </p:cTn>
                                        <p:tgtEl>
                                          <p:spTgt spid="185348"/>
                                        </p:tgtEl>
                                      </p:cBhvr>
                                      <p:to x="100000" y="90000"/>
                                    </p:animScale>
                                    <p:animScale>
                                      <p:cBhvr>
                                        <p:cTn id="38" dur="166" decel="50000">
                                          <p:stCondLst>
                                            <p:cond delay="1668"/>
                                          </p:stCondLst>
                                        </p:cTn>
                                        <p:tgtEl>
                                          <p:spTgt spid="185348"/>
                                        </p:tgtEl>
                                      </p:cBhvr>
                                      <p:to x="100000" y="100000"/>
                                    </p:animScale>
                                    <p:animScale>
                                      <p:cBhvr>
                                        <p:cTn id="39" dur="26">
                                          <p:stCondLst>
                                            <p:cond delay="1808"/>
                                          </p:stCondLst>
                                        </p:cTn>
                                        <p:tgtEl>
                                          <p:spTgt spid="185348"/>
                                        </p:tgtEl>
                                      </p:cBhvr>
                                      <p:to x="100000" y="95000"/>
                                    </p:animScale>
                                    <p:animScale>
                                      <p:cBhvr>
                                        <p:cTn id="40" dur="166" decel="50000">
                                          <p:stCondLst>
                                            <p:cond delay="1834"/>
                                          </p:stCondLst>
                                        </p:cTn>
                                        <p:tgtEl>
                                          <p:spTgt spid="185348"/>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185349">
                                            <p:txEl>
                                              <p:pRg st="2" end="2"/>
                                            </p:txEl>
                                          </p:spTgt>
                                        </p:tgtEl>
                                        <p:attrNameLst>
                                          <p:attrName>style.visibility</p:attrName>
                                        </p:attrNameLst>
                                      </p:cBhvr>
                                      <p:to>
                                        <p:strVal val="visible"/>
                                      </p:to>
                                    </p:set>
                                    <p:animEffect transition="in" filter="wipe(left)">
                                      <p:cBhvr>
                                        <p:cTn id="45" dur="500"/>
                                        <p:tgtEl>
                                          <p:spTgt spid="185349">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185349">
                                            <p:txEl>
                                              <p:pRg st="3" end="3"/>
                                            </p:txEl>
                                          </p:spTgt>
                                        </p:tgtEl>
                                        <p:attrNameLst>
                                          <p:attrName>style.visibility</p:attrName>
                                        </p:attrNameLst>
                                      </p:cBhvr>
                                      <p:to>
                                        <p:strVal val="visible"/>
                                      </p:to>
                                    </p:set>
                                    <p:animEffect transition="in" filter="wipe(left)">
                                      <p:cBhvr>
                                        <p:cTn id="50" dur="500"/>
                                        <p:tgtEl>
                                          <p:spTgt spid="185349">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xit" presetSubtype="0" fill="hold" grpId="0" nodeType="clickEffect">
                                  <p:stCondLst>
                                    <p:cond delay="0"/>
                                  </p:stCondLst>
                                  <p:childTnLst>
                                    <p:anim calcmode="lin" valueType="num">
                                      <p:cBhvr>
                                        <p:cTn id="54" dur="500"/>
                                        <p:tgtEl>
                                          <p:spTgt spid="10"/>
                                        </p:tgtEl>
                                        <p:attrNameLst>
                                          <p:attrName>ppt_w</p:attrName>
                                        </p:attrNameLst>
                                      </p:cBhvr>
                                      <p:tavLst>
                                        <p:tav tm="0">
                                          <p:val>
                                            <p:strVal val="ppt_w"/>
                                          </p:val>
                                        </p:tav>
                                        <p:tav tm="100000">
                                          <p:val>
                                            <p:fltVal val="0"/>
                                          </p:val>
                                        </p:tav>
                                      </p:tavLst>
                                    </p:anim>
                                    <p:anim calcmode="lin" valueType="num">
                                      <p:cBhvr>
                                        <p:cTn id="55" dur="500"/>
                                        <p:tgtEl>
                                          <p:spTgt spid="10"/>
                                        </p:tgtEl>
                                        <p:attrNameLst>
                                          <p:attrName>ppt_h</p:attrName>
                                        </p:attrNameLst>
                                      </p:cBhvr>
                                      <p:tavLst>
                                        <p:tav tm="0">
                                          <p:val>
                                            <p:strVal val="ppt_h"/>
                                          </p:val>
                                        </p:tav>
                                        <p:tav tm="100000">
                                          <p:val>
                                            <p:fltVal val="0"/>
                                          </p:val>
                                        </p:tav>
                                      </p:tavLst>
                                    </p:anim>
                                    <p:animEffect transition="out" filter="fade">
                                      <p:cBhvr>
                                        <p:cTn id="56" dur="500"/>
                                        <p:tgtEl>
                                          <p:spTgt spid="10"/>
                                        </p:tgtEl>
                                      </p:cBhvr>
                                    </p:animEffect>
                                    <p:set>
                                      <p:cBhvr>
                                        <p:cTn id="57" dur="1" fill="hold">
                                          <p:stCondLst>
                                            <p:cond delay="499"/>
                                          </p:stCondLst>
                                        </p:cTn>
                                        <p:tgtEl>
                                          <p:spTgt spid="10"/>
                                        </p:tgtEl>
                                        <p:attrNameLst>
                                          <p:attrName>style.visibility</p:attrName>
                                        </p:attrNameLst>
                                      </p:cBhvr>
                                      <p:to>
                                        <p:strVal val="hidden"/>
                                      </p:to>
                                    </p:set>
                                  </p:childTnLst>
                                </p:cTn>
                              </p:par>
                              <p:par>
                                <p:cTn id="58" presetID="22" presetClass="entr" presetSubtype="8" fill="hold" grpId="0" nodeType="withEffect">
                                  <p:stCondLst>
                                    <p:cond delay="0"/>
                                  </p:stCondLst>
                                  <p:iterate type="wd">
                                    <p:tmPct val="10000"/>
                                  </p:iterate>
                                  <p:childTnLst>
                                    <p:set>
                                      <p:cBhvr>
                                        <p:cTn id="59" dur="1" fill="hold">
                                          <p:stCondLst>
                                            <p:cond delay="0"/>
                                          </p:stCondLst>
                                        </p:cTn>
                                        <p:tgtEl>
                                          <p:spTgt spid="185349">
                                            <p:txEl>
                                              <p:pRg st="4" end="4"/>
                                            </p:txEl>
                                          </p:spTgt>
                                        </p:tgtEl>
                                        <p:attrNameLst>
                                          <p:attrName>style.visibility</p:attrName>
                                        </p:attrNameLst>
                                      </p:cBhvr>
                                      <p:to>
                                        <p:strVal val="visible"/>
                                      </p:to>
                                    </p:set>
                                    <p:animEffect transition="in" filter="wipe(left)">
                                      <p:cBhvr>
                                        <p:cTn id="60" dur="500"/>
                                        <p:tgtEl>
                                          <p:spTgt spid="1853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p:bldP spid="185349" grpId="0" build="p"/>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Monday, Sept. 9, 2019</a:t>
            </a:r>
          </a:p>
        </p:txBody>
      </p:sp>
      <p:sp>
        <p:nvSpPr>
          <p:cNvPr id="16" name="Footer Placeholder 4"/>
          <p:cNvSpPr>
            <a:spLocks noGrp="1"/>
          </p:cNvSpPr>
          <p:nvPr>
            <p:ph type="ftr" sz="quarter" idx="11"/>
          </p:nvPr>
        </p:nvSpPr>
        <p:spPr/>
        <p:txBody>
          <a:bodyPr/>
          <a:lstStyle/>
          <a:p>
            <a:r>
              <a:rPr lang="en-US"/>
              <a:t>PHYS 1444-002, Fall 2019                    Dr. Jaehoon Yu</a:t>
            </a:r>
          </a:p>
        </p:txBody>
      </p:sp>
      <p:sp>
        <p:nvSpPr>
          <p:cNvPr id="17" name="Slide Number Placeholder 5"/>
          <p:cNvSpPr>
            <a:spLocks noGrp="1"/>
          </p:cNvSpPr>
          <p:nvPr>
            <p:ph type="sldNum" sz="quarter" idx="12"/>
          </p:nvPr>
        </p:nvSpPr>
        <p:spPr/>
        <p:txBody>
          <a:bodyPr/>
          <a:lstStyle/>
          <a:p>
            <a:fld id="{C481C387-C99E-814A-A75D-83FE7FFF51CB}" type="slidenum">
              <a:rPr lang="en-US"/>
              <a:pPr/>
              <a:t>14</a:t>
            </a:fld>
            <a:endParaRPr lang="en-US"/>
          </a:p>
        </p:txBody>
      </p:sp>
      <p:pic>
        <p:nvPicPr>
          <p:cNvPr id="186370" name="Picture 2" descr="FG21_039"/>
          <p:cNvPicPr>
            <a:picLocks noChangeAspect="1" noChangeArrowheads="1"/>
          </p:cNvPicPr>
          <p:nvPr/>
        </p:nvPicPr>
        <p:blipFill>
          <a:blip r:embed="rId3"/>
          <a:srcRect/>
          <a:stretch>
            <a:fillRect/>
          </a:stretch>
        </p:blipFill>
        <p:spPr bwMode="auto">
          <a:xfrm>
            <a:off x="6553200" y="609600"/>
            <a:ext cx="3429000" cy="2571750"/>
          </a:xfrm>
          <a:prstGeom prst="rect">
            <a:avLst/>
          </a:prstGeom>
          <a:noFill/>
        </p:spPr>
      </p:pic>
      <p:sp>
        <p:nvSpPr>
          <p:cNvPr id="186371" name="Rectangle 3"/>
          <p:cNvSpPr>
            <a:spLocks noGrp="1" noChangeArrowheads="1"/>
          </p:cNvSpPr>
          <p:nvPr>
            <p:ph type="title"/>
          </p:nvPr>
        </p:nvSpPr>
        <p:spPr>
          <a:xfrm>
            <a:off x="304800" y="0"/>
            <a:ext cx="8382000" cy="546100"/>
          </a:xfrm>
        </p:spPr>
        <p:txBody>
          <a:bodyPr/>
          <a:lstStyle/>
          <a:p>
            <a:r>
              <a:rPr lang="en-US"/>
              <a:t>Example 21 – 14 </a:t>
            </a:r>
          </a:p>
        </p:txBody>
      </p:sp>
      <p:sp>
        <p:nvSpPr>
          <p:cNvPr id="186372" name="Rectangle 4"/>
          <p:cNvSpPr>
            <a:spLocks noGrp="1" noChangeArrowheads="1"/>
          </p:cNvSpPr>
          <p:nvPr>
            <p:ph type="body" idx="1"/>
          </p:nvPr>
        </p:nvSpPr>
        <p:spPr>
          <a:xfrm>
            <a:off x="0" y="609600"/>
            <a:ext cx="7696200" cy="2362200"/>
          </a:xfrm>
        </p:spPr>
        <p:txBody>
          <a:bodyPr/>
          <a:lstStyle/>
          <a:p>
            <a:pPr>
              <a:lnSpc>
                <a:spcPct val="80000"/>
              </a:lnSpc>
            </a:pPr>
            <a:r>
              <a:rPr lang="en-US" sz="2400" b="1" dirty="0">
                <a:solidFill>
                  <a:schemeClr val="hlink"/>
                </a:solidFill>
              </a:rPr>
              <a:t>Electron accelerated by electric field</a:t>
            </a:r>
            <a:r>
              <a:rPr lang="en-US" sz="2400" dirty="0">
                <a:solidFill>
                  <a:schemeClr val="hlink"/>
                </a:solidFill>
              </a:rPr>
              <a:t>.  An electron (mass m = 9.1x10</a:t>
            </a:r>
            <a:r>
              <a:rPr lang="en-US" sz="2400" baseline="30000" dirty="0">
                <a:solidFill>
                  <a:schemeClr val="hlink"/>
                </a:solidFill>
              </a:rPr>
              <a:t>-31</a:t>
            </a:r>
            <a:r>
              <a:rPr lang="en-US" sz="2400" dirty="0">
                <a:solidFill>
                  <a:schemeClr val="hlink"/>
                </a:solidFill>
              </a:rPr>
              <a:t>kg) is accelerated in a uniform field E (E=2.0x10</a:t>
            </a:r>
            <a:r>
              <a:rPr lang="en-US" sz="2400" baseline="30000" dirty="0">
                <a:solidFill>
                  <a:schemeClr val="hlink"/>
                </a:solidFill>
              </a:rPr>
              <a:t>4</a:t>
            </a:r>
            <a:r>
              <a:rPr lang="en-US" sz="2400" dirty="0">
                <a:solidFill>
                  <a:schemeClr val="hlink"/>
                </a:solidFill>
              </a:rPr>
              <a:t>N/C) between two parallel charged plates. The separation of the plates is 1.5cm. The electron is accelerated from rest near the negative plate and passes through a tiny hole in the positive plate.  (a) With what speed does it leave the hole? (b) Show that the gravitational force can be ignored.  Assume the hole is so small that it does not affect the uniform field between the plates. </a:t>
            </a:r>
          </a:p>
        </p:txBody>
      </p:sp>
      <p:sp>
        <p:nvSpPr>
          <p:cNvPr id="186373" name="Text Box 5"/>
          <p:cNvSpPr txBox="1">
            <a:spLocks noChangeArrowheads="1"/>
          </p:cNvSpPr>
          <p:nvPr/>
        </p:nvSpPr>
        <p:spPr bwMode="auto">
          <a:xfrm>
            <a:off x="354013" y="2971800"/>
            <a:ext cx="7265987"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The magnitude of the force on the electron is F=qE and is directed to the right.  The equation to solve this problem is</a:t>
            </a:r>
          </a:p>
        </p:txBody>
      </p:sp>
      <p:sp>
        <p:nvSpPr>
          <p:cNvPr id="186374" name="Text Box 6"/>
          <p:cNvSpPr txBox="1">
            <a:spLocks noChangeArrowheads="1"/>
          </p:cNvSpPr>
          <p:nvPr/>
        </p:nvSpPr>
        <p:spPr bwMode="auto">
          <a:xfrm>
            <a:off x="354013" y="4244975"/>
            <a:ext cx="5372100"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electron’s acceleration is</a:t>
            </a:r>
          </a:p>
        </p:txBody>
      </p:sp>
      <p:sp>
        <p:nvSpPr>
          <p:cNvPr id="186375" name="Text Box 7"/>
          <p:cNvSpPr txBox="1">
            <a:spLocks noChangeArrowheads="1"/>
          </p:cNvSpPr>
          <p:nvPr/>
        </p:nvSpPr>
        <p:spPr bwMode="auto">
          <a:xfrm>
            <a:off x="354013" y="4816475"/>
            <a:ext cx="82296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Between the plates the field </a:t>
            </a:r>
            <a:r>
              <a:rPr lang="en-US" b="1">
                <a:solidFill>
                  <a:schemeClr val="accent2"/>
                </a:solidFill>
                <a:latin typeface="Arial Narrow" charset="0"/>
              </a:rPr>
              <a:t>E</a:t>
            </a:r>
            <a:r>
              <a:rPr lang="en-US">
                <a:solidFill>
                  <a:schemeClr val="accent2"/>
                </a:solidFill>
                <a:latin typeface="Arial Narrow" charset="0"/>
              </a:rPr>
              <a:t> is uniform, thus the electron undergoes a uniform acceleration</a:t>
            </a:r>
          </a:p>
        </p:txBody>
      </p:sp>
      <p:graphicFrame>
        <p:nvGraphicFramePr>
          <p:cNvPr id="186376" name="Object 8"/>
          <p:cNvGraphicFramePr>
            <a:graphicFrameLocks noChangeAspect="1"/>
          </p:cNvGraphicFramePr>
          <p:nvPr/>
        </p:nvGraphicFramePr>
        <p:xfrm>
          <a:off x="866775" y="5697538"/>
          <a:ext cx="962025" cy="833437"/>
        </p:xfrm>
        <a:graphic>
          <a:graphicData uri="http://schemas.openxmlformats.org/presentationml/2006/ole">
            <mc:AlternateContent xmlns:mc="http://schemas.openxmlformats.org/markup-compatibility/2006">
              <mc:Choice xmlns:v="urn:schemas-microsoft-com:vml" Requires="v">
                <p:oleObj spid="_x0000_s66561" name="Equation" r:id="rId4" imgW="444500" imgH="431800" progId="Equation.DSMT4">
                  <p:embed/>
                </p:oleObj>
              </mc:Choice>
              <mc:Fallback>
                <p:oleObj name="Equation" r:id="rId4" imgW="444500" imgH="431800" progId="Equation.DSMT4">
                  <p:embed/>
                  <p:pic>
                    <p:nvPicPr>
                      <p:cNvPr id="186376"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6775" y="5697538"/>
                        <a:ext cx="962025" cy="833437"/>
                      </a:xfrm>
                      <a:prstGeom prst="rect">
                        <a:avLst/>
                      </a:prstGeom>
                      <a:solidFill>
                        <a:schemeClr val="bg1"/>
                      </a:solidFill>
                    </p:spPr>
                  </p:pic>
                </p:oleObj>
              </mc:Fallback>
            </mc:AlternateContent>
          </a:graphicData>
        </a:graphic>
      </p:graphicFrame>
      <p:graphicFrame>
        <p:nvGraphicFramePr>
          <p:cNvPr id="186377" name="Object 9"/>
          <p:cNvGraphicFramePr>
            <a:graphicFrameLocks noChangeAspect="1"/>
          </p:cNvGraphicFramePr>
          <p:nvPr/>
        </p:nvGraphicFramePr>
        <p:xfrm>
          <a:off x="5988050" y="4405313"/>
          <a:ext cx="487363" cy="269875"/>
        </p:xfrm>
        <a:graphic>
          <a:graphicData uri="http://schemas.openxmlformats.org/presentationml/2006/ole">
            <mc:AlternateContent xmlns:mc="http://schemas.openxmlformats.org/markup-compatibility/2006">
              <mc:Choice xmlns:v="urn:schemas-microsoft-com:vml" Requires="v">
                <p:oleObj spid="_x0000_s66562" name="Equation" r:id="rId6" imgW="228600" imgH="126720" progId="Equation.DSMT4">
                  <p:embed/>
                </p:oleObj>
              </mc:Choice>
              <mc:Fallback>
                <p:oleObj name="Equation" r:id="rId6" imgW="228600" imgH="126720" progId="Equation.DSMT4">
                  <p:embed/>
                  <p:pic>
                    <p:nvPicPr>
                      <p:cNvPr id="186377"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8050" y="4405313"/>
                        <a:ext cx="487363" cy="269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6378" name="Object 10"/>
          <p:cNvGraphicFramePr>
            <a:graphicFrameLocks noChangeAspect="1"/>
          </p:cNvGraphicFramePr>
          <p:nvPr/>
        </p:nvGraphicFramePr>
        <p:xfrm>
          <a:off x="6543675" y="4092575"/>
          <a:ext cx="619125" cy="782638"/>
        </p:xfrm>
        <a:graphic>
          <a:graphicData uri="http://schemas.openxmlformats.org/presentationml/2006/ole">
            <mc:AlternateContent xmlns:mc="http://schemas.openxmlformats.org/markup-compatibility/2006">
              <mc:Choice xmlns:v="urn:schemas-microsoft-com:vml" Requires="v">
                <p:oleObj spid="_x0000_s66563" name="Equation" r:id="rId8" imgW="291960" imgH="368280" progId="Equation.DSMT4">
                  <p:embed/>
                </p:oleObj>
              </mc:Choice>
              <mc:Fallback>
                <p:oleObj name="Equation" r:id="rId8" imgW="291960" imgH="368280" progId="Equation.DSMT4">
                  <p:embed/>
                  <p:pic>
                    <p:nvPicPr>
                      <p:cNvPr id="186378"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43675" y="4092575"/>
                        <a:ext cx="619125" cy="7826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6379" name="Object 11"/>
          <p:cNvGraphicFramePr>
            <a:graphicFrameLocks noChangeAspect="1"/>
          </p:cNvGraphicFramePr>
          <p:nvPr/>
        </p:nvGraphicFramePr>
        <p:xfrm>
          <a:off x="7185025" y="4092575"/>
          <a:ext cx="511175" cy="784225"/>
        </p:xfrm>
        <a:graphic>
          <a:graphicData uri="http://schemas.openxmlformats.org/presentationml/2006/ole">
            <mc:AlternateContent xmlns:mc="http://schemas.openxmlformats.org/markup-compatibility/2006">
              <mc:Choice xmlns:v="urn:schemas-microsoft-com:vml" Requires="v">
                <p:oleObj spid="_x0000_s66564" name="Equation" r:id="rId10" imgW="241200" imgH="368280" progId="Equation.DSMT4">
                  <p:embed/>
                </p:oleObj>
              </mc:Choice>
              <mc:Fallback>
                <p:oleObj name="Equation" r:id="rId10" imgW="241200" imgH="368280" progId="Equation.DSMT4">
                  <p:embed/>
                  <p:pic>
                    <p:nvPicPr>
                      <p:cNvPr id="186379"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85025" y="4092575"/>
                        <a:ext cx="511175" cy="7842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6380" name="Object 12"/>
          <p:cNvGraphicFramePr>
            <a:graphicFrameLocks noChangeAspect="1"/>
          </p:cNvGraphicFramePr>
          <p:nvPr/>
        </p:nvGraphicFramePr>
        <p:xfrm>
          <a:off x="2057400" y="3810000"/>
          <a:ext cx="693738" cy="396875"/>
        </p:xfrm>
        <a:graphic>
          <a:graphicData uri="http://schemas.openxmlformats.org/presentationml/2006/ole">
            <mc:AlternateContent xmlns:mc="http://schemas.openxmlformats.org/markup-compatibility/2006">
              <mc:Choice xmlns:v="urn:schemas-microsoft-com:vml" Requires="v">
                <p:oleObj spid="_x0000_s66565" name="Equation" r:id="rId12" imgW="266400" imgH="152280" progId="Equation.DSMT4">
                  <p:embed/>
                </p:oleObj>
              </mc:Choice>
              <mc:Fallback>
                <p:oleObj name="Equation" r:id="rId12" imgW="266400" imgH="152280" progId="Equation.DSMT4">
                  <p:embed/>
                  <p:pic>
                    <p:nvPicPr>
                      <p:cNvPr id="186380"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57400" y="3810000"/>
                        <a:ext cx="693738" cy="3968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6381" name="Object 13"/>
          <p:cNvGraphicFramePr>
            <a:graphicFrameLocks noChangeAspect="1"/>
          </p:cNvGraphicFramePr>
          <p:nvPr/>
        </p:nvGraphicFramePr>
        <p:xfrm>
          <a:off x="2743200" y="3770313"/>
          <a:ext cx="825500" cy="496887"/>
        </p:xfrm>
        <a:graphic>
          <a:graphicData uri="http://schemas.openxmlformats.org/presentationml/2006/ole">
            <mc:AlternateContent xmlns:mc="http://schemas.openxmlformats.org/markup-compatibility/2006">
              <mc:Choice xmlns:v="urn:schemas-microsoft-com:vml" Requires="v">
                <p:oleObj spid="_x0000_s66566" name="Equation" r:id="rId14" imgW="317160" imgH="190440" progId="Equation.DSMT4">
                  <p:embed/>
                </p:oleObj>
              </mc:Choice>
              <mc:Fallback>
                <p:oleObj name="Equation" r:id="rId14" imgW="317160" imgH="190440" progId="Equation.DSMT4">
                  <p:embed/>
                  <p:pic>
                    <p:nvPicPr>
                      <p:cNvPr id="186381"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43200" y="3770313"/>
                        <a:ext cx="825500" cy="4968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6382" name="Object 14"/>
          <p:cNvGraphicFramePr>
            <a:graphicFrameLocks noChangeAspect="1"/>
          </p:cNvGraphicFramePr>
          <p:nvPr/>
        </p:nvGraphicFramePr>
        <p:xfrm>
          <a:off x="3581400" y="3886200"/>
          <a:ext cx="593725" cy="331788"/>
        </p:xfrm>
        <a:graphic>
          <a:graphicData uri="http://schemas.openxmlformats.org/presentationml/2006/ole">
            <mc:AlternateContent xmlns:mc="http://schemas.openxmlformats.org/markup-compatibility/2006">
              <mc:Choice xmlns:v="urn:schemas-microsoft-com:vml" Requires="v">
                <p:oleObj spid="_x0000_s66567" name="Equation" r:id="rId16" imgW="228600" imgH="126720" progId="Equation.DSMT4">
                  <p:embed/>
                </p:oleObj>
              </mc:Choice>
              <mc:Fallback>
                <p:oleObj name="Equation" r:id="rId16" imgW="228600" imgH="126720" progId="Equation.DSMT4">
                  <p:embed/>
                  <p:pic>
                    <p:nvPicPr>
                      <p:cNvPr id="186382" name="Object 1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81400" y="3886200"/>
                        <a:ext cx="593725" cy="3317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04459" name="Object 11"/>
          <p:cNvGraphicFramePr>
            <a:graphicFrameLocks noChangeAspect="1"/>
          </p:cNvGraphicFramePr>
          <p:nvPr/>
        </p:nvGraphicFramePr>
        <p:xfrm>
          <a:off x="1828800" y="5562600"/>
          <a:ext cx="6164262" cy="1077913"/>
        </p:xfrm>
        <a:graphic>
          <a:graphicData uri="http://schemas.openxmlformats.org/presentationml/2006/ole">
            <mc:AlternateContent xmlns:mc="http://schemas.openxmlformats.org/markup-compatibility/2006">
              <mc:Choice xmlns:v="urn:schemas-microsoft-com:vml" Requires="v">
                <p:oleObj spid="_x0000_s66568" name="Equation" r:id="rId18" imgW="2844800" imgH="558800" progId="Equation.DSMT4">
                  <p:embed/>
                </p:oleObj>
              </mc:Choice>
              <mc:Fallback>
                <p:oleObj name="Equation" r:id="rId18" imgW="2844800" imgH="558800" progId="Equation.DSMT4">
                  <p:embed/>
                  <p:pic>
                    <p:nvPicPr>
                      <p:cNvPr id="104459" name="Object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828800" y="5562600"/>
                        <a:ext cx="6164262" cy="107791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3441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6372">
                                            <p:txEl>
                                              <p:pRg st="0" end="0"/>
                                            </p:txEl>
                                          </p:spTgt>
                                        </p:tgtEl>
                                        <p:attrNameLst>
                                          <p:attrName>style.visibility</p:attrName>
                                        </p:attrNameLst>
                                      </p:cBhvr>
                                      <p:to>
                                        <p:strVal val="visible"/>
                                      </p:to>
                                    </p:set>
                                    <p:animEffect transition="in" filter="wipe(left)">
                                      <p:cBhvr>
                                        <p:cTn id="7" dur="500"/>
                                        <p:tgtEl>
                                          <p:spTgt spid="1863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86370"/>
                                        </p:tgtEl>
                                        <p:attrNameLst>
                                          <p:attrName>style.visibility</p:attrName>
                                        </p:attrNameLst>
                                      </p:cBhvr>
                                      <p:to>
                                        <p:strVal val="visible"/>
                                      </p:to>
                                    </p:set>
                                    <p:anim calcmode="lin" valueType="num">
                                      <p:cBhvr>
                                        <p:cTn id="12" dur="500" fill="hold"/>
                                        <p:tgtEl>
                                          <p:spTgt spid="186370"/>
                                        </p:tgtEl>
                                        <p:attrNameLst>
                                          <p:attrName>ppt_w</p:attrName>
                                        </p:attrNameLst>
                                      </p:cBhvr>
                                      <p:tavLst>
                                        <p:tav tm="0">
                                          <p:val>
                                            <p:fltVal val="0"/>
                                          </p:val>
                                        </p:tav>
                                        <p:tav tm="100000">
                                          <p:val>
                                            <p:strVal val="#ppt_w"/>
                                          </p:val>
                                        </p:tav>
                                      </p:tavLst>
                                    </p:anim>
                                    <p:anim calcmode="lin" valueType="num">
                                      <p:cBhvr>
                                        <p:cTn id="13" dur="500" fill="hold"/>
                                        <p:tgtEl>
                                          <p:spTgt spid="186370"/>
                                        </p:tgtEl>
                                        <p:attrNameLst>
                                          <p:attrName>ppt_h</p:attrName>
                                        </p:attrNameLst>
                                      </p:cBhvr>
                                      <p:tavLst>
                                        <p:tav tm="0">
                                          <p:val>
                                            <p:fltVal val="0"/>
                                          </p:val>
                                        </p:tav>
                                        <p:tav tm="100000">
                                          <p:val>
                                            <p:strVal val="#ppt_h"/>
                                          </p:val>
                                        </p:tav>
                                      </p:tavLst>
                                    </p:anim>
                                    <p:animEffect transition="in" filter="fade">
                                      <p:cBhvr>
                                        <p:cTn id="14" dur="500"/>
                                        <p:tgtEl>
                                          <p:spTgt spid="18637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86373"/>
                                        </p:tgtEl>
                                        <p:attrNameLst>
                                          <p:attrName>style.visibility</p:attrName>
                                        </p:attrNameLst>
                                      </p:cBhvr>
                                      <p:to>
                                        <p:strVal val="visible"/>
                                      </p:to>
                                    </p:set>
                                    <p:animEffect transition="in" filter="wipe(left)">
                                      <p:cBhvr>
                                        <p:cTn id="19" dur="500"/>
                                        <p:tgtEl>
                                          <p:spTgt spid="18637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iterate type="wd">
                                    <p:tmPct val="10000"/>
                                  </p:iterate>
                                  <p:childTnLst>
                                    <p:set>
                                      <p:cBhvr>
                                        <p:cTn id="23" dur="1" fill="hold">
                                          <p:stCondLst>
                                            <p:cond delay="0"/>
                                          </p:stCondLst>
                                        </p:cTn>
                                        <p:tgtEl>
                                          <p:spTgt spid="186380"/>
                                        </p:tgtEl>
                                        <p:attrNameLst>
                                          <p:attrName>style.visibility</p:attrName>
                                        </p:attrNameLst>
                                      </p:cBhvr>
                                      <p:to>
                                        <p:strVal val="visible"/>
                                      </p:to>
                                    </p:set>
                                    <p:animEffect transition="in" filter="wipe(left)">
                                      <p:cBhvr>
                                        <p:cTn id="24" dur="500"/>
                                        <p:tgtEl>
                                          <p:spTgt spid="18638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iterate type="wd">
                                    <p:tmPct val="10000"/>
                                  </p:iterate>
                                  <p:childTnLst>
                                    <p:set>
                                      <p:cBhvr>
                                        <p:cTn id="28" dur="1" fill="hold">
                                          <p:stCondLst>
                                            <p:cond delay="0"/>
                                          </p:stCondLst>
                                        </p:cTn>
                                        <p:tgtEl>
                                          <p:spTgt spid="186381"/>
                                        </p:tgtEl>
                                        <p:attrNameLst>
                                          <p:attrName>style.visibility</p:attrName>
                                        </p:attrNameLst>
                                      </p:cBhvr>
                                      <p:to>
                                        <p:strVal val="visible"/>
                                      </p:to>
                                    </p:set>
                                    <p:animEffect transition="in" filter="wipe(left)">
                                      <p:cBhvr>
                                        <p:cTn id="29" dur="500"/>
                                        <p:tgtEl>
                                          <p:spTgt spid="18638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iterate type="wd">
                                    <p:tmPct val="10000"/>
                                  </p:iterate>
                                  <p:childTnLst>
                                    <p:set>
                                      <p:cBhvr>
                                        <p:cTn id="33" dur="1" fill="hold">
                                          <p:stCondLst>
                                            <p:cond delay="0"/>
                                          </p:stCondLst>
                                        </p:cTn>
                                        <p:tgtEl>
                                          <p:spTgt spid="186382"/>
                                        </p:tgtEl>
                                        <p:attrNameLst>
                                          <p:attrName>style.visibility</p:attrName>
                                        </p:attrNameLst>
                                      </p:cBhvr>
                                      <p:to>
                                        <p:strVal val="visible"/>
                                      </p:to>
                                    </p:set>
                                    <p:animEffect transition="in" filter="wipe(left)">
                                      <p:cBhvr>
                                        <p:cTn id="34" dur="500"/>
                                        <p:tgtEl>
                                          <p:spTgt spid="18638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86374"/>
                                        </p:tgtEl>
                                        <p:attrNameLst>
                                          <p:attrName>style.visibility</p:attrName>
                                        </p:attrNameLst>
                                      </p:cBhvr>
                                      <p:to>
                                        <p:strVal val="visible"/>
                                      </p:to>
                                    </p:set>
                                    <p:animEffect transition="in" filter="wipe(left)">
                                      <p:cBhvr>
                                        <p:cTn id="39" dur="500"/>
                                        <p:tgtEl>
                                          <p:spTgt spid="18637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iterate type="wd">
                                    <p:tmPct val="10000"/>
                                  </p:iterate>
                                  <p:childTnLst>
                                    <p:set>
                                      <p:cBhvr>
                                        <p:cTn id="43" dur="1" fill="hold">
                                          <p:stCondLst>
                                            <p:cond delay="0"/>
                                          </p:stCondLst>
                                        </p:cTn>
                                        <p:tgtEl>
                                          <p:spTgt spid="186377"/>
                                        </p:tgtEl>
                                        <p:attrNameLst>
                                          <p:attrName>style.visibility</p:attrName>
                                        </p:attrNameLst>
                                      </p:cBhvr>
                                      <p:to>
                                        <p:strVal val="visible"/>
                                      </p:to>
                                    </p:set>
                                    <p:animEffect transition="in" filter="wipe(left)">
                                      <p:cBhvr>
                                        <p:cTn id="44" dur="500"/>
                                        <p:tgtEl>
                                          <p:spTgt spid="18637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iterate type="wd">
                                    <p:tmPct val="10000"/>
                                  </p:iterate>
                                  <p:childTnLst>
                                    <p:set>
                                      <p:cBhvr>
                                        <p:cTn id="48" dur="1" fill="hold">
                                          <p:stCondLst>
                                            <p:cond delay="0"/>
                                          </p:stCondLst>
                                        </p:cTn>
                                        <p:tgtEl>
                                          <p:spTgt spid="186378"/>
                                        </p:tgtEl>
                                        <p:attrNameLst>
                                          <p:attrName>style.visibility</p:attrName>
                                        </p:attrNameLst>
                                      </p:cBhvr>
                                      <p:to>
                                        <p:strVal val="visible"/>
                                      </p:to>
                                    </p:set>
                                    <p:animEffect transition="in" filter="wipe(left)">
                                      <p:cBhvr>
                                        <p:cTn id="49" dur="500"/>
                                        <p:tgtEl>
                                          <p:spTgt spid="18637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iterate type="wd">
                                    <p:tmPct val="10000"/>
                                  </p:iterate>
                                  <p:childTnLst>
                                    <p:set>
                                      <p:cBhvr>
                                        <p:cTn id="53" dur="1" fill="hold">
                                          <p:stCondLst>
                                            <p:cond delay="0"/>
                                          </p:stCondLst>
                                        </p:cTn>
                                        <p:tgtEl>
                                          <p:spTgt spid="186379"/>
                                        </p:tgtEl>
                                        <p:attrNameLst>
                                          <p:attrName>style.visibility</p:attrName>
                                        </p:attrNameLst>
                                      </p:cBhvr>
                                      <p:to>
                                        <p:strVal val="visible"/>
                                      </p:to>
                                    </p:set>
                                    <p:animEffect transition="in" filter="wipe(left)">
                                      <p:cBhvr>
                                        <p:cTn id="54" dur="500"/>
                                        <p:tgtEl>
                                          <p:spTgt spid="18637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186375"/>
                                        </p:tgtEl>
                                        <p:attrNameLst>
                                          <p:attrName>style.visibility</p:attrName>
                                        </p:attrNameLst>
                                      </p:cBhvr>
                                      <p:to>
                                        <p:strVal val="visible"/>
                                      </p:to>
                                    </p:set>
                                    <p:animEffect transition="in" filter="wipe(left)">
                                      <p:cBhvr>
                                        <p:cTn id="59" dur="500"/>
                                        <p:tgtEl>
                                          <p:spTgt spid="18637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86376"/>
                                        </p:tgtEl>
                                        <p:attrNameLst>
                                          <p:attrName>style.visibility</p:attrName>
                                        </p:attrNameLst>
                                      </p:cBhvr>
                                      <p:to>
                                        <p:strVal val="visible"/>
                                      </p:to>
                                    </p:set>
                                    <p:animEffect transition="in" filter="wipe(left)">
                                      <p:cBhvr>
                                        <p:cTn id="64" dur="500"/>
                                        <p:tgtEl>
                                          <p:spTgt spid="18637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104459"/>
                                        </p:tgtEl>
                                        <p:attrNameLst>
                                          <p:attrName>style.visibility</p:attrName>
                                        </p:attrNameLst>
                                      </p:cBhvr>
                                      <p:to>
                                        <p:strVal val="visible"/>
                                      </p:to>
                                    </p:set>
                                    <p:animEffect transition="in" filter="wipe(left)">
                                      <p:cBhvr>
                                        <p:cTn id="69" dur="500"/>
                                        <p:tgtEl>
                                          <p:spTgt spid="104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2" grpId="0" build="p"/>
      <p:bldP spid="186373" grpId="0"/>
      <p:bldP spid="186374" grpId="0"/>
      <p:bldP spid="18637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Monday, Sept. 9, 2019</a:t>
            </a:r>
          </a:p>
        </p:txBody>
      </p:sp>
      <p:sp>
        <p:nvSpPr>
          <p:cNvPr id="19" name="Footer Placeholder 4"/>
          <p:cNvSpPr>
            <a:spLocks noGrp="1"/>
          </p:cNvSpPr>
          <p:nvPr>
            <p:ph type="ftr" sz="quarter" idx="11"/>
          </p:nvPr>
        </p:nvSpPr>
        <p:spPr/>
        <p:txBody>
          <a:bodyPr/>
          <a:lstStyle/>
          <a:p>
            <a:r>
              <a:rPr lang="en-US"/>
              <a:t>PHYS 1444-002, Fall 2019                    Dr. Jaehoon Yu</a:t>
            </a:r>
          </a:p>
        </p:txBody>
      </p:sp>
      <p:sp>
        <p:nvSpPr>
          <p:cNvPr id="20" name="Slide Number Placeholder 5"/>
          <p:cNvSpPr>
            <a:spLocks noGrp="1"/>
          </p:cNvSpPr>
          <p:nvPr>
            <p:ph type="sldNum" sz="quarter" idx="12"/>
          </p:nvPr>
        </p:nvSpPr>
        <p:spPr/>
        <p:txBody>
          <a:bodyPr/>
          <a:lstStyle/>
          <a:p>
            <a:fld id="{AA474E1C-D48A-AB4D-967B-BB66B17AD59B}" type="slidenum">
              <a:rPr lang="en-US"/>
              <a:pPr/>
              <a:t>15</a:t>
            </a:fld>
            <a:endParaRPr lang="en-US"/>
          </a:p>
        </p:txBody>
      </p:sp>
      <p:sp>
        <p:nvSpPr>
          <p:cNvPr id="187394" name="Rectangle 2"/>
          <p:cNvSpPr>
            <a:spLocks noGrp="1" noChangeArrowheads="1"/>
          </p:cNvSpPr>
          <p:nvPr>
            <p:ph type="title"/>
          </p:nvPr>
        </p:nvSpPr>
        <p:spPr>
          <a:xfrm>
            <a:off x="304800" y="0"/>
            <a:ext cx="8382000" cy="685800"/>
          </a:xfrm>
        </p:spPr>
        <p:txBody>
          <a:bodyPr/>
          <a:lstStyle/>
          <a:p>
            <a:r>
              <a:rPr lang="en-US"/>
              <a:t>Example 21 – 14 </a:t>
            </a:r>
          </a:p>
        </p:txBody>
      </p:sp>
      <p:sp>
        <p:nvSpPr>
          <p:cNvPr id="187395" name="Rectangle 3"/>
          <p:cNvSpPr>
            <a:spLocks noGrp="1" noChangeArrowheads="1"/>
          </p:cNvSpPr>
          <p:nvPr>
            <p:ph type="body" idx="1"/>
          </p:nvPr>
        </p:nvSpPr>
        <p:spPr>
          <a:xfrm>
            <a:off x="152400" y="2590800"/>
            <a:ext cx="8763000" cy="838200"/>
          </a:xfrm>
        </p:spPr>
        <p:txBody>
          <a:bodyPr/>
          <a:lstStyle/>
          <a:p>
            <a:pPr>
              <a:lnSpc>
                <a:spcPct val="90000"/>
              </a:lnSpc>
            </a:pPr>
            <a:r>
              <a:rPr lang="en-US" sz="2400">
                <a:solidFill>
                  <a:srgbClr val="CC00CC"/>
                </a:solidFill>
              </a:rPr>
              <a:t>(b) Show that the gravitational force can be ignored.  Assume the hole is so small that it does not affect the uniform field between the plates. </a:t>
            </a:r>
          </a:p>
        </p:txBody>
      </p:sp>
      <p:sp>
        <p:nvSpPr>
          <p:cNvPr id="187396" name="Text Box 4"/>
          <p:cNvSpPr txBox="1">
            <a:spLocks noChangeArrowheads="1"/>
          </p:cNvSpPr>
          <p:nvPr/>
        </p:nvSpPr>
        <p:spPr bwMode="auto">
          <a:xfrm>
            <a:off x="381000" y="3352800"/>
            <a:ext cx="60277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electric force on the electron is</a:t>
            </a:r>
          </a:p>
        </p:txBody>
      </p:sp>
      <p:graphicFrame>
        <p:nvGraphicFramePr>
          <p:cNvPr id="187397" name="Object 5"/>
          <p:cNvGraphicFramePr>
            <a:graphicFrameLocks noChangeAspect="1"/>
          </p:cNvGraphicFramePr>
          <p:nvPr/>
        </p:nvGraphicFramePr>
        <p:xfrm>
          <a:off x="757238" y="3924300"/>
          <a:ext cx="690562" cy="481013"/>
        </p:xfrm>
        <a:graphic>
          <a:graphicData uri="http://schemas.openxmlformats.org/presentationml/2006/ole">
            <mc:AlternateContent xmlns:mc="http://schemas.openxmlformats.org/markup-compatibility/2006">
              <mc:Choice xmlns:v="urn:schemas-microsoft-com:vml" Requires="v">
                <p:oleObj spid="_x0000_s52353" name="Equation" r:id="rId3" imgW="291960" imgH="203040" progId="Equation.DSMT4">
                  <p:embed/>
                </p:oleObj>
              </mc:Choice>
              <mc:Fallback>
                <p:oleObj name="Equation" r:id="rId3" imgW="291960" imgH="203040" progId="Equation.DSMT4">
                  <p:embed/>
                  <p:pic>
                    <p:nvPicPr>
                      <p:cNvPr id="18739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8" y="3924300"/>
                        <a:ext cx="690562" cy="4810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398" name="Object 6"/>
          <p:cNvGraphicFramePr>
            <a:graphicFrameLocks noChangeAspect="1"/>
          </p:cNvGraphicFramePr>
          <p:nvPr/>
        </p:nvGraphicFramePr>
        <p:xfrm>
          <a:off x="762000" y="4913313"/>
          <a:ext cx="749300" cy="482600"/>
        </p:xfrm>
        <a:graphic>
          <a:graphicData uri="http://schemas.openxmlformats.org/presentationml/2006/ole">
            <mc:AlternateContent xmlns:mc="http://schemas.openxmlformats.org/markup-compatibility/2006">
              <mc:Choice xmlns:v="urn:schemas-microsoft-com:vml" Requires="v">
                <p:oleObj spid="_x0000_s52354" name="Equation" r:id="rId5" imgW="317160" imgH="203040" progId="Equation.DSMT4">
                  <p:embed/>
                </p:oleObj>
              </mc:Choice>
              <mc:Fallback>
                <p:oleObj name="Equation" r:id="rId5" imgW="317160" imgH="203040" progId="Equation.DSMT4">
                  <p:embed/>
                  <p:pic>
                    <p:nvPicPr>
                      <p:cNvPr id="187398"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913313"/>
                        <a:ext cx="749300" cy="4826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87399" name="Text Box 7"/>
          <p:cNvSpPr txBox="1">
            <a:spLocks noChangeArrowheads="1"/>
          </p:cNvSpPr>
          <p:nvPr/>
        </p:nvSpPr>
        <p:spPr bwMode="auto">
          <a:xfrm>
            <a:off x="381000" y="4419600"/>
            <a:ext cx="6586538"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The magnitude of the gravitational force on the electron is</a:t>
            </a:r>
          </a:p>
        </p:txBody>
      </p:sp>
      <p:sp>
        <p:nvSpPr>
          <p:cNvPr id="187400" name="Text Box 8"/>
          <p:cNvSpPr txBox="1">
            <a:spLocks noChangeArrowheads="1"/>
          </p:cNvSpPr>
          <p:nvPr/>
        </p:nvSpPr>
        <p:spPr bwMode="auto">
          <a:xfrm>
            <a:off x="381000" y="5349875"/>
            <a:ext cx="8305800" cy="822325"/>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Thus the gravitational force on the electron is negligible compared to the electromagnetic force.</a:t>
            </a:r>
          </a:p>
        </p:txBody>
      </p:sp>
      <p:graphicFrame>
        <p:nvGraphicFramePr>
          <p:cNvPr id="187401" name="Object 9"/>
          <p:cNvGraphicFramePr>
            <a:graphicFrameLocks noChangeAspect="1"/>
          </p:cNvGraphicFramePr>
          <p:nvPr/>
        </p:nvGraphicFramePr>
        <p:xfrm>
          <a:off x="1384300" y="3938588"/>
          <a:ext cx="749300" cy="452437"/>
        </p:xfrm>
        <a:graphic>
          <a:graphicData uri="http://schemas.openxmlformats.org/presentationml/2006/ole">
            <mc:AlternateContent xmlns:mc="http://schemas.openxmlformats.org/markup-compatibility/2006">
              <mc:Choice xmlns:v="urn:schemas-microsoft-com:vml" Requires="v">
                <p:oleObj spid="_x0000_s52355" name="Equation" r:id="rId7" imgW="317160" imgH="190440" progId="Equation.DSMT4">
                  <p:embed/>
                </p:oleObj>
              </mc:Choice>
              <mc:Fallback>
                <p:oleObj name="Equation" r:id="rId7" imgW="317160" imgH="190440" progId="Equation.DSMT4">
                  <p:embed/>
                  <p:pic>
                    <p:nvPicPr>
                      <p:cNvPr id="187401"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84300" y="3938588"/>
                        <a:ext cx="749300" cy="4524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402" name="Object 10"/>
          <p:cNvGraphicFramePr>
            <a:graphicFrameLocks noChangeAspect="1"/>
          </p:cNvGraphicFramePr>
          <p:nvPr/>
        </p:nvGraphicFramePr>
        <p:xfrm>
          <a:off x="2949575" y="3833813"/>
          <a:ext cx="5965825" cy="661987"/>
        </p:xfrm>
        <a:graphic>
          <a:graphicData uri="http://schemas.openxmlformats.org/presentationml/2006/ole">
            <mc:AlternateContent xmlns:mc="http://schemas.openxmlformats.org/markup-compatibility/2006">
              <mc:Choice xmlns:v="urn:schemas-microsoft-com:vml" Requires="v">
                <p:oleObj spid="_x0000_s52356" name="Equation" r:id="rId9" imgW="2527200" imgH="279360" progId="Equation.DSMT4">
                  <p:embed/>
                </p:oleObj>
              </mc:Choice>
              <mc:Fallback>
                <p:oleObj name="Equation" r:id="rId9" imgW="2527200" imgH="279360" progId="Equation.DSMT4">
                  <p:embed/>
                  <p:pic>
                    <p:nvPicPr>
                      <p:cNvPr id="187402"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49575" y="3833813"/>
                        <a:ext cx="5965825" cy="6619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403" name="Object 11"/>
          <p:cNvGraphicFramePr>
            <a:graphicFrameLocks noChangeAspect="1"/>
          </p:cNvGraphicFramePr>
          <p:nvPr/>
        </p:nvGraphicFramePr>
        <p:xfrm>
          <a:off x="1477963" y="4975225"/>
          <a:ext cx="808037" cy="360363"/>
        </p:xfrm>
        <a:graphic>
          <a:graphicData uri="http://schemas.openxmlformats.org/presentationml/2006/ole">
            <mc:AlternateContent xmlns:mc="http://schemas.openxmlformats.org/markup-compatibility/2006">
              <mc:Choice xmlns:v="urn:schemas-microsoft-com:vml" Requires="v">
                <p:oleObj spid="_x0000_s52357" name="Equation" r:id="rId11" imgW="342720" imgH="152280" progId="Equation.DSMT4">
                  <p:embed/>
                </p:oleObj>
              </mc:Choice>
              <mc:Fallback>
                <p:oleObj name="Equation" r:id="rId11" imgW="342720" imgH="152280" progId="Equation.DSMT4">
                  <p:embed/>
                  <p:pic>
                    <p:nvPicPr>
                      <p:cNvPr id="187403"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7963" y="4975225"/>
                        <a:ext cx="808037" cy="3603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404" name="Object 12"/>
          <p:cNvGraphicFramePr>
            <a:graphicFrameLocks noChangeAspect="1"/>
          </p:cNvGraphicFramePr>
          <p:nvPr/>
        </p:nvGraphicFramePr>
        <p:xfrm>
          <a:off x="2206625" y="4824413"/>
          <a:ext cx="5337175" cy="661987"/>
        </p:xfrm>
        <a:graphic>
          <a:graphicData uri="http://schemas.openxmlformats.org/presentationml/2006/ole">
            <mc:AlternateContent xmlns:mc="http://schemas.openxmlformats.org/markup-compatibility/2006">
              <mc:Choice xmlns:v="urn:schemas-microsoft-com:vml" Requires="v">
                <p:oleObj spid="_x0000_s52358" name="Equation" r:id="rId13" imgW="2260440" imgH="279360" progId="Equation.DSMT4">
                  <p:embed/>
                </p:oleObj>
              </mc:Choice>
              <mc:Fallback>
                <p:oleObj name="Equation" r:id="rId13" imgW="2260440" imgH="279360" progId="Equation.DSMT4">
                  <p:embed/>
                  <p:pic>
                    <p:nvPicPr>
                      <p:cNvPr id="187404"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6625" y="4824413"/>
                        <a:ext cx="5337175" cy="6619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405" name="Object 13"/>
          <p:cNvGraphicFramePr>
            <a:graphicFrameLocks noChangeAspect="1"/>
          </p:cNvGraphicFramePr>
          <p:nvPr/>
        </p:nvGraphicFramePr>
        <p:xfrm>
          <a:off x="2176463" y="3910013"/>
          <a:ext cx="719137" cy="392112"/>
        </p:xfrm>
        <a:graphic>
          <a:graphicData uri="http://schemas.openxmlformats.org/presentationml/2006/ole">
            <mc:AlternateContent xmlns:mc="http://schemas.openxmlformats.org/markup-compatibility/2006">
              <mc:Choice xmlns:v="urn:schemas-microsoft-com:vml" Requires="v">
                <p:oleObj spid="_x0000_s52359" name="Equation" r:id="rId15" imgW="304560" imgH="164880" progId="Equation.DSMT4">
                  <p:embed/>
                </p:oleObj>
              </mc:Choice>
              <mc:Fallback>
                <p:oleObj name="Equation" r:id="rId15" imgW="304560" imgH="164880" progId="Equation.DSMT4">
                  <p:embed/>
                  <p:pic>
                    <p:nvPicPr>
                      <p:cNvPr id="187405" name="Object 1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76463" y="3910013"/>
                        <a:ext cx="719137" cy="3921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87406" name="Text Box 14"/>
          <p:cNvSpPr txBox="1">
            <a:spLocks noChangeArrowheads="1"/>
          </p:cNvSpPr>
          <p:nvPr/>
        </p:nvSpPr>
        <p:spPr bwMode="auto">
          <a:xfrm>
            <a:off x="381000" y="635000"/>
            <a:ext cx="8772525" cy="457200"/>
          </a:xfrm>
          <a:prstGeom prst="rect">
            <a:avLst/>
          </a:prstGeom>
          <a:noFill/>
          <a:ln w="9525">
            <a:noFill/>
            <a:miter lim="800000"/>
            <a:headEnd/>
            <a:tailEnd/>
          </a:ln>
          <a:effectLst/>
        </p:spPr>
        <p:txBody>
          <a:bodyPr wrap="none">
            <a:prstTxWarp prst="textNoShape">
              <a:avLst/>
            </a:prstTxWarp>
            <a:spAutoFit/>
          </a:bodyPr>
          <a:lstStyle/>
          <a:p>
            <a:r>
              <a:rPr lang="en-US">
                <a:solidFill>
                  <a:schemeClr val="accent2"/>
                </a:solidFill>
                <a:latin typeface="Arial Narrow" charset="0"/>
              </a:rPr>
              <a:t>Since the travel distance is 1.5x10</a:t>
            </a:r>
            <a:r>
              <a:rPr lang="en-US" baseline="30000">
                <a:solidFill>
                  <a:schemeClr val="accent2"/>
                </a:solidFill>
                <a:latin typeface="Arial Narrow" charset="0"/>
              </a:rPr>
              <a:t>-2</a:t>
            </a:r>
            <a:r>
              <a:rPr lang="en-US">
                <a:solidFill>
                  <a:schemeClr val="accent2"/>
                </a:solidFill>
                <a:latin typeface="Arial Narrow" charset="0"/>
              </a:rPr>
              <a:t>m, using one of the kinetic eq. of motions,</a:t>
            </a:r>
          </a:p>
        </p:txBody>
      </p:sp>
      <p:graphicFrame>
        <p:nvGraphicFramePr>
          <p:cNvPr id="187407" name="Object 15"/>
          <p:cNvGraphicFramePr>
            <a:graphicFrameLocks noChangeAspect="1"/>
          </p:cNvGraphicFramePr>
          <p:nvPr/>
        </p:nvGraphicFramePr>
        <p:xfrm>
          <a:off x="457200" y="1135063"/>
          <a:ext cx="1752600" cy="541337"/>
        </p:xfrm>
        <a:graphic>
          <a:graphicData uri="http://schemas.openxmlformats.org/presentationml/2006/ole">
            <mc:AlternateContent xmlns:mc="http://schemas.openxmlformats.org/markup-compatibility/2006">
              <mc:Choice xmlns:v="urn:schemas-microsoft-com:vml" Requires="v">
                <p:oleObj spid="_x0000_s52360" name="Equation" r:id="rId17" imgW="774360" imgH="228600" progId="Equation.DSMT4">
                  <p:embed/>
                </p:oleObj>
              </mc:Choice>
              <mc:Fallback>
                <p:oleObj name="Equation" r:id="rId17" imgW="774360" imgH="228600" progId="Equation.DSMT4">
                  <p:embed/>
                  <p:pic>
                    <p:nvPicPr>
                      <p:cNvPr id="187407" name="Object 1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57200" y="1135063"/>
                        <a:ext cx="1752600" cy="5413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87408" name="Object 16"/>
          <p:cNvGraphicFramePr>
            <a:graphicFrameLocks noChangeAspect="1"/>
          </p:cNvGraphicFramePr>
          <p:nvPr/>
        </p:nvGraphicFramePr>
        <p:xfrm>
          <a:off x="2286000" y="1131888"/>
          <a:ext cx="6705600" cy="536575"/>
        </p:xfrm>
        <a:graphic>
          <a:graphicData uri="http://schemas.openxmlformats.org/presentationml/2006/ole">
            <mc:AlternateContent xmlns:mc="http://schemas.openxmlformats.org/markup-compatibility/2006">
              <mc:Choice xmlns:v="urn:schemas-microsoft-com:vml" Requires="v">
                <p:oleObj spid="_x0000_s52361" name="Equation" r:id="rId19" imgW="2984400" imgH="253800" progId="Equation.DSMT4">
                  <p:embed/>
                </p:oleObj>
              </mc:Choice>
              <mc:Fallback>
                <p:oleObj name="Equation" r:id="rId19" imgW="2984400" imgH="253800" progId="Equation.DSMT4">
                  <p:embed/>
                  <p:pic>
                    <p:nvPicPr>
                      <p:cNvPr id="187408" name="Object 16"/>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286000" y="1131888"/>
                        <a:ext cx="6705600" cy="5365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87409" name="Text Box 17"/>
          <p:cNvSpPr txBox="1">
            <a:spLocks noChangeArrowheads="1"/>
          </p:cNvSpPr>
          <p:nvPr/>
        </p:nvSpPr>
        <p:spPr bwMode="auto">
          <a:xfrm>
            <a:off x="304800" y="1692275"/>
            <a:ext cx="8686800" cy="822325"/>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Since there is no electric field outside the conductor, the electron continues moving with this speed after passing through the hole.</a:t>
            </a:r>
          </a:p>
        </p:txBody>
      </p:sp>
    </p:spTree>
    <p:extLst>
      <p:ext uri="{BB962C8B-B14F-4D97-AF65-F5344CB8AC3E}">
        <p14:creationId xmlns:p14="http://schemas.microsoft.com/office/powerpoint/2010/main" val="155741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7406"/>
                                        </p:tgtEl>
                                        <p:attrNameLst>
                                          <p:attrName>style.visibility</p:attrName>
                                        </p:attrNameLst>
                                      </p:cBhvr>
                                      <p:to>
                                        <p:strVal val="visible"/>
                                      </p:to>
                                    </p:set>
                                    <p:animEffect transition="in" filter="wipe(left)">
                                      <p:cBhvr>
                                        <p:cTn id="7" dur="500"/>
                                        <p:tgtEl>
                                          <p:spTgt spid="1874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7407"/>
                                        </p:tgtEl>
                                        <p:attrNameLst>
                                          <p:attrName>style.visibility</p:attrName>
                                        </p:attrNameLst>
                                      </p:cBhvr>
                                      <p:to>
                                        <p:strVal val="visible"/>
                                      </p:to>
                                    </p:set>
                                    <p:animEffect transition="in" filter="wipe(left)">
                                      <p:cBhvr>
                                        <p:cTn id="12" dur="500"/>
                                        <p:tgtEl>
                                          <p:spTgt spid="18740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7408"/>
                                        </p:tgtEl>
                                        <p:attrNameLst>
                                          <p:attrName>style.visibility</p:attrName>
                                        </p:attrNameLst>
                                      </p:cBhvr>
                                      <p:to>
                                        <p:strVal val="visible"/>
                                      </p:to>
                                    </p:set>
                                    <p:animEffect transition="in" filter="wipe(left)">
                                      <p:cBhvr>
                                        <p:cTn id="17" dur="500"/>
                                        <p:tgtEl>
                                          <p:spTgt spid="18740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7409"/>
                                        </p:tgtEl>
                                        <p:attrNameLst>
                                          <p:attrName>style.visibility</p:attrName>
                                        </p:attrNameLst>
                                      </p:cBhvr>
                                      <p:to>
                                        <p:strVal val="visible"/>
                                      </p:to>
                                    </p:set>
                                    <p:animEffect transition="in" filter="wipe(left)">
                                      <p:cBhvr>
                                        <p:cTn id="22" dur="500"/>
                                        <p:tgtEl>
                                          <p:spTgt spid="18740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87395">
                                            <p:txEl>
                                              <p:pRg st="0" end="0"/>
                                            </p:txEl>
                                          </p:spTgt>
                                        </p:tgtEl>
                                        <p:attrNameLst>
                                          <p:attrName>style.visibility</p:attrName>
                                        </p:attrNameLst>
                                      </p:cBhvr>
                                      <p:to>
                                        <p:strVal val="visible"/>
                                      </p:to>
                                    </p:set>
                                    <p:animEffect transition="in" filter="wipe(left)">
                                      <p:cBhvr>
                                        <p:cTn id="27" dur="500"/>
                                        <p:tgtEl>
                                          <p:spTgt spid="18739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87396"/>
                                        </p:tgtEl>
                                        <p:attrNameLst>
                                          <p:attrName>style.visibility</p:attrName>
                                        </p:attrNameLst>
                                      </p:cBhvr>
                                      <p:to>
                                        <p:strVal val="visible"/>
                                      </p:to>
                                    </p:set>
                                    <p:animEffect transition="in" filter="wipe(left)">
                                      <p:cBhvr>
                                        <p:cTn id="32" dur="500"/>
                                        <p:tgtEl>
                                          <p:spTgt spid="18739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187397"/>
                                        </p:tgtEl>
                                        <p:attrNameLst>
                                          <p:attrName>style.visibility</p:attrName>
                                        </p:attrNameLst>
                                      </p:cBhvr>
                                      <p:to>
                                        <p:strVal val="visible"/>
                                      </p:to>
                                    </p:set>
                                    <p:animEffect transition="in" filter="wipe(left)">
                                      <p:cBhvr>
                                        <p:cTn id="37" dur="500"/>
                                        <p:tgtEl>
                                          <p:spTgt spid="18739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187401"/>
                                        </p:tgtEl>
                                        <p:attrNameLst>
                                          <p:attrName>style.visibility</p:attrName>
                                        </p:attrNameLst>
                                      </p:cBhvr>
                                      <p:to>
                                        <p:strVal val="visible"/>
                                      </p:to>
                                    </p:set>
                                    <p:animEffect transition="in" filter="wipe(left)">
                                      <p:cBhvr>
                                        <p:cTn id="42" dur="500"/>
                                        <p:tgtEl>
                                          <p:spTgt spid="18740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187405"/>
                                        </p:tgtEl>
                                        <p:attrNameLst>
                                          <p:attrName>style.visibility</p:attrName>
                                        </p:attrNameLst>
                                      </p:cBhvr>
                                      <p:to>
                                        <p:strVal val="visible"/>
                                      </p:to>
                                    </p:set>
                                    <p:animEffect transition="in" filter="wipe(left)">
                                      <p:cBhvr>
                                        <p:cTn id="47" dur="500"/>
                                        <p:tgtEl>
                                          <p:spTgt spid="18740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187402"/>
                                        </p:tgtEl>
                                        <p:attrNameLst>
                                          <p:attrName>style.visibility</p:attrName>
                                        </p:attrNameLst>
                                      </p:cBhvr>
                                      <p:to>
                                        <p:strVal val="visible"/>
                                      </p:to>
                                    </p:set>
                                    <p:animEffect transition="in" filter="wipe(left)">
                                      <p:cBhvr>
                                        <p:cTn id="52" dur="500"/>
                                        <p:tgtEl>
                                          <p:spTgt spid="18740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87399"/>
                                        </p:tgtEl>
                                        <p:attrNameLst>
                                          <p:attrName>style.visibility</p:attrName>
                                        </p:attrNameLst>
                                      </p:cBhvr>
                                      <p:to>
                                        <p:strVal val="visible"/>
                                      </p:to>
                                    </p:set>
                                    <p:animEffect transition="in" filter="wipe(left)">
                                      <p:cBhvr>
                                        <p:cTn id="57" dur="500"/>
                                        <p:tgtEl>
                                          <p:spTgt spid="18739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187398"/>
                                        </p:tgtEl>
                                        <p:attrNameLst>
                                          <p:attrName>style.visibility</p:attrName>
                                        </p:attrNameLst>
                                      </p:cBhvr>
                                      <p:to>
                                        <p:strVal val="visible"/>
                                      </p:to>
                                    </p:set>
                                    <p:animEffect transition="in" filter="wipe(left)">
                                      <p:cBhvr>
                                        <p:cTn id="62" dur="500"/>
                                        <p:tgtEl>
                                          <p:spTgt spid="18739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187403"/>
                                        </p:tgtEl>
                                        <p:attrNameLst>
                                          <p:attrName>style.visibility</p:attrName>
                                        </p:attrNameLst>
                                      </p:cBhvr>
                                      <p:to>
                                        <p:strVal val="visible"/>
                                      </p:to>
                                    </p:set>
                                    <p:animEffect transition="in" filter="wipe(left)">
                                      <p:cBhvr>
                                        <p:cTn id="67" dur="500"/>
                                        <p:tgtEl>
                                          <p:spTgt spid="187403"/>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187404"/>
                                        </p:tgtEl>
                                        <p:attrNameLst>
                                          <p:attrName>style.visibility</p:attrName>
                                        </p:attrNameLst>
                                      </p:cBhvr>
                                      <p:to>
                                        <p:strVal val="visible"/>
                                      </p:to>
                                    </p:set>
                                    <p:animEffect transition="in" filter="wipe(left)">
                                      <p:cBhvr>
                                        <p:cTn id="72" dur="500"/>
                                        <p:tgtEl>
                                          <p:spTgt spid="18740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187400"/>
                                        </p:tgtEl>
                                        <p:attrNameLst>
                                          <p:attrName>style.visibility</p:attrName>
                                        </p:attrNameLst>
                                      </p:cBhvr>
                                      <p:to>
                                        <p:strVal val="visible"/>
                                      </p:to>
                                    </p:set>
                                    <p:animEffect transition="in" filter="wipe(left)">
                                      <p:cBhvr>
                                        <p:cTn id="77" dur="500"/>
                                        <p:tgtEl>
                                          <p:spTgt spid="187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5" grpId="0" build="p"/>
      <p:bldP spid="187396" grpId="0"/>
      <p:bldP spid="187399" grpId="0"/>
      <p:bldP spid="187400" grpId="0"/>
      <p:bldP spid="187406" grpId="0"/>
      <p:bldP spid="18740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Monday, Sept. 9, 2019</a:t>
            </a:r>
          </a:p>
        </p:txBody>
      </p:sp>
      <p:sp>
        <p:nvSpPr>
          <p:cNvPr id="10" name="Footer Placeholder 4"/>
          <p:cNvSpPr>
            <a:spLocks noGrp="1"/>
          </p:cNvSpPr>
          <p:nvPr>
            <p:ph type="ftr" sz="quarter" idx="11"/>
          </p:nvPr>
        </p:nvSpPr>
        <p:spPr/>
        <p:txBody>
          <a:bodyPr/>
          <a:lstStyle/>
          <a:p>
            <a:r>
              <a:rPr lang="en-US"/>
              <a:t>PHYS 1444-002, Fall 2019                    Dr. Jaehoon Yu</a:t>
            </a:r>
          </a:p>
        </p:txBody>
      </p:sp>
      <p:sp>
        <p:nvSpPr>
          <p:cNvPr id="11" name="Slide Number Placeholder 5"/>
          <p:cNvSpPr>
            <a:spLocks noGrp="1"/>
          </p:cNvSpPr>
          <p:nvPr>
            <p:ph type="sldNum" sz="quarter" idx="12"/>
          </p:nvPr>
        </p:nvSpPr>
        <p:spPr/>
        <p:txBody>
          <a:bodyPr/>
          <a:lstStyle/>
          <a:p>
            <a:fld id="{4DABA947-0633-CB45-9ABB-8FC127C215BE}" type="slidenum">
              <a:rPr lang="en-US"/>
              <a:pPr/>
              <a:t>16</a:t>
            </a:fld>
            <a:endParaRPr lang="en-US"/>
          </a:p>
        </p:txBody>
      </p:sp>
      <p:pic>
        <p:nvPicPr>
          <p:cNvPr id="188418" name="Picture 2" descr="FG21_042"/>
          <p:cNvPicPr>
            <a:picLocks noChangeAspect="1" noChangeArrowheads="1"/>
          </p:cNvPicPr>
          <p:nvPr/>
        </p:nvPicPr>
        <p:blipFill>
          <a:blip r:embed="rId2"/>
          <a:srcRect/>
          <a:stretch>
            <a:fillRect/>
          </a:stretch>
        </p:blipFill>
        <p:spPr bwMode="auto">
          <a:xfrm>
            <a:off x="6629400" y="5124450"/>
            <a:ext cx="2514600" cy="1885950"/>
          </a:xfrm>
          <a:prstGeom prst="rect">
            <a:avLst/>
          </a:prstGeom>
          <a:noFill/>
        </p:spPr>
      </p:pic>
      <p:pic>
        <p:nvPicPr>
          <p:cNvPr id="188419" name="Picture 3" descr="FG21_041"/>
          <p:cNvPicPr>
            <a:picLocks noChangeAspect="1" noChangeArrowheads="1"/>
          </p:cNvPicPr>
          <p:nvPr/>
        </p:nvPicPr>
        <p:blipFill>
          <a:blip r:embed="rId3"/>
          <a:srcRect/>
          <a:stretch>
            <a:fillRect/>
          </a:stretch>
        </p:blipFill>
        <p:spPr bwMode="auto">
          <a:xfrm>
            <a:off x="6629400" y="1752600"/>
            <a:ext cx="2286000" cy="1714500"/>
          </a:xfrm>
          <a:prstGeom prst="rect">
            <a:avLst/>
          </a:prstGeom>
          <a:noFill/>
        </p:spPr>
      </p:pic>
      <p:sp>
        <p:nvSpPr>
          <p:cNvPr id="188420" name="Rectangle 4"/>
          <p:cNvSpPr>
            <a:spLocks noGrp="1" noChangeArrowheads="1"/>
          </p:cNvSpPr>
          <p:nvPr>
            <p:ph type="title"/>
          </p:nvPr>
        </p:nvSpPr>
        <p:spPr>
          <a:xfrm>
            <a:off x="457200" y="128588"/>
            <a:ext cx="8077200" cy="685800"/>
          </a:xfrm>
        </p:spPr>
        <p:txBody>
          <a:bodyPr/>
          <a:lstStyle/>
          <a:p>
            <a:r>
              <a:rPr lang="en-US"/>
              <a:t>Electric Dipoles</a:t>
            </a:r>
          </a:p>
        </p:txBody>
      </p:sp>
      <p:sp>
        <p:nvSpPr>
          <p:cNvPr id="188421" name="Rectangle 5"/>
          <p:cNvSpPr>
            <a:spLocks noGrp="1" noChangeArrowheads="1"/>
          </p:cNvSpPr>
          <p:nvPr>
            <p:ph type="body" idx="1"/>
          </p:nvPr>
        </p:nvSpPr>
        <p:spPr>
          <a:xfrm>
            <a:off x="381000" y="838200"/>
            <a:ext cx="8153400" cy="4419600"/>
          </a:xfrm>
        </p:spPr>
        <p:txBody>
          <a:bodyPr/>
          <a:lstStyle/>
          <a:p>
            <a:pPr>
              <a:lnSpc>
                <a:spcPct val="80000"/>
              </a:lnSpc>
            </a:pPr>
            <a:r>
              <a:rPr lang="en-US" sz="2800" dirty="0"/>
              <a:t>An electric dipole is the combination of two equal charges of opposite signs, +Q and –Q, separated by a distance </a:t>
            </a:r>
            <a:r>
              <a:rPr lang="en-US" sz="2800" dirty="0" err="1">
                <a:latin typeface="Monotype Corsiva" charset="0"/>
              </a:rPr>
              <a:t>l</a:t>
            </a:r>
            <a:r>
              <a:rPr lang="en-US" sz="2800" dirty="0">
                <a:latin typeface="Monotype Corsiva" charset="0"/>
              </a:rPr>
              <a:t>,  </a:t>
            </a:r>
            <a:r>
              <a:rPr lang="en-US" sz="2800" dirty="0"/>
              <a:t>which behaves as one entity.</a:t>
            </a:r>
          </a:p>
          <a:p>
            <a:pPr>
              <a:lnSpc>
                <a:spcPct val="80000"/>
              </a:lnSpc>
            </a:pPr>
            <a:r>
              <a:rPr lang="en-US" sz="2800" dirty="0"/>
              <a:t>The quantity </a:t>
            </a:r>
            <a:r>
              <a:rPr lang="en-US" sz="2800" dirty="0" err="1"/>
              <a:t>Q</a:t>
            </a:r>
            <a:r>
              <a:rPr lang="en-US" sz="2800" dirty="0" err="1">
                <a:latin typeface="Monotype Corsiva" charset="0"/>
              </a:rPr>
              <a:t>l</a:t>
            </a:r>
            <a:r>
              <a:rPr lang="en-US" sz="2800" dirty="0"/>
              <a:t> is called the electric dipole moment and is represented by the symbol </a:t>
            </a:r>
            <a:r>
              <a:rPr lang="en-US" sz="2800" dirty="0" err="1">
                <a:latin typeface="Monotype Corsiva" charset="0"/>
              </a:rPr>
              <a:t>p</a:t>
            </a:r>
            <a:r>
              <a:rPr lang="en-US" sz="2800" dirty="0"/>
              <a:t>.</a:t>
            </a:r>
          </a:p>
          <a:p>
            <a:pPr lvl="1">
              <a:lnSpc>
                <a:spcPct val="80000"/>
              </a:lnSpc>
            </a:pPr>
            <a:r>
              <a:rPr lang="en-US" sz="2400" dirty="0"/>
              <a:t>The dipole moment is a vector quantity, </a:t>
            </a:r>
            <a:r>
              <a:rPr lang="en-US" sz="2400" b="1" dirty="0" err="1">
                <a:latin typeface="Monotype Corsiva" charset="0"/>
              </a:rPr>
              <a:t>p</a:t>
            </a:r>
            <a:endParaRPr lang="en-US" sz="2400" b="1" dirty="0">
              <a:latin typeface="Monotype Corsiva" charset="0"/>
            </a:endParaRPr>
          </a:p>
          <a:p>
            <a:pPr lvl="1">
              <a:lnSpc>
                <a:spcPct val="80000"/>
              </a:lnSpc>
            </a:pPr>
            <a:r>
              <a:rPr lang="en-US" sz="2400" dirty="0"/>
              <a:t>The magnitude of the dipole moment is </a:t>
            </a:r>
            <a:r>
              <a:rPr lang="en-US" sz="2400" b="1" dirty="0"/>
              <a:t>Q</a:t>
            </a:r>
            <a:r>
              <a:rPr lang="en-US" sz="2400" b="1" dirty="0">
                <a:latin typeface="Monotype Corsiva" charset="0"/>
              </a:rPr>
              <a:t>l</a:t>
            </a:r>
            <a:r>
              <a:rPr lang="en-US" sz="2400" b="1" dirty="0"/>
              <a:t>.</a:t>
            </a:r>
            <a:r>
              <a:rPr lang="en-US" sz="2400" dirty="0"/>
              <a:t>  Unit?</a:t>
            </a:r>
          </a:p>
          <a:p>
            <a:pPr lvl="1">
              <a:lnSpc>
                <a:spcPct val="80000"/>
              </a:lnSpc>
            </a:pPr>
            <a:r>
              <a:rPr lang="en-US" sz="2400" dirty="0"/>
              <a:t>Its direction is from the negative to the positive charge.</a:t>
            </a:r>
          </a:p>
          <a:p>
            <a:pPr lvl="1">
              <a:lnSpc>
                <a:spcPct val="80000"/>
              </a:lnSpc>
            </a:pPr>
            <a:r>
              <a:rPr lang="en-US" sz="2400" dirty="0"/>
              <a:t>Many of diatomic molecules like CO have a dipole moment.  </a:t>
            </a:r>
            <a:r>
              <a:rPr lang="en-US" sz="2400" dirty="0" err="1">
                <a:sym typeface="Wingdings" charset="2"/>
              </a:rPr>
              <a:t></a:t>
            </a:r>
            <a:r>
              <a:rPr lang="en-US" sz="2400" dirty="0">
                <a:sym typeface="Wingdings" charset="2"/>
              </a:rPr>
              <a:t> These are referred as polar molecules.</a:t>
            </a:r>
          </a:p>
          <a:p>
            <a:pPr lvl="2">
              <a:lnSpc>
                <a:spcPct val="80000"/>
              </a:lnSpc>
            </a:pPr>
            <a:r>
              <a:rPr lang="en-US" sz="2000" dirty="0">
                <a:sym typeface="Wingdings" charset="2"/>
              </a:rPr>
              <a:t>Even if the molecule is electrically neutral, their sharing of electron causes separation of charges </a:t>
            </a:r>
          </a:p>
          <a:p>
            <a:pPr lvl="2">
              <a:lnSpc>
                <a:spcPct val="80000"/>
              </a:lnSpc>
            </a:pPr>
            <a:r>
              <a:rPr lang="en-US" sz="2000" dirty="0">
                <a:sym typeface="Wingdings" charset="2"/>
              </a:rPr>
              <a:t>Symmetric diatomic molecules, such as O</a:t>
            </a:r>
            <a:r>
              <a:rPr lang="en-US" sz="2000" baseline="-25000" dirty="0">
                <a:sym typeface="Wingdings" charset="2"/>
              </a:rPr>
              <a:t>2</a:t>
            </a:r>
            <a:r>
              <a:rPr lang="en-US" sz="2000" dirty="0">
                <a:sym typeface="Wingdings" charset="2"/>
              </a:rPr>
              <a:t>, do not have a dipole moment</a:t>
            </a:r>
            <a:endParaRPr lang="en-US" sz="2000" dirty="0">
              <a:solidFill>
                <a:schemeClr val="accent1">
                  <a:lumMod val="50000"/>
                </a:schemeClr>
              </a:solidFill>
              <a:sym typeface="Wingdings" charset="2"/>
            </a:endParaRPr>
          </a:p>
        </p:txBody>
      </p:sp>
      <p:sp>
        <p:nvSpPr>
          <p:cNvPr id="188422" name="Rectangle 6"/>
          <p:cNvSpPr>
            <a:spLocks noChangeArrowheads="1"/>
          </p:cNvSpPr>
          <p:nvPr/>
        </p:nvSpPr>
        <p:spPr bwMode="auto">
          <a:xfrm>
            <a:off x="381000" y="5257800"/>
            <a:ext cx="6324600" cy="1143000"/>
          </a:xfrm>
          <a:prstGeom prst="rect">
            <a:avLst/>
          </a:prstGeom>
          <a:no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water molecule also has a dipole moment which is the vector sum of two dipole moments between Oxygen and each of Hydrogen atoms.</a:t>
            </a:r>
          </a:p>
        </p:txBody>
      </p:sp>
      <p:sp>
        <p:nvSpPr>
          <p:cNvPr id="188427" name="Text Box 11"/>
          <p:cNvSpPr txBox="1">
            <a:spLocks noChangeArrowheads="1"/>
          </p:cNvSpPr>
          <p:nvPr/>
        </p:nvSpPr>
        <p:spPr bwMode="auto">
          <a:xfrm>
            <a:off x="6994525" y="2982913"/>
            <a:ext cx="619125" cy="425450"/>
          </a:xfrm>
          <a:prstGeom prst="rect">
            <a:avLst/>
          </a:prstGeom>
          <a:solidFill>
            <a:srgbClr val="FFFFCC"/>
          </a:solidFill>
          <a:ln w="28575">
            <a:solidFill>
              <a:srgbClr val="A50021"/>
            </a:solidFill>
            <a:miter lim="800000"/>
            <a:headEnd/>
            <a:tailEnd/>
          </a:ln>
          <a:effectLst/>
        </p:spPr>
        <p:txBody>
          <a:bodyPr wrap="none">
            <a:prstTxWarp prst="textNoShape">
              <a:avLst/>
            </a:prstTxWarp>
            <a:spAutoFit/>
          </a:bodyPr>
          <a:lstStyle/>
          <a:p>
            <a:r>
              <a:rPr lang="en-US" sz="2000" b="1">
                <a:solidFill>
                  <a:srgbClr val="A50021"/>
                </a:solidFill>
                <a:latin typeface="Arial Narrow" charset="0"/>
              </a:rPr>
              <a:t>C-m</a:t>
            </a:r>
          </a:p>
        </p:txBody>
      </p:sp>
    </p:spTree>
    <p:extLst>
      <p:ext uri="{BB962C8B-B14F-4D97-AF65-F5344CB8AC3E}">
        <p14:creationId xmlns:p14="http://schemas.microsoft.com/office/powerpoint/2010/main" val="1435185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8421">
                                            <p:txEl>
                                              <p:pRg st="0" end="0"/>
                                            </p:txEl>
                                          </p:spTgt>
                                        </p:tgtEl>
                                        <p:attrNameLst>
                                          <p:attrName>style.visibility</p:attrName>
                                        </p:attrNameLst>
                                      </p:cBhvr>
                                      <p:to>
                                        <p:strVal val="visible"/>
                                      </p:to>
                                    </p:set>
                                    <p:animEffect transition="in" filter="wipe(left)">
                                      <p:cBhvr>
                                        <p:cTn id="7" dur="500"/>
                                        <p:tgtEl>
                                          <p:spTgt spid="1884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88419"/>
                                        </p:tgtEl>
                                        <p:attrNameLst>
                                          <p:attrName>style.visibility</p:attrName>
                                        </p:attrNameLst>
                                      </p:cBhvr>
                                      <p:to>
                                        <p:strVal val="visible"/>
                                      </p:to>
                                    </p:set>
                                    <p:animEffect transition="in" filter="barn(outVertical)">
                                      <p:cBhvr>
                                        <p:cTn id="12" dur="500"/>
                                        <p:tgtEl>
                                          <p:spTgt spid="1884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88421">
                                            <p:txEl>
                                              <p:pRg st="1" end="1"/>
                                            </p:txEl>
                                          </p:spTgt>
                                        </p:tgtEl>
                                        <p:attrNameLst>
                                          <p:attrName>style.visibility</p:attrName>
                                        </p:attrNameLst>
                                      </p:cBhvr>
                                      <p:to>
                                        <p:strVal val="visible"/>
                                      </p:to>
                                    </p:set>
                                    <p:animEffect transition="in" filter="wipe(left)">
                                      <p:cBhvr>
                                        <p:cTn id="17" dur="500"/>
                                        <p:tgtEl>
                                          <p:spTgt spid="1884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88421">
                                            <p:txEl>
                                              <p:pRg st="2" end="2"/>
                                            </p:txEl>
                                          </p:spTgt>
                                        </p:tgtEl>
                                        <p:attrNameLst>
                                          <p:attrName>style.visibility</p:attrName>
                                        </p:attrNameLst>
                                      </p:cBhvr>
                                      <p:to>
                                        <p:strVal val="visible"/>
                                      </p:to>
                                    </p:set>
                                    <p:animEffect transition="in" filter="wipe(left)">
                                      <p:cBhvr>
                                        <p:cTn id="22" dur="500"/>
                                        <p:tgtEl>
                                          <p:spTgt spid="1884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88421">
                                            <p:txEl>
                                              <p:pRg st="3" end="3"/>
                                            </p:txEl>
                                          </p:spTgt>
                                        </p:tgtEl>
                                        <p:attrNameLst>
                                          <p:attrName>style.visibility</p:attrName>
                                        </p:attrNameLst>
                                      </p:cBhvr>
                                      <p:to>
                                        <p:strVal val="visible"/>
                                      </p:to>
                                    </p:set>
                                    <p:animEffect transition="in" filter="wipe(left)">
                                      <p:cBhvr>
                                        <p:cTn id="27" dur="500"/>
                                        <p:tgtEl>
                                          <p:spTgt spid="1884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88427"/>
                                        </p:tgtEl>
                                        <p:attrNameLst>
                                          <p:attrName>style.visibility</p:attrName>
                                        </p:attrNameLst>
                                      </p:cBhvr>
                                      <p:to>
                                        <p:strVal val="visible"/>
                                      </p:to>
                                    </p:set>
                                    <p:anim to="" calcmode="lin" valueType="num">
                                      <p:cBhvr>
                                        <p:cTn id="32" dur="1" fill="hold"/>
                                        <p:tgtEl>
                                          <p:spTgt spid="188427"/>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88421">
                                            <p:txEl>
                                              <p:pRg st="4" end="4"/>
                                            </p:txEl>
                                          </p:spTgt>
                                        </p:tgtEl>
                                        <p:attrNameLst>
                                          <p:attrName>style.visibility</p:attrName>
                                        </p:attrNameLst>
                                      </p:cBhvr>
                                      <p:to>
                                        <p:strVal val="visible"/>
                                      </p:to>
                                    </p:set>
                                    <p:animEffect transition="in" filter="wipe(left)">
                                      <p:cBhvr>
                                        <p:cTn id="37" dur="500"/>
                                        <p:tgtEl>
                                          <p:spTgt spid="188421">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88421">
                                            <p:txEl>
                                              <p:pRg st="5" end="5"/>
                                            </p:txEl>
                                          </p:spTgt>
                                        </p:tgtEl>
                                        <p:attrNameLst>
                                          <p:attrName>style.visibility</p:attrName>
                                        </p:attrNameLst>
                                      </p:cBhvr>
                                      <p:to>
                                        <p:strVal val="visible"/>
                                      </p:to>
                                    </p:set>
                                    <p:animEffect transition="in" filter="wipe(left)">
                                      <p:cBhvr>
                                        <p:cTn id="42" dur="500"/>
                                        <p:tgtEl>
                                          <p:spTgt spid="188421">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88421">
                                            <p:txEl>
                                              <p:pRg st="6" end="6"/>
                                            </p:txEl>
                                          </p:spTgt>
                                        </p:tgtEl>
                                        <p:attrNameLst>
                                          <p:attrName>style.visibility</p:attrName>
                                        </p:attrNameLst>
                                      </p:cBhvr>
                                      <p:to>
                                        <p:strVal val="visible"/>
                                      </p:to>
                                    </p:set>
                                    <p:animEffect transition="in" filter="wipe(left)">
                                      <p:cBhvr>
                                        <p:cTn id="47" dur="500"/>
                                        <p:tgtEl>
                                          <p:spTgt spid="188421">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88421">
                                            <p:txEl>
                                              <p:pRg st="7" end="7"/>
                                            </p:txEl>
                                          </p:spTgt>
                                        </p:tgtEl>
                                        <p:attrNameLst>
                                          <p:attrName>style.visibility</p:attrName>
                                        </p:attrNameLst>
                                      </p:cBhvr>
                                      <p:to>
                                        <p:strVal val="visible"/>
                                      </p:to>
                                    </p:set>
                                    <p:animEffect transition="in" filter="wipe(left)">
                                      <p:cBhvr>
                                        <p:cTn id="52" dur="500"/>
                                        <p:tgtEl>
                                          <p:spTgt spid="188421">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88422">
                                            <p:txEl>
                                              <p:pRg st="0" end="0"/>
                                            </p:txEl>
                                          </p:spTgt>
                                        </p:tgtEl>
                                        <p:attrNameLst>
                                          <p:attrName>style.visibility</p:attrName>
                                        </p:attrNameLst>
                                      </p:cBhvr>
                                      <p:to>
                                        <p:strVal val="visible"/>
                                      </p:to>
                                    </p:set>
                                    <p:animEffect transition="in" filter="wipe(left)">
                                      <p:cBhvr>
                                        <p:cTn id="57" dur="500"/>
                                        <p:tgtEl>
                                          <p:spTgt spid="188422">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0" fill="hold" nodeType="clickEffect">
                                  <p:stCondLst>
                                    <p:cond delay="0"/>
                                  </p:stCondLst>
                                  <p:childTnLst>
                                    <p:set>
                                      <p:cBhvr>
                                        <p:cTn id="61" dur="1" fill="hold">
                                          <p:stCondLst>
                                            <p:cond delay="0"/>
                                          </p:stCondLst>
                                        </p:cTn>
                                        <p:tgtEl>
                                          <p:spTgt spid="188418"/>
                                        </p:tgtEl>
                                        <p:attrNameLst>
                                          <p:attrName>style.visibility</p:attrName>
                                        </p:attrNameLst>
                                      </p:cBhvr>
                                      <p:to>
                                        <p:strVal val="visible"/>
                                      </p:to>
                                    </p:set>
                                    <p:anim calcmode="lin" valueType="num">
                                      <p:cBhvr>
                                        <p:cTn id="62" dur="500" fill="hold"/>
                                        <p:tgtEl>
                                          <p:spTgt spid="188418"/>
                                        </p:tgtEl>
                                        <p:attrNameLst>
                                          <p:attrName>ppt_w</p:attrName>
                                        </p:attrNameLst>
                                      </p:cBhvr>
                                      <p:tavLst>
                                        <p:tav tm="0">
                                          <p:val>
                                            <p:fltVal val="0"/>
                                          </p:val>
                                        </p:tav>
                                        <p:tav tm="100000">
                                          <p:val>
                                            <p:strVal val="#ppt_w"/>
                                          </p:val>
                                        </p:tav>
                                      </p:tavLst>
                                    </p:anim>
                                    <p:anim calcmode="lin" valueType="num">
                                      <p:cBhvr>
                                        <p:cTn id="63" dur="500" fill="hold"/>
                                        <p:tgtEl>
                                          <p:spTgt spid="188418"/>
                                        </p:tgtEl>
                                        <p:attrNameLst>
                                          <p:attrName>ppt_h</p:attrName>
                                        </p:attrNameLst>
                                      </p:cBhvr>
                                      <p:tavLst>
                                        <p:tav tm="0">
                                          <p:val>
                                            <p:fltVal val="0"/>
                                          </p:val>
                                        </p:tav>
                                        <p:tav tm="100000">
                                          <p:val>
                                            <p:strVal val="#ppt_h"/>
                                          </p:val>
                                        </p:tav>
                                      </p:tavLst>
                                    </p:anim>
                                    <p:animEffect transition="in" filter="fade">
                                      <p:cBhvr>
                                        <p:cTn id="64" dur="500"/>
                                        <p:tgtEl>
                                          <p:spTgt spid="188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1" grpId="0" build="p"/>
      <p:bldP spid="188422" grpId="0" build="p"/>
      <p:bldP spid="18842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r>
              <a:rPr lang="en-US"/>
              <a:t>Monday, Sept. 9, 2019</a:t>
            </a:r>
          </a:p>
        </p:txBody>
      </p:sp>
      <p:sp>
        <p:nvSpPr>
          <p:cNvPr id="7" name="Footer Placeholder 4"/>
          <p:cNvSpPr>
            <a:spLocks noGrp="1"/>
          </p:cNvSpPr>
          <p:nvPr>
            <p:ph type="ftr" sz="quarter" idx="11"/>
          </p:nvPr>
        </p:nvSpPr>
        <p:spPr/>
        <p:txBody>
          <a:bodyPr/>
          <a:lstStyle/>
          <a:p>
            <a:r>
              <a:rPr lang="en-US"/>
              <a:t>PHYS 1444-002, Fall 2019                    Dr. Jaehoon Yu</a:t>
            </a:r>
          </a:p>
        </p:txBody>
      </p:sp>
      <p:sp>
        <p:nvSpPr>
          <p:cNvPr id="8" name="Slide Number Placeholder 5"/>
          <p:cNvSpPr>
            <a:spLocks noGrp="1"/>
          </p:cNvSpPr>
          <p:nvPr>
            <p:ph type="sldNum" sz="quarter" idx="12"/>
          </p:nvPr>
        </p:nvSpPr>
        <p:spPr/>
        <p:txBody>
          <a:bodyPr/>
          <a:lstStyle/>
          <a:p>
            <a:fld id="{B6015897-0DF8-D944-B6BA-38D754A81F7A}" type="slidenum">
              <a:rPr lang="en-US"/>
              <a:pPr/>
              <a:t>17</a:t>
            </a:fld>
            <a:endParaRPr lang="en-US"/>
          </a:p>
        </p:txBody>
      </p:sp>
      <p:pic>
        <p:nvPicPr>
          <p:cNvPr id="189442" name="Picture 2" descr="FG21_043"/>
          <p:cNvPicPr>
            <a:picLocks noChangeAspect="1" noChangeArrowheads="1"/>
          </p:cNvPicPr>
          <p:nvPr/>
        </p:nvPicPr>
        <p:blipFill>
          <a:blip r:embed="rId2"/>
          <a:srcRect/>
          <a:stretch>
            <a:fillRect/>
          </a:stretch>
        </p:blipFill>
        <p:spPr bwMode="auto">
          <a:xfrm>
            <a:off x="6248400" y="1905000"/>
            <a:ext cx="2895600" cy="4038600"/>
          </a:xfrm>
          <a:prstGeom prst="rect">
            <a:avLst/>
          </a:prstGeom>
          <a:noFill/>
        </p:spPr>
      </p:pic>
      <p:sp>
        <p:nvSpPr>
          <p:cNvPr id="189443" name="Rectangle 3"/>
          <p:cNvSpPr>
            <a:spLocks noGrp="1" noChangeArrowheads="1"/>
          </p:cNvSpPr>
          <p:nvPr>
            <p:ph type="body" idx="1"/>
          </p:nvPr>
        </p:nvSpPr>
        <p:spPr>
          <a:xfrm>
            <a:off x="228600" y="838200"/>
            <a:ext cx="8458200" cy="1219200"/>
          </a:xfrm>
        </p:spPr>
        <p:txBody>
          <a:bodyPr/>
          <a:lstStyle/>
          <a:p>
            <a:r>
              <a:rPr lang="en-US"/>
              <a:t>Let’s consider a dipole placed in a uniform electric field </a:t>
            </a:r>
            <a:r>
              <a:rPr lang="en-US" b="1"/>
              <a:t>E</a:t>
            </a:r>
            <a:r>
              <a:rPr lang="en-US"/>
              <a:t>.</a:t>
            </a:r>
          </a:p>
        </p:txBody>
      </p:sp>
      <p:sp>
        <p:nvSpPr>
          <p:cNvPr id="189444" name="Rectangle 4"/>
          <p:cNvSpPr>
            <a:spLocks noGrp="1" noChangeArrowheads="1"/>
          </p:cNvSpPr>
          <p:nvPr>
            <p:ph type="title"/>
          </p:nvPr>
        </p:nvSpPr>
        <p:spPr>
          <a:xfrm>
            <a:off x="685800" y="228600"/>
            <a:ext cx="7772400" cy="533400"/>
          </a:xfrm>
          <a:noFill/>
          <a:ln/>
        </p:spPr>
        <p:txBody>
          <a:bodyPr/>
          <a:lstStyle/>
          <a:p>
            <a:r>
              <a:rPr lang="en-US"/>
              <a:t>Dipoles in an External Field</a:t>
            </a:r>
          </a:p>
        </p:txBody>
      </p:sp>
      <p:sp>
        <p:nvSpPr>
          <p:cNvPr id="189445" name="Rectangle 5"/>
          <p:cNvSpPr>
            <a:spLocks noChangeArrowheads="1"/>
          </p:cNvSpPr>
          <p:nvPr/>
        </p:nvSpPr>
        <p:spPr bwMode="auto">
          <a:xfrm>
            <a:off x="304800" y="1828800"/>
            <a:ext cx="6096000" cy="44196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2800" dirty="0">
                <a:solidFill>
                  <a:schemeClr val="accent2"/>
                </a:solidFill>
                <a:latin typeface="Arial Narrow" charset="0"/>
              </a:rPr>
              <a:t>What do you think will happen to the dipole in the figure?</a:t>
            </a:r>
          </a:p>
          <a:p>
            <a:pPr marL="742950" lvl="1" indent="-285750">
              <a:spcBef>
                <a:spcPct val="20000"/>
              </a:spcBef>
              <a:buFontTx/>
              <a:buChar char="–"/>
            </a:pPr>
            <a:r>
              <a:rPr lang="en-US" dirty="0">
                <a:solidFill>
                  <a:srgbClr val="660066"/>
                </a:solidFill>
                <a:latin typeface="Arial Narrow" charset="0"/>
                <a:ea typeface="ＭＳ Ｐゴシック" charset="-128"/>
                <a:sym typeface="Wingdings" charset="2"/>
              </a:rPr>
              <a:t>Forces will be exerted on the charges.</a:t>
            </a:r>
          </a:p>
          <a:p>
            <a:pPr marL="1143000" lvl="2" indent="-228600">
              <a:spcBef>
                <a:spcPct val="20000"/>
              </a:spcBef>
              <a:buFontTx/>
              <a:buChar char="•"/>
            </a:pPr>
            <a:r>
              <a:rPr lang="en-US" sz="2000" dirty="0">
                <a:solidFill>
                  <a:schemeClr val="hlink"/>
                </a:solidFill>
                <a:latin typeface="Arial Narrow" charset="0"/>
                <a:ea typeface="ＭＳ Ｐゴシック" charset="-128"/>
                <a:sym typeface="Wingdings" charset="2"/>
              </a:rPr>
              <a:t>The positive charge will get pushed toward right while the negative charge will get pulled toward left.</a:t>
            </a:r>
          </a:p>
          <a:p>
            <a:pPr marL="742950" lvl="1" indent="-285750">
              <a:spcBef>
                <a:spcPct val="20000"/>
              </a:spcBef>
              <a:buFontTx/>
              <a:buChar char="–"/>
            </a:pPr>
            <a:r>
              <a:rPr lang="en-US" dirty="0">
                <a:solidFill>
                  <a:srgbClr val="660066"/>
                </a:solidFill>
                <a:latin typeface="Arial Narrow" charset="0"/>
                <a:ea typeface="ＭＳ Ｐゴシック" charset="-128"/>
              </a:rPr>
              <a:t>What is the net force acting on the dipole?</a:t>
            </a:r>
          </a:p>
          <a:p>
            <a:pPr marL="1143000" lvl="2" indent="-228600">
              <a:spcBef>
                <a:spcPct val="20000"/>
              </a:spcBef>
              <a:buFontTx/>
              <a:buChar char="•"/>
            </a:pPr>
            <a:r>
              <a:rPr lang="en-US" sz="2000" dirty="0">
                <a:solidFill>
                  <a:srgbClr val="003300"/>
                </a:solidFill>
                <a:latin typeface="Arial Narrow" charset="0"/>
                <a:ea typeface="ＭＳ Ｐゴシック" charset="-128"/>
              </a:rPr>
              <a:t>Zero</a:t>
            </a:r>
          </a:p>
          <a:p>
            <a:pPr marL="742950" lvl="1" indent="-285750">
              <a:spcBef>
                <a:spcPct val="20000"/>
              </a:spcBef>
              <a:buFontTx/>
              <a:buChar char="–"/>
            </a:pPr>
            <a:r>
              <a:rPr lang="en-US" dirty="0">
                <a:solidFill>
                  <a:srgbClr val="660066"/>
                </a:solidFill>
                <a:latin typeface="Arial Narrow" charset="0"/>
                <a:ea typeface="ＭＳ Ｐゴシック" charset="-128"/>
              </a:rPr>
              <a:t>So will the dipole not move?</a:t>
            </a:r>
          </a:p>
          <a:p>
            <a:pPr marL="1143000" lvl="2" indent="-228600">
              <a:spcBef>
                <a:spcPct val="20000"/>
              </a:spcBef>
              <a:buFontTx/>
              <a:buChar char="•"/>
            </a:pPr>
            <a:r>
              <a:rPr lang="en-US" sz="2000" dirty="0">
                <a:solidFill>
                  <a:srgbClr val="003300"/>
                </a:solidFill>
                <a:latin typeface="Arial Narrow" charset="0"/>
                <a:ea typeface="ＭＳ Ｐゴシック" charset="-128"/>
              </a:rPr>
              <a:t>Yes, it will.</a:t>
            </a:r>
          </a:p>
          <a:p>
            <a:pPr marL="742950" lvl="1" indent="-285750">
              <a:spcBef>
                <a:spcPct val="20000"/>
              </a:spcBef>
              <a:buFontTx/>
              <a:buChar char="–"/>
            </a:pPr>
            <a:r>
              <a:rPr lang="en-US" dirty="0">
                <a:solidFill>
                  <a:srgbClr val="660066"/>
                </a:solidFill>
                <a:latin typeface="Arial Narrow" charset="0"/>
                <a:ea typeface="ＭＳ Ｐゴシック" charset="-128"/>
              </a:rPr>
              <a:t>Why?</a:t>
            </a:r>
          </a:p>
          <a:p>
            <a:pPr marL="1143000" lvl="2" indent="-228600">
              <a:spcBef>
                <a:spcPct val="20000"/>
              </a:spcBef>
              <a:buFontTx/>
              <a:buChar char="•"/>
            </a:pPr>
            <a:r>
              <a:rPr lang="en-US" sz="2000" dirty="0">
                <a:solidFill>
                  <a:srgbClr val="003300"/>
                </a:solidFill>
                <a:latin typeface="Arial Narrow" charset="0"/>
                <a:ea typeface="ＭＳ Ｐゴシック" charset="-128"/>
              </a:rPr>
              <a:t>There is a torque applied on the dipole.</a:t>
            </a:r>
          </a:p>
        </p:txBody>
      </p:sp>
    </p:spTree>
    <p:extLst>
      <p:ext uri="{BB962C8B-B14F-4D97-AF65-F5344CB8AC3E}">
        <p14:creationId xmlns:p14="http://schemas.microsoft.com/office/powerpoint/2010/main" val="57904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89443">
                                            <p:txEl>
                                              <p:pRg st="0" end="0"/>
                                            </p:txEl>
                                          </p:spTgt>
                                        </p:tgtEl>
                                        <p:attrNameLst>
                                          <p:attrName>style.visibility</p:attrName>
                                        </p:attrNameLst>
                                      </p:cBhvr>
                                      <p:to>
                                        <p:strVal val="visible"/>
                                      </p:to>
                                    </p:set>
                                    <p:animEffect transition="in" filter="wipe(left)">
                                      <p:cBhvr>
                                        <p:cTn id="7" dur="500"/>
                                        <p:tgtEl>
                                          <p:spTgt spid="1894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89445">
                                            <p:txEl>
                                              <p:pRg st="0" end="0"/>
                                            </p:txEl>
                                          </p:spTgt>
                                        </p:tgtEl>
                                        <p:attrNameLst>
                                          <p:attrName>style.visibility</p:attrName>
                                        </p:attrNameLst>
                                      </p:cBhvr>
                                      <p:to>
                                        <p:strVal val="visible"/>
                                      </p:to>
                                    </p:set>
                                    <p:animEffect transition="in" filter="wipe(left)">
                                      <p:cBhvr>
                                        <p:cTn id="12" dur="500"/>
                                        <p:tgtEl>
                                          <p:spTgt spid="18944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189442"/>
                                        </p:tgtEl>
                                        <p:attrNameLst>
                                          <p:attrName>style.visibility</p:attrName>
                                        </p:attrNameLst>
                                      </p:cBhvr>
                                      <p:to>
                                        <p:strVal val="visible"/>
                                      </p:to>
                                    </p:set>
                                    <p:anim calcmode="lin" valueType="num">
                                      <p:cBhvr>
                                        <p:cTn id="17" dur="500" fill="hold"/>
                                        <p:tgtEl>
                                          <p:spTgt spid="189442"/>
                                        </p:tgtEl>
                                        <p:attrNameLst>
                                          <p:attrName>ppt_w</p:attrName>
                                        </p:attrNameLst>
                                      </p:cBhvr>
                                      <p:tavLst>
                                        <p:tav tm="0">
                                          <p:val>
                                            <p:fltVal val="0"/>
                                          </p:val>
                                        </p:tav>
                                        <p:tav tm="100000">
                                          <p:val>
                                            <p:strVal val="#ppt_w"/>
                                          </p:val>
                                        </p:tav>
                                      </p:tavLst>
                                    </p:anim>
                                    <p:anim calcmode="lin" valueType="num">
                                      <p:cBhvr>
                                        <p:cTn id="18" dur="500" fill="hold"/>
                                        <p:tgtEl>
                                          <p:spTgt spid="189442"/>
                                        </p:tgtEl>
                                        <p:attrNameLst>
                                          <p:attrName>ppt_h</p:attrName>
                                        </p:attrNameLst>
                                      </p:cBhvr>
                                      <p:tavLst>
                                        <p:tav tm="0">
                                          <p:val>
                                            <p:fltVal val="0"/>
                                          </p:val>
                                        </p:tav>
                                        <p:tav tm="100000">
                                          <p:val>
                                            <p:strVal val="#ppt_h"/>
                                          </p:val>
                                        </p:tav>
                                      </p:tavLst>
                                    </p:anim>
                                    <p:animEffect transition="in" filter="fade">
                                      <p:cBhvr>
                                        <p:cTn id="19" dur="500"/>
                                        <p:tgtEl>
                                          <p:spTgt spid="18944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89445">
                                            <p:txEl>
                                              <p:pRg st="1" end="1"/>
                                            </p:txEl>
                                          </p:spTgt>
                                        </p:tgtEl>
                                        <p:attrNameLst>
                                          <p:attrName>style.visibility</p:attrName>
                                        </p:attrNameLst>
                                      </p:cBhvr>
                                      <p:to>
                                        <p:strVal val="visible"/>
                                      </p:to>
                                    </p:set>
                                    <p:animEffect transition="in" filter="wipe(left)">
                                      <p:cBhvr>
                                        <p:cTn id="24" dur="500"/>
                                        <p:tgtEl>
                                          <p:spTgt spid="18944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189445">
                                            <p:txEl>
                                              <p:pRg st="2" end="2"/>
                                            </p:txEl>
                                          </p:spTgt>
                                        </p:tgtEl>
                                        <p:attrNameLst>
                                          <p:attrName>style.visibility</p:attrName>
                                        </p:attrNameLst>
                                      </p:cBhvr>
                                      <p:to>
                                        <p:strVal val="visible"/>
                                      </p:to>
                                    </p:set>
                                    <p:animEffect transition="in" filter="wipe(left)">
                                      <p:cBhvr>
                                        <p:cTn id="29" dur="500"/>
                                        <p:tgtEl>
                                          <p:spTgt spid="18944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89445">
                                            <p:txEl>
                                              <p:pRg st="3" end="3"/>
                                            </p:txEl>
                                          </p:spTgt>
                                        </p:tgtEl>
                                        <p:attrNameLst>
                                          <p:attrName>style.visibility</p:attrName>
                                        </p:attrNameLst>
                                      </p:cBhvr>
                                      <p:to>
                                        <p:strVal val="visible"/>
                                      </p:to>
                                    </p:set>
                                    <p:animEffect transition="in" filter="wipe(left)">
                                      <p:cBhvr>
                                        <p:cTn id="34" dur="500"/>
                                        <p:tgtEl>
                                          <p:spTgt spid="18944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89445">
                                            <p:txEl>
                                              <p:pRg st="4" end="4"/>
                                            </p:txEl>
                                          </p:spTgt>
                                        </p:tgtEl>
                                        <p:attrNameLst>
                                          <p:attrName>style.visibility</p:attrName>
                                        </p:attrNameLst>
                                      </p:cBhvr>
                                      <p:to>
                                        <p:strVal val="visible"/>
                                      </p:to>
                                    </p:set>
                                    <p:animEffect transition="in" filter="wipe(left)">
                                      <p:cBhvr>
                                        <p:cTn id="39" dur="500"/>
                                        <p:tgtEl>
                                          <p:spTgt spid="18944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189445">
                                            <p:txEl>
                                              <p:pRg st="5" end="5"/>
                                            </p:txEl>
                                          </p:spTgt>
                                        </p:tgtEl>
                                        <p:attrNameLst>
                                          <p:attrName>style.visibility</p:attrName>
                                        </p:attrNameLst>
                                      </p:cBhvr>
                                      <p:to>
                                        <p:strVal val="visible"/>
                                      </p:to>
                                    </p:set>
                                    <p:animEffect transition="in" filter="wipe(left)">
                                      <p:cBhvr>
                                        <p:cTn id="44" dur="500"/>
                                        <p:tgtEl>
                                          <p:spTgt spid="18944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189445">
                                            <p:txEl>
                                              <p:pRg st="6" end="6"/>
                                            </p:txEl>
                                          </p:spTgt>
                                        </p:tgtEl>
                                        <p:attrNameLst>
                                          <p:attrName>style.visibility</p:attrName>
                                        </p:attrNameLst>
                                      </p:cBhvr>
                                      <p:to>
                                        <p:strVal val="visible"/>
                                      </p:to>
                                    </p:set>
                                    <p:animEffect transition="in" filter="wipe(left)">
                                      <p:cBhvr>
                                        <p:cTn id="49" dur="500"/>
                                        <p:tgtEl>
                                          <p:spTgt spid="189445">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189445">
                                            <p:txEl>
                                              <p:pRg st="7" end="7"/>
                                            </p:txEl>
                                          </p:spTgt>
                                        </p:tgtEl>
                                        <p:attrNameLst>
                                          <p:attrName>style.visibility</p:attrName>
                                        </p:attrNameLst>
                                      </p:cBhvr>
                                      <p:to>
                                        <p:strVal val="visible"/>
                                      </p:to>
                                    </p:set>
                                    <p:animEffect transition="in" filter="wipe(left)">
                                      <p:cBhvr>
                                        <p:cTn id="54" dur="500"/>
                                        <p:tgtEl>
                                          <p:spTgt spid="189445">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189445">
                                            <p:txEl>
                                              <p:pRg st="8" end="8"/>
                                            </p:txEl>
                                          </p:spTgt>
                                        </p:tgtEl>
                                        <p:attrNameLst>
                                          <p:attrName>style.visibility</p:attrName>
                                        </p:attrNameLst>
                                      </p:cBhvr>
                                      <p:to>
                                        <p:strVal val="visible"/>
                                      </p:to>
                                    </p:set>
                                    <p:animEffect transition="in" filter="wipe(left)">
                                      <p:cBhvr>
                                        <p:cTn id="59" dur="500"/>
                                        <p:tgtEl>
                                          <p:spTgt spid="18944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3" grpId="0" build="p"/>
      <p:bldP spid="18944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3"/>
          <p:cNvSpPr>
            <a:spLocks noGrp="1"/>
          </p:cNvSpPr>
          <p:nvPr>
            <p:ph type="dt" sz="half" idx="10"/>
          </p:nvPr>
        </p:nvSpPr>
        <p:spPr/>
        <p:txBody>
          <a:bodyPr/>
          <a:lstStyle/>
          <a:p>
            <a:r>
              <a:rPr lang="en-US"/>
              <a:t>Monday, Sept. 9, 2019</a:t>
            </a:r>
          </a:p>
        </p:txBody>
      </p:sp>
      <p:sp>
        <p:nvSpPr>
          <p:cNvPr id="22" name="Footer Placeholder 4"/>
          <p:cNvSpPr>
            <a:spLocks noGrp="1"/>
          </p:cNvSpPr>
          <p:nvPr>
            <p:ph type="ftr" sz="quarter" idx="11"/>
          </p:nvPr>
        </p:nvSpPr>
        <p:spPr/>
        <p:txBody>
          <a:bodyPr/>
          <a:lstStyle/>
          <a:p>
            <a:r>
              <a:rPr lang="en-US"/>
              <a:t>PHYS 1444-002, Fall 2019                    Dr. Jaehoon Yu</a:t>
            </a:r>
          </a:p>
        </p:txBody>
      </p:sp>
      <p:sp>
        <p:nvSpPr>
          <p:cNvPr id="23" name="Slide Number Placeholder 5"/>
          <p:cNvSpPr>
            <a:spLocks noGrp="1"/>
          </p:cNvSpPr>
          <p:nvPr>
            <p:ph type="sldNum" sz="quarter" idx="12"/>
          </p:nvPr>
        </p:nvSpPr>
        <p:spPr/>
        <p:txBody>
          <a:bodyPr/>
          <a:lstStyle/>
          <a:p>
            <a:fld id="{566E1063-7ADB-8041-AF92-FC0B89B4EDE5}" type="slidenum">
              <a:rPr lang="en-US"/>
              <a:pPr/>
              <a:t>18</a:t>
            </a:fld>
            <a:endParaRPr lang="en-US"/>
          </a:p>
        </p:txBody>
      </p:sp>
      <p:pic>
        <p:nvPicPr>
          <p:cNvPr id="190466" name="Picture 2" descr="FG21_043"/>
          <p:cNvPicPr>
            <a:picLocks noChangeAspect="1" noChangeArrowheads="1"/>
          </p:cNvPicPr>
          <p:nvPr/>
        </p:nvPicPr>
        <p:blipFill>
          <a:blip r:embed="rId3"/>
          <a:srcRect/>
          <a:stretch>
            <a:fillRect/>
          </a:stretch>
        </p:blipFill>
        <p:spPr bwMode="auto">
          <a:xfrm>
            <a:off x="6477000" y="838200"/>
            <a:ext cx="2667000" cy="1524000"/>
          </a:xfrm>
          <a:prstGeom prst="rect">
            <a:avLst/>
          </a:prstGeom>
          <a:noFill/>
        </p:spPr>
      </p:pic>
      <p:sp>
        <p:nvSpPr>
          <p:cNvPr id="190467" name="Rectangle 3"/>
          <p:cNvSpPr>
            <a:spLocks noGrp="1" noChangeArrowheads="1"/>
          </p:cNvSpPr>
          <p:nvPr>
            <p:ph type="body" idx="1"/>
          </p:nvPr>
        </p:nvSpPr>
        <p:spPr>
          <a:xfrm>
            <a:off x="228600" y="914400"/>
            <a:ext cx="8915400" cy="5715000"/>
          </a:xfrm>
        </p:spPr>
        <p:txBody>
          <a:bodyPr/>
          <a:lstStyle/>
          <a:p>
            <a:pPr>
              <a:lnSpc>
                <a:spcPct val="90000"/>
              </a:lnSpc>
            </a:pPr>
            <a:r>
              <a:rPr lang="en-US" dirty="0"/>
              <a:t>How much is the torque on the dipole?</a:t>
            </a:r>
          </a:p>
          <a:p>
            <a:pPr lvl="1">
              <a:lnSpc>
                <a:spcPct val="90000"/>
              </a:lnSpc>
            </a:pPr>
            <a:r>
              <a:rPr lang="en-US" dirty="0"/>
              <a:t>Do you remember the formula for torque?</a:t>
            </a:r>
          </a:p>
          <a:p>
            <a:pPr lvl="2">
              <a:lnSpc>
                <a:spcPct val="90000"/>
              </a:lnSpc>
            </a:pPr>
            <a:r>
              <a:rPr lang="en-US" dirty="0"/>
              <a:t> </a:t>
            </a:r>
          </a:p>
          <a:p>
            <a:pPr lvl="1">
              <a:lnSpc>
                <a:spcPct val="90000"/>
              </a:lnSpc>
            </a:pPr>
            <a:r>
              <a:rPr lang="en-US" dirty="0"/>
              <a:t>The magnitude of the torque exerting on each of the charges with respect to the rotational axis at the center is</a:t>
            </a:r>
          </a:p>
          <a:p>
            <a:pPr lvl="2">
              <a:lnSpc>
                <a:spcPct val="90000"/>
              </a:lnSpc>
            </a:pPr>
            <a:r>
              <a:rPr lang="en-US" dirty="0"/>
              <a:t> </a:t>
            </a:r>
          </a:p>
          <a:p>
            <a:pPr lvl="2">
              <a:lnSpc>
                <a:spcPct val="90000"/>
              </a:lnSpc>
            </a:pPr>
            <a:r>
              <a:rPr lang="en-US" dirty="0"/>
              <a:t> </a:t>
            </a:r>
          </a:p>
          <a:p>
            <a:pPr lvl="1">
              <a:lnSpc>
                <a:spcPct val="90000"/>
              </a:lnSpc>
            </a:pPr>
            <a:r>
              <a:rPr lang="en-US" dirty="0"/>
              <a:t>Thus, the total torque is</a:t>
            </a:r>
          </a:p>
          <a:p>
            <a:pPr lvl="2">
              <a:lnSpc>
                <a:spcPct val="90000"/>
              </a:lnSpc>
            </a:pPr>
            <a:r>
              <a:rPr lang="en-US" dirty="0"/>
              <a:t> </a:t>
            </a:r>
          </a:p>
          <a:p>
            <a:pPr lvl="1">
              <a:lnSpc>
                <a:spcPct val="90000"/>
              </a:lnSpc>
            </a:pPr>
            <a:r>
              <a:rPr lang="en-US" dirty="0"/>
              <a:t>So the torque on a dipole in vector notation is</a:t>
            </a:r>
          </a:p>
          <a:p>
            <a:pPr>
              <a:lnSpc>
                <a:spcPct val="90000"/>
              </a:lnSpc>
            </a:pPr>
            <a:r>
              <a:rPr lang="en-US" dirty="0"/>
              <a:t>The effect of the torque is to try to turn the dipole so that the dipole moment is parallel to </a:t>
            </a:r>
            <a:r>
              <a:rPr lang="en-US" b="1" dirty="0"/>
              <a:t>E</a:t>
            </a:r>
            <a:r>
              <a:rPr lang="en-US" dirty="0"/>
              <a:t>. Which direction?</a:t>
            </a:r>
          </a:p>
        </p:txBody>
      </p:sp>
      <p:sp>
        <p:nvSpPr>
          <p:cNvPr id="190468" name="Rectangle 4"/>
          <p:cNvSpPr>
            <a:spLocks noGrp="1" noChangeArrowheads="1"/>
          </p:cNvSpPr>
          <p:nvPr>
            <p:ph type="title"/>
          </p:nvPr>
        </p:nvSpPr>
        <p:spPr>
          <a:xfrm>
            <a:off x="685800" y="228600"/>
            <a:ext cx="7772400" cy="533400"/>
          </a:xfrm>
          <a:noFill/>
          <a:ln/>
        </p:spPr>
        <p:txBody>
          <a:bodyPr/>
          <a:lstStyle/>
          <a:p>
            <a:r>
              <a:rPr lang="en-US"/>
              <a:t>Dipoles in an External Field, cnt’d </a:t>
            </a:r>
          </a:p>
        </p:txBody>
      </p:sp>
      <p:graphicFrame>
        <p:nvGraphicFramePr>
          <p:cNvPr id="190469" name="Object 5"/>
          <p:cNvGraphicFramePr>
            <a:graphicFrameLocks noChangeAspect="1"/>
          </p:cNvGraphicFramePr>
          <p:nvPr/>
        </p:nvGraphicFramePr>
        <p:xfrm>
          <a:off x="1584325" y="1889125"/>
          <a:ext cx="625475" cy="461963"/>
        </p:xfrm>
        <a:graphic>
          <a:graphicData uri="http://schemas.openxmlformats.org/presentationml/2006/ole">
            <mc:AlternateContent xmlns:mc="http://schemas.openxmlformats.org/markup-compatibility/2006">
              <mc:Choice xmlns:v="urn:schemas-microsoft-com:vml" Requires="v">
                <p:oleObj spid="_x0000_s67585" name="Equation" r:id="rId4" imgW="241300" imgH="177800" progId="Equation.DSMT4">
                  <p:embed/>
                </p:oleObj>
              </mc:Choice>
              <mc:Fallback>
                <p:oleObj name="Equation" r:id="rId4" imgW="241300" imgH="177800" progId="Equation.DSMT4">
                  <p:embed/>
                  <p:pic>
                    <p:nvPicPr>
                      <p:cNvPr id="190469" name="Object 5"/>
                      <p:cNvPicPr>
                        <a:picLocks noChangeAspect="1" noChangeArrowheads="1"/>
                      </p:cNvPicPr>
                      <p:nvPr/>
                    </p:nvPicPr>
                    <p:blipFill>
                      <a:blip r:embed="rId5"/>
                      <a:srcRect/>
                      <a:stretch>
                        <a:fillRect/>
                      </a:stretch>
                    </p:blipFill>
                    <p:spPr bwMode="auto">
                      <a:xfrm>
                        <a:off x="1584325" y="1889125"/>
                        <a:ext cx="625475" cy="4619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70" name="Object 6"/>
          <p:cNvGraphicFramePr>
            <a:graphicFrameLocks noChangeAspect="1"/>
          </p:cNvGraphicFramePr>
          <p:nvPr/>
        </p:nvGraphicFramePr>
        <p:xfrm>
          <a:off x="1435100" y="3100388"/>
          <a:ext cx="1328738" cy="415925"/>
        </p:xfrm>
        <a:graphic>
          <a:graphicData uri="http://schemas.openxmlformats.org/presentationml/2006/ole">
            <mc:AlternateContent xmlns:mc="http://schemas.openxmlformats.org/markup-compatibility/2006">
              <mc:Choice xmlns:v="urn:schemas-microsoft-com:vml" Requires="v">
                <p:oleObj spid="_x0000_s67586" name="Equation" r:id="rId6" imgW="850900" imgH="266700" progId="Equation.DSMT4">
                  <p:embed/>
                </p:oleObj>
              </mc:Choice>
              <mc:Fallback>
                <p:oleObj name="Equation" r:id="rId6" imgW="850900" imgH="266700" progId="Equation.DSMT4">
                  <p:embed/>
                  <p:pic>
                    <p:nvPicPr>
                      <p:cNvPr id="190470" name="Object 6"/>
                      <p:cNvPicPr>
                        <a:picLocks noChangeAspect="1" noChangeArrowheads="1"/>
                      </p:cNvPicPr>
                      <p:nvPr/>
                    </p:nvPicPr>
                    <p:blipFill>
                      <a:blip r:embed="rId7"/>
                      <a:srcRect/>
                      <a:stretch>
                        <a:fillRect/>
                      </a:stretch>
                    </p:blipFill>
                    <p:spPr bwMode="auto">
                      <a:xfrm>
                        <a:off x="1435100" y="3100388"/>
                        <a:ext cx="1328738" cy="4159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71" name="Object 7"/>
          <p:cNvGraphicFramePr>
            <a:graphicFrameLocks noChangeAspect="1"/>
          </p:cNvGraphicFramePr>
          <p:nvPr/>
        </p:nvGraphicFramePr>
        <p:xfrm>
          <a:off x="1433513" y="3633788"/>
          <a:ext cx="1330325" cy="417512"/>
        </p:xfrm>
        <a:graphic>
          <a:graphicData uri="http://schemas.openxmlformats.org/presentationml/2006/ole">
            <mc:AlternateContent xmlns:mc="http://schemas.openxmlformats.org/markup-compatibility/2006">
              <mc:Choice xmlns:v="urn:schemas-microsoft-com:vml" Requires="v">
                <p:oleObj spid="_x0000_s67587" name="Equation" r:id="rId8" imgW="850900" imgH="266700" progId="Equation.DSMT4">
                  <p:embed/>
                </p:oleObj>
              </mc:Choice>
              <mc:Fallback>
                <p:oleObj name="Equation" r:id="rId8" imgW="850900" imgH="266700" progId="Equation.DSMT4">
                  <p:embed/>
                  <p:pic>
                    <p:nvPicPr>
                      <p:cNvPr id="190471" name="Object 7"/>
                      <p:cNvPicPr>
                        <a:picLocks noChangeAspect="1" noChangeArrowheads="1"/>
                      </p:cNvPicPr>
                      <p:nvPr/>
                    </p:nvPicPr>
                    <p:blipFill>
                      <a:blip r:embed="rId9"/>
                      <a:srcRect/>
                      <a:stretch>
                        <a:fillRect/>
                      </a:stretch>
                    </p:blipFill>
                    <p:spPr bwMode="auto">
                      <a:xfrm>
                        <a:off x="1433513" y="3633788"/>
                        <a:ext cx="1330325" cy="4175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72" name="Object 8"/>
          <p:cNvGraphicFramePr>
            <a:graphicFrameLocks noChangeAspect="1"/>
          </p:cNvGraphicFramePr>
          <p:nvPr/>
        </p:nvGraphicFramePr>
        <p:xfrm>
          <a:off x="1447800" y="4471988"/>
          <a:ext cx="655638" cy="317500"/>
        </p:xfrm>
        <a:graphic>
          <a:graphicData uri="http://schemas.openxmlformats.org/presentationml/2006/ole">
            <mc:AlternateContent xmlns:mc="http://schemas.openxmlformats.org/markup-compatibility/2006">
              <mc:Choice xmlns:v="urn:schemas-microsoft-com:vml" Requires="v">
                <p:oleObj spid="_x0000_s67588" name="Equation" r:id="rId10" imgW="419040" imgH="203040" progId="Equation.DSMT4">
                  <p:embed/>
                </p:oleObj>
              </mc:Choice>
              <mc:Fallback>
                <p:oleObj name="Equation" r:id="rId10" imgW="419040" imgH="203040" progId="Equation.DSMT4">
                  <p:embed/>
                  <p:pic>
                    <p:nvPicPr>
                      <p:cNvPr id="190472"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47800" y="4471988"/>
                        <a:ext cx="655638" cy="317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73" name="Object 9"/>
          <p:cNvGraphicFramePr>
            <a:graphicFrameLocks noChangeAspect="1"/>
          </p:cNvGraphicFramePr>
          <p:nvPr/>
        </p:nvGraphicFramePr>
        <p:xfrm>
          <a:off x="6991350" y="4757738"/>
          <a:ext cx="1714500" cy="635000"/>
        </p:xfrm>
        <a:graphic>
          <a:graphicData uri="http://schemas.openxmlformats.org/presentationml/2006/ole">
            <mc:AlternateContent xmlns:mc="http://schemas.openxmlformats.org/markup-compatibility/2006">
              <mc:Choice xmlns:v="urn:schemas-microsoft-com:vml" Requires="v">
                <p:oleObj spid="_x0000_s67589" name="Equation" r:id="rId12" imgW="584200" imgH="215900" progId="Equation.DSMT4">
                  <p:embed/>
                </p:oleObj>
              </mc:Choice>
              <mc:Fallback>
                <p:oleObj name="Equation" r:id="rId12" imgW="584200" imgH="215900" progId="Equation.DSMT4">
                  <p:embed/>
                  <p:pic>
                    <p:nvPicPr>
                      <p:cNvPr id="190473" name="Object 9"/>
                      <p:cNvPicPr>
                        <a:picLocks noChangeAspect="1" noChangeArrowheads="1"/>
                      </p:cNvPicPr>
                      <p:nvPr/>
                    </p:nvPicPr>
                    <p:blipFill>
                      <a:blip r:embed="rId13"/>
                      <a:srcRect/>
                      <a:stretch>
                        <a:fillRect/>
                      </a:stretch>
                    </p:blipFill>
                    <p:spPr bwMode="auto">
                      <a:xfrm>
                        <a:off x="6991350" y="4757738"/>
                        <a:ext cx="1714500" cy="6350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74" name="Object 10"/>
          <p:cNvGraphicFramePr>
            <a:graphicFrameLocks noChangeAspect="1"/>
          </p:cNvGraphicFramePr>
          <p:nvPr/>
        </p:nvGraphicFramePr>
        <p:xfrm>
          <a:off x="2143125" y="1844675"/>
          <a:ext cx="922338" cy="460375"/>
        </p:xfrm>
        <a:graphic>
          <a:graphicData uri="http://schemas.openxmlformats.org/presentationml/2006/ole">
            <mc:AlternateContent xmlns:mc="http://schemas.openxmlformats.org/markup-compatibility/2006">
              <mc:Choice xmlns:v="urn:schemas-microsoft-com:vml" Requires="v">
                <p:oleObj spid="_x0000_s67590" name="Equation" r:id="rId14" imgW="355600" imgH="177800" progId="Equation.DSMT4">
                  <p:embed/>
                </p:oleObj>
              </mc:Choice>
              <mc:Fallback>
                <p:oleObj name="Equation" r:id="rId14" imgW="355600" imgH="177800" progId="Equation.DSMT4">
                  <p:embed/>
                  <p:pic>
                    <p:nvPicPr>
                      <p:cNvPr id="190474" name="Object 10"/>
                      <p:cNvPicPr>
                        <a:picLocks noChangeAspect="1" noChangeArrowheads="1"/>
                      </p:cNvPicPr>
                      <p:nvPr/>
                    </p:nvPicPr>
                    <p:blipFill>
                      <a:blip r:embed="rId15"/>
                      <a:srcRect/>
                      <a:stretch>
                        <a:fillRect/>
                      </a:stretch>
                    </p:blipFill>
                    <p:spPr bwMode="auto">
                      <a:xfrm>
                        <a:off x="2143125" y="1844675"/>
                        <a:ext cx="922338" cy="4603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75" name="Object 11"/>
          <p:cNvGraphicFramePr>
            <a:graphicFrameLocks noChangeAspect="1"/>
          </p:cNvGraphicFramePr>
          <p:nvPr/>
        </p:nvGraphicFramePr>
        <p:xfrm>
          <a:off x="2746375" y="3170238"/>
          <a:ext cx="911225" cy="258762"/>
        </p:xfrm>
        <a:graphic>
          <a:graphicData uri="http://schemas.openxmlformats.org/presentationml/2006/ole">
            <mc:AlternateContent xmlns:mc="http://schemas.openxmlformats.org/markup-compatibility/2006">
              <mc:Choice xmlns:v="urn:schemas-microsoft-com:vml" Requires="v">
                <p:oleObj spid="_x0000_s67591" name="Equation" r:id="rId16" imgW="583920" imgH="164880" progId="Equation.DSMT4">
                  <p:embed/>
                </p:oleObj>
              </mc:Choice>
              <mc:Fallback>
                <p:oleObj name="Equation" r:id="rId16" imgW="583920" imgH="164880" progId="Equation.DSMT4">
                  <p:embed/>
                  <p:pic>
                    <p:nvPicPr>
                      <p:cNvPr id="190475"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46375" y="3170238"/>
                        <a:ext cx="911225" cy="2587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76" name="Object 12"/>
          <p:cNvGraphicFramePr>
            <a:graphicFrameLocks noChangeAspect="1"/>
          </p:cNvGraphicFramePr>
          <p:nvPr/>
        </p:nvGraphicFramePr>
        <p:xfrm>
          <a:off x="3595688" y="2971800"/>
          <a:ext cx="1585912" cy="674688"/>
        </p:xfrm>
        <a:graphic>
          <a:graphicData uri="http://schemas.openxmlformats.org/presentationml/2006/ole">
            <mc:AlternateContent xmlns:mc="http://schemas.openxmlformats.org/markup-compatibility/2006">
              <mc:Choice xmlns:v="urn:schemas-microsoft-com:vml" Requires="v">
                <p:oleObj spid="_x0000_s67592" name="Equation" r:id="rId18" imgW="1015920" imgH="431640" progId="Equation.DSMT4">
                  <p:embed/>
                </p:oleObj>
              </mc:Choice>
              <mc:Fallback>
                <p:oleObj name="Equation" r:id="rId18" imgW="1015920" imgH="431640" progId="Equation.DSMT4">
                  <p:embed/>
                  <p:pic>
                    <p:nvPicPr>
                      <p:cNvPr id="190476" name="Object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595688" y="2971800"/>
                        <a:ext cx="1585912" cy="6746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77" name="Object 13"/>
          <p:cNvGraphicFramePr>
            <a:graphicFrameLocks noChangeAspect="1"/>
          </p:cNvGraphicFramePr>
          <p:nvPr/>
        </p:nvGraphicFramePr>
        <p:xfrm>
          <a:off x="5200650" y="3005138"/>
          <a:ext cx="971550" cy="576262"/>
        </p:xfrm>
        <a:graphic>
          <a:graphicData uri="http://schemas.openxmlformats.org/presentationml/2006/ole">
            <mc:AlternateContent xmlns:mc="http://schemas.openxmlformats.org/markup-compatibility/2006">
              <mc:Choice xmlns:v="urn:schemas-microsoft-com:vml" Requires="v">
                <p:oleObj spid="_x0000_s67593" name="Equation" r:id="rId20" imgW="622080" imgH="368280" progId="Equation.DSMT4">
                  <p:embed/>
                </p:oleObj>
              </mc:Choice>
              <mc:Fallback>
                <p:oleObj name="Equation" r:id="rId20" imgW="622080" imgH="368280" progId="Equation.DSMT4">
                  <p:embed/>
                  <p:pic>
                    <p:nvPicPr>
                      <p:cNvPr id="190477" name="Object 1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200650" y="3005138"/>
                        <a:ext cx="971550" cy="5762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78" name="Object 14"/>
          <p:cNvGraphicFramePr>
            <a:graphicFrameLocks noChangeAspect="1"/>
          </p:cNvGraphicFramePr>
          <p:nvPr/>
        </p:nvGraphicFramePr>
        <p:xfrm>
          <a:off x="3657600" y="3505200"/>
          <a:ext cx="1865313" cy="674688"/>
        </p:xfrm>
        <a:graphic>
          <a:graphicData uri="http://schemas.openxmlformats.org/presentationml/2006/ole">
            <mc:AlternateContent xmlns:mc="http://schemas.openxmlformats.org/markup-compatibility/2006">
              <mc:Choice xmlns:v="urn:schemas-microsoft-com:vml" Requires="v">
                <p:oleObj spid="_x0000_s67594" name="Equation" r:id="rId22" imgW="1193760" imgH="431640" progId="Equation.DSMT4">
                  <p:embed/>
                </p:oleObj>
              </mc:Choice>
              <mc:Fallback>
                <p:oleObj name="Equation" r:id="rId22" imgW="1193760" imgH="431640" progId="Equation.DSMT4">
                  <p:embed/>
                  <p:pic>
                    <p:nvPicPr>
                      <p:cNvPr id="190478" name="Object 1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657600" y="3505200"/>
                        <a:ext cx="1865313" cy="6746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79" name="Object 15"/>
          <p:cNvGraphicFramePr>
            <a:graphicFrameLocks noChangeAspect="1"/>
          </p:cNvGraphicFramePr>
          <p:nvPr/>
        </p:nvGraphicFramePr>
        <p:xfrm>
          <a:off x="5505450" y="3581400"/>
          <a:ext cx="971550" cy="576263"/>
        </p:xfrm>
        <a:graphic>
          <a:graphicData uri="http://schemas.openxmlformats.org/presentationml/2006/ole">
            <mc:AlternateContent xmlns:mc="http://schemas.openxmlformats.org/markup-compatibility/2006">
              <mc:Choice xmlns:v="urn:schemas-microsoft-com:vml" Requires="v">
                <p:oleObj spid="_x0000_s67595" name="Equation" r:id="rId24" imgW="622080" imgH="368280" progId="Equation.DSMT4">
                  <p:embed/>
                </p:oleObj>
              </mc:Choice>
              <mc:Fallback>
                <p:oleObj name="Equation" r:id="rId24" imgW="622080" imgH="368280" progId="Equation.DSMT4">
                  <p:embed/>
                  <p:pic>
                    <p:nvPicPr>
                      <p:cNvPr id="190479" name="Object 1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505450" y="3581400"/>
                        <a:ext cx="971550" cy="5762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80" name="Object 16"/>
          <p:cNvGraphicFramePr>
            <a:graphicFrameLocks noChangeAspect="1"/>
          </p:cNvGraphicFramePr>
          <p:nvPr/>
        </p:nvGraphicFramePr>
        <p:xfrm>
          <a:off x="2743200" y="3657600"/>
          <a:ext cx="911225" cy="258763"/>
        </p:xfrm>
        <a:graphic>
          <a:graphicData uri="http://schemas.openxmlformats.org/presentationml/2006/ole">
            <mc:AlternateContent xmlns:mc="http://schemas.openxmlformats.org/markup-compatibility/2006">
              <mc:Choice xmlns:v="urn:schemas-microsoft-com:vml" Requires="v">
                <p:oleObj spid="_x0000_s67596" name="Equation" r:id="rId26" imgW="583920" imgH="164880" progId="Equation.DSMT4">
                  <p:embed/>
                </p:oleObj>
              </mc:Choice>
              <mc:Fallback>
                <p:oleObj name="Equation" r:id="rId26" imgW="583920" imgH="164880" progId="Equation.DSMT4">
                  <p:embed/>
                  <p:pic>
                    <p:nvPicPr>
                      <p:cNvPr id="190480" name="Object 1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743200" y="3657600"/>
                        <a:ext cx="911225" cy="2587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81" name="Object 17"/>
          <p:cNvGraphicFramePr>
            <a:graphicFrameLocks noChangeAspect="1"/>
          </p:cNvGraphicFramePr>
          <p:nvPr/>
        </p:nvGraphicFramePr>
        <p:xfrm>
          <a:off x="2128838" y="4495800"/>
          <a:ext cx="1071562" cy="357188"/>
        </p:xfrm>
        <a:graphic>
          <a:graphicData uri="http://schemas.openxmlformats.org/presentationml/2006/ole">
            <mc:AlternateContent xmlns:mc="http://schemas.openxmlformats.org/markup-compatibility/2006">
              <mc:Choice xmlns:v="urn:schemas-microsoft-com:vml" Requires="v">
                <p:oleObj spid="_x0000_s67597" name="Equation" r:id="rId27" imgW="685800" imgH="228600" progId="Equation.DSMT4">
                  <p:embed/>
                </p:oleObj>
              </mc:Choice>
              <mc:Fallback>
                <p:oleObj name="Equation" r:id="rId27" imgW="685800" imgH="228600" progId="Equation.DSMT4">
                  <p:embed/>
                  <p:pic>
                    <p:nvPicPr>
                      <p:cNvPr id="190481" name="Object 17"/>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28838" y="4495800"/>
                        <a:ext cx="1071562" cy="3571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82" name="Object 18"/>
          <p:cNvGraphicFramePr>
            <a:graphicFrameLocks noChangeAspect="1"/>
          </p:cNvGraphicFramePr>
          <p:nvPr/>
        </p:nvGraphicFramePr>
        <p:xfrm>
          <a:off x="3168650" y="4343400"/>
          <a:ext cx="2241550" cy="576263"/>
        </p:xfrm>
        <a:graphic>
          <a:graphicData uri="http://schemas.openxmlformats.org/presentationml/2006/ole">
            <mc:AlternateContent xmlns:mc="http://schemas.openxmlformats.org/markup-compatibility/2006">
              <mc:Choice xmlns:v="urn:schemas-microsoft-com:vml" Requires="v">
                <p:oleObj spid="_x0000_s67598" name="Equation" r:id="rId29" imgW="1434960" imgH="368280" progId="Equation.DSMT4">
                  <p:embed/>
                </p:oleObj>
              </mc:Choice>
              <mc:Fallback>
                <p:oleObj name="Equation" r:id="rId29" imgW="1434960" imgH="368280" progId="Equation.DSMT4">
                  <p:embed/>
                  <p:pic>
                    <p:nvPicPr>
                      <p:cNvPr id="190482" name="Object 18"/>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168650" y="4343400"/>
                        <a:ext cx="2241550" cy="5762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83" name="Object 19"/>
          <p:cNvGraphicFramePr>
            <a:graphicFrameLocks noChangeAspect="1"/>
          </p:cNvGraphicFramePr>
          <p:nvPr/>
        </p:nvGraphicFramePr>
        <p:xfrm>
          <a:off x="5368925" y="4495800"/>
          <a:ext cx="1031875" cy="298450"/>
        </p:xfrm>
        <a:graphic>
          <a:graphicData uri="http://schemas.openxmlformats.org/presentationml/2006/ole">
            <mc:AlternateContent xmlns:mc="http://schemas.openxmlformats.org/markup-compatibility/2006">
              <mc:Choice xmlns:v="urn:schemas-microsoft-com:vml" Requires="v">
                <p:oleObj spid="_x0000_s67599" name="Equation" r:id="rId31" imgW="660240" imgH="190440" progId="Equation.DSMT4">
                  <p:embed/>
                </p:oleObj>
              </mc:Choice>
              <mc:Fallback>
                <p:oleObj name="Equation" r:id="rId31" imgW="660240" imgH="190440" progId="Equation.DSMT4">
                  <p:embed/>
                  <p:pic>
                    <p:nvPicPr>
                      <p:cNvPr id="190483" name="Object 19"/>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5368925" y="4495800"/>
                        <a:ext cx="1031875" cy="2984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0484" name="Object 20"/>
          <p:cNvGraphicFramePr>
            <a:graphicFrameLocks noChangeAspect="1"/>
          </p:cNvGraphicFramePr>
          <p:nvPr/>
        </p:nvGraphicFramePr>
        <p:xfrm>
          <a:off x="6369050" y="4495800"/>
          <a:ext cx="793750" cy="298450"/>
        </p:xfrm>
        <a:graphic>
          <a:graphicData uri="http://schemas.openxmlformats.org/presentationml/2006/ole">
            <mc:AlternateContent xmlns:mc="http://schemas.openxmlformats.org/markup-compatibility/2006">
              <mc:Choice xmlns:v="urn:schemas-microsoft-com:vml" Requires="v">
                <p:oleObj spid="_x0000_s67600" name="Equation" r:id="rId33" imgW="507960" imgH="190440" progId="Equation.DSMT4">
                  <p:embed/>
                </p:oleObj>
              </mc:Choice>
              <mc:Fallback>
                <p:oleObj name="Equation" r:id="rId33" imgW="507960" imgH="190440" progId="Equation.DSMT4">
                  <p:embed/>
                  <p:pic>
                    <p:nvPicPr>
                      <p:cNvPr id="190484" name="Object 20"/>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6369050" y="4495800"/>
                        <a:ext cx="793750" cy="2984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0754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0467">
                                            <p:txEl>
                                              <p:pRg st="0" end="0"/>
                                            </p:txEl>
                                          </p:spTgt>
                                        </p:tgtEl>
                                        <p:attrNameLst>
                                          <p:attrName>style.visibility</p:attrName>
                                        </p:attrNameLst>
                                      </p:cBhvr>
                                      <p:to>
                                        <p:strVal val="visible"/>
                                      </p:to>
                                    </p:set>
                                    <p:animEffect transition="in" filter="wipe(left)">
                                      <p:cBhvr>
                                        <p:cTn id="7" dur="500"/>
                                        <p:tgtEl>
                                          <p:spTgt spid="190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90466"/>
                                        </p:tgtEl>
                                        <p:attrNameLst>
                                          <p:attrName>style.visibility</p:attrName>
                                        </p:attrNameLst>
                                      </p:cBhvr>
                                      <p:to>
                                        <p:strVal val="visible"/>
                                      </p:to>
                                    </p:set>
                                    <p:anim calcmode="lin" valueType="num">
                                      <p:cBhvr>
                                        <p:cTn id="12" dur="500" fill="hold"/>
                                        <p:tgtEl>
                                          <p:spTgt spid="190466"/>
                                        </p:tgtEl>
                                        <p:attrNameLst>
                                          <p:attrName>ppt_w</p:attrName>
                                        </p:attrNameLst>
                                      </p:cBhvr>
                                      <p:tavLst>
                                        <p:tav tm="0">
                                          <p:val>
                                            <p:fltVal val="0"/>
                                          </p:val>
                                        </p:tav>
                                        <p:tav tm="100000">
                                          <p:val>
                                            <p:strVal val="#ppt_w"/>
                                          </p:val>
                                        </p:tav>
                                      </p:tavLst>
                                    </p:anim>
                                    <p:anim calcmode="lin" valueType="num">
                                      <p:cBhvr>
                                        <p:cTn id="13" dur="500" fill="hold"/>
                                        <p:tgtEl>
                                          <p:spTgt spid="190466"/>
                                        </p:tgtEl>
                                        <p:attrNameLst>
                                          <p:attrName>ppt_h</p:attrName>
                                        </p:attrNameLst>
                                      </p:cBhvr>
                                      <p:tavLst>
                                        <p:tav tm="0">
                                          <p:val>
                                            <p:fltVal val="0"/>
                                          </p:val>
                                        </p:tav>
                                        <p:tav tm="100000">
                                          <p:val>
                                            <p:strVal val="#ppt_h"/>
                                          </p:val>
                                        </p:tav>
                                      </p:tavLst>
                                    </p:anim>
                                    <p:animEffect transition="in" filter="fade">
                                      <p:cBhvr>
                                        <p:cTn id="14" dur="500"/>
                                        <p:tgtEl>
                                          <p:spTgt spid="19046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90467">
                                            <p:txEl>
                                              <p:pRg st="1" end="1"/>
                                            </p:txEl>
                                          </p:spTgt>
                                        </p:tgtEl>
                                        <p:attrNameLst>
                                          <p:attrName>style.visibility</p:attrName>
                                        </p:attrNameLst>
                                      </p:cBhvr>
                                      <p:to>
                                        <p:strVal val="visible"/>
                                      </p:to>
                                    </p:set>
                                    <p:animEffect transition="in" filter="wipe(left)">
                                      <p:cBhvr>
                                        <p:cTn id="19" dur="500"/>
                                        <p:tgtEl>
                                          <p:spTgt spid="19046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190467">
                                            <p:txEl>
                                              <p:pRg st="2" end="2"/>
                                            </p:txEl>
                                          </p:spTgt>
                                        </p:tgtEl>
                                        <p:attrNameLst>
                                          <p:attrName>style.visibility</p:attrName>
                                        </p:attrNameLst>
                                      </p:cBhvr>
                                      <p:to>
                                        <p:strVal val="visible"/>
                                      </p:to>
                                    </p:set>
                                    <p:animEffect transition="in" filter="wipe(left)">
                                      <p:cBhvr>
                                        <p:cTn id="24" dur="500"/>
                                        <p:tgtEl>
                                          <p:spTgt spid="190467">
                                            <p:txEl>
                                              <p:pRg st="2" end="2"/>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190469"/>
                                        </p:tgtEl>
                                        <p:attrNameLst>
                                          <p:attrName>style.visibility</p:attrName>
                                        </p:attrNameLst>
                                      </p:cBhvr>
                                      <p:to>
                                        <p:strVal val="visible"/>
                                      </p:to>
                                    </p:set>
                                    <p:animEffect transition="in" filter="wipe(left)">
                                      <p:cBhvr>
                                        <p:cTn id="27" dur="500"/>
                                        <p:tgtEl>
                                          <p:spTgt spid="19046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0474"/>
                                        </p:tgtEl>
                                        <p:attrNameLst>
                                          <p:attrName>style.visibility</p:attrName>
                                        </p:attrNameLst>
                                      </p:cBhvr>
                                      <p:to>
                                        <p:strVal val="visible"/>
                                      </p:to>
                                    </p:set>
                                    <p:animEffect transition="in" filter="wipe(left)">
                                      <p:cBhvr>
                                        <p:cTn id="32" dur="500"/>
                                        <p:tgtEl>
                                          <p:spTgt spid="19047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90467">
                                            <p:txEl>
                                              <p:pRg st="3" end="3"/>
                                            </p:txEl>
                                          </p:spTgt>
                                        </p:tgtEl>
                                        <p:attrNameLst>
                                          <p:attrName>style.visibility</p:attrName>
                                        </p:attrNameLst>
                                      </p:cBhvr>
                                      <p:to>
                                        <p:strVal val="visible"/>
                                      </p:to>
                                    </p:set>
                                    <p:animEffect transition="in" filter="wipe(left)">
                                      <p:cBhvr>
                                        <p:cTn id="37" dur="500"/>
                                        <p:tgtEl>
                                          <p:spTgt spid="190467">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90467">
                                            <p:txEl>
                                              <p:pRg st="4" end="4"/>
                                            </p:txEl>
                                          </p:spTgt>
                                        </p:tgtEl>
                                        <p:attrNameLst>
                                          <p:attrName>style.visibility</p:attrName>
                                        </p:attrNameLst>
                                      </p:cBhvr>
                                      <p:to>
                                        <p:strVal val="visible"/>
                                      </p:to>
                                    </p:set>
                                    <p:animEffect transition="in" filter="wipe(left)">
                                      <p:cBhvr>
                                        <p:cTn id="42" dur="500"/>
                                        <p:tgtEl>
                                          <p:spTgt spid="190467">
                                            <p:txEl>
                                              <p:pRg st="4" end="4"/>
                                            </p:txEl>
                                          </p:spTgt>
                                        </p:tgtEl>
                                      </p:cBhvr>
                                    </p:animEffect>
                                  </p:childTnLst>
                                </p:cTn>
                              </p:par>
                              <p:par>
                                <p:cTn id="43" presetID="22" presetClass="entr" presetSubtype="8" fill="hold" nodeType="withEffect">
                                  <p:stCondLst>
                                    <p:cond delay="0"/>
                                  </p:stCondLst>
                                  <p:childTnLst>
                                    <p:set>
                                      <p:cBhvr>
                                        <p:cTn id="44" dur="1" fill="hold">
                                          <p:stCondLst>
                                            <p:cond delay="0"/>
                                          </p:stCondLst>
                                        </p:cTn>
                                        <p:tgtEl>
                                          <p:spTgt spid="190470"/>
                                        </p:tgtEl>
                                        <p:attrNameLst>
                                          <p:attrName>style.visibility</p:attrName>
                                        </p:attrNameLst>
                                      </p:cBhvr>
                                      <p:to>
                                        <p:strVal val="visible"/>
                                      </p:to>
                                    </p:set>
                                    <p:animEffect transition="in" filter="wipe(left)">
                                      <p:cBhvr>
                                        <p:cTn id="45" dur="500"/>
                                        <p:tgtEl>
                                          <p:spTgt spid="19047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90475"/>
                                        </p:tgtEl>
                                        <p:attrNameLst>
                                          <p:attrName>style.visibility</p:attrName>
                                        </p:attrNameLst>
                                      </p:cBhvr>
                                      <p:to>
                                        <p:strVal val="visible"/>
                                      </p:to>
                                    </p:set>
                                    <p:animEffect transition="in" filter="wipe(left)">
                                      <p:cBhvr>
                                        <p:cTn id="50" dur="500"/>
                                        <p:tgtEl>
                                          <p:spTgt spid="19047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190476"/>
                                        </p:tgtEl>
                                        <p:attrNameLst>
                                          <p:attrName>style.visibility</p:attrName>
                                        </p:attrNameLst>
                                      </p:cBhvr>
                                      <p:to>
                                        <p:strVal val="visible"/>
                                      </p:to>
                                    </p:set>
                                    <p:animEffect transition="in" filter="wipe(left)">
                                      <p:cBhvr>
                                        <p:cTn id="55" dur="500"/>
                                        <p:tgtEl>
                                          <p:spTgt spid="19047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190477"/>
                                        </p:tgtEl>
                                        <p:attrNameLst>
                                          <p:attrName>style.visibility</p:attrName>
                                        </p:attrNameLst>
                                      </p:cBhvr>
                                      <p:to>
                                        <p:strVal val="visible"/>
                                      </p:to>
                                    </p:set>
                                    <p:animEffect transition="in" filter="wipe(left)">
                                      <p:cBhvr>
                                        <p:cTn id="60" dur="500"/>
                                        <p:tgtEl>
                                          <p:spTgt spid="19047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190467">
                                            <p:txEl>
                                              <p:pRg st="5" end="5"/>
                                            </p:txEl>
                                          </p:spTgt>
                                        </p:tgtEl>
                                        <p:attrNameLst>
                                          <p:attrName>style.visibility</p:attrName>
                                        </p:attrNameLst>
                                      </p:cBhvr>
                                      <p:to>
                                        <p:strVal val="visible"/>
                                      </p:to>
                                    </p:set>
                                    <p:animEffect transition="in" filter="wipe(left)">
                                      <p:cBhvr>
                                        <p:cTn id="65" dur="500"/>
                                        <p:tgtEl>
                                          <p:spTgt spid="190467">
                                            <p:txEl>
                                              <p:pRg st="5" end="5"/>
                                            </p:txEl>
                                          </p:spTgt>
                                        </p:tgtEl>
                                      </p:cBhvr>
                                    </p:animEffect>
                                  </p:childTnLst>
                                </p:cTn>
                              </p:par>
                              <p:par>
                                <p:cTn id="66" presetID="22" presetClass="entr" presetSubtype="8" fill="hold" nodeType="withEffect">
                                  <p:stCondLst>
                                    <p:cond delay="0"/>
                                  </p:stCondLst>
                                  <p:childTnLst>
                                    <p:set>
                                      <p:cBhvr>
                                        <p:cTn id="67" dur="1" fill="hold">
                                          <p:stCondLst>
                                            <p:cond delay="0"/>
                                          </p:stCondLst>
                                        </p:cTn>
                                        <p:tgtEl>
                                          <p:spTgt spid="190471"/>
                                        </p:tgtEl>
                                        <p:attrNameLst>
                                          <p:attrName>style.visibility</p:attrName>
                                        </p:attrNameLst>
                                      </p:cBhvr>
                                      <p:to>
                                        <p:strVal val="visible"/>
                                      </p:to>
                                    </p:set>
                                    <p:animEffect transition="in" filter="wipe(left)">
                                      <p:cBhvr>
                                        <p:cTn id="68" dur="500"/>
                                        <p:tgtEl>
                                          <p:spTgt spid="190471"/>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nodeType="clickEffect">
                                  <p:stCondLst>
                                    <p:cond delay="0"/>
                                  </p:stCondLst>
                                  <p:childTnLst>
                                    <p:set>
                                      <p:cBhvr>
                                        <p:cTn id="72" dur="1" fill="hold">
                                          <p:stCondLst>
                                            <p:cond delay="0"/>
                                          </p:stCondLst>
                                        </p:cTn>
                                        <p:tgtEl>
                                          <p:spTgt spid="190480"/>
                                        </p:tgtEl>
                                        <p:attrNameLst>
                                          <p:attrName>style.visibility</p:attrName>
                                        </p:attrNameLst>
                                      </p:cBhvr>
                                      <p:to>
                                        <p:strVal val="visible"/>
                                      </p:to>
                                    </p:set>
                                    <p:animEffect transition="in" filter="wipe(left)">
                                      <p:cBhvr>
                                        <p:cTn id="73" dur="500"/>
                                        <p:tgtEl>
                                          <p:spTgt spid="19048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190478"/>
                                        </p:tgtEl>
                                        <p:attrNameLst>
                                          <p:attrName>style.visibility</p:attrName>
                                        </p:attrNameLst>
                                      </p:cBhvr>
                                      <p:to>
                                        <p:strVal val="visible"/>
                                      </p:to>
                                    </p:set>
                                    <p:animEffect transition="in" filter="wipe(left)">
                                      <p:cBhvr>
                                        <p:cTn id="78" dur="500"/>
                                        <p:tgtEl>
                                          <p:spTgt spid="190478"/>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190479"/>
                                        </p:tgtEl>
                                        <p:attrNameLst>
                                          <p:attrName>style.visibility</p:attrName>
                                        </p:attrNameLst>
                                      </p:cBhvr>
                                      <p:to>
                                        <p:strVal val="visible"/>
                                      </p:to>
                                    </p:set>
                                    <p:animEffect transition="in" filter="wipe(left)">
                                      <p:cBhvr>
                                        <p:cTn id="83" dur="500"/>
                                        <p:tgtEl>
                                          <p:spTgt spid="190479"/>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iterate type="wd">
                                    <p:tmPct val="10000"/>
                                  </p:iterate>
                                  <p:childTnLst>
                                    <p:set>
                                      <p:cBhvr>
                                        <p:cTn id="87" dur="1" fill="hold">
                                          <p:stCondLst>
                                            <p:cond delay="0"/>
                                          </p:stCondLst>
                                        </p:cTn>
                                        <p:tgtEl>
                                          <p:spTgt spid="190467">
                                            <p:txEl>
                                              <p:pRg st="6" end="6"/>
                                            </p:txEl>
                                          </p:spTgt>
                                        </p:tgtEl>
                                        <p:attrNameLst>
                                          <p:attrName>style.visibility</p:attrName>
                                        </p:attrNameLst>
                                      </p:cBhvr>
                                      <p:to>
                                        <p:strVal val="visible"/>
                                      </p:to>
                                    </p:set>
                                    <p:animEffect transition="in" filter="wipe(left)">
                                      <p:cBhvr>
                                        <p:cTn id="88" dur="500"/>
                                        <p:tgtEl>
                                          <p:spTgt spid="190467">
                                            <p:txEl>
                                              <p:pRg st="6" end="6"/>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iterate type="wd">
                                    <p:tmPct val="10000"/>
                                  </p:iterate>
                                  <p:childTnLst>
                                    <p:set>
                                      <p:cBhvr>
                                        <p:cTn id="92" dur="1" fill="hold">
                                          <p:stCondLst>
                                            <p:cond delay="0"/>
                                          </p:stCondLst>
                                        </p:cTn>
                                        <p:tgtEl>
                                          <p:spTgt spid="190467">
                                            <p:txEl>
                                              <p:pRg st="7" end="7"/>
                                            </p:txEl>
                                          </p:spTgt>
                                        </p:tgtEl>
                                        <p:attrNameLst>
                                          <p:attrName>style.visibility</p:attrName>
                                        </p:attrNameLst>
                                      </p:cBhvr>
                                      <p:to>
                                        <p:strVal val="visible"/>
                                      </p:to>
                                    </p:set>
                                    <p:animEffect transition="in" filter="wipe(left)">
                                      <p:cBhvr>
                                        <p:cTn id="93" dur="500"/>
                                        <p:tgtEl>
                                          <p:spTgt spid="190467">
                                            <p:txEl>
                                              <p:pRg st="7" end="7"/>
                                            </p:txEl>
                                          </p:spTgt>
                                        </p:tgtEl>
                                      </p:cBhvr>
                                    </p:animEffect>
                                  </p:childTnLst>
                                </p:cTn>
                              </p:par>
                              <p:par>
                                <p:cTn id="94" presetID="22" presetClass="entr" presetSubtype="8" fill="hold" nodeType="withEffect">
                                  <p:stCondLst>
                                    <p:cond delay="0"/>
                                  </p:stCondLst>
                                  <p:childTnLst>
                                    <p:set>
                                      <p:cBhvr>
                                        <p:cTn id="95" dur="1" fill="hold">
                                          <p:stCondLst>
                                            <p:cond delay="0"/>
                                          </p:stCondLst>
                                        </p:cTn>
                                        <p:tgtEl>
                                          <p:spTgt spid="190472"/>
                                        </p:tgtEl>
                                        <p:attrNameLst>
                                          <p:attrName>style.visibility</p:attrName>
                                        </p:attrNameLst>
                                      </p:cBhvr>
                                      <p:to>
                                        <p:strVal val="visible"/>
                                      </p:to>
                                    </p:set>
                                    <p:animEffect transition="in" filter="wipe(left)">
                                      <p:cBhvr>
                                        <p:cTn id="96" dur="500"/>
                                        <p:tgtEl>
                                          <p:spTgt spid="190472"/>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190481"/>
                                        </p:tgtEl>
                                        <p:attrNameLst>
                                          <p:attrName>style.visibility</p:attrName>
                                        </p:attrNameLst>
                                      </p:cBhvr>
                                      <p:to>
                                        <p:strVal val="visible"/>
                                      </p:to>
                                    </p:set>
                                    <p:animEffect transition="in" filter="wipe(left)">
                                      <p:cBhvr>
                                        <p:cTn id="101" dur="500"/>
                                        <p:tgtEl>
                                          <p:spTgt spid="190481"/>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190482"/>
                                        </p:tgtEl>
                                        <p:attrNameLst>
                                          <p:attrName>style.visibility</p:attrName>
                                        </p:attrNameLst>
                                      </p:cBhvr>
                                      <p:to>
                                        <p:strVal val="visible"/>
                                      </p:to>
                                    </p:set>
                                    <p:animEffect transition="in" filter="wipe(left)">
                                      <p:cBhvr>
                                        <p:cTn id="106" dur="500"/>
                                        <p:tgtEl>
                                          <p:spTgt spid="190482"/>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190483"/>
                                        </p:tgtEl>
                                        <p:attrNameLst>
                                          <p:attrName>style.visibility</p:attrName>
                                        </p:attrNameLst>
                                      </p:cBhvr>
                                      <p:to>
                                        <p:strVal val="visible"/>
                                      </p:to>
                                    </p:set>
                                    <p:animEffect transition="in" filter="wipe(left)">
                                      <p:cBhvr>
                                        <p:cTn id="111" dur="500"/>
                                        <p:tgtEl>
                                          <p:spTgt spid="190483"/>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190484"/>
                                        </p:tgtEl>
                                        <p:attrNameLst>
                                          <p:attrName>style.visibility</p:attrName>
                                        </p:attrNameLst>
                                      </p:cBhvr>
                                      <p:to>
                                        <p:strVal val="visible"/>
                                      </p:to>
                                    </p:set>
                                    <p:animEffect transition="in" filter="wipe(left)">
                                      <p:cBhvr>
                                        <p:cTn id="116" dur="500"/>
                                        <p:tgtEl>
                                          <p:spTgt spid="190484"/>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iterate type="wd">
                                    <p:tmPct val="10000"/>
                                  </p:iterate>
                                  <p:childTnLst>
                                    <p:set>
                                      <p:cBhvr>
                                        <p:cTn id="120" dur="1" fill="hold">
                                          <p:stCondLst>
                                            <p:cond delay="0"/>
                                          </p:stCondLst>
                                        </p:cTn>
                                        <p:tgtEl>
                                          <p:spTgt spid="190467">
                                            <p:txEl>
                                              <p:pRg st="8" end="8"/>
                                            </p:txEl>
                                          </p:spTgt>
                                        </p:tgtEl>
                                        <p:attrNameLst>
                                          <p:attrName>style.visibility</p:attrName>
                                        </p:attrNameLst>
                                      </p:cBhvr>
                                      <p:to>
                                        <p:strVal val="visible"/>
                                      </p:to>
                                    </p:set>
                                    <p:animEffect transition="in" filter="wipe(left)">
                                      <p:cBhvr>
                                        <p:cTn id="121" dur="500"/>
                                        <p:tgtEl>
                                          <p:spTgt spid="190467">
                                            <p:txEl>
                                              <p:pRg st="8" end="8"/>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nodeType="clickEffect">
                                  <p:stCondLst>
                                    <p:cond delay="0"/>
                                  </p:stCondLst>
                                  <p:childTnLst>
                                    <p:set>
                                      <p:cBhvr>
                                        <p:cTn id="125" dur="1" fill="hold">
                                          <p:stCondLst>
                                            <p:cond delay="0"/>
                                          </p:stCondLst>
                                        </p:cTn>
                                        <p:tgtEl>
                                          <p:spTgt spid="190473"/>
                                        </p:tgtEl>
                                        <p:attrNameLst>
                                          <p:attrName>style.visibility</p:attrName>
                                        </p:attrNameLst>
                                      </p:cBhvr>
                                      <p:to>
                                        <p:strVal val="visible"/>
                                      </p:to>
                                    </p:set>
                                    <p:animEffect transition="in" filter="wipe(left)">
                                      <p:cBhvr>
                                        <p:cTn id="126" dur="500"/>
                                        <p:tgtEl>
                                          <p:spTgt spid="190473"/>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iterate type="wd">
                                    <p:tmPct val="10000"/>
                                  </p:iterate>
                                  <p:childTnLst>
                                    <p:set>
                                      <p:cBhvr>
                                        <p:cTn id="130" dur="1" fill="hold">
                                          <p:stCondLst>
                                            <p:cond delay="0"/>
                                          </p:stCondLst>
                                        </p:cTn>
                                        <p:tgtEl>
                                          <p:spTgt spid="190467">
                                            <p:txEl>
                                              <p:pRg st="9" end="9"/>
                                            </p:txEl>
                                          </p:spTgt>
                                        </p:tgtEl>
                                        <p:attrNameLst>
                                          <p:attrName>style.visibility</p:attrName>
                                        </p:attrNameLst>
                                      </p:cBhvr>
                                      <p:to>
                                        <p:strVal val="visible"/>
                                      </p:to>
                                    </p:set>
                                    <p:animEffect transition="in" filter="wipe(left)">
                                      <p:cBhvr>
                                        <p:cTn id="131" dur="500"/>
                                        <p:tgtEl>
                                          <p:spTgt spid="1904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3"/>
          <p:cNvSpPr>
            <a:spLocks noGrp="1"/>
          </p:cNvSpPr>
          <p:nvPr>
            <p:ph type="dt" sz="half" idx="10"/>
          </p:nvPr>
        </p:nvSpPr>
        <p:spPr/>
        <p:txBody>
          <a:bodyPr/>
          <a:lstStyle/>
          <a:p>
            <a:r>
              <a:rPr lang="en-US"/>
              <a:t>Monday, Sept. 9, 2019</a:t>
            </a:r>
          </a:p>
        </p:txBody>
      </p:sp>
      <p:sp>
        <p:nvSpPr>
          <p:cNvPr id="24" name="Footer Placeholder 4"/>
          <p:cNvSpPr>
            <a:spLocks noGrp="1"/>
          </p:cNvSpPr>
          <p:nvPr>
            <p:ph type="ftr" sz="quarter" idx="11"/>
          </p:nvPr>
        </p:nvSpPr>
        <p:spPr/>
        <p:txBody>
          <a:bodyPr/>
          <a:lstStyle/>
          <a:p>
            <a:r>
              <a:rPr lang="en-US"/>
              <a:t>PHYS 1444-002, Fall 2019                    Dr. Jaehoon Yu</a:t>
            </a:r>
          </a:p>
        </p:txBody>
      </p:sp>
      <p:sp>
        <p:nvSpPr>
          <p:cNvPr id="25" name="Slide Number Placeholder 5"/>
          <p:cNvSpPr>
            <a:spLocks noGrp="1"/>
          </p:cNvSpPr>
          <p:nvPr>
            <p:ph type="sldNum" sz="quarter" idx="12"/>
          </p:nvPr>
        </p:nvSpPr>
        <p:spPr/>
        <p:txBody>
          <a:bodyPr/>
          <a:lstStyle/>
          <a:p>
            <a:fld id="{E17E077E-1939-3541-A1D0-14C9ADC0F1BB}" type="slidenum">
              <a:rPr lang="en-US"/>
              <a:pPr/>
              <a:t>19</a:t>
            </a:fld>
            <a:endParaRPr lang="en-US"/>
          </a:p>
        </p:txBody>
      </p:sp>
      <p:sp>
        <p:nvSpPr>
          <p:cNvPr id="191490" name="Rectangle 2"/>
          <p:cNvSpPr>
            <a:spLocks noGrp="1" noChangeArrowheads="1"/>
          </p:cNvSpPr>
          <p:nvPr>
            <p:ph type="body" idx="1"/>
          </p:nvPr>
        </p:nvSpPr>
        <p:spPr>
          <a:xfrm>
            <a:off x="228600" y="685800"/>
            <a:ext cx="8686800" cy="5410200"/>
          </a:xfrm>
        </p:spPr>
        <p:txBody>
          <a:bodyPr/>
          <a:lstStyle/>
          <a:p>
            <a:r>
              <a:rPr lang="en-US" sz="2800" dirty="0"/>
              <a:t>What is the work done on the dipole by the electric field to change the angle from </a:t>
            </a:r>
            <a:r>
              <a:rPr lang="en-US" sz="2800" dirty="0">
                <a:latin typeface="Symbol" charset="2"/>
              </a:rPr>
              <a:t>θ</a:t>
            </a:r>
            <a:r>
              <a:rPr lang="en-US" sz="2800" baseline="-25000" dirty="0"/>
              <a:t>1</a:t>
            </a:r>
            <a:r>
              <a:rPr lang="en-US" sz="2800" dirty="0"/>
              <a:t> to </a:t>
            </a:r>
            <a:r>
              <a:rPr lang="en-US" sz="2800" dirty="0">
                <a:latin typeface="Symbol" charset="2"/>
              </a:rPr>
              <a:t>θ</a:t>
            </a:r>
            <a:r>
              <a:rPr lang="en-US" sz="2800" baseline="-25000" dirty="0"/>
              <a:t>2</a:t>
            </a:r>
            <a:r>
              <a:rPr lang="en-US" sz="2800" dirty="0"/>
              <a:t>?</a:t>
            </a:r>
          </a:p>
          <a:p>
            <a:endParaRPr lang="en-US" sz="2800" dirty="0"/>
          </a:p>
          <a:p>
            <a:r>
              <a:rPr lang="en-US" sz="2800" dirty="0"/>
              <a:t>The torque is                        . </a:t>
            </a:r>
          </a:p>
          <a:p>
            <a:r>
              <a:rPr lang="en-US" sz="2800" dirty="0"/>
              <a:t>Thus the work done on the dipole by the field is</a:t>
            </a:r>
          </a:p>
          <a:p>
            <a:endParaRPr lang="en-US" sz="2800" dirty="0"/>
          </a:p>
          <a:p>
            <a:r>
              <a:rPr lang="en-US" sz="2800" dirty="0"/>
              <a:t>What happens to the dipole’s potential energy, U, when a positive work is done on it by the field?</a:t>
            </a:r>
          </a:p>
          <a:p>
            <a:pPr lvl="1"/>
            <a:r>
              <a:rPr lang="en-US" sz="2400" dirty="0"/>
              <a:t>It decreases.</a:t>
            </a:r>
          </a:p>
          <a:p>
            <a:r>
              <a:rPr lang="en-US" sz="2800" dirty="0"/>
              <a:t>We choose U=0 when </a:t>
            </a:r>
            <a:r>
              <a:rPr lang="en-US" sz="2800" dirty="0">
                <a:latin typeface="Symbol" charset="2"/>
              </a:rPr>
              <a:t>θ</a:t>
            </a:r>
            <a:r>
              <a:rPr lang="en-US" sz="2800" baseline="-25000" dirty="0"/>
              <a:t>1</a:t>
            </a:r>
            <a:r>
              <a:rPr lang="en-US" sz="2800" dirty="0"/>
              <a:t>=90 degrees, then the potential energy at </a:t>
            </a:r>
            <a:r>
              <a:rPr lang="en-US" sz="2800" dirty="0">
                <a:latin typeface="Symbol" charset="2"/>
              </a:rPr>
              <a:t>θ</a:t>
            </a:r>
            <a:r>
              <a:rPr lang="en-US" sz="2800" baseline="-25000" dirty="0"/>
              <a:t>2</a:t>
            </a:r>
            <a:r>
              <a:rPr lang="en-US" sz="2800" dirty="0"/>
              <a:t>=</a:t>
            </a:r>
            <a:r>
              <a:rPr lang="en-US" sz="2800" dirty="0" err="1">
                <a:latin typeface="Symbol" charset="2"/>
              </a:rPr>
              <a:t>θ</a:t>
            </a:r>
            <a:r>
              <a:rPr lang="en-US" sz="2800" dirty="0"/>
              <a:t> becomes  </a:t>
            </a:r>
          </a:p>
        </p:txBody>
      </p:sp>
      <p:sp>
        <p:nvSpPr>
          <p:cNvPr id="191491" name="Rectangle 3"/>
          <p:cNvSpPr>
            <a:spLocks noGrp="1" noChangeArrowheads="1"/>
          </p:cNvSpPr>
          <p:nvPr>
            <p:ph type="title"/>
          </p:nvPr>
        </p:nvSpPr>
        <p:spPr>
          <a:xfrm>
            <a:off x="0" y="76200"/>
            <a:ext cx="9144000" cy="533400"/>
          </a:xfrm>
          <a:noFill/>
          <a:ln/>
        </p:spPr>
        <p:txBody>
          <a:bodyPr/>
          <a:lstStyle/>
          <a:p>
            <a:r>
              <a:rPr lang="en-US" sz="4000"/>
              <a:t>Potential Energy of a Dipole in an External Field </a:t>
            </a:r>
          </a:p>
        </p:txBody>
      </p:sp>
      <p:graphicFrame>
        <p:nvGraphicFramePr>
          <p:cNvPr id="191492" name="Object 4"/>
          <p:cNvGraphicFramePr>
            <a:graphicFrameLocks noChangeAspect="1"/>
          </p:cNvGraphicFramePr>
          <p:nvPr/>
        </p:nvGraphicFramePr>
        <p:xfrm>
          <a:off x="941388" y="1744663"/>
          <a:ext cx="658812" cy="388937"/>
        </p:xfrm>
        <a:graphic>
          <a:graphicData uri="http://schemas.openxmlformats.org/presentationml/2006/ole">
            <mc:AlternateContent xmlns:mc="http://schemas.openxmlformats.org/markup-compatibility/2006">
              <mc:Choice xmlns:v="urn:schemas-microsoft-com:vml" Requires="v">
                <p:oleObj spid="_x0000_s49921" name="Equation" r:id="rId3" imgW="279360" imgH="164880" progId="Equation.DSMT4">
                  <p:embed/>
                </p:oleObj>
              </mc:Choice>
              <mc:Fallback>
                <p:oleObj name="Equation" r:id="rId3" imgW="279360" imgH="164880" progId="Equation.DSMT4">
                  <p:embed/>
                  <p:pic>
                    <p:nvPicPr>
                      <p:cNvPr id="19149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388" y="1744663"/>
                        <a:ext cx="658812" cy="3889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1493" name="Object 5"/>
          <p:cNvGraphicFramePr>
            <a:graphicFrameLocks noChangeAspect="1"/>
          </p:cNvGraphicFramePr>
          <p:nvPr>
            <p:extLst>
              <p:ext uri="{D42A27DB-BD31-4B8C-83A1-F6EECF244321}">
                <p14:modId xmlns:p14="http://schemas.microsoft.com/office/powerpoint/2010/main" val="2087510959"/>
              </p:ext>
            </p:extLst>
          </p:nvPr>
        </p:nvGraphicFramePr>
        <p:xfrm>
          <a:off x="2514600" y="2301875"/>
          <a:ext cx="561975" cy="315913"/>
        </p:xfrm>
        <a:graphic>
          <a:graphicData uri="http://schemas.openxmlformats.org/presentationml/2006/ole">
            <mc:AlternateContent xmlns:mc="http://schemas.openxmlformats.org/markup-compatibility/2006">
              <mc:Choice xmlns:v="urn:schemas-microsoft-com:vml" Requires="v">
                <p:oleObj spid="_x0000_s49922" name="Equation" r:id="rId5" imgW="228600" imgH="126720" progId="Equation.DSMT4">
                  <p:embed/>
                </p:oleObj>
              </mc:Choice>
              <mc:Fallback>
                <p:oleObj name="Equation" r:id="rId5" imgW="228600" imgH="126720" progId="Equation.DSMT4">
                  <p:embed/>
                  <p:pic>
                    <p:nvPicPr>
                      <p:cNvPr id="191493"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2301875"/>
                        <a:ext cx="561975" cy="3159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1494" name="Object 6"/>
          <p:cNvGraphicFramePr>
            <a:graphicFrameLocks noChangeAspect="1"/>
          </p:cNvGraphicFramePr>
          <p:nvPr/>
        </p:nvGraphicFramePr>
        <p:xfrm>
          <a:off x="762000" y="3194050"/>
          <a:ext cx="638175" cy="387350"/>
        </p:xfrm>
        <a:graphic>
          <a:graphicData uri="http://schemas.openxmlformats.org/presentationml/2006/ole">
            <mc:AlternateContent xmlns:mc="http://schemas.openxmlformats.org/markup-compatibility/2006">
              <mc:Choice xmlns:v="urn:schemas-microsoft-com:vml" Requires="v">
                <p:oleObj spid="_x0000_s49923" name="Equation" r:id="rId7" imgW="279360" imgH="164880" progId="Equation.DSMT4">
                  <p:embed/>
                </p:oleObj>
              </mc:Choice>
              <mc:Fallback>
                <p:oleObj name="Equation" r:id="rId7" imgW="279360" imgH="164880" progId="Equation.DSMT4">
                  <p:embed/>
                  <p:pic>
                    <p:nvPicPr>
                      <p:cNvPr id="191494"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 y="3194050"/>
                        <a:ext cx="638175" cy="3873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pSp>
        <p:nvGrpSpPr>
          <p:cNvPr id="2" name="Group 7"/>
          <p:cNvGrpSpPr>
            <a:grpSpLocks/>
          </p:cNvGrpSpPr>
          <p:nvPr/>
        </p:nvGrpSpPr>
        <p:grpSpPr bwMode="auto">
          <a:xfrm>
            <a:off x="4802188" y="1447800"/>
            <a:ext cx="3351212" cy="635000"/>
            <a:chOff x="3120" y="1136"/>
            <a:chExt cx="2111" cy="400"/>
          </a:xfrm>
        </p:grpSpPr>
        <p:sp>
          <p:nvSpPr>
            <p:cNvPr id="191496" name="Text Box 8"/>
            <p:cNvSpPr txBox="1">
              <a:spLocks noChangeArrowheads="1"/>
            </p:cNvSpPr>
            <p:nvPr/>
          </p:nvSpPr>
          <p:spPr bwMode="auto">
            <a:xfrm>
              <a:off x="4166" y="1136"/>
              <a:ext cx="1065" cy="274"/>
            </a:xfrm>
            <a:prstGeom prst="rect">
              <a:avLst/>
            </a:prstGeom>
            <a:solidFill>
              <a:srgbClr val="FFFF99"/>
            </a:solidFill>
            <a:ln w="38100">
              <a:solidFill>
                <a:srgbClr val="A50021"/>
              </a:solidFill>
              <a:miter lim="800000"/>
              <a:headEnd/>
              <a:tailEnd/>
            </a:ln>
            <a:effectLst/>
          </p:spPr>
          <p:txBody>
            <a:bodyPr wrap="none">
              <a:prstTxWarp prst="textNoShape">
                <a:avLst/>
              </a:prstTxWarp>
              <a:spAutoFit/>
            </a:bodyPr>
            <a:lstStyle/>
            <a:p>
              <a:r>
                <a:rPr lang="en-US" sz="2000" b="1">
                  <a:solidFill>
                    <a:srgbClr val="A50021"/>
                  </a:solidFill>
                  <a:latin typeface="Arial Narrow" charset="0"/>
                </a:rPr>
                <a:t>Why negative?</a:t>
              </a:r>
            </a:p>
          </p:txBody>
        </p:sp>
        <p:sp>
          <p:nvSpPr>
            <p:cNvPr id="191497" name="Oval 9"/>
            <p:cNvSpPr>
              <a:spLocks noChangeArrowheads="1"/>
            </p:cNvSpPr>
            <p:nvPr/>
          </p:nvSpPr>
          <p:spPr bwMode="auto">
            <a:xfrm>
              <a:off x="3120" y="1344"/>
              <a:ext cx="192" cy="192"/>
            </a:xfrm>
            <a:prstGeom prst="ellipse">
              <a:avLst/>
            </a:prstGeom>
            <a:noFill/>
            <a:ln w="38100">
              <a:solidFill>
                <a:srgbClr val="A50021"/>
              </a:solidFill>
              <a:round/>
              <a:headEnd/>
              <a:tailEnd/>
            </a:ln>
            <a:effectLst/>
          </p:spPr>
          <p:txBody>
            <a:bodyPr wrap="none" anchor="ctr">
              <a:prstTxWarp prst="textNoShape">
                <a:avLst/>
              </a:prstTxWarp>
              <a:spAutoFit/>
            </a:bodyPr>
            <a:lstStyle/>
            <a:p>
              <a:endParaRPr lang="en-US"/>
            </a:p>
          </p:txBody>
        </p:sp>
        <p:cxnSp>
          <p:nvCxnSpPr>
            <p:cNvPr id="191498" name="AutoShape 10"/>
            <p:cNvCxnSpPr>
              <a:cxnSpLocks noChangeShapeType="1"/>
              <a:stCxn id="191496" idx="1"/>
              <a:endCxn id="191497" idx="0"/>
            </p:cNvCxnSpPr>
            <p:nvPr/>
          </p:nvCxnSpPr>
          <p:spPr bwMode="auto">
            <a:xfrm rot="10800000" flipV="1">
              <a:off x="3216" y="1273"/>
              <a:ext cx="938" cy="59"/>
            </a:xfrm>
            <a:prstGeom prst="curvedConnector2">
              <a:avLst/>
            </a:prstGeom>
            <a:noFill/>
            <a:ln w="38100">
              <a:solidFill>
                <a:srgbClr val="A50021"/>
              </a:solidFill>
              <a:round/>
              <a:headEnd/>
              <a:tailEnd type="triangle" w="med" len="med"/>
            </a:ln>
            <a:effectLst/>
          </p:spPr>
        </p:cxnSp>
      </p:grpSp>
      <p:sp>
        <p:nvSpPr>
          <p:cNvPr id="191499" name="Text Box 11"/>
          <p:cNvSpPr txBox="1">
            <a:spLocks noChangeArrowheads="1"/>
          </p:cNvSpPr>
          <p:nvPr/>
        </p:nvSpPr>
        <p:spPr bwMode="auto">
          <a:xfrm>
            <a:off x="5943600" y="1927225"/>
            <a:ext cx="3048000" cy="707886"/>
          </a:xfrm>
          <a:prstGeom prst="rect">
            <a:avLst/>
          </a:prstGeom>
          <a:noFill/>
          <a:ln w="38100">
            <a:solidFill>
              <a:srgbClr val="660066"/>
            </a:solidFill>
            <a:miter lim="800000"/>
            <a:headEnd/>
            <a:tailEnd/>
          </a:ln>
          <a:effectLst/>
        </p:spPr>
        <p:txBody>
          <a:bodyPr>
            <a:prstTxWarp prst="textNoShape">
              <a:avLst/>
            </a:prstTxWarp>
            <a:spAutoFit/>
          </a:bodyPr>
          <a:lstStyle/>
          <a:p>
            <a:r>
              <a:rPr lang="en-US" sz="2000" dirty="0">
                <a:solidFill>
                  <a:srgbClr val="660066"/>
                </a:solidFill>
                <a:latin typeface="Arial Narrow" charset="0"/>
              </a:rPr>
              <a:t>Because </a:t>
            </a:r>
            <a:r>
              <a:rPr lang="en-US" sz="2000" dirty="0" err="1">
                <a:solidFill>
                  <a:srgbClr val="660066"/>
                </a:solidFill>
                <a:latin typeface="Symbol" charset="2"/>
              </a:rPr>
              <a:t>τ</a:t>
            </a:r>
            <a:r>
              <a:rPr lang="en-US" sz="2000" dirty="0">
                <a:solidFill>
                  <a:srgbClr val="660066"/>
                </a:solidFill>
                <a:latin typeface="Arial Narrow" charset="0"/>
              </a:rPr>
              <a:t> and </a:t>
            </a:r>
            <a:r>
              <a:rPr lang="en-US" sz="2000" dirty="0" err="1">
                <a:solidFill>
                  <a:srgbClr val="660066"/>
                </a:solidFill>
                <a:latin typeface="Symbol" charset="2"/>
              </a:rPr>
              <a:t>θ</a:t>
            </a:r>
            <a:r>
              <a:rPr lang="en-US" sz="2000" dirty="0">
                <a:solidFill>
                  <a:srgbClr val="660066"/>
                </a:solidFill>
                <a:latin typeface="Arial Narrow" charset="0"/>
              </a:rPr>
              <a:t> are opposite directions to each other.</a:t>
            </a:r>
          </a:p>
        </p:txBody>
      </p:sp>
      <p:graphicFrame>
        <p:nvGraphicFramePr>
          <p:cNvPr id="191500" name="Object 12"/>
          <p:cNvGraphicFramePr>
            <a:graphicFrameLocks noChangeAspect="1"/>
          </p:cNvGraphicFramePr>
          <p:nvPr/>
        </p:nvGraphicFramePr>
        <p:xfrm>
          <a:off x="4038600" y="5561013"/>
          <a:ext cx="609600" cy="387350"/>
        </p:xfrm>
        <a:graphic>
          <a:graphicData uri="http://schemas.openxmlformats.org/presentationml/2006/ole">
            <mc:AlternateContent xmlns:mc="http://schemas.openxmlformats.org/markup-compatibility/2006">
              <mc:Choice xmlns:v="urn:schemas-microsoft-com:vml" Requires="v">
                <p:oleObj spid="_x0000_s49924" name="Equation" r:id="rId9" imgW="266400" imgH="164880" progId="Equation.DSMT4">
                  <p:embed/>
                </p:oleObj>
              </mc:Choice>
              <mc:Fallback>
                <p:oleObj name="Equation" r:id="rId9" imgW="266400" imgH="164880" progId="Equation.DSMT4">
                  <p:embed/>
                  <p:pic>
                    <p:nvPicPr>
                      <p:cNvPr id="19150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8600" y="5561013"/>
                        <a:ext cx="609600" cy="3873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1501" name="Object 13"/>
          <p:cNvGraphicFramePr>
            <a:graphicFrameLocks noChangeAspect="1"/>
          </p:cNvGraphicFramePr>
          <p:nvPr/>
        </p:nvGraphicFramePr>
        <p:xfrm>
          <a:off x="1608138" y="1524000"/>
          <a:ext cx="1287462" cy="839788"/>
        </p:xfrm>
        <a:graphic>
          <a:graphicData uri="http://schemas.openxmlformats.org/presentationml/2006/ole">
            <mc:AlternateContent xmlns:mc="http://schemas.openxmlformats.org/markup-compatibility/2006">
              <mc:Choice xmlns:v="urn:schemas-microsoft-com:vml" Requires="v">
                <p:oleObj spid="_x0000_s49925" name="Equation" r:id="rId11" imgW="545760" imgH="355320" progId="Equation.DSMT4">
                  <p:embed/>
                </p:oleObj>
              </mc:Choice>
              <mc:Fallback>
                <p:oleObj name="Equation" r:id="rId11" imgW="545760" imgH="355320" progId="Equation.DSMT4">
                  <p:embed/>
                  <p:pic>
                    <p:nvPicPr>
                      <p:cNvPr id="191501" name="Object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8138" y="1524000"/>
                        <a:ext cx="1287462" cy="8397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1502" name="Object 14"/>
          <p:cNvGraphicFramePr>
            <a:graphicFrameLocks noChangeAspect="1"/>
          </p:cNvGraphicFramePr>
          <p:nvPr/>
        </p:nvGraphicFramePr>
        <p:xfrm>
          <a:off x="2843213" y="1495425"/>
          <a:ext cx="1557337" cy="898525"/>
        </p:xfrm>
        <a:graphic>
          <a:graphicData uri="http://schemas.openxmlformats.org/presentationml/2006/ole">
            <mc:AlternateContent xmlns:mc="http://schemas.openxmlformats.org/markup-compatibility/2006">
              <mc:Choice xmlns:v="urn:schemas-microsoft-com:vml" Requires="v">
                <p:oleObj spid="_x0000_s49926" name="Equation" r:id="rId13" imgW="660400" imgH="381000" progId="Equation.DSMT4">
                  <p:embed/>
                </p:oleObj>
              </mc:Choice>
              <mc:Fallback>
                <p:oleObj name="Equation" r:id="rId13" imgW="660400" imgH="381000" progId="Equation.DSMT4">
                  <p:embed/>
                  <p:pic>
                    <p:nvPicPr>
                      <p:cNvPr id="191502" name="Object 14"/>
                      <p:cNvPicPr>
                        <a:picLocks noChangeAspect="1" noChangeArrowheads="1"/>
                      </p:cNvPicPr>
                      <p:nvPr/>
                    </p:nvPicPr>
                    <p:blipFill>
                      <a:blip r:embed="rId14"/>
                      <a:srcRect/>
                      <a:stretch>
                        <a:fillRect/>
                      </a:stretch>
                    </p:blipFill>
                    <p:spPr bwMode="auto">
                      <a:xfrm>
                        <a:off x="2843213" y="1495425"/>
                        <a:ext cx="1557337" cy="8985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1503" name="Object 15"/>
          <p:cNvGraphicFramePr>
            <a:graphicFrameLocks noChangeAspect="1"/>
          </p:cNvGraphicFramePr>
          <p:nvPr/>
        </p:nvGraphicFramePr>
        <p:xfrm>
          <a:off x="4379913" y="1524000"/>
          <a:ext cx="1258887" cy="839788"/>
        </p:xfrm>
        <a:graphic>
          <a:graphicData uri="http://schemas.openxmlformats.org/presentationml/2006/ole">
            <mc:AlternateContent xmlns:mc="http://schemas.openxmlformats.org/markup-compatibility/2006">
              <mc:Choice xmlns:v="urn:schemas-microsoft-com:vml" Requires="v">
                <p:oleObj spid="_x0000_s49927" name="Equation" r:id="rId15" imgW="533160" imgH="355320" progId="Equation.DSMT4">
                  <p:embed/>
                </p:oleObj>
              </mc:Choice>
              <mc:Fallback>
                <p:oleObj name="Equation" r:id="rId15" imgW="533160" imgH="355320" progId="Equation.DSMT4">
                  <p:embed/>
                  <p:pic>
                    <p:nvPicPr>
                      <p:cNvPr id="191503" name="Object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79913" y="1524000"/>
                        <a:ext cx="1258887" cy="8397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1504" name="Object 16"/>
          <p:cNvGraphicFramePr>
            <a:graphicFrameLocks noChangeAspect="1"/>
          </p:cNvGraphicFramePr>
          <p:nvPr>
            <p:extLst>
              <p:ext uri="{D42A27DB-BD31-4B8C-83A1-F6EECF244321}">
                <p14:modId xmlns:p14="http://schemas.microsoft.com/office/powerpoint/2010/main" val="1101561821"/>
              </p:ext>
            </p:extLst>
          </p:nvPr>
        </p:nvGraphicFramePr>
        <p:xfrm>
          <a:off x="3014663" y="2209800"/>
          <a:ext cx="1252537" cy="473075"/>
        </p:xfrm>
        <a:graphic>
          <a:graphicData uri="http://schemas.openxmlformats.org/presentationml/2006/ole">
            <mc:AlternateContent xmlns:mc="http://schemas.openxmlformats.org/markup-compatibility/2006">
              <mc:Choice xmlns:v="urn:schemas-microsoft-com:vml" Requires="v">
                <p:oleObj spid="_x0000_s49928" name="Equation" r:id="rId17" imgW="507960" imgH="190440" progId="Equation.DSMT4">
                  <p:embed/>
                </p:oleObj>
              </mc:Choice>
              <mc:Fallback>
                <p:oleObj name="Equation" r:id="rId17" imgW="507960" imgH="190440" progId="Equation.DSMT4">
                  <p:embed/>
                  <p:pic>
                    <p:nvPicPr>
                      <p:cNvPr id="191504" name="Object 1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014663" y="2209800"/>
                        <a:ext cx="1252537" cy="4730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1505" name="Object 17"/>
          <p:cNvGraphicFramePr>
            <a:graphicFrameLocks noChangeAspect="1"/>
          </p:cNvGraphicFramePr>
          <p:nvPr/>
        </p:nvGraphicFramePr>
        <p:xfrm>
          <a:off x="1371600" y="2971800"/>
          <a:ext cx="2381250" cy="835025"/>
        </p:xfrm>
        <a:graphic>
          <a:graphicData uri="http://schemas.openxmlformats.org/presentationml/2006/ole">
            <mc:AlternateContent xmlns:mc="http://schemas.openxmlformats.org/markup-compatibility/2006">
              <mc:Choice xmlns:v="urn:schemas-microsoft-com:vml" Requires="v">
                <p:oleObj spid="_x0000_s49929" name="Equation" r:id="rId19" imgW="1041120" imgH="355320" progId="Equation.DSMT4">
                  <p:embed/>
                </p:oleObj>
              </mc:Choice>
              <mc:Fallback>
                <p:oleObj name="Equation" r:id="rId19" imgW="1041120" imgH="355320" progId="Equation.DSMT4">
                  <p:embed/>
                  <p:pic>
                    <p:nvPicPr>
                      <p:cNvPr id="191505" name="Object 1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71600" y="2971800"/>
                        <a:ext cx="2381250" cy="8350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1506" name="Object 18"/>
          <p:cNvGraphicFramePr>
            <a:graphicFrameLocks noChangeAspect="1"/>
          </p:cNvGraphicFramePr>
          <p:nvPr/>
        </p:nvGraphicFramePr>
        <p:xfrm>
          <a:off x="3675063" y="3048000"/>
          <a:ext cx="2039937" cy="687388"/>
        </p:xfrm>
        <a:graphic>
          <a:graphicData uri="http://schemas.openxmlformats.org/presentationml/2006/ole">
            <mc:AlternateContent xmlns:mc="http://schemas.openxmlformats.org/markup-compatibility/2006">
              <mc:Choice xmlns:v="urn:schemas-microsoft-com:vml" Requires="v">
                <p:oleObj spid="_x0000_s49930" name="Equation" r:id="rId21" imgW="825480" imgH="291960" progId="Equation.DSMT4">
                  <p:embed/>
                </p:oleObj>
              </mc:Choice>
              <mc:Fallback>
                <p:oleObj name="Equation" r:id="rId21" imgW="825480" imgH="291960" progId="Equation.DSMT4">
                  <p:embed/>
                  <p:pic>
                    <p:nvPicPr>
                      <p:cNvPr id="191506" name="Object 1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675063" y="3048000"/>
                        <a:ext cx="2039937" cy="6873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1507" name="Object 19"/>
          <p:cNvGraphicFramePr>
            <a:graphicFrameLocks noChangeAspect="1"/>
          </p:cNvGraphicFramePr>
          <p:nvPr/>
        </p:nvGraphicFramePr>
        <p:xfrm>
          <a:off x="5675313" y="3124200"/>
          <a:ext cx="2554287" cy="536575"/>
        </p:xfrm>
        <a:graphic>
          <a:graphicData uri="http://schemas.openxmlformats.org/presentationml/2006/ole">
            <mc:AlternateContent xmlns:mc="http://schemas.openxmlformats.org/markup-compatibility/2006">
              <mc:Choice xmlns:v="urn:schemas-microsoft-com:vml" Requires="v">
                <p:oleObj spid="_x0000_s49931" name="Equation" r:id="rId23" imgW="1117440" imgH="228600" progId="Equation.DSMT4">
                  <p:embed/>
                </p:oleObj>
              </mc:Choice>
              <mc:Fallback>
                <p:oleObj name="Equation" r:id="rId23" imgW="1117440" imgH="228600" progId="Equation.DSMT4">
                  <p:embed/>
                  <p:pic>
                    <p:nvPicPr>
                      <p:cNvPr id="191507" name="Object 1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675313" y="3124200"/>
                        <a:ext cx="2554287" cy="5365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1508" name="Object 20"/>
          <p:cNvGraphicFramePr>
            <a:graphicFrameLocks noChangeAspect="1"/>
          </p:cNvGraphicFramePr>
          <p:nvPr/>
        </p:nvGraphicFramePr>
        <p:xfrm>
          <a:off x="4572000" y="5562600"/>
          <a:ext cx="812800" cy="387350"/>
        </p:xfrm>
        <a:graphic>
          <a:graphicData uri="http://schemas.openxmlformats.org/presentationml/2006/ole">
            <mc:AlternateContent xmlns:mc="http://schemas.openxmlformats.org/markup-compatibility/2006">
              <mc:Choice xmlns:v="urn:schemas-microsoft-com:vml" Requires="v">
                <p:oleObj spid="_x0000_s49932" name="Equation" r:id="rId25" imgW="355320" imgH="164880" progId="Equation.DSMT4">
                  <p:embed/>
                </p:oleObj>
              </mc:Choice>
              <mc:Fallback>
                <p:oleObj name="Equation" r:id="rId25" imgW="355320" imgH="164880" progId="Equation.DSMT4">
                  <p:embed/>
                  <p:pic>
                    <p:nvPicPr>
                      <p:cNvPr id="191508" name="Object 2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572000" y="5562600"/>
                        <a:ext cx="812800" cy="3873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1509" name="Object 21"/>
          <p:cNvGraphicFramePr>
            <a:graphicFrameLocks noChangeAspect="1"/>
          </p:cNvGraphicFramePr>
          <p:nvPr/>
        </p:nvGraphicFramePr>
        <p:xfrm>
          <a:off x="5334000" y="5562600"/>
          <a:ext cx="1625600" cy="447675"/>
        </p:xfrm>
        <a:graphic>
          <a:graphicData uri="http://schemas.openxmlformats.org/presentationml/2006/ole">
            <mc:AlternateContent xmlns:mc="http://schemas.openxmlformats.org/markup-compatibility/2006">
              <mc:Choice xmlns:v="urn:schemas-microsoft-com:vml" Requires="v">
                <p:oleObj spid="_x0000_s49933" name="Equation" r:id="rId27" imgW="711000" imgH="190440" progId="Equation.DSMT4">
                  <p:embed/>
                </p:oleObj>
              </mc:Choice>
              <mc:Fallback>
                <p:oleObj name="Equation" r:id="rId27" imgW="711000" imgH="190440" progId="Equation.DSMT4">
                  <p:embed/>
                  <p:pic>
                    <p:nvPicPr>
                      <p:cNvPr id="191509" name="Object 2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334000" y="5562600"/>
                        <a:ext cx="1625600" cy="4476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1510" name="Object 22"/>
          <p:cNvGraphicFramePr>
            <a:graphicFrameLocks noChangeAspect="1"/>
          </p:cNvGraphicFramePr>
          <p:nvPr/>
        </p:nvGraphicFramePr>
        <p:xfrm>
          <a:off x="6934200" y="5500688"/>
          <a:ext cx="900113" cy="506412"/>
        </p:xfrm>
        <a:graphic>
          <a:graphicData uri="http://schemas.openxmlformats.org/presentationml/2006/ole">
            <mc:AlternateContent xmlns:mc="http://schemas.openxmlformats.org/markup-compatibility/2006">
              <mc:Choice xmlns:v="urn:schemas-microsoft-com:vml" Requires="v">
                <p:oleObj spid="_x0000_s49934" name="Equation" r:id="rId29" imgW="393700" imgH="215900" progId="Equation.DSMT4">
                  <p:embed/>
                </p:oleObj>
              </mc:Choice>
              <mc:Fallback>
                <p:oleObj name="Equation" r:id="rId29" imgW="393700" imgH="215900" progId="Equation.DSMT4">
                  <p:embed/>
                  <p:pic>
                    <p:nvPicPr>
                      <p:cNvPr id="191510" name="Object 22"/>
                      <p:cNvPicPr>
                        <a:picLocks noChangeAspect="1" noChangeArrowheads="1"/>
                      </p:cNvPicPr>
                      <p:nvPr/>
                    </p:nvPicPr>
                    <p:blipFill>
                      <a:blip r:embed="rId30"/>
                      <a:srcRect/>
                      <a:stretch>
                        <a:fillRect/>
                      </a:stretch>
                    </p:blipFill>
                    <p:spPr bwMode="auto">
                      <a:xfrm>
                        <a:off x="6934200" y="5500688"/>
                        <a:ext cx="900113" cy="50641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7258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1490">
                                            <p:txEl>
                                              <p:pRg st="0" end="0"/>
                                            </p:txEl>
                                          </p:spTgt>
                                        </p:tgtEl>
                                        <p:attrNameLst>
                                          <p:attrName>style.visibility</p:attrName>
                                        </p:attrNameLst>
                                      </p:cBhvr>
                                      <p:to>
                                        <p:strVal val="visible"/>
                                      </p:to>
                                    </p:set>
                                    <p:animEffect transition="in" filter="wipe(left)">
                                      <p:cBhvr>
                                        <p:cTn id="7" dur="500"/>
                                        <p:tgtEl>
                                          <p:spTgt spid="1914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1492"/>
                                        </p:tgtEl>
                                        <p:attrNameLst>
                                          <p:attrName>style.visibility</p:attrName>
                                        </p:attrNameLst>
                                      </p:cBhvr>
                                      <p:to>
                                        <p:strVal val="visible"/>
                                      </p:to>
                                    </p:set>
                                    <p:animEffect transition="in" filter="wipe(left)">
                                      <p:cBhvr>
                                        <p:cTn id="12" dur="500"/>
                                        <p:tgtEl>
                                          <p:spTgt spid="19149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1501"/>
                                        </p:tgtEl>
                                        <p:attrNameLst>
                                          <p:attrName>style.visibility</p:attrName>
                                        </p:attrNameLst>
                                      </p:cBhvr>
                                      <p:to>
                                        <p:strVal val="visible"/>
                                      </p:to>
                                    </p:set>
                                    <p:animEffect transition="in" filter="wipe(left)">
                                      <p:cBhvr>
                                        <p:cTn id="17" dur="500"/>
                                        <p:tgtEl>
                                          <p:spTgt spid="19150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1502"/>
                                        </p:tgtEl>
                                        <p:attrNameLst>
                                          <p:attrName>style.visibility</p:attrName>
                                        </p:attrNameLst>
                                      </p:cBhvr>
                                      <p:to>
                                        <p:strVal val="visible"/>
                                      </p:to>
                                    </p:set>
                                    <p:animEffect transition="in" filter="wipe(left)">
                                      <p:cBhvr>
                                        <p:cTn id="22" dur="500"/>
                                        <p:tgtEl>
                                          <p:spTgt spid="19150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1503"/>
                                        </p:tgtEl>
                                        <p:attrNameLst>
                                          <p:attrName>style.visibility</p:attrName>
                                        </p:attrNameLst>
                                      </p:cBhvr>
                                      <p:to>
                                        <p:strVal val="visible"/>
                                      </p:to>
                                    </p:set>
                                    <p:animEffect transition="in" filter="wipe(left)">
                                      <p:cBhvr>
                                        <p:cTn id="27" dur="500"/>
                                        <p:tgtEl>
                                          <p:spTgt spid="19150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right)">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lt">
                                    <p:tmPct val="10000"/>
                                  </p:iterate>
                                  <p:childTnLst>
                                    <p:set>
                                      <p:cBhvr>
                                        <p:cTn id="36" dur="1" fill="hold">
                                          <p:stCondLst>
                                            <p:cond delay="0"/>
                                          </p:stCondLst>
                                        </p:cTn>
                                        <p:tgtEl>
                                          <p:spTgt spid="191499"/>
                                        </p:tgtEl>
                                        <p:attrNameLst>
                                          <p:attrName>style.visibility</p:attrName>
                                        </p:attrNameLst>
                                      </p:cBhvr>
                                      <p:to>
                                        <p:strVal val="visible"/>
                                      </p:to>
                                    </p:set>
                                    <p:animEffect transition="in" filter="wipe(left)">
                                      <p:cBhvr>
                                        <p:cTn id="37" dur="500"/>
                                        <p:tgtEl>
                                          <p:spTgt spid="19149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91490">
                                            <p:txEl>
                                              <p:pRg st="2" end="2"/>
                                            </p:txEl>
                                          </p:spTgt>
                                        </p:tgtEl>
                                        <p:attrNameLst>
                                          <p:attrName>style.visibility</p:attrName>
                                        </p:attrNameLst>
                                      </p:cBhvr>
                                      <p:to>
                                        <p:strVal val="visible"/>
                                      </p:to>
                                    </p:set>
                                    <p:animEffect transition="in" filter="wipe(left)">
                                      <p:cBhvr>
                                        <p:cTn id="42" dur="500"/>
                                        <p:tgtEl>
                                          <p:spTgt spid="191490">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91493"/>
                                        </p:tgtEl>
                                        <p:attrNameLst>
                                          <p:attrName>style.visibility</p:attrName>
                                        </p:attrNameLst>
                                      </p:cBhvr>
                                      <p:to>
                                        <p:strVal val="visible"/>
                                      </p:to>
                                    </p:set>
                                    <p:animEffect transition="in" filter="wipe(left)">
                                      <p:cBhvr>
                                        <p:cTn id="47" dur="500"/>
                                        <p:tgtEl>
                                          <p:spTgt spid="19149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91504"/>
                                        </p:tgtEl>
                                        <p:attrNameLst>
                                          <p:attrName>style.visibility</p:attrName>
                                        </p:attrNameLst>
                                      </p:cBhvr>
                                      <p:to>
                                        <p:strVal val="visible"/>
                                      </p:to>
                                    </p:set>
                                    <p:animEffect transition="in" filter="wipe(left)">
                                      <p:cBhvr>
                                        <p:cTn id="52" dur="500"/>
                                        <p:tgtEl>
                                          <p:spTgt spid="19150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91490">
                                            <p:txEl>
                                              <p:pRg st="3" end="3"/>
                                            </p:txEl>
                                          </p:spTgt>
                                        </p:tgtEl>
                                        <p:attrNameLst>
                                          <p:attrName>style.visibility</p:attrName>
                                        </p:attrNameLst>
                                      </p:cBhvr>
                                      <p:to>
                                        <p:strVal val="visible"/>
                                      </p:to>
                                    </p:set>
                                    <p:animEffect transition="in" filter="wipe(left)">
                                      <p:cBhvr>
                                        <p:cTn id="57" dur="500"/>
                                        <p:tgtEl>
                                          <p:spTgt spid="191490">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91494"/>
                                        </p:tgtEl>
                                        <p:attrNameLst>
                                          <p:attrName>style.visibility</p:attrName>
                                        </p:attrNameLst>
                                      </p:cBhvr>
                                      <p:to>
                                        <p:strVal val="visible"/>
                                      </p:to>
                                    </p:set>
                                    <p:animEffect transition="in" filter="wipe(left)">
                                      <p:cBhvr>
                                        <p:cTn id="62" dur="500"/>
                                        <p:tgtEl>
                                          <p:spTgt spid="19149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91505"/>
                                        </p:tgtEl>
                                        <p:attrNameLst>
                                          <p:attrName>style.visibility</p:attrName>
                                        </p:attrNameLst>
                                      </p:cBhvr>
                                      <p:to>
                                        <p:strVal val="visible"/>
                                      </p:to>
                                    </p:set>
                                    <p:animEffect transition="in" filter="wipe(left)">
                                      <p:cBhvr>
                                        <p:cTn id="67" dur="500"/>
                                        <p:tgtEl>
                                          <p:spTgt spid="19150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91506"/>
                                        </p:tgtEl>
                                        <p:attrNameLst>
                                          <p:attrName>style.visibility</p:attrName>
                                        </p:attrNameLst>
                                      </p:cBhvr>
                                      <p:to>
                                        <p:strVal val="visible"/>
                                      </p:to>
                                    </p:set>
                                    <p:animEffect transition="in" filter="wipe(left)">
                                      <p:cBhvr>
                                        <p:cTn id="72" dur="500"/>
                                        <p:tgtEl>
                                          <p:spTgt spid="19150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191507"/>
                                        </p:tgtEl>
                                        <p:attrNameLst>
                                          <p:attrName>style.visibility</p:attrName>
                                        </p:attrNameLst>
                                      </p:cBhvr>
                                      <p:to>
                                        <p:strVal val="visible"/>
                                      </p:to>
                                    </p:set>
                                    <p:animEffect transition="in" filter="wipe(left)">
                                      <p:cBhvr>
                                        <p:cTn id="77" dur="500"/>
                                        <p:tgtEl>
                                          <p:spTgt spid="19150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191490">
                                            <p:txEl>
                                              <p:pRg st="5" end="5"/>
                                            </p:txEl>
                                          </p:spTgt>
                                        </p:tgtEl>
                                        <p:attrNameLst>
                                          <p:attrName>style.visibility</p:attrName>
                                        </p:attrNameLst>
                                      </p:cBhvr>
                                      <p:to>
                                        <p:strVal val="visible"/>
                                      </p:to>
                                    </p:set>
                                    <p:animEffect transition="in" filter="wipe(left)">
                                      <p:cBhvr>
                                        <p:cTn id="82" dur="500"/>
                                        <p:tgtEl>
                                          <p:spTgt spid="191490">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191490">
                                            <p:txEl>
                                              <p:pRg st="6" end="6"/>
                                            </p:txEl>
                                          </p:spTgt>
                                        </p:tgtEl>
                                        <p:attrNameLst>
                                          <p:attrName>style.visibility</p:attrName>
                                        </p:attrNameLst>
                                      </p:cBhvr>
                                      <p:to>
                                        <p:strVal val="visible"/>
                                      </p:to>
                                    </p:set>
                                    <p:animEffect transition="in" filter="wipe(left)">
                                      <p:cBhvr>
                                        <p:cTn id="87" dur="500"/>
                                        <p:tgtEl>
                                          <p:spTgt spid="191490">
                                            <p:txEl>
                                              <p:pRg st="6" end="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191490">
                                            <p:txEl>
                                              <p:pRg st="7" end="7"/>
                                            </p:txEl>
                                          </p:spTgt>
                                        </p:tgtEl>
                                        <p:attrNameLst>
                                          <p:attrName>style.visibility</p:attrName>
                                        </p:attrNameLst>
                                      </p:cBhvr>
                                      <p:to>
                                        <p:strVal val="visible"/>
                                      </p:to>
                                    </p:set>
                                    <p:animEffect transition="in" filter="wipe(left)">
                                      <p:cBhvr>
                                        <p:cTn id="92" dur="500"/>
                                        <p:tgtEl>
                                          <p:spTgt spid="191490">
                                            <p:txEl>
                                              <p:pRg st="7" end="7"/>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191500"/>
                                        </p:tgtEl>
                                        <p:attrNameLst>
                                          <p:attrName>style.visibility</p:attrName>
                                        </p:attrNameLst>
                                      </p:cBhvr>
                                      <p:to>
                                        <p:strVal val="visible"/>
                                      </p:to>
                                    </p:set>
                                    <p:animEffect transition="in" filter="wipe(left)">
                                      <p:cBhvr>
                                        <p:cTn id="97" dur="500"/>
                                        <p:tgtEl>
                                          <p:spTgt spid="19150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191508"/>
                                        </p:tgtEl>
                                        <p:attrNameLst>
                                          <p:attrName>style.visibility</p:attrName>
                                        </p:attrNameLst>
                                      </p:cBhvr>
                                      <p:to>
                                        <p:strVal val="visible"/>
                                      </p:to>
                                    </p:set>
                                    <p:animEffect transition="in" filter="wipe(left)">
                                      <p:cBhvr>
                                        <p:cTn id="102" dur="500"/>
                                        <p:tgtEl>
                                          <p:spTgt spid="191508"/>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191509"/>
                                        </p:tgtEl>
                                        <p:attrNameLst>
                                          <p:attrName>style.visibility</p:attrName>
                                        </p:attrNameLst>
                                      </p:cBhvr>
                                      <p:to>
                                        <p:strVal val="visible"/>
                                      </p:to>
                                    </p:set>
                                    <p:animEffect transition="in" filter="wipe(left)">
                                      <p:cBhvr>
                                        <p:cTn id="107" dur="500"/>
                                        <p:tgtEl>
                                          <p:spTgt spid="19150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191510"/>
                                        </p:tgtEl>
                                        <p:attrNameLst>
                                          <p:attrName>style.visibility</p:attrName>
                                        </p:attrNameLst>
                                      </p:cBhvr>
                                      <p:to>
                                        <p:strVal val="visible"/>
                                      </p:to>
                                    </p:set>
                                    <p:animEffect transition="in" filter="wipe(left)">
                                      <p:cBhvr>
                                        <p:cTn id="112" dur="500"/>
                                        <p:tgtEl>
                                          <p:spTgt spid="19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build="p"/>
      <p:bldP spid="19149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609600"/>
          </a:xfrm>
        </p:spPr>
        <p:txBody>
          <a:bodyPr/>
          <a:lstStyle/>
          <a:p>
            <a:r>
              <a:rPr lang="en-US" b="1"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152400" y="685800"/>
            <a:ext cx="8839200" cy="5334000"/>
          </a:xfrm>
        </p:spPr>
        <p:txBody>
          <a:bodyPr/>
          <a:lstStyle/>
          <a:p>
            <a:pPr>
              <a:lnSpc>
                <a:spcPct val="90000"/>
              </a:lnSpc>
            </a:pPr>
            <a:r>
              <a:rPr lang="en-US" sz="2800" dirty="0">
                <a:latin typeface="Arial Narrow" charset="0"/>
                <a:ea typeface="ＭＳ Ｐゴシック" charset="0"/>
              </a:rPr>
              <a:t>Reading assignments</a:t>
            </a:r>
          </a:p>
          <a:p>
            <a:pPr lvl="1">
              <a:lnSpc>
                <a:spcPct val="90000"/>
              </a:lnSpc>
            </a:pPr>
            <a:r>
              <a:rPr lang="en-US" sz="2400" dirty="0">
                <a:latin typeface="Arial Narrow" charset="0"/>
                <a:ea typeface="ＭＳ Ｐゴシック" charset="0"/>
              </a:rPr>
              <a:t>CH21.11, CH21.12 and CH21.13</a:t>
            </a:r>
          </a:p>
          <a:p>
            <a:pPr>
              <a:lnSpc>
                <a:spcPct val="90000"/>
              </a:lnSpc>
            </a:pPr>
            <a:r>
              <a:rPr lang="en-US" sz="2800" dirty="0">
                <a:latin typeface="Arial Narrow" charset="0"/>
                <a:ea typeface="ＭＳ Ｐゴシック" charset="0"/>
              </a:rPr>
              <a:t>1</a:t>
            </a:r>
            <a:r>
              <a:rPr lang="en-US" sz="2800" baseline="30000" dirty="0">
                <a:latin typeface="Arial Narrow" charset="0"/>
                <a:ea typeface="ＭＳ Ｐゴシック" charset="0"/>
              </a:rPr>
              <a:t>st</a:t>
            </a:r>
            <a:r>
              <a:rPr lang="en-US" sz="2800" dirty="0">
                <a:latin typeface="Arial Narrow" charset="0"/>
                <a:ea typeface="ＭＳ Ｐゴシック" charset="0"/>
              </a:rPr>
              <a:t> Term Exam</a:t>
            </a:r>
          </a:p>
          <a:p>
            <a:pPr lvl="1">
              <a:lnSpc>
                <a:spcPct val="90000"/>
              </a:lnSpc>
            </a:pPr>
            <a:r>
              <a:rPr lang="en-US" sz="2400" dirty="0">
                <a:latin typeface="Arial Narrow" charset="0"/>
                <a:ea typeface="ＭＳ Ｐゴシック" charset="0"/>
                <a:cs typeface="ＭＳ Ｐゴシック" charset="0"/>
              </a:rPr>
              <a:t>In class, Wednesday, Sept. 18: DO NOT MISS THE EXAM!</a:t>
            </a:r>
          </a:p>
          <a:p>
            <a:pPr lvl="1">
              <a:lnSpc>
                <a:spcPct val="90000"/>
              </a:lnSpc>
            </a:pPr>
            <a:r>
              <a:rPr lang="en-US" sz="2400" dirty="0">
                <a:latin typeface="Arial Narrow" charset="0"/>
                <a:ea typeface="ＭＳ Ｐゴシック" charset="0"/>
                <a:cs typeface="ＭＳ Ｐゴシック" charset="0"/>
              </a:rPr>
              <a:t>CH21.1 to what we learn on Monday, Sept. 16 + Appendices A1 </a:t>
            </a:r>
            <a:r>
              <a:rPr lang="mr-IN" sz="2400" dirty="0">
                <a:latin typeface="Arial Narrow" charset="0"/>
                <a:ea typeface="ＭＳ Ｐゴシック" charset="0"/>
                <a:cs typeface="ＭＳ Ｐゴシック" charset="0"/>
              </a:rPr>
              <a:t>–</a:t>
            </a:r>
            <a:r>
              <a:rPr lang="en-US" sz="2400" dirty="0">
                <a:latin typeface="Arial Narrow" charset="0"/>
                <a:ea typeface="ＭＳ Ｐゴシック" charset="0"/>
                <a:cs typeface="ＭＳ Ｐゴシック" charset="0"/>
              </a:rPr>
              <a:t> A8</a:t>
            </a:r>
          </a:p>
          <a:p>
            <a:pPr lvl="1" eaLnBrk="1" hangingPunct="1"/>
            <a:r>
              <a:rPr lang="en-US" sz="2400" dirty="0"/>
              <a:t>You can bring your calculator but it must not have any relevant formula pre-input</a:t>
            </a:r>
          </a:p>
          <a:p>
            <a:pPr lvl="1" eaLnBrk="1" hangingPunct="1"/>
            <a:r>
              <a:rPr lang="en-US" sz="2400" dirty="0"/>
              <a:t>BYOF: You may bring a one 8.5x11.5 sheet (front and back) of handwritten formulae and values of constants for the exam</a:t>
            </a:r>
          </a:p>
          <a:p>
            <a:pPr lvl="1" eaLnBrk="1" hangingPunct="1"/>
            <a:r>
              <a:rPr lang="en-US" sz="2400" dirty="0"/>
              <a:t>No derivations, word definitions, or solutions of any problems !</a:t>
            </a:r>
          </a:p>
          <a:p>
            <a:pPr lvl="1" eaLnBrk="1" hangingPunct="1"/>
            <a:r>
              <a:rPr lang="en-US" sz="2400" dirty="0"/>
              <a:t>No additional formulae or values of constants will be provided!</a:t>
            </a:r>
            <a:endParaRPr lang="en-US" dirty="0">
              <a:latin typeface="Arial Narrow" charset="0"/>
              <a:ea typeface="ＭＳ Ｐゴシック" charset="0"/>
            </a:endParaRPr>
          </a:p>
        </p:txBody>
      </p:sp>
      <p:sp>
        <p:nvSpPr>
          <p:cNvPr id="2" name="Date Placeholder 1">
            <a:extLst>
              <a:ext uri="{FF2B5EF4-FFF2-40B4-BE49-F238E27FC236}">
                <a16:creationId xmlns:a16="http://schemas.microsoft.com/office/drawing/2014/main" id="{84A901F2-6DBF-E949-8EEF-01136CA5D7A8}"/>
              </a:ext>
            </a:extLst>
          </p:cNvPr>
          <p:cNvSpPr>
            <a:spLocks noGrp="1"/>
          </p:cNvSpPr>
          <p:nvPr>
            <p:ph type="dt" sz="half" idx="10"/>
          </p:nvPr>
        </p:nvSpPr>
        <p:spPr/>
        <p:txBody>
          <a:bodyPr/>
          <a:lstStyle/>
          <a:p>
            <a:pPr>
              <a:defRPr/>
            </a:pPr>
            <a:r>
              <a:rPr lang="en-US"/>
              <a:t>Monday, Sept. 9, 2019</a:t>
            </a:r>
          </a:p>
        </p:txBody>
      </p:sp>
      <p:sp>
        <p:nvSpPr>
          <p:cNvPr id="3" name="Footer Placeholder 2">
            <a:extLst>
              <a:ext uri="{FF2B5EF4-FFF2-40B4-BE49-F238E27FC236}">
                <a16:creationId xmlns:a16="http://schemas.microsoft.com/office/drawing/2014/main" id="{23D2B73A-E9E6-654E-95C6-57C70AFBFCD7}"/>
              </a:ext>
            </a:extLst>
          </p:cNvPr>
          <p:cNvSpPr>
            <a:spLocks noGrp="1"/>
          </p:cNvSpPr>
          <p:nvPr>
            <p:ph type="ftr" sz="quarter" idx="11"/>
          </p:nvPr>
        </p:nvSpPr>
        <p:spPr/>
        <p:txBody>
          <a:bodyPr/>
          <a:lstStyle/>
          <a:p>
            <a:pPr>
              <a:defRPr/>
            </a:pPr>
            <a:r>
              <a:rPr lang="en-US"/>
              <a:t>PHYS 1444-002, Fall 2019                    Dr. Jaehoon Yu</a:t>
            </a:r>
          </a:p>
        </p:txBody>
      </p:sp>
    </p:spTree>
    <p:extLst>
      <p:ext uri="{BB962C8B-B14F-4D97-AF65-F5344CB8AC3E}">
        <p14:creationId xmlns:p14="http://schemas.microsoft.com/office/powerpoint/2010/main" val="150496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Monday, Sept. 9, 2019</a:t>
            </a:r>
          </a:p>
        </p:txBody>
      </p:sp>
      <p:sp>
        <p:nvSpPr>
          <p:cNvPr id="19" name="Footer Placeholder 4"/>
          <p:cNvSpPr>
            <a:spLocks noGrp="1"/>
          </p:cNvSpPr>
          <p:nvPr>
            <p:ph type="ftr" sz="quarter" idx="11"/>
          </p:nvPr>
        </p:nvSpPr>
        <p:spPr/>
        <p:txBody>
          <a:bodyPr/>
          <a:lstStyle/>
          <a:p>
            <a:r>
              <a:rPr lang="en-US"/>
              <a:t>PHYS 1444-002, Fall 2019                    Dr. Jaehoon Yu</a:t>
            </a:r>
          </a:p>
        </p:txBody>
      </p:sp>
      <p:sp>
        <p:nvSpPr>
          <p:cNvPr id="20" name="Slide Number Placeholder 5"/>
          <p:cNvSpPr>
            <a:spLocks noGrp="1"/>
          </p:cNvSpPr>
          <p:nvPr>
            <p:ph type="sldNum" sz="quarter" idx="12"/>
          </p:nvPr>
        </p:nvSpPr>
        <p:spPr/>
        <p:txBody>
          <a:bodyPr/>
          <a:lstStyle/>
          <a:p>
            <a:fld id="{7C75B749-D1C9-B544-BE15-798312830B2B}" type="slidenum">
              <a:rPr lang="en-US"/>
              <a:pPr/>
              <a:t>20</a:t>
            </a:fld>
            <a:endParaRPr lang="en-US"/>
          </a:p>
        </p:txBody>
      </p:sp>
      <p:pic>
        <p:nvPicPr>
          <p:cNvPr id="192514" name="Picture 2" descr="FG21_044"/>
          <p:cNvPicPr>
            <a:picLocks noChangeAspect="1" noChangeArrowheads="1"/>
          </p:cNvPicPr>
          <p:nvPr/>
        </p:nvPicPr>
        <p:blipFill>
          <a:blip r:embed="rId3"/>
          <a:srcRect/>
          <a:stretch>
            <a:fillRect/>
          </a:stretch>
        </p:blipFill>
        <p:spPr bwMode="auto">
          <a:xfrm>
            <a:off x="6172200" y="476250"/>
            <a:ext cx="3733800" cy="2800350"/>
          </a:xfrm>
          <a:prstGeom prst="rect">
            <a:avLst/>
          </a:prstGeom>
          <a:noFill/>
        </p:spPr>
      </p:pic>
      <p:sp>
        <p:nvSpPr>
          <p:cNvPr id="192515" name="Rectangle 3"/>
          <p:cNvSpPr>
            <a:spLocks noGrp="1" noChangeArrowheads="1"/>
          </p:cNvSpPr>
          <p:nvPr>
            <p:ph type="body" idx="1"/>
          </p:nvPr>
        </p:nvSpPr>
        <p:spPr>
          <a:xfrm>
            <a:off x="228600" y="762000"/>
            <a:ext cx="6934200" cy="5410200"/>
          </a:xfrm>
        </p:spPr>
        <p:txBody>
          <a:bodyPr/>
          <a:lstStyle/>
          <a:p>
            <a:pPr>
              <a:lnSpc>
                <a:spcPct val="90000"/>
              </a:lnSpc>
            </a:pPr>
            <a:r>
              <a:rPr lang="en-US" sz="2800" dirty="0"/>
              <a:t>Let’s consider the case in the picture.</a:t>
            </a:r>
          </a:p>
          <a:p>
            <a:pPr>
              <a:lnSpc>
                <a:spcPct val="90000"/>
              </a:lnSpc>
            </a:pPr>
            <a:r>
              <a:rPr lang="en-US" sz="2800" dirty="0"/>
              <a:t>There are fields by both the charges.  So the total electric field by the dipole is </a:t>
            </a:r>
          </a:p>
          <a:p>
            <a:pPr>
              <a:lnSpc>
                <a:spcPct val="90000"/>
              </a:lnSpc>
            </a:pPr>
            <a:r>
              <a:rPr lang="en-US" sz="2800" dirty="0"/>
              <a:t>The magnitudes of the two fields are equal</a:t>
            </a:r>
          </a:p>
          <a:p>
            <a:pPr lvl="1">
              <a:lnSpc>
                <a:spcPct val="90000"/>
              </a:lnSpc>
            </a:pPr>
            <a:endParaRPr lang="en-US" sz="2400" dirty="0"/>
          </a:p>
          <a:p>
            <a:pPr>
              <a:lnSpc>
                <a:spcPct val="90000"/>
              </a:lnSpc>
            </a:pPr>
            <a:endParaRPr lang="en-US" sz="2800" dirty="0"/>
          </a:p>
          <a:p>
            <a:pPr>
              <a:lnSpc>
                <a:spcPct val="90000"/>
              </a:lnSpc>
            </a:pPr>
            <a:r>
              <a:rPr lang="en-US" sz="2800" dirty="0"/>
              <a:t>Now we must work out the </a:t>
            </a:r>
            <a:r>
              <a:rPr lang="en-US" sz="2800" dirty="0" err="1"/>
              <a:t>x</a:t>
            </a:r>
            <a:r>
              <a:rPr lang="en-US" sz="2800" dirty="0"/>
              <a:t> and </a:t>
            </a:r>
            <a:r>
              <a:rPr lang="en-US" sz="2800" dirty="0" err="1"/>
              <a:t>y</a:t>
            </a:r>
            <a:r>
              <a:rPr lang="en-US" sz="2800" dirty="0"/>
              <a:t> components of the total field.</a:t>
            </a:r>
          </a:p>
          <a:p>
            <a:pPr lvl="1">
              <a:lnSpc>
                <a:spcPct val="90000"/>
              </a:lnSpc>
            </a:pPr>
            <a:r>
              <a:rPr lang="en-US" sz="2400" dirty="0"/>
              <a:t>Sum of the two </a:t>
            </a:r>
            <a:r>
              <a:rPr lang="en-US" sz="2400" dirty="0" err="1"/>
              <a:t>y</a:t>
            </a:r>
            <a:r>
              <a:rPr lang="en-US" sz="2400" dirty="0"/>
              <a:t> components is</a:t>
            </a:r>
          </a:p>
          <a:p>
            <a:pPr lvl="2">
              <a:lnSpc>
                <a:spcPct val="90000"/>
              </a:lnSpc>
            </a:pPr>
            <a:r>
              <a:rPr lang="en-US" sz="2000" dirty="0"/>
              <a:t>Zero since they are the same but in opposite direction</a:t>
            </a:r>
          </a:p>
          <a:p>
            <a:pPr lvl="1">
              <a:lnSpc>
                <a:spcPct val="90000"/>
              </a:lnSpc>
            </a:pPr>
            <a:r>
              <a:rPr lang="en-US" sz="2400" dirty="0"/>
              <a:t>So the magnitude of the total field is the same as the sum of the two </a:t>
            </a:r>
            <a:r>
              <a:rPr lang="en-US" sz="2400" dirty="0" err="1"/>
              <a:t>x</a:t>
            </a:r>
            <a:r>
              <a:rPr lang="en-US" sz="2400" dirty="0"/>
              <a:t>-components:</a:t>
            </a:r>
          </a:p>
          <a:p>
            <a:pPr lvl="2">
              <a:lnSpc>
                <a:spcPct val="90000"/>
              </a:lnSpc>
            </a:pPr>
            <a:r>
              <a:rPr lang="en-US" sz="2000" dirty="0"/>
              <a:t> </a:t>
            </a:r>
          </a:p>
        </p:txBody>
      </p:sp>
      <p:sp>
        <p:nvSpPr>
          <p:cNvPr id="192516" name="Rectangle 4"/>
          <p:cNvSpPr>
            <a:spLocks noGrp="1" noChangeArrowheads="1"/>
          </p:cNvSpPr>
          <p:nvPr>
            <p:ph type="title"/>
          </p:nvPr>
        </p:nvSpPr>
        <p:spPr>
          <a:xfrm>
            <a:off x="0" y="76200"/>
            <a:ext cx="9144000" cy="533400"/>
          </a:xfrm>
          <a:noFill/>
          <a:ln/>
        </p:spPr>
        <p:txBody>
          <a:bodyPr/>
          <a:lstStyle/>
          <a:p>
            <a:r>
              <a:rPr lang="en-US" sz="4000"/>
              <a:t>Electric Field by a Dipole </a:t>
            </a:r>
          </a:p>
        </p:txBody>
      </p:sp>
      <p:graphicFrame>
        <p:nvGraphicFramePr>
          <p:cNvPr id="192517" name="Object 5"/>
          <p:cNvGraphicFramePr>
            <a:graphicFrameLocks noChangeAspect="1"/>
          </p:cNvGraphicFramePr>
          <p:nvPr/>
        </p:nvGraphicFramePr>
        <p:xfrm>
          <a:off x="4267200" y="1600200"/>
          <a:ext cx="801688" cy="481013"/>
        </p:xfrm>
        <a:graphic>
          <a:graphicData uri="http://schemas.openxmlformats.org/presentationml/2006/ole">
            <mc:AlternateContent xmlns:mc="http://schemas.openxmlformats.org/markup-compatibility/2006">
              <mc:Choice xmlns:v="urn:schemas-microsoft-com:vml" Requires="v">
                <p:oleObj spid="_x0000_s50817" name="Equation" r:id="rId4" imgW="381000" imgH="228600" progId="Equation.DSMT4">
                  <p:embed/>
                </p:oleObj>
              </mc:Choice>
              <mc:Fallback>
                <p:oleObj name="Equation" r:id="rId4" imgW="381000" imgH="228600" progId="Equation.DSMT4">
                  <p:embed/>
                  <p:pic>
                    <p:nvPicPr>
                      <p:cNvPr id="192517" name="Object 5"/>
                      <p:cNvPicPr>
                        <a:picLocks noChangeAspect="1" noChangeArrowheads="1"/>
                      </p:cNvPicPr>
                      <p:nvPr/>
                    </p:nvPicPr>
                    <p:blipFill>
                      <a:blip r:embed="rId5"/>
                      <a:srcRect/>
                      <a:stretch>
                        <a:fillRect/>
                      </a:stretch>
                    </p:blipFill>
                    <p:spPr bwMode="auto">
                      <a:xfrm>
                        <a:off x="4267200" y="1600200"/>
                        <a:ext cx="801688" cy="4810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2518" name="Object 6"/>
          <p:cNvGraphicFramePr>
            <a:graphicFrameLocks noChangeAspect="1"/>
          </p:cNvGraphicFramePr>
          <p:nvPr/>
        </p:nvGraphicFramePr>
        <p:xfrm>
          <a:off x="411163" y="2743200"/>
          <a:ext cx="1189037" cy="409575"/>
        </p:xfrm>
        <a:graphic>
          <a:graphicData uri="http://schemas.openxmlformats.org/presentationml/2006/ole">
            <mc:AlternateContent xmlns:mc="http://schemas.openxmlformats.org/markup-compatibility/2006">
              <mc:Choice xmlns:v="urn:schemas-microsoft-com:vml" Requires="v">
                <p:oleObj spid="_x0000_s50818" name="Equation" r:id="rId6" imgW="749160" imgH="228600" progId="Equation.DSMT4">
                  <p:embed/>
                </p:oleObj>
              </mc:Choice>
              <mc:Fallback>
                <p:oleObj name="Equation" r:id="rId6" imgW="749160" imgH="228600" progId="Equation.DSMT4">
                  <p:embed/>
                  <p:pic>
                    <p:nvPicPr>
                      <p:cNvPr id="192518"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3" y="2743200"/>
                        <a:ext cx="1189037" cy="40957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2519" name="Object 7"/>
          <p:cNvGraphicFramePr>
            <a:graphicFrameLocks noChangeAspect="1"/>
          </p:cNvGraphicFramePr>
          <p:nvPr/>
        </p:nvGraphicFramePr>
        <p:xfrm>
          <a:off x="990600" y="5867400"/>
          <a:ext cx="477838" cy="287338"/>
        </p:xfrm>
        <a:graphic>
          <a:graphicData uri="http://schemas.openxmlformats.org/presentationml/2006/ole">
            <mc:AlternateContent xmlns:mc="http://schemas.openxmlformats.org/markup-compatibility/2006">
              <mc:Choice xmlns:v="urn:schemas-microsoft-com:vml" Requires="v">
                <p:oleObj spid="_x0000_s50819" name="Equation" r:id="rId8" imgW="253800" imgH="152280" progId="Equation.DSMT4">
                  <p:embed/>
                </p:oleObj>
              </mc:Choice>
              <mc:Fallback>
                <p:oleObj name="Equation" r:id="rId8" imgW="253800" imgH="152280" progId="Equation.DSMT4">
                  <p:embed/>
                  <p:pic>
                    <p:nvPicPr>
                      <p:cNvPr id="192519"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5867400"/>
                        <a:ext cx="477838" cy="287338"/>
                      </a:xfrm>
                      <a:prstGeom prst="rect">
                        <a:avLst/>
                      </a:prstGeom>
                      <a:solidFill>
                        <a:schemeClr val="bg1"/>
                      </a:solidFill>
                    </p:spPr>
                  </p:pic>
                </p:oleObj>
              </mc:Fallback>
            </mc:AlternateContent>
          </a:graphicData>
        </a:graphic>
      </p:graphicFrame>
      <p:graphicFrame>
        <p:nvGraphicFramePr>
          <p:cNvPr id="192520" name="Object 8"/>
          <p:cNvGraphicFramePr>
            <a:graphicFrameLocks noChangeAspect="1"/>
          </p:cNvGraphicFramePr>
          <p:nvPr/>
        </p:nvGraphicFramePr>
        <p:xfrm>
          <a:off x="2790825" y="5715000"/>
          <a:ext cx="1649413" cy="766763"/>
        </p:xfrm>
        <a:graphic>
          <a:graphicData uri="http://schemas.openxmlformats.org/presentationml/2006/ole">
            <mc:AlternateContent xmlns:mc="http://schemas.openxmlformats.org/markup-compatibility/2006">
              <mc:Choice xmlns:v="urn:schemas-microsoft-com:vml" Requires="v">
                <p:oleObj spid="_x0000_s50820" name="Equation" r:id="rId10" imgW="876240" imgH="406080" progId="Equation.DSMT4">
                  <p:embed/>
                </p:oleObj>
              </mc:Choice>
              <mc:Fallback>
                <p:oleObj name="Equation" r:id="rId10" imgW="876240" imgH="406080" progId="Equation.DSMT4">
                  <p:embed/>
                  <p:pic>
                    <p:nvPicPr>
                      <p:cNvPr id="19252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90825" y="5715000"/>
                        <a:ext cx="1649413" cy="766763"/>
                      </a:xfrm>
                      <a:prstGeom prst="rect">
                        <a:avLst/>
                      </a:prstGeom>
                      <a:solidFill>
                        <a:schemeClr val="bg1"/>
                      </a:solidFill>
                    </p:spPr>
                  </p:pic>
                </p:oleObj>
              </mc:Fallback>
            </mc:AlternateContent>
          </a:graphicData>
        </a:graphic>
      </p:graphicFrame>
      <p:graphicFrame>
        <p:nvGraphicFramePr>
          <p:cNvPr id="192521" name="Object 9"/>
          <p:cNvGraphicFramePr>
            <a:graphicFrameLocks noChangeAspect="1"/>
          </p:cNvGraphicFramePr>
          <p:nvPr/>
        </p:nvGraphicFramePr>
        <p:xfrm>
          <a:off x="5994400" y="5715000"/>
          <a:ext cx="2103438" cy="933450"/>
        </p:xfrm>
        <a:graphic>
          <a:graphicData uri="http://schemas.openxmlformats.org/presentationml/2006/ole">
            <mc:AlternateContent xmlns:mc="http://schemas.openxmlformats.org/markup-compatibility/2006">
              <mc:Choice xmlns:v="urn:schemas-microsoft-com:vml" Requires="v">
                <p:oleObj spid="_x0000_s50821" name="Equation" r:id="rId12" imgW="1117440" imgH="495000" progId="Equation.DSMT4">
                  <p:embed/>
                </p:oleObj>
              </mc:Choice>
              <mc:Fallback>
                <p:oleObj name="Equation" r:id="rId12" imgW="1117440" imgH="495000" progId="Equation.DSMT4">
                  <p:embed/>
                  <p:pic>
                    <p:nvPicPr>
                      <p:cNvPr id="192521"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94400" y="5715000"/>
                        <a:ext cx="2103438" cy="933450"/>
                      </a:xfrm>
                      <a:prstGeom prst="rect">
                        <a:avLst/>
                      </a:prstGeom>
                      <a:solidFill>
                        <a:schemeClr val="bg1"/>
                      </a:solidFill>
                    </p:spPr>
                  </p:pic>
                </p:oleObj>
              </mc:Fallback>
            </mc:AlternateContent>
          </a:graphicData>
        </a:graphic>
      </p:graphicFrame>
      <p:graphicFrame>
        <p:nvGraphicFramePr>
          <p:cNvPr id="192522" name="Object 10"/>
          <p:cNvGraphicFramePr>
            <a:graphicFrameLocks noChangeAspect="1"/>
          </p:cNvGraphicFramePr>
          <p:nvPr/>
        </p:nvGraphicFramePr>
        <p:xfrm>
          <a:off x="1500188" y="5867400"/>
          <a:ext cx="501650" cy="382588"/>
        </p:xfrm>
        <a:graphic>
          <a:graphicData uri="http://schemas.openxmlformats.org/presentationml/2006/ole">
            <mc:AlternateContent xmlns:mc="http://schemas.openxmlformats.org/markup-compatibility/2006">
              <mc:Choice xmlns:v="urn:schemas-microsoft-com:vml" Requires="v">
                <p:oleObj spid="_x0000_s50822" name="Equation" r:id="rId14" imgW="266400" imgH="203040" progId="Equation.DSMT4">
                  <p:embed/>
                </p:oleObj>
              </mc:Choice>
              <mc:Fallback>
                <p:oleObj name="Equation" r:id="rId14" imgW="266400" imgH="203040" progId="Equation.DSMT4">
                  <p:embed/>
                  <p:pic>
                    <p:nvPicPr>
                      <p:cNvPr id="192522"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00188" y="5867400"/>
                        <a:ext cx="501650" cy="382588"/>
                      </a:xfrm>
                      <a:prstGeom prst="rect">
                        <a:avLst/>
                      </a:prstGeom>
                      <a:solidFill>
                        <a:schemeClr val="bg1"/>
                      </a:solidFill>
                    </p:spPr>
                  </p:pic>
                </p:oleObj>
              </mc:Fallback>
            </mc:AlternateContent>
          </a:graphicData>
        </a:graphic>
      </p:graphicFrame>
      <p:graphicFrame>
        <p:nvGraphicFramePr>
          <p:cNvPr id="192523" name="Object 11"/>
          <p:cNvGraphicFramePr>
            <a:graphicFrameLocks noChangeAspect="1"/>
          </p:cNvGraphicFramePr>
          <p:nvPr/>
        </p:nvGraphicFramePr>
        <p:xfrm>
          <a:off x="4362450" y="5715000"/>
          <a:ext cx="1601788" cy="838200"/>
        </p:xfrm>
        <a:graphic>
          <a:graphicData uri="http://schemas.openxmlformats.org/presentationml/2006/ole">
            <mc:AlternateContent xmlns:mc="http://schemas.openxmlformats.org/markup-compatibility/2006">
              <mc:Choice xmlns:v="urn:schemas-microsoft-com:vml" Requires="v">
                <p:oleObj spid="_x0000_s50823" name="Equation" r:id="rId16" imgW="850680" imgH="444240" progId="Equation.DSMT4">
                  <p:embed/>
                </p:oleObj>
              </mc:Choice>
              <mc:Fallback>
                <p:oleObj name="Equation" r:id="rId16" imgW="850680" imgH="444240" progId="Equation.DSMT4">
                  <p:embed/>
                  <p:pic>
                    <p:nvPicPr>
                      <p:cNvPr id="192523" name="Object 1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362450" y="5715000"/>
                        <a:ext cx="1601788" cy="838200"/>
                      </a:xfrm>
                      <a:prstGeom prst="rect">
                        <a:avLst/>
                      </a:prstGeom>
                      <a:solidFill>
                        <a:schemeClr val="bg1"/>
                      </a:solidFill>
                    </p:spPr>
                  </p:pic>
                </p:oleObj>
              </mc:Fallback>
            </mc:AlternateContent>
          </a:graphicData>
        </a:graphic>
      </p:graphicFrame>
      <p:graphicFrame>
        <p:nvGraphicFramePr>
          <p:cNvPr id="192524" name="Object 12"/>
          <p:cNvGraphicFramePr>
            <a:graphicFrameLocks noChangeAspect="1"/>
          </p:cNvGraphicFramePr>
          <p:nvPr/>
        </p:nvGraphicFramePr>
        <p:xfrm>
          <a:off x="1951038" y="5867400"/>
          <a:ext cx="812800" cy="358775"/>
        </p:xfrm>
        <a:graphic>
          <a:graphicData uri="http://schemas.openxmlformats.org/presentationml/2006/ole">
            <mc:AlternateContent xmlns:mc="http://schemas.openxmlformats.org/markup-compatibility/2006">
              <mc:Choice xmlns:v="urn:schemas-microsoft-com:vml" Requires="v">
                <p:oleObj spid="_x0000_s50824" name="Equation" r:id="rId18" imgW="431640" imgH="190440" progId="Equation.DSMT4">
                  <p:embed/>
                </p:oleObj>
              </mc:Choice>
              <mc:Fallback>
                <p:oleObj name="Equation" r:id="rId18" imgW="431640" imgH="190440" progId="Equation.DSMT4">
                  <p:embed/>
                  <p:pic>
                    <p:nvPicPr>
                      <p:cNvPr id="192524" name="Object 1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51038" y="5867400"/>
                        <a:ext cx="812800" cy="358775"/>
                      </a:xfrm>
                      <a:prstGeom prst="rect">
                        <a:avLst/>
                      </a:prstGeom>
                      <a:solidFill>
                        <a:schemeClr val="bg1"/>
                      </a:solidFill>
                    </p:spPr>
                  </p:pic>
                </p:oleObj>
              </mc:Fallback>
            </mc:AlternateContent>
          </a:graphicData>
        </a:graphic>
      </p:graphicFrame>
      <p:graphicFrame>
        <p:nvGraphicFramePr>
          <p:cNvPr id="192525" name="Object 13"/>
          <p:cNvGraphicFramePr>
            <a:graphicFrameLocks noChangeAspect="1"/>
          </p:cNvGraphicFramePr>
          <p:nvPr/>
        </p:nvGraphicFramePr>
        <p:xfrm>
          <a:off x="5105400" y="1600200"/>
          <a:ext cx="561975" cy="533400"/>
        </p:xfrm>
        <a:graphic>
          <a:graphicData uri="http://schemas.openxmlformats.org/presentationml/2006/ole">
            <mc:AlternateContent xmlns:mc="http://schemas.openxmlformats.org/markup-compatibility/2006">
              <mc:Choice xmlns:v="urn:schemas-microsoft-com:vml" Requires="v">
                <p:oleObj spid="_x0000_s50825" name="Equation" r:id="rId20" imgW="266700" imgH="254000" progId="Equation.DSMT4">
                  <p:embed/>
                </p:oleObj>
              </mc:Choice>
              <mc:Fallback>
                <p:oleObj name="Equation" r:id="rId20" imgW="266700" imgH="254000" progId="Equation.DSMT4">
                  <p:embed/>
                  <p:pic>
                    <p:nvPicPr>
                      <p:cNvPr id="192525" name="Object 13"/>
                      <p:cNvPicPr>
                        <a:picLocks noChangeAspect="1" noChangeArrowheads="1"/>
                      </p:cNvPicPr>
                      <p:nvPr/>
                    </p:nvPicPr>
                    <p:blipFill>
                      <a:blip r:embed="rId21"/>
                      <a:srcRect/>
                      <a:stretch>
                        <a:fillRect/>
                      </a:stretch>
                    </p:blipFill>
                    <p:spPr bwMode="auto">
                      <a:xfrm>
                        <a:off x="5105400" y="1600200"/>
                        <a:ext cx="561975"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2526" name="Object 14"/>
          <p:cNvGraphicFramePr>
            <a:graphicFrameLocks noChangeAspect="1"/>
          </p:cNvGraphicFramePr>
          <p:nvPr/>
        </p:nvGraphicFramePr>
        <p:xfrm>
          <a:off x="5745163" y="1600200"/>
          <a:ext cx="746125" cy="533400"/>
        </p:xfrm>
        <a:graphic>
          <a:graphicData uri="http://schemas.openxmlformats.org/presentationml/2006/ole">
            <mc:AlternateContent xmlns:mc="http://schemas.openxmlformats.org/markup-compatibility/2006">
              <mc:Choice xmlns:v="urn:schemas-microsoft-com:vml" Requires="v">
                <p:oleObj spid="_x0000_s50826" name="Equation" r:id="rId22" imgW="355600" imgH="254000" progId="Equation.DSMT4">
                  <p:embed/>
                </p:oleObj>
              </mc:Choice>
              <mc:Fallback>
                <p:oleObj name="Equation" r:id="rId22" imgW="355600" imgH="254000" progId="Equation.DSMT4">
                  <p:embed/>
                  <p:pic>
                    <p:nvPicPr>
                      <p:cNvPr id="192526" name="Object 14"/>
                      <p:cNvPicPr>
                        <a:picLocks noChangeAspect="1" noChangeArrowheads="1"/>
                      </p:cNvPicPr>
                      <p:nvPr/>
                    </p:nvPicPr>
                    <p:blipFill>
                      <a:blip r:embed="rId23"/>
                      <a:srcRect/>
                      <a:stretch>
                        <a:fillRect/>
                      </a:stretch>
                    </p:blipFill>
                    <p:spPr bwMode="auto">
                      <a:xfrm>
                        <a:off x="5745163" y="1600200"/>
                        <a:ext cx="746125" cy="5334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2527" name="Object 15"/>
          <p:cNvGraphicFramePr>
            <a:graphicFrameLocks noChangeAspect="1"/>
          </p:cNvGraphicFramePr>
          <p:nvPr/>
        </p:nvGraphicFramePr>
        <p:xfrm>
          <a:off x="1600200" y="2586038"/>
          <a:ext cx="2214563" cy="1071562"/>
        </p:xfrm>
        <a:graphic>
          <a:graphicData uri="http://schemas.openxmlformats.org/presentationml/2006/ole">
            <mc:AlternateContent xmlns:mc="http://schemas.openxmlformats.org/markup-compatibility/2006">
              <mc:Choice xmlns:v="urn:schemas-microsoft-com:vml" Requires="v">
                <p:oleObj spid="_x0000_s50827" name="Equation" r:id="rId24" imgW="1396800" imgH="596880" progId="Equation.DSMT4">
                  <p:embed/>
                </p:oleObj>
              </mc:Choice>
              <mc:Fallback>
                <p:oleObj name="Equation" r:id="rId24" imgW="1396800" imgH="596880" progId="Equation.DSMT4">
                  <p:embed/>
                  <p:pic>
                    <p:nvPicPr>
                      <p:cNvPr id="192527" name="Object 15"/>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600200" y="2586038"/>
                        <a:ext cx="2214563" cy="1071562"/>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2528" name="Object 16"/>
          <p:cNvGraphicFramePr>
            <a:graphicFrameLocks noChangeAspect="1"/>
          </p:cNvGraphicFramePr>
          <p:nvPr/>
        </p:nvGraphicFramePr>
        <p:xfrm>
          <a:off x="3810000" y="2590800"/>
          <a:ext cx="1730375" cy="798513"/>
        </p:xfrm>
        <a:graphic>
          <a:graphicData uri="http://schemas.openxmlformats.org/presentationml/2006/ole">
            <mc:AlternateContent xmlns:mc="http://schemas.openxmlformats.org/markup-compatibility/2006">
              <mc:Choice xmlns:v="urn:schemas-microsoft-com:vml" Requires="v">
                <p:oleObj spid="_x0000_s50828" name="Equation" r:id="rId26" imgW="1091880" imgH="444240" progId="Equation.DSMT4">
                  <p:embed/>
                </p:oleObj>
              </mc:Choice>
              <mc:Fallback>
                <p:oleObj name="Equation" r:id="rId26" imgW="1091880" imgH="444240" progId="Equation.DSMT4">
                  <p:embed/>
                  <p:pic>
                    <p:nvPicPr>
                      <p:cNvPr id="192528" name="Object 16"/>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810000" y="2590800"/>
                        <a:ext cx="1730375" cy="79851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2529" name="Object 17"/>
          <p:cNvGraphicFramePr>
            <a:graphicFrameLocks noChangeAspect="1"/>
          </p:cNvGraphicFramePr>
          <p:nvPr/>
        </p:nvGraphicFramePr>
        <p:xfrm>
          <a:off x="5468938" y="2590800"/>
          <a:ext cx="1389062" cy="730250"/>
        </p:xfrm>
        <a:graphic>
          <a:graphicData uri="http://schemas.openxmlformats.org/presentationml/2006/ole">
            <mc:AlternateContent xmlns:mc="http://schemas.openxmlformats.org/markup-compatibility/2006">
              <mc:Choice xmlns:v="urn:schemas-microsoft-com:vml" Requires="v">
                <p:oleObj spid="_x0000_s50829" name="Equation" r:id="rId28" imgW="876240" imgH="406080" progId="Equation.DSMT4">
                  <p:embed/>
                </p:oleObj>
              </mc:Choice>
              <mc:Fallback>
                <p:oleObj name="Equation" r:id="rId28" imgW="876240" imgH="406080" progId="Equation.DSMT4">
                  <p:embed/>
                  <p:pic>
                    <p:nvPicPr>
                      <p:cNvPr id="192529" name="Object 17"/>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5468938" y="2590800"/>
                        <a:ext cx="1389062" cy="7302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5092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2515">
                                            <p:txEl>
                                              <p:pRg st="0" end="0"/>
                                            </p:txEl>
                                          </p:spTgt>
                                        </p:tgtEl>
                                        <p:attrNameLst>
                                          <p:attrName>style.visibility</p:attrName>
                                        </p:attrNameLst>
                                      </p:cBhvr>
                                      <p:to>
                                        <p:strVal val="visible"/>
                                      </p:to>
                                    </p:set>
                                    <p:animEffect transition="in" filter="wipe(left)">
                                      <p:cBhvr>
                                        <p:cTn id="7" dur="500"/>
                                        <p:tgtEl>
                                          <p:spTgt spid="192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nodeType="clickEffect">
                                  <p:stCondLst>
                                    <p:cond delay="0"/>
                                  </p:stCondLst>
                                  <p:iterate type="wd">
                                    <p:tmPct val="10000"/>
                                  </p:iterate>
                                  <p:childTnLst>
                                    <p:set>
                                      <p:cBhvr>
                                        <p:cTn id="11" dur="1" fill="hold">
                                          <p:stCondLst>
                                            <p:cond delay="0"/>
                                          </p:stCondLst>
                                        </p:cTn>
                                        <p:tgtEl>
                                          <p:spTgt spid="192514"/>
                                        </p:tgtEl>
                                        <p:attrNameLst>
                                          <p:attrName>style.visibility</p:attrName>
                                        </p:attrNameLst>
                                      </p:cBhvr>
                                      <p:to>
                                        <p:strVal val="visible"/>
                                      </p:to>
                                    </p:set>
                                    <p:animEffect transition="in" filter="fade">
                                      <p:cBhvr>
                                        <p:cTn id="12" dur="770" decel="100000"/>
                                        <p:tgtEl>
                                          <p:spTgt spid="192514"/>
                                        </p:tgtEl>
                                      </p:cBhvr>
                                    </p:animEffect>
                                    <p:animScale>
                                      <p:cBhvr>
                                        <p:cTn id="13" dur="770" decel="100000"/>
                                        <p:tgtEl>
                                          <p:spTgt spid="192514"/>
                                        </p:tgtEl>
                                      </p:cBhvr>
                                      <p:from x="10000" y="10000"/>
                                      <p:to x="200000" y="450000"/>
                                    </p:animScale>
                                    <p:animScale>
                                      <p:cBhvr>
                                        <p:cTn id="14" dur="1230" accel="100000" fill="hold">
                                          <p:stCondLst>
                                            <p:cond delay="770"/>
                                          </p:stCondLst>
                                        </p:cTn>
                                        <p:tgtEl>
                                          <p:spTgt spid="192514"/>
                                        </p:tgtEl>
                                      </p:cBhvr>
                                      <p:from x="200000" y="450000"/>
                                      <p:to x="100000" y="100000"/>
                                    </p:animScale>
                                    <p:set>
                                      <p:cBhvr>
                                        <p:cTn id="15" dur="770" fill="hold"/>
                                        <p:tgtEl>
                                          <p:spTgt spid="192514"/>
                                        </p:tgtEl>
                                        <p:attrNameLst>
                                          <p:attrName>ppt_x</p:attrName>
                                        </p:attrNameLst>
                                      </p:cBhvr>
                                      <p:to>
                                        <p:strVal val="(0.5)"/>
                                      </p:to>
                                    </p:set>
                                    <p:anim from="(0.5)" to="(#ppt_x)" calcmode="lin" valueType="num">
                                      <p:cBhvr>
                                        <p:cTn id="16" dur="1230" accel="100000" fill="hold">
                                          <p:stCondLst>
                                            <p:cond delay="770"/>
                                          </p:stCondLst>
                                        </p:cTn>
                                        <p:tgtEl>
                                          <p:spTgt spid="192514"/>
                                        </p:tgtEl>
                                        <p:attrNameLst>
                                          <p:attrName>ppt_x</p:attrName>
                                        </p:attrNameLst>
                                      </p:cBhvr>
                                    </p:anim>
                                    <p:set>
                                      <p:cBhvr>
                                        <p:cTn id="17" dur="770" fill="hold"/>
                                        <p:tgtEl>
                                          <p:spTgt spid="192514"/>
                                        </p:tgtEl>
                                        <p:attrNameLst>
                                          <p:attrName>ppt_y</p:attrName>
                                        </p:attrNameLst>
                                      </p:cBhvr>
                                      <p:to>
                                        <p:strVal val="(#ppt_y+0.4)"/>
                                      </p:to>
                                    </p:set>
                                    <p:anim from="(#ppt_y+0.4)" to="(#ppt_y)" calcmode="lin" valueType="num">
                                      <p:cBhvr>
                                        <p:cTn id="18" dur="1230" accel="100000" fill="hold">
                                          <p:stCondLst>
                                            <p:cond delay="770"/>
                                          </p:stCondLst>
                                        </p:cTn>
                                        <p:tgtEl>
                                          <p:spTgt spid="192514"/>
                                        </p:tgtEl>
                                        <p:attrNameLst>
                                          <p:attrName>ppt_y</p:attrName>
                                        </p:attrNameLst>
                                      </p:cBhvr>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192515">
                                            <p:txEl>
                                              <p:pRg st="1" end="1"/>
                                            </p:txEl>
                                          </p:spTgt>
                                        </p:tgtEl>
                                        <p:attrNameLst>
                                          <p:attrName>style.visibility</p:attrName>
                                        </p:attrNameLst>
                                      </p:cBhvr>
                                      <p:to>
                                        <p:strVal val="visible"/>
                                      </p:to>
                                    </p:set>
                                    <p:animEffect transition="in" filter="wipe(left)">
                                      <p:cBhvr>
                                        <p:cTn id="23" dur="500"/>
                                        <p:tgtEl>
                                          <p:spTgt spid="19251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iterate type="wd">
                                    <p:tmPct val="10000"/>
                                  </p:iterate>
                                  <p:childTnLst>
                                    <p:set>
                                      <p:cBhvr>
                                        <p:cTn id="27" dur="1" fill="hold">
                                          <p:stCondLst>
                                            <p:cond delay="0"/>
                                          </p:stCondLst>
                                        </p:cTn>
                                        <p:tgtEl>
                                          <p:spTgt spid="192517"/>
                                        </p:tgtEl>
                                        <p:attrNameLst>
                                          <p:attrName>style.visibility</p:attrName>
                                        </p:attrNameLst>
                                      </p:cBhvr>
                                      <p:to>
                                        <p:strVal val="visible"/>
                                      </p:to>
                                    </p:set>
                                    <p:animEffect transition="in" filter="wipe(left)">
                                      <p:cBhvr>
                                        <p:cTn id="28" dur="500"/>
                                        <p:tgtEl>
                                          <p:spTgt spid="1925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iterate type="wd">
                                    <p:tmPct val="10000"/>
                                  </p:iterate>
                                  <p:childTnLst>
                                    <p:set>
                                      <p:cBhvr>
                                        <p:cTn id="32" dur="1" fill="hold">
                                          <p:stCondLst>
                                            <p:cond delay="0"/>
                                          </p:stCondLst>
                                        </p:cTn>
                                        <p:tgtEl>
                                          <p:spTgt spid="192525"/>
                                        </p:tgtEl>
                                        <p:attrNameLst>
                                          <p:attrName>style.visibility</p:attrName>
                                        </p:attrNameLst>
                                      </p:cBhvr>
                                      <p:to>
                                        <p:strVal val="visible"/>
                                      </p:to>
                                    </p:set>
                                    <p:animEffect transition="in" filter="wipe(left)">
                                      <p:cBhvr>
                                        <p:cTn id="33" dur="500"/>
                                        <p:tgtEl>
                                          <p:spTgt spid="1925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iterate type="wd">
                                    <p:tmPct val="10000"/>
                                  </p:iterate>
                                  <p:childTnLst>
                                    <p:set>
                                      <p:cBhvr>
                                        <p:cTn id="37" dur="1" fill="hold">
                                          <p:stCondLst>
                                            <p:cond delay="0"/>
                                          </p:stCondLst>
                                        </p:cTn>
                                        <p:tgtEl>
                                          <p:spTgt spid="192526"/>
                                        </p:tgtEl>
                                        <p:attrNameLst>
                                          <p:attrName>style.visibility</p:attrName>
                                        </p:attrNameLst>
                                      </p:cBhvr>
                                      <p:to>
                                        <p:strVal val="visible"/>
                                      </p:to>
                                    </p:set>
                                    <p:animEffect transition="in" filter="wipe(left)">
                                      <p:cBhvr>
                                        <p:cTn id="38" dur="500"/>
                                        <p:tgtEl>
                                          <p:spTgt spid="1925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192515">
                                            <p:txEl>
                                              <p:pRg st="2" end="2"/>
                                            </p:txEl>
                                          </p:spTgt>
                                        </p:tgtEl>
                                        <p:attrNameLst>
                                          <p:attrName>style.visibility</p:attrName>
                                        </p:attrNameLst>
                                      </p:cBhvr>
                                      <p:to>
                                        <p:strVal val="visible"/>
                                      </p:to>
                                    </p:set>
                                    <p:animEffect transition="in" filter="wipe(left)">
                                      <p:cBhvr>
                                        <p:cTn id="43" dur="500"/>
                                        <p:tgtEl>
                                          <p:spTgt spid="192515">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192518"/>
                                        </p:tgtEl>
                                        <p:attrNameLst>
                                          <p:attrName>style.visibility</p:attrName>
                                        </p:attrNameLst>
                                      </p:cBhvr>
                                      <p:to>
                                        <p:strVal val="visible"/>
                                      </p:to>
                                    </p:set>
                                    <p:animEffect transition="in" filter="wipe(left)">
                                      <p:cBhvr>
                                        <p:cTn id="48" dur="500"/>
                                        <p:tgtEl>
                                          <p:spTgt spid="19251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iterate type="wd">
                                    <p:tmPct val="10000"/>
                                  </p:iterate>
                                  <p:childTnLst>
                                    <p:set>
                                      <p:cBhvr>
                                        <p:cTn id="52" dur="1" fill="hold">
                                          <p:stCondLst>
                                            <p:cond delay="0"/>
                                          </p:stCondLst>
                                        </p:cTn>
                                        <p:tgtEl>
                                          <p:spTgt spid="192527"/>
                                        </p:tgtEl>
                                        <p:attrNameLst>
                                          <p:attrName>style.visibility</p:attrName>
                                        </p:attrNameLst>
                                      </p:cBhvr>
                                      <p:to>
                                        <p:strVal val="visible"/>
                                      </p:to>
                                    </p:set>
                                    <p:animEffect transition="in" filter="wipe(left)">
                                      <p:cBhvr>
                                        <p:cTn id="53" dur="500"/>
                                        <p:tgtEl>
                                          <p:spTgt spid="19252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iterate type="wd">
                                    <p:tmPct val="10000"/>
                                  </p:iterate>
                                  <p:childTnLst>
                                    <p:set>
                                      <p:cBhvr>
                                        <p:cTn id="57" dur="1" fill="hold">
                                          <p:stCondLst>
                                            <p:cond delay="0"/>
                                          </p:stCondLst>
                                        </p:cTn>
                                        <p:tgtEl>
                                          <p:spTgt spid="192528"/>
                                        </p:tgtEl>
                                        <p:attrNameLst>
                                          <p:attrName>style.visibility</p:attrName>
                                        </p:attrNameLst>
                                      </p:cBhvr>
                                      <p:to>
                                        <p:strVal val="visible"/>
                                      </p:to>
                                    </p:set>
                                    <p:animEffect transition="in" filter="wipe(left)">
                                      <p:cBhvr>
                                        <p:cTn id="58" dur="500"/>
                                        <p:tgtEl>
                                          <p:spTgt spid="19252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iterate type="wd">
                                    <p:tmPct val="10000"/>
                                  </p:iterate>
                                  <p:childTnLst>
                                    <p:set>
                                      <p:cBhvr>
                                        <p:cTn id="62" dur="1" fill="hold">
                                          <p:stCondLst>
                                            <p:cond delay="0"/>
                                          </p:stCondLst>
                                        </p:cTn>
                                        <p:tgtEl>
                                          <p:spTgt spid="192529"/>
                                        </p:tgtEl>
                                        <p:attrNameLst>
                                          <p:attrName>style.visibility</p:attrName>
                                        </p:attrNameLst>
                                      </p:cBhvr>
                                      <p:to>
                                        <p:strVal val="visible"/>
                                      </p:to>
                                    </p:set>
                                    <p:animEffect transition="in" filter="wipe(left)">
                                      <p:cBhvr>
                                        <p:cTn id="63" dur="500"/>
                                        <p:tgtEl>
                                          <p:spTgt spid="19252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192515">
                                            <p:txEl>
                                              <p:pRg st="5" end="5"/>
                                            </p:txEl>
                                          </p:spTgt>
                                        </p:tgtEl>
                                        <p:attrNameLst>
                                          <p:attrName>style.visibility</p:attrName>
                                        </p:attrNameLst>
                                      </p:cBhvr>
                                      <p:to>
                                        <p:strVal val="visible"/>
                                      </p:to>
                                    </p:set>
                                    <p:animEffect transition="in" filter="wipe(left)">
                                      <p:cBhvr>
                                        <p:cTn id="68" dur="500"/>
                                        <p:tgtEl>
                                          <p:spTgt spid="192515">
                                            <p:txEl>
                                              <p:pRg st="5" end="5"/>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192515">
                                            <p:txEl>
                                              <p:pRg st="6" end="6"/>
                                            </p:txEl>
                                          </p:spTgt>
                                        </p:tgtEl>
                                        <p:attrNameLst>
                                          <p:attrName>style.visibility</p:attrName>
                                        </p:attrNameLst>
                                      </p:cBhvr>
                                      <p:to>
                                        <p:strVal val="visible"/>
                                      </p:to>
                                    </p:set>
                                    <p:animEffect transition="in" filter="wipe(left)">
                                      <p:cBhvr>
                                        <p:cTn id="73" dur="500"/>
                                        <p:tgtEl>
                                          <p:spTgt spid="192515">
                                            <p:txEl>
                                              <p:pRg st="6" end="6"/>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iterate type="wd">
                                    <p:tmPct val="10000"/>
                                  </p:iterate>
                                  <p:childTnLst>
                                    <p:set>
                                      <p:cBhvr>
                                        <p:cTn id="77" dur="1" fill="hold">
                                          <p:stCondLst>
                                            <p:cond delay="0"/>
                                          </p:stCondLst>
                                        </p:cTn>
                                        <p:tgtEl>
                                          <p:spTgt spid="192515">
                                            <p:txEl>
                                              <p:pRg st="7" end="7"/>
                                            </p:txEl>
                                          </p:spTgt>
                                        </p:tgtEl>
                                        <p:attrNameLst>
                                          <p:attrName>style.visibility</p:attrName>
                                        </p:attrNameLst>
                                      </p:cBhvr>
                                      <p:to>
                                        <p:strVal val="visible"/>
                                      </p:to>
                                    </p:set>
                                    <p:animEffect transition="in" filter="wipe(left)">
                                      <p:cBhvr>
                                        <p:cTn id="78" dur="500"/>
                                        <p:tgtEl>
                                          <p:spTgt spid="192515">
                                            <p:txEl>
                                              <p:pRg st="7" end="7"/>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iterate type="wd">
                                    <p:tmPct val="10000"/>
                                  </p:iterate>
                                  <p:childTnLst>
                                    <p:set>
                                      <p:cBhvr>
                                        <p:cTn id="82" dur="1" fill="hold">
                                          <p:stCondLst>
                                            <p:cond delay="0"/>
                                          </p:stCondLst>
                                        </p:cTn>
                                        <p:tgtEl>
                                          <p:spTgt spid="192515">
                                            <p:txEl>
                                              <p:pRg st="8" end="8"/>
                                            </p:txEl>
                                          </p:spTgt>
                                        </p:tgtEl>
                                        <p:attrNameLst>
                                          <p:attrName>style.visibility</p:attrName>
                                        </p:attrNameLst>
                                      </p:cBhvr>
                                      <p:to>
                                        <p:strVal val="visible"/>
                                      </p:to>
                                    </p:set>
                                    <p:animEffect transition="in" filter="wipe(left)">
                                      <p:cBhvr>
                                        <p:cTn id="83" dur="500"/>
                                        <p:tgtEl>
                                          <p:spTgt spid="192515">
                                            <p:txEl>
                                              <p:pRg st="8" end="8"/>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iterate type="wd">
                                    <p:tmPct val="10000"/>
                                  </p:iterate>
                                  <p:childTnLst>
                                    <p:set>
                                      <p:cBhvr>
                                        <p:cTn id="87" dur="1" fill="hold">
                                          <p:stCondLst>
                                            <p:cond delay="0"/>
                                          </p:stCondLst>
                                        </p:cTn>
                                        <p:tgtEl>
                                          <p:spTgt spid="192515">
                                            <p:txEl>
                                              <p:pRg st="9" end="9"/>
                                            </p:txEl>
                                          </p:spTgt>
                                        </p:tgtEl>
                                        <p:attrNameLst>
                                          <p:attrName>style.visibility</p:attrName>
                                        </p:attrNameLst>
                                      </p:cBhvr>
                                      <p:to>
                                        <p:strVal val="visible"/>
                                      </p:to>
                                    </p:set>
                                    <p:animEffect transition="in" filter="wipe(left)">
                                      <p:cBhvr>
                                        <p:cTn id="88" dur="500"/>
                                        <p:tgtEl>
                                          <p:spTgt spid="192515">
                                            <p:txEl>
                                              <p:pRg st="9" end="9"/>
                                            </p:txEl>
                                          </p:spTgt>
                                        </p:tgtEl>
                                      </p:cBhvr>
                                    </p:animEffect>
                                  </p:childTnLst>
                                </p:cTn>
                              </p:par>
                              <p:par>
                                <p:cTn id="89" presetID="22" presetClass="entr" presetSubtype="8" fill="hold" nodeType="withEffect">
                                  <p:stCondLst>
                                    <p:cond delay="0"/>
                                  </p:stCondLst>
                                  <p:childTnLst>
                                    <p:set>
                                      <p:cBhvr>
                                        <p:cTn id="90" dur="1" fill="hold">
                                          <p:stCondLst>
                                            <p:cond delay="0"/>
                                          </p:stCondLst>
                                        </p:cTn>
                                        <p:tgtEl>
                                          <p:spTgt spid="192519"/>
                                        </p:tgtEl>
                                        <p:attrNameLst>
                                          <p:attrName>style.visibility</p:attrName>
                                        </p:attrNameLst>
                                      </p:cBhvr>
                                      <p:to>
                                        <p:strVal val="visible"/>
                                      </p:to>
                                    </p:set>
                                    <p:animEffect transition="in" filter="wipe(left)">
                                      <p:cBhvr>
                                        <p:cTn id="91" dur="500"/>
                                        <p:tgtEl>
                                          <p:spTgt spid="192519"/>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192522"/>
                                        </p:tgtEl>
                                        <p:attrNameLst>
                                          <p:attrName>style.visibility</p:attrName>
                                        </p:attrNameLst>
                                      </p:cBhvr>
                                      <p:to>
                                        <p:strVal val="visible"/>
                                      </p:to>
                                    </p:set>
                                    <p:animEffect transition="in" filter="wipe(left)">
                                      <p:cBhvr>
                                        <p:cTn id="96" dur="500"/>
                                        <p:tgtEl>
                                          <p:spTgt spid="192522"/>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192520"/>
                                        </p:tgtEl>
                                        <p:attrNameLst>
                                          <p:attrName>style.visibility</p:attrName>
                                        </p:attrNameLst>
                                      </p:cBhvr>
                                      <p:to>
                                        <p:strVal val="visible"/>
                                      </p:to>
                                    </p:set>
                                    <p:animEffect transition="in" filter="wipe(left)">
                                      <p:cBhvr>
                                        <p:cTn id="101" dur="500"/>
                                        <p:tgtEl>
                                          <p:spTgt spid="192520"/>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192524"/>
                                        </p:tgtEl>
                                        <p:attrNameLst>
                                          <p:attrName>style.visibility</p:attrName>
                                        </p:attrNameLst>
                                      </p:cBhvr>
                                      <p:to>
                                        <p:strVal val="visible"/>
                                      </p:to>
                                    </p:set>
                                    <p:animEffect transition="in" filter="wipe(left)">
                                      <p:cBhvr>
                                        <p:cTn id="106" dur="500"/>
                                        <p:tgtEl>
                                          <p:spTgt spid="192524"/>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nodeType="clickEffect">
                                  <p:stCondLst>
                                    <p:cond delay="0"/>
                                  </p:stCondLst>
                                  <p:childTnLst>
                                    <p:set>
                                      <p:cBhvr>
                                        <p:cTn id="110" dur="1" fill="hold">
                                          <p:stCondLst>
                                            <p:cond delay="0"/>
                                          </p:stCondLst>
                                        </p:cTn>
                                        <p:tgtEl>
                                          <p:spTgt spid="192523"/>
                                        </p:tgtEl>
                                        <p:attrNameLst>
                                          <p:attrName>style.visibility</p:attrName>
                                        </p:attrNameLst>
                                      </p:cBhvr>
                                      <p:to>
                                        <p:strVal val="visible"/>
                                      </p:to>
                                    </p:set>
                                    <p:animEffect transition="in" filter="wipe(left)">
                                      <p:cBhvr>
                                        <p:cTn id="111" dur="500"/>
                                        <p:tgtEl>
                                          <p:spTgt spid="192523"/>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nodeType="clickEffect">
                                  <p:stCondLst>
                                    <p:cond delay="0"/>
                                  </p:stCondLst>
                                  <p:childTnLst>
                                    <p:set>
                                      <p:cBhvr>
                                        <p:cTn id="115" dur="1" fill="hold">
                                          <p:stCondLst>
                                            <p:cond delay="0"/>
                                          </p:stCondLst>
                                        </p:cTn>
                                        <p:tgtEl>
                                          <p:spTgt spid="192521"/>
                                        </p:tgtEl>
                                        <p:attrNameLst>
                                          <p:attrName>style.visibility</p:attrName>
                                        </p:attrNameLst>
                                      </p:cBhvr>
                                      <p:to>
                                        <p:strVal val="visible"/>
                                      </p:to>
                                    </p:set>
                                    <p:animEffect transition="in" filter="wipe(left)">
                                      <p:cBhvr>
                                        <p:cTn id="116" dur="500"/>
                                        <p:tgtEl>
                                          <p:spTgt spid="192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Monday, Sept. 9, 2019</a:t>
            </a:r>
          </a:p>
        </p:txBody>
      </p:sp>
      <p:sp>
        <p:nvSpPr>
          <p:cNvPr id="19" name="Footer Placeholder 4"/>
          <p:cNvSpPr>
            <a:spLocks noGrp="1"/>
          </p:cNvSpPr>
          <p:nvPr>
            <p:ph type="ftr" sz="quarter" idx="11"/>
          </p:nvPr>
        </p:nvSpPr>
        <p:spPr/>
        <p:txBody>
          <a:bodyPr/>
          <a:lstStyle/>
          <a:p>
            <a:r>
              <a:rPr lang="en-US"/>
              <a:t>PHYS 1444-002, Fall 2019                    Dr. Jaehoon Yu</a:t>
            </a:r>
          </a:p>
        </p:txBody>
      </p:sp>
      <p:sp>
        <p:nvSpPr>
          <p:cNvPr id="20" name="Slide Number Placeholder 5"/>
          <p:cNvSpPr>
            <a:spLocks noGrp="1"/>
          </p:cNvSpPr>
          <p:nvPr>
            <p:ph type="sldNum" sz="quarter" idx="12"/>
          </p:nvPr>
        </p:nvSpPr>
        <p:spPr/>
        <p:txBody>
          <a:bodyPr/>
          <a:lstStyle/>
          <a:p>
            <a:fld id="{7C75B749-D1C9-B544-BE15-798312830B2B}" type="slidenum">
              <a:rPr lang="en-US"/>
              <a:pPr/>
              <a:t>21</a:t>
            </a:fld>
            <a:endParaRPr lang="en-US"/>
          </a:p>
        </p:txBody>
      </p:sp>
      <p:sp>
        <p:nvSpPr>
          <p:cNvPr id="192515" name="Rectangle 3"/>
          <p:cNvSpPr>
            <a:spLocks noGrp="1" noChangeArrowheads="1"/>
          </p:cNvSpPr>
          <p:nvPr>
            <p:ph type="body" idx="1"/>
          </p:nvPr>
        </p:nvSpPr>
        <p:spPr>
          <a:xfrm>
            <a:off x="228600" y="762000"/>
            <a:ext cx="6934200" cy="2057400"/>
          </a:xfrm>
        </p:spPr>
        <p:txBody>
          <a:bodyPr/>
          <a:lstStyle/>
          <a:p>
            <a:pPr>
              <a:lnSpc>
                <a:spcPct val="90000"/>
              </a:lnSpc>
            </a:pPr>
            <a:r>
              <a:rPr lang="en-US" sz="3600" dirty="0"/>
              <a:t>What happens when </a:t>
            </a:r>
            <a:r>
              <a:rPr lang="en-US" sz="3600" dirty="0" err="1"/>
              <a:t>r</a:t>
            </a:r>
            <a:r>
              <a:rPr lang="en-US" sz="3600" dirty="0"/>
              <a:t>&gt;&gt;</a:t>
            </a:r>
            <a:r>
              <a:rPr lang="en-US" sz="3600" dirty="0" err="1"/>
              <a:t>l</a:t>
            </a:r>
            <a:r>
              <a:rPr lang="en-US" sz="3600" dirty="0"/>
              <a:t>?.</a:t>
            </a:r>
            <a:r>
              <a:rPr lang="en-US" sz="2800" dirty="0"/>
              <a:t> </a:t>
            </a:r>
          </a:p>
        </p:txBody>
      </p:sp>
      <p:sp>
        <p:nvSpPr>
          <p:cNvPr id="192516" name="Rectangle 4"/>
          <p:cNvSpPr>
            <a:spLocks noGrp="1" noChangeArrowheads="1"/>
          </p:cNvSpPr>
          <p:nvPr>
            <p:ph type="title"/>
          </p:nvPr>
        </p:nvSpPr>
        <p:spPr>
          <a:xfrm>
            <a:off x="0" y="76200"/>
            <a:ext cx="9144000" cy="533400"/>
          </a:xfrm>
          <a:noFill/>
          <a:ln/>
        </p:spPr>
        <p:txBody>
          <a:bodyPr/>
          <a:lstStyle/>
          <a:p>
            <a:r>
              <a:rPr lang="en-US" sz="4000" dirty="0"/>
              <a:t>Dipole Electric Field from Afar</a:t>
            </a:r>
          </a:p>
        </p:txBody>
      </p:sp>
      <p:graphicFrame>
        <p:nvGraphicFramePr>
          <p:cNvPr id="192519" name="Object 7"/>
          <p:cNvGraphicFramePr>
            <a:graphicFrameLocks noChangeAspect="1"/>
          </p:cNvGraphicFramePr>
          <p:nvPr/>
        </p:nvGraphicFramePr>
        <p:xfrm>
          <a:off x="917575" y="1838921"/>
          <a:ext cx="787450" cy="526256"/>
        </p:xfrm>
        <a:graphic>
          <a:graphicData uri="http://schemas.openxmlformats.org/presentationml/2006/ole">
            <mc:AlternateContent xmlns:mc="http://schemas.openxmlformats.org/markup-compatibility/2006">
              <mc:Choice xmlns:v="urn:schemas-microsoft-com:vml" Requires="v">
                <p:oleObj spid="_x0000_s30081" name="Equation" r:id="rId3" imgW="342900" imgH="228600" progId="Equation.DSMT4">
                  <p:embed/>
                </p:oleObj>
              </mc:Choice>
              <mc:Fallback>
                <p:oleObj name="Equation" r:id="rId3" imgW="342900" imgH="228600" progId="Equation.DSMT4">
                  <p:embed/>
                  <p:pic>
                    <p:nvPicPr>
                      <p:cNvPr id="192519"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575" y="1838921"/>
                        <a:ext cx="787450" cy="526256"/>
                      </a:xfrm>
                      <a:prstGeom prst="rect">
                        <a:avLst/>
                      </a:prstGeom>
                      <a:solidFill>
                        <a:schemeClr val="bg1"/>
                      </a:solidFill>
                    </p:spPr>
                  </p:pic>
                </p:oleObj>
              </mc:Fallback>
            </mc:AlternateContent>
          </a:graphicData>
        </a:graphic>
      </p:graphicFrame>
      <p:graphicFrame>
        <p:nvGraphicFramePr>
          <p:cNvPr id="192521" name="Object 9"/>
          <p:cNvGraphicFramePr>
            <a:graphicFrameLocks noChangeAspect="1"/>
          </p:cNvGraphicFramePr>
          <p:nvPr/>
        </p:nvGraphicFramePr>
        <p:xfrm>
          <a:off x="1828800" y="1605558"/>
          <a:ext cx="2563565" cy="1137642"/>
        </p:xfrm>
        <a:graphic>
          <a:graphicData uri="http://schemas.openxmlformats.org/presentationml/2006/ole">
            <mc:AlternateContent xmlns:mc="http://schemas.openxmlformats.org/markup-compatibility/2006">
              <mc:Choice xmlns:v="urn:schemas-microsoft-com:vml" Requires="v">
                <p:oleObj spid="_x0000_s30082" name="Equation" r:id="rId5" imgW="1117440" imgH="495000" progId="Equation.DSMT4">
                  <p:embed/>
                </p:oleObj>
              </mc:Choice>
              <mc:Fallback>
                <p:oleObj name="Equation" r:id="rId5" imgW="1117440" imgH="495000" progId="Equation.DSMT4">
                  <p:embed/>
                  <p:pic>
                    <p:nvPicPr>
                      <p:cNvPr id="192521"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800" y="1605558"/>
                        <a:ext cx="2563565" cy="1137642"/>
                      </a:xfrm>
                      <a:prstGeom prst="rect">
                        <a:avLst/>
                      </a:prstGeom>
                      <a:solidFill>
                        <a:schemeClr val="bg1"/>
                      </a:solidFill>
                    </p:spPr>
                  </p:pic>
                </p:oleObj>
              </mc:Fallback>
            </mc:AlternateContent>
          </a:graphicData>
        </a:graphic>
      </p:graphicFrame>
      <p:graphicFrame>
        <p:nvGraphicFramePr>
          <p:cNvPr id="249871" name="Object 15"/>
          <p:cNvGraphicFramePr>
            <a:graphicFrameLocks noChangeAspect="1"/>
          </p:cNvGraphicFramePr>
          <p:nvPr/>
        </p:nvGraphicFramePr>
        <p:xfrm>
          <a:off x="4530030" y="1605558"/>
          <a:ext cx="3470970" cy="990600"/>
        </p:xfrm>
        <a:graphic>
          <a:graphicData uri="http://schemas.openxmlformats.org/presentationml/2006/ole">
            <mc:AlternateContent xmlns:mc="http://schemas.openxmlformats.org/markup-compatibility/2006">
              <mc:Choice xmlns:v="urn:schemas-microsoft-com:vml" Requires="v">
                <p:oleObj spid="_x0000_s30083" name="Equation" r:id="rId7" imgW="1511300" imgH="431800" progId="Equation.DSMT4">
                  <p:embed/>
                </p:oleObj>
              </mc:Choice>
              <mc:Fallback>
                <p:oleObj name="Equation" r:id="rId7" imgW="1511300" imgH="431800" progId="Equation.DSMT4">
                  <p:embed/>
                  <p:pic>
                    <p:nvPicPr>
                      <p:cNvPr id="249871"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0030" y="1605558"/>
                        <a:ext cx="3470970" cy="990600"/>
                      </a:xfrm>
                      <a:prstGeom prst="rect">
                        <a:avLst/>
                      </a:prstGeom>
                      <a:solidFill>
                        <a:schemeClr val="bg1"/>
                      </a:solidFill>
                    </p:spPr>
                  </p:pic>
                </p:oleObj>
              </mc:Fallback>
            </mc:AlternateContent>
          </a:graphicData>
        </a:graphic>
      </p:graphicFrame>
      <p:sp>
        <p:nvSpPr>
          <p:cNvPr id="22" name="Rectangle 3"/>
          <p:cNvSpPr txBox="1">
            <a:spLocks noChangeArrowheads="1"/>
          </p:cNvSpPr>
          <p:nvPr/>
        </p:nvSpPr>
        <p:spPr bwMode="auto">
          <a:xfrm>
            <a:off x="228600" y="3200400"/>
            <a:ext cx="8763000" cy="2667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3600" b="0" i="0" u="none" strike="noStrike" kern="0" cap="none" spc="0" normalizeH="0" baseline="0" noProof="0" dirty="0">
                <a:ln>
                  <a:noFill/>
                </a:ln>
                <a:solidFill>
                  <a:schemeClr val="accent2"/>
                </a:solidFill>
                <a:effectLst/>
                <a:uLnTx/>
                <a:uFillTx/>
                <a:latin typeface="+mn-lt"/>
                <a:ea typeface="+mn-ea"/>
                <a:cs typeface="+mn-cs"/>
              </a:rPr>
              <a:t>Why does </a:t>
            </a:r>
            <a:r>
              <a:rPr kumimoji="0" lang="en-US" sz="3600" b="0" i="0" u="none" strike="noStrike" kern="0" cap="none" spc="0" normalizeH="0" baseline="0" noProof="0" dirty="0" err="1">
                <a:ln>
                  <a:noFill/>
                </a:ln>
                <a:solidFill>
                  <a:schemeClr val="accent2"/>
                </a:solidFill>
                <a:effectLst/>
                <a:uLnTx/>
                <a:uFillTx/>
                <a:latin typeface="+mn-lt"/>
                <a:ea typeface="+mn-ea"/>
                <a:cs typeface="+mn-cs"/>
              </a:rPr>
              <a:t>thi</a:t>
            </a:r>
            <a:r>
              <a:rPr lang="en-US" sz="3600" kern="0" dirty="0" err="1">
                <a:solidFill>
                  <a:schemeClr val="accent2"/>
                </a:solidFill>
                <a:latin typeface="+mn-lt"/>
              </a:rPr>
              <a:t>s</a:t>
            </a:r>
            <a:r>
              <a:rPr lang="en-US" sz="3600" kern="0" dirty="0">
                <a:solidFill>
                  <a:schemeClr val="accent2"/>
                </a:solidFill>
                <a:latin typeface="+mn-lt"/>
              </a:rPr>
              <a:t> make sense?</a:t>
            </a:r>
          </a:p>
          <a:p>
            <a:pPr marL="800100" lvl="1" indent="-342900">
              <a:lnSpc>
                <a:spcPct val="90000"/>
              </a:lnSpc>
              <a:spcBef>
                <a:spcPct val="20000"/>
              </a:spcBef>
              <a:buFontTx/>
              <a:buChar char="•"/>
            </a:pPr>
            <a:r>
              <a:rPr lang="en-US" sz="3200" kern="0" dirty="0">
                <a:solidFill>
                  <a:srgbClr val="660066"/>
                </a:solidFill>
                <a:latin typeface="+mn-lt"/>
              </a:rPr>
              <a:t>Since from a long distance, the two charges are very close so that the overall charge gets close to 0!!</a:t>
            </a:r>
          </a:p>
          <a:p>
            <a:pPr marL="800100" lvl="1" indent="-342900">
              <a:lnSpc>
                <a:spcPct val="90000"/>
              </a:lnSpc>
              <a:spcBef>
                <a:spcPct val="20000"/>
              </a:spcBef>
              <a:buFontTx/>
              <a:buChar char="•"/>
            </a:pPr>
            <a:r>
              <a:rPr kumimoji="0" lang="en-US" sz="3200" b="0" i="0" u="none" strike="noStrike" kern="0" cap="none" spc="0" normalizeH="0" baseline="0" noProof="0" dirty="0">
                <a:ln>
                  <a:noFill/>
                </a:ln>
                <a:solidFill>
                  <a:srgbClr val="660066"/>
                </a:solidFill>
                <a:effectLst/>
                <a:uLnTx/>
                <a:uFillTx/>
                <a:latin typeface="+mn-lt"/>
                <a:ea typeface="+mn-ea"/>
                <a:cs typeface="+mn-cs"/>
              </a:rPr>
              <a:t>This</a:t>
            </a:r>
            <a:r>
              <a:rPr kumimoji="0" lang="en-US" sz="3200" b="0" i="0" u="none" strike="noStrike" kern="0" cap="none" spc="0" normalizeH="0" noProof="0" dirty="0">
                <a:ln>
                  <a:noFill/>
                </a:ln>
                <a:solidFill>
                  <a:srgbClr val="660066"/>
                </a:solidFill>
                <a:effectLst/>
                <a:uLnTx/>
                <a:uFillTx/>
                <a:latin typeface="+mn-lt"/>
                <a:ea typeface="+mn-ea"/>
                <a:cs typeface="+mn-cs"/>
              </a:rPr>
              <a:t> dependence works for the point not on the bisecting line as well</a:t>
            </a:r>
            <a:endParaRPr kumimoji="0" lang="en-US" sz="3200" b="0" i="0" u="none" strike="noStrike" kern="0" cap="none" spc="0" normalizeH="0" baseline="0" noProof="0" dirty="0">
              <a:ln>
                <a:noFill/>
              </a:ln>
              <a:solidFill>
                <a:srgbClr val="660066"/>
              </a:solidFill>
              <a:effectLst/>
              <a:uLnTx/>
              <a:uFillTx/>
              <a:latin typeface="+mn-lt"/>
              <a:ea typeface="+mn-ea"/>
              <a:cs typeface="+mn-cs"/>
            </a:endParaRPr>
          </a:p>
        </p:txBody>
      </p:sp>
    </p:spTree>
    <p:extLst>
      <p:ext uri="{BB962C8B-B14F-4D97-AF65-F5344CB8AC3E}">
        <p14:creationId xmlns:p14="http://schemas.microsoft.com/office/powerpoint/2010/main" val="360664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2515">
                                            <p:txEl>
                                              <p:pRg st="0" end="0"/>
                                            </p:txEl>
                                          </p:spTgt>
                                        </p:tgtEl>
                                        <p:attrNameLst>
                                          <p:attrName>style.visibility</p:attrName>
                                        </p:attrNameLst>
                                      </p:cBhvr>
                                      <p:to>
                                        <p:strVal val="visible"/>
                                      </p:to>
                                    </p:set>
                                    <p:animEffect transition="in" filter="wipe(left)">
                                      <p:cBhvr>
                                        <p:cTn id="7" dur="500"/>
                                        <p:tgtEl>
                                          <p:spTgt spid="1925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2519"/>
                                        </p:tgtEl>
                                        <p:attrNameLst>
                                          <p:attrName>style.visibility</p:attrName>
                                        </p:attrNameLst>
                                      </p:cBhvr>
                                      <p:to>
                                        <p:strVal val="visible"/>
                                      </p:to>
                                    </p:set>
                                    <p:animEffect transition="in" filter="wipe(left)">
                                      <p:cBhvr>
                                        <p:cTn id="12" dur="500"/>
                                        <p:tgtEl>
                                          <p:spTgt spid="1925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2521"/>
                                        </p:tgtEl>
                                        <p:attrNameLst>
                                          <p:attrName>style.visibility</p:attrName>
                                        </p:attrNameLst>
                                      </p:cBhvr>
                                      <p:to>
                                        <p:strVal val="visible"/>
                                      </p:to>
                                    </p:set>
                                    <p:animEffect transition="in" filter="wipe(left)">
                                      <p:cBhvr>
                                        <p:cTn id="17" dur="500"/>
                                        <p:tgtEl>
                                          <p:spTgt spid="1925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49871"/>
                                        </p:tgtEl>
                                        <p:attrNameLst>
                                          <p:attrName>style.visibility</p:attrName>
                                        </p:attrNameLst>
                                      </p:cBhvr>
                                      <p:to>
                                        <p:strVal val="visible"/>
                                      </p:to>
                                    </p:set>
                                    <p:animEffect transition="in" filter="wipe(left)">
                                      <p:cBhvr>
                                        <p:cTn id="22" dur="500"/>
                                        <p:tgtEl>
                                          <p:spTgt spid="24987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wipe(left)">
                                      <p:cBhvr>
                                        <p:cTn id="27" dur="500"/>
                                        <p:tgtEl>
                                          <p:spTgt spid="2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22">
                                            <p:txEl>
                                              <p:pRg st="1" end="1"/>
                                            </p:txEl>
                                          </p:spTgt>
                                        </p:tgtEl>
                                        <p:attrNameLst>
                                          <p:attrName>style.visibility</p:attrName>
                                        </p:attrNameLst>
                                      </p:cBhvr>
                                      <p:to>
                                        <p:strVal val="visible"/>
                                      </p:to>
                                    </p:set>
                                    <p:animEffect transition="in" filter="wipe(left)">
                                      <p:cBhvr>
                                        <p:cTn id="32" dur="500"/>
                                        <p:tgtEl>
                                          <p:spTgt spid="2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2">
                                            <p:txEl>
                                              <p:pRg st="2" end="2"/>
                                            </p:txEl>
                                          </p:spTgt>
                                        </p:tgtEl>
                                        <p:attrNameLst>
                                          <p:attrName>style.visibility</p:attrName>
                                        </p:attrNameLst>
                                      </p:cBhvr>
                                      <p:to>
                                        <p:strVal val="visible"/>
                                      </p:to>
                                    </p:set>
                                    <p:animEffect transition="in" filter="wipe(left)">
                                      <p:cBhvr>
                                        <p:cTn id="37"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5" grpId="0" build="p"/>
      <p:bldP spid="2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a:t>Monday, Sept. 9, 2019</a:t>
            </a:r>
          </a:p>
        </p:txBody>
      </p:sp>
      <p:sp>
        <p:nvSpPr>
          <p:cNvPr id="10" name="Footer Placeholder 4"/>
          <p:cNvSpPr>
            <a:spLocks noGrp="1"/>
          </p:cNvSpPr>
          <p:nvPr>
            <p:ph type="ftr" sz="quarter" idx="11"/>
          </p:nvPr>
        </p:nvSpPr>
        <p:spPr/>
        <p:txBody>
          <a:bodyPr/>
          <a:lstStyle/>
          <a:p>
            <a:r>
              <a:rPr lang="en-US"/>
              <a:t>PHYS 1444-002, Fall 2019                    Dr. Jaehoon Yu</a:t>
            </a:r>
          </a:p>
        </p:txBody>
      </p:sp>
      <p:sp>
        <p:nvSpPr>
          <p:cNvPr id="11" name="Slide Number Placeholder 5"/>
          <p:cNvSpPr>
            <a:spLocks noGrp="1"/>
          </p:cNvSpPr>
          <p:nvPr>
            <p:ph type="sldNum" sz="quarter" idx="12"/>
          </p:nvPr>
        </p:nvSpPr>
        <p:spPr/>
        <p:txBody>
          <a:bodyPr/>
          <a:lstStyle/>
          <a:p>
            <a:fld id="{58A2F91A-E4C6-1543-8521-31AAA300F3E3}" type="slidenum">
              <a:rPr lang="en-US"/>
              <a:pPr/>
              <a:t>22</a:t>
            </a:fld>
            <a:endParaRPr lang="en-US"/>
          </a:p>
        </p:txBody>
      </p:sp>
      <p:sp>
        <p:nvSpPr>
          <p:cNvPr id="193538" name="Rectangle 2"/>
          <p:cNvSpPr>
            <a:spLocks noGrp="1" noChangeArrowheads="1"/>
          </p:cNvSpPr>
          <p:nvPr>
            <p:ph type="title"/>
          </p:nvPr>
        </p:nvSpPr>
        <p:spPr>
          <a:xfrm>
            <a:off x="304800" y="139700"/>
            <a:ext cx="8382000" cy="685800"/>
          </a:xfrm>
        </p:spPr>
        <p:txBody>
          <a:bodyPr/>
          <a:lstStyle/>
          <a:p>
            <a:r>
              <a:rPr lang="en-US" dirty="0"/>
              <a:t>Example 21 – 17 </a:t>
            </a:r>
          </a:p>
        </p:txBody>
      </p:sp>
      <p:sp>
        <p:nvSpPr>
          <p:cNvPr id="193539" name="Rectangle 3"/>
          <p:cNvSpPr>
            <a:spLocks noGrp="1" noChangeArrowheads="1"/>
          </p:cNvSpPr>
          <p:nvPr>
            <p:ph type="body" idx="1"/>
          </p:nvPr>
        </p:nvSpPr>
        <p:spPr>
          <a:xfrm>
            <a:off x="0" y="838200"/>
            <a:ext cx="8915400" cy="2362200"/>
          </a:xfrm>
        </p:spPr>
        <p:txBody>
          <a:bodyPr/>
          <a:lstStyle/>
          <a:p>
            <a:pPr>
              <a:lnSpc>
                <a:spcPct val="80000"/>
              </a:lnSpc>
            </a:pPr>
            <a:r>
              <a:rPr lang="en-US" sz="2400" b="1"/>
              <a:t>Dipole in a field</a:t>
            </a:r>
            <a:r>
              <a:rPr lang="en-US" sz="2400"/>
              <a:t>.  The dipole moment of a water molecule is 6.1x10</a:t>
            </a:r>
            <a:r>
              <a:rPr lang="en-US" sz="2400" baseline="30000"/>
              <a:t>-30</a:t>
            </a:r>
            <a:r>
              <a:rPr lang="en-US" sz="2400"/>
              <a:t>C-m.  A water molecule is placed in a uniform electric field with magnitude 2.0x10</a:t>
            </a:r>
            <a:r>
              <a:rPr lang="en-US" sz="2400" baseline="30000"/>
              <a:t>5</a:t>
            </a:r>
            <a:r>
              <a:rPr lang="en-US" sz="2400"/>
              <a:t>N/C. (a) What is the magnitude of the maximum torque that the field can exert on the molecule? (b) What is the potential energy when the torque is at its maximum? (c) In what position will the potential energy take on its greatest value?  Why is this different than the position where the torque is maximized? </a:t>
            </a:r>
          </a:p>
        </p:txBody>
      </p:sp>
      <p:sp>
        <p:nvSpPr>
          <p:cNvPr id="193540" name="Text Box 4"/>
          <p:cNvSpPr txBox="1">
            <a:spLocks noChangeArrowheads="1"/>
          </p:cNvSpPr>
          <p:nvPr/>
        </p:nvSpPr>
        <p:spPr bwMode="auto">
          <a:xfrm>
            <a:off x="381000" y="2987675"/>
            <a:ext cx="8437563" cy="830997"/>
          </a:xfrm>
          <a:prstGeom prst="rect">
            <a:avLst/>
          </a:prstGeom>
          <a:noFill/>
          <a:ln w="9525">
            <a:noFill/>
            <a:miter lim="800000"/>
            <a:headEnd/>
            <a:tailEnd/>
          </a:ln>
          <a:effectLst/>
        </p:spPr>
        <p:txBody>
          <a:bodyPr>
            <a:prstTxWarp prst="textNoShape">
              <a:avLst/>
            </a:prstTxWarp>
            <a:spAutoFit/>
          </a:bodyPr>
          <a:lstStyle/>
          <a:p>
            <a:r>
              <a:rPr lang="en-US" dirty="0">
                <a:solidFill>
                  <a:srgbClr val="660066"/>
                </a:solidFill>
                <a:latin typeface="Arial Narrow" charset="0"/>
              </a:rPr>
              <a:t>(a) The torque is maximized when </a:t>
            </a:r>
            <a:r>
              <a:rPr lang="en-US" dirty="0" err="1">
                <a:solidFill>
                  <a:srgbClr val="660066"/>
                </a:solidFill>
                <a:latin typeface="Symbol" charset="2"/>
              </a:rPr>
              <a:t>θ</a:t>
            </a:r>
            <a:r>
              <a:rPr lang="en-US" dirty="0">
                <a:solidFill>
                  <a:srgbClr val="660066"/>
                </a:solidFill>
                <a:latin typeface="Arial Narrow" charset="0"/>
              </a:rPr>
              <a:t>=90 degrees.  Thus the magnitude of the maximum torque is </a:t>
            </a:r>
          </a:p>
        </p:txBody>
      </p:sp>
      <p:graphicFrame>
        <p:nvGraphicFramePr>
          <p:cNvPr id="193541" name="Object 5"/>
          <p:cNvGraphicFramePr>
            <a:graphicFrameLocks noChangeAspect="1"/>
          </p:cNvGraphicFramePr>
          <p:nvPr/>
        </p:nvGraphicFramePr>
        <p:xfrm>
          <a:off x="1117600" y="4008438"/>
          <a:ext cx="863600" cy="454025"/>
        </p:xfrm>
        <a:graphic>
          <a:graphicData uri="http://schemas.openxmlformats.org/presentationml/2006/ole">
            <mc:AlternateContent xmlns:mc="http://schemas.openxmlformats.org/markup-compatibility/2006">
              <mc:Choice xmlns:v="urn:schemas-microsoft-com:vml" Requires="v">
                <p:oleObj spid="_x0000_s31233" name="Equation" r:id="rId3" imgW="228600" imgH="126720" progId="Equation.DSMT4">
                  <p:embed/>
                </p:oleObj>
              </mc:Choice>
              <mc:Fallback>
                <p:oleObj name="Equation" r:id="rId3" imgW="228600" imgH="126720" progId="Equation.DSMT4">
                  <p:embed/>
                  <p:pic>
                    <p:nvPicPr>
                      <p:cNvPr id="19354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4008438"/>
                        <a:ext cx="863600" cy="454025"/>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3542" name="Object 6"/>
          <p:cNvGraphicFramePr>
            <a:graphicFrameLocks noChangeAspect="1"/>
          </p:cNvGraphicFramePr>
          <p:nvPr/>
        </p:nvGraphicFramePr>
        <p:xfrm>
          <a:off x="1892300" y="3886200"/>
          <a:ext cx="2298700" cy="681038"/>
        </p:xfrm>
        <a:graphic>
          <a:graphicData uri="http://schemas.openxmlformats.org/presentationml/2006/ole">
            <mc:AlternateContent xmlns:mc="http://schemas.openxmlformats.org/markup-compatibility/2006">
              <mc:Choice xmlns:v="urn:schemas-microsoft-com:vml" Requires="v">
                <p:oleObj spid="_x0000_s31234" name="Equation" r:id="rId5" imgW="609480" imgH="190440" progId="Equation.DSMT4">
                  <p:embed/>
                </p:oleObj>
              </mc:Choice>
              <mc:Fallback>
                <p:oleObj name="Equation" r:id="rId5" imgW="609480" imgH="190440" progId="Equation.DSMT4">
                  <p:embed/>
                  <p:pic>
                    <p:nvPicPr>
                      <p:cNvPr id="19354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92300" y="3886200"/>
                        <a:ext cx="2298700" cy="68103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3543" name="Object 7"/>
          <p:cNvGraphicFramePr>
            <a:graphicFrameLocks noChangeAspect="1"/>
          </p:cNvGraphicFramePr>
          <p:nvPr/>
        </p:nvGraphicFramePr>
        <p:xfrm>
          <a:off x="4114800" y="3890963"/>
          <a:ext cx="1295400" cy="681037"/>
        </p:xfrm>
        <a:graphic>
          <a:graphicData uri="http://schemas.openxmlformats.org/presentationml/2006/ole">
            <mc:AlternateContent xmlns:mc="http://schemas.openxmlformats.org/markup-compatibility/2006">
              <mc:Choice xmlns:v="urn:schemas-microsoft-com:vml" Requires="v">
                <p:oleObj spid="_x0000_s31235" name="Equation" r:id="rId7" imgW="342720" imgH="190440" progId="Equation.DSMT4">
                  <p:embed/>
                </p:oleObj>
              </mc:Choice>
              <mc:Fallback>
                <p:oleObj name="Equation" r:id="rId7" imgW="342720" imgH="190440" progId="Equation.DSMT4">
                  <p:embed/>
                  <p:pic>
                    <p:nvPicPr>
                      <p:cNvPr id="193543"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14800" y="3890963"/>
                        <a:ext cx="1295400" cy="6810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3544" name="Object 8"/>
          <p:cNvGraphicFramePr>
            <a:graphicFrameLocks noChangeAspect="1"/>
          </p:cNvGraphicFramePr>
          <p:nvPr/>
        </p:nvGraphicFramePr>
        <p:xfrm>
          <a:off x="881063" y="4724400"/>
          <a:ext cx="7653337" cy="685800"/>
        </p:xfrm>
        <a:graphic>
          <a:graphicData uri="http://schemas.openxmlformats.org/presentationml/2006/ole">
            <mc:AlternateContent xmlns:mc="http://schemas.openxmlformats.org/markup-compatibility/2006">
              <mc:Choice xmlns:v="urn:schemas-microsoft-com:vml" Requires="v">
                <p:oleObj spid="_x0000_s31236" name="Equation" r:id="rId9" imgW="2958840" imgH="279360" progId="Equation.DSMT4">
                  <p:embed/>
                </p:oleObj>
              </mc:Choice>
              <mc:Fallback>
                <p:oleObj name="Equation" r:id="rId9" imgW="2958840" imgH="279360" progId="Equation.DSMT4">
                  <p:embed/>
                  <p:pic>
                    <p:nvPicPr>
                      <p:cNvPr id="193544"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1063" y="4724400"/>
                        <a:ext cx="7653337" cy="6858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457200" y="5562600"/>
            <a:ext cx="8014634" cy="461665"/>
          </a:xfrm>
          <a:prstGeom prst="rect">
            <a:avLst/>
          </a:prstGeom>
          <a:noFill/>
        </p:spPr>
        <p:txBody>
          <a:bodyPr wrap="none" rtlCol="0">
            <a:spAutoFit/>
          </a:bodyPr>
          <a:lstStyle/>
          <a:p>
            <a:r>
              <a:rPr lang="en-US" dirty="0">
                <a:solidFill>
                  <a:srgbClr val="0000FF"/>
                </a:solidFill>
                <a:latin typeface="+mn-lt"/>
              </a:rPr>
              <a:t>What is the distance between a hydrogen atom and the oxygen atom?</a:t>
            </a:r>
          </a:p>
        </p:txBody>
      </p:sp>
    </p:spTree>
    <p:extLst>
      <p:ext uri="{BB962C8B-B14F-4D97-AF65-F5344CB8AC3E}">
        <p14:creationId xmlns:p14="http://schemas.microsoft.com/office/powerpoint/2010/main" val="406785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3539">
                                            <p:txEl>
                                              <p:pRg st="0" end="0"/>
                                            </p:txEl>
                                          </p:spTgt>
                                        </p:tgtEl>
                                        <p:attrNameLst>
                                          <p:attrName>style.visibility</p:attrName>
                                        </p:attrNameLst>
                                      </p:cBhvr>
                                      <p:to>
                                        <p:strVal val="visible"/>
                                      </p:to>
                                    </p:set>
                                    <p:animEffect transition="in" filter="wipe(left)">
                                      <p:cBhvr>
                                        <p:cTn id="7" dur="500"/>
                                        <p:tgtEl>
                                          <p:spTgt spid="193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93540"/>
                                        </p:tgtEl>
                                        <p:attrNameLst>
                                          <p:attrName>style.visibility</p:attrName>
                                        </p:attrNameLst>
                                      </p:cBhvr>
                                      <p:to>
                                        <p:strVal val="visible"/>
                                      </p:to>
                                    </p:set>
                                    <p:animEffect transition="in" filter="wipe(left)">
                                      <p:cBhvr>
                                        <p:cTn id="12" dur="500"/>
                                        <p:tgtEl>
                                          <p:spTgt spid="1935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3541"/>
                                        </p:tgtEl>
                                        <p:attrNameLst>
                                          <p:attrName>style.visibility</p:attrName>
                                        </p:attrNameLst>
                                      </p:cBhvr>
                                      <p:to>
                                        <p:strVal val="visible"/>
                                      </p:to>
                                    </p:set>
                                    <p:animEffect transition="in" filter="wipe(left)">
                                      <p:cBhvr>
                                        <p:cTn id="17" dur="500"/>
                                        <p:tgtEl>
                                          <p:spTgt spid="1935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3542"/>
                                        </p:tgtEl>
                                        <p:attrNameLst>
                                          <p:attrName>style.visibility</p:attrName>
                                        </p:attrNameLst>
                                      </p:cBhvr>
                                      <p:to>
                                        <p:strVal val="visible"/>
                                      </p:to>
                                    </p:set>
                                    <p:animEffect transition="in" filter="wipe(left)">
                                      <p:cBhvr>
                                        <p:cTn id="22" dur="500"/>
                                        <p:tgtEl>
                                          <p:spTgt spid="19354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93543"/>
                                        </p:tgtEl>
                                        <p:attrNameLst>
                                          <p:attrName>style.visibility</p:attrName>
                                        </p:attrNameLst>
                                      </p:cBhvr>
                                      <p:to>
                                        <p:strVal val="visible"/>
                                      </p:to>
                                    </p:set>
                                    <p:animEffect transition="in" filter="wipe(left)">
                                      <p:cBhvr>
                                        <p:cTn id="27" dur="500"/>
                                        <p:tgtEl>
                                          <p:spTgt spid="19354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93544"/>
                                        </p:tgtEl>
                                        <p:attrNameLst>
                                          <p:attrName>style.visibility</p:attrName>
                                        </p:attrNameLst>
                                      </p:cBhvr>
                                      <p:to>
                                        <p:strVal val="visible"/>
                                      </p:to>
                                    </p:set>
                                    <p:animEffect transition="in" filter="wipe(left)">
                                      <p:cBhvr>
                                        <p:cTn id="32" dur="500"/>
                                        <p:tgtEl>
                                          <p:spTgt spid="19354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p:bldP spid="193540"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3"/>
          <p:cNvSpPr>
            <a:spLocks noGrp="1"/>
          </p:cNvSpPr>
          <p:nvPr>
            <p:ph type="dt" sz="half" idx="10"/>
          </p:nvPr>
        </p:nvSpPr>
        <p:spPr/>
        <p:txBody>
          <a:bodyPr/>
          <a:lstStyle/>
          <a:p>
            <a:r>
              <a:rPr lang="en-US"/>
              <a:t>Monday, Sept. 9, 2019</a:t>
            </a:r>
          </a:p>
        </p:txBody>
      </p:sp>
      <p:sp>
        <p:nvSpPr>
          <p:cNvPr id="20" name="Footer Placeholder 4"/>
          <p:cNvSpPr>
            <a:spLocks noGrp="1"/>
          </p:cNvSpPr>
          <p:nvPr>
            <p:ph type="ftr" sz="quarter" idx="11"/>
          </p:nvPr>
        </p:nvSpPr>
        <p:spPr/>
        <p:txBody>
          <a:bodyPr/>
          <a:lstStyle/>
          <a:p>
            <a:r>
              <a:rPr lang="en-US"/>
              <a:t>PHYS 1444-002, Fall 2019                    Dr. Jaehoon Yu</a:t>
            </a:r>
          </a:p>
        </p:txBody>
      </p:sp>
      <p:sp>
        <p:nvSpPr>
          <p:cNvPr id="21" name="Slide Number Placeholder 5"/>
          <p:cNvSpPr>
            <a:spLocks noGrp="1"/>
          </p:cNvSpPr>
          <p:nvPr>
            <p:ph type="sldNum" sz="quarter" idx="12"/>
          </p:nvPr>
        </p:nvSpPr>
        <p:spPr/>
        <p:txBody>
          <a:bodyPr/>
          <a:lstStyle/>
          <a:p>
            <a:fld id="{9A84952B-C0EB-8048-A3FB-9C63734DF2DC}" type="slidenum">
              <a:rPr lang="en-US"/>
              <a:pPr/>
              <a:t>23</a:t>
            </a:fld>
            <a:endParaRPr lang="en-US"/>
          </a:p>
        </p:txBody>
      </p:sp>
      <p:sp>
        <p:nvSpPr>
          <p:cNvPr id="194562" name="Rectangle 2"/>
          <p:cNvSpPr>
            <a:spLocks noGrp="1" noChangeArrowheads="1"/>
          </p:cNvSpPr>
          <p:nvPr>
            <p:ph type="title"/>
          </p:nvPr>
        </p:nvSpPr>
        <p:spPr>
          <a:xfrm>
            <a:off x="304800" y="139700"/>
            <a:ext cx="8382000" cy="685800"/>
          </a:xfrm>
        </p:spPr>
        <p:txBody>
          <a:bodyPr/>
          <a:lstStyle/>
          <a:p>
            <a:r>
              <a:rPr lang="en-US" dirty="0"/>
              <a:t>Example 21 – 17 </a:t>
            </a:r>
          </a:p>
        </p:txBody>
      </p:sp>
      <p:sp>
        <p:nvSpPr>
          <p:cNvPr id="194563" name="Rectangle 3"/>
          <p:cNvSpPr>
            <a:spLocks noGrp="1" noChangeArrowheads="1"/>
          </p:cNvSpPr>
          <p:nvPr>
            <p:ph type="body" idx="1"/>
          </p:nvPr>
        </p:nvSpPr>
        <p:spPr>
          <a:xfrm>
            <a:off x="381000" y="3276600"/>
            <a:ext cx="8534400" cy="457200"/>
          </a:xfrm>
        </p:spPr>
        <p:txBody>
          <a:bodyPr/>
          <a:lstStyle/>
          <a:p>
            <a:pPr>
              <a:lnSpc>
                <a:spcPct val="90000"/>
              </a:lnSpc>
              <a:buFontTx/>
              <a:buNone/>
            </a:pPr>
            <a:r>
              <a:rPr lang="en-US" sz="2400" dirty="0">
                <a:solidFill>
                  <a:srgbClr val="660066"/>
                </a:solidFill>
              </a:rPr>
              <a:t>(</a:t>
            </a:r>
            <a:r>
              <a:rPr lang="en-US" sz="2400" dirty="0" err="1">
                <a:solidFill>
                  <a:srgbClr val="660066"/>
                </a:solidFill>
              </a:rPr>
              <a:t>c</a:t>
            </a:r>
            <a:r>
              <a:rPr lang="en-US" sz="2400" dirty="0">
                <a:solidFill>
                  <a:srgbClr val="660066"/>
                </a:solidFill>
              </a:rPr>
              <a:t>) In what position will the potential energy take on its greatest value? </a:t>
            </a:r>
          </a:p>
        </p:txBody>
      </p:sp>
      <p:sp>
        <p:nvSpPr>
          <p:cNvPr id="194564" name="Text Box 4"/>
          <p:cNvSpPr txBox="1">
            <a:spLocks noChangeArrowheads="1"/>
          </p:cNvSpPr>
          <p:nvPr/>
        </p:nvSpPr>
        <p:spPr bwMode="auto">
          <a:xfrm>
            <a:off x="381000" y="685800"/>
            <a:ext cx="7772400" cy="457200"/>
          </a:xfrm>
          <a:prstGeom prst="rect">
            <a:avLst/>
          </a:prstGeom>
          <a:noFill/>
          <a:ln w="9525">
            <a:noFill/>
            <a:miter lim="800000"/>
            <a:headEnd/>
            <a:tailEnd/>
          </a:ln>
          <a:effectLst/>
        </p:spPr>
        <p:txBody>
          <a:bodyPr>
            <a:prstTxWarp prst="textNoShape">
              <a:avLst/>
            </a:prstTxWarp>
            <a:spAutoFit/>
          </a:bodyPr>
          <a:lstStyle/>
          <a:p>
            <a:r>
              <a:rPr lang="en-US" dirty="0">
                <a:solidFill>
                  <a:srgbClr val="660066"/>
                </a:solidFill>
                <a:latin typeface="Arial Narrow" charset="0"/>
              </a:rPr>
              <a:t>(</a:t>
            </a:r>
            <a:r>
              <a:rPr lang="en-US" dirty="0" err="1">
                <a:solidFill>
                  <a:srgbClr val="660066"/>
                </a:solidFill>
                <a:latin typeface="Arial Narrow" charset="0"/>
              </a:rPr>
              <a:t>b</a:t>
            </a:r>
            <a:r>
              <a:rPr lang="en-US" dirty="0">
                <a:solidFill>
                  <a:srgbClr val="660066"/>
                </a:solidFill>
                <a:latin typeface="Arial Narrow" charset="0"/>
              </a:rPr>
              <a:t>) What is the potential energy when the torque is at its maximum?</a:t>
            </a:r>
            <a:r>
              <a:rPr lang="en-US" dirty="0"/>
              <a:t> </a:t>
            </a:r>
            <a:endParaRPr lang="en-US" dirty="0">
              <a:solidFill>
                <a:srgbClr val="660066"/>
              </a:solidFill>
              <a:latin typeface="Arial Narrow" charset="0"/>
            </a:endParaRPr>
          </a:p>
        </p:txBody>
      </p:sp>
      <p:graphicFrame>
        <p:nvGraphicFramePr>
          <p:cNvPr id="194565" name="Object 5"/>
          <p:cNvGraphicFramePr>
            <a:graphicFrameLocks noChangeAspect="1"/>
          </p:cNvGraphicFramePr>
          <p:nvPr/>
        </p:nvGraphicFramePr>
        <p:xfrm>
          <a:off x="4572000" y="1139825"/>
          <a:ext cx="533400" cy="385763"/>
        </p:xfrm>
        <a:graphic>
          <a:graphicData uri="http://schemas.openxmlformats.org/presentationml/2006/ole">
            <mc:AlternateContent xmlns:mc="http://schemas.openxmlformats.org/markup-compatibility/2006">
              <mc:Choice xmlns:v="urn:schemas-microsoft-com:vml" Requires="v">
                <p:oleObj spid="_x0000_s32257" name="Equation" r:id="rId3" imgW="266400" imgH="164880" progId="Equation.DSMT4">
                  <p:embed/>
                </p:oleObj>
              </mc:Choice>
              <mc:Fallback>
                <p:oleObj name="Equation" r:id="rId3" imgW="266400" imgH="164880" progId="Equation.DSMT4">
                  <p:embed/>
                  <p:pic>
                    <p:nvPicPr>
                      <p:cNvPr id="19456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139825"/>
                        <a:ext cx="533400" cy="3857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94566" name="Text Box 6"/>
          <p:cNvSpPr txBox="1">
            <a:spLocks noChangeArrowheads="1"/>
          </p:cNvSpPr>
          <p:nvPr/>
        </p:nvSpPr>
        <p:spPr bwMode="auto">
          <a:xfrm>
            <a:off x="1752600" y="2743200"/>
            <a:ext cx="5653087"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00"/>
                </a:solidFill>
                <a:latin typeface="Arial Narrow" charset="0"/>
              </a:rPr>
              <a:t>Because U will become negative as </a:t>
            </a:r>
            <a:r>
              <a:rPr lang="en-US" dirty="0" err="1">
                <a:solidFill>
                  <a:srgbClr val="CC0000"/>
                </a:solidFill>
                <a:latin typeface="Symbol" charset="2"/>
              </a:rPr>
              <a:t>θ</a:t>
            </a:r>
            <a:r>
              <a:rPr lang="en-US" dirty="0">
                <a:solidFill>
                  <a:srgbClr val="CC0000"/>
                </a:solidFill>
                <a:latin typeface="Arial Narrow" charset="0"/>
              </a:rPr>
              <a:t> increases.</a:t>
            </a:r>
          </a:p>
        </p:txBody>
      </p:sp>
      <p:sp>
        <p:nvSpPr>
          <p:cNvPr id="194567" name="Text Box 7"/>
          <p:cNvSpPr txBox="1">
            <a:spLocks noChangeArrowheads="1"/>
          </p:cNvSpPr>
          <p:nvPr/>
        </p:nvSpPr>
        <p:spPr bwMode="auto">
          <a:xfrm>
            <a:off x="381000" y="3733800"/>
            <a:ext cx="76200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The potential energy is maximum when </a:t>
            </a:r>
            <a:r>
              <a:rPr lang="en-US" dirty="0" err="1">
                <a:solidFill>
                  <a:schemeClr val="accent2"/>
                </a:solidFill>
                <a:latin typeface="Arial Narrow" charset="0"/>
              </a:rPr>
              <a:t>cos</a:t>
            </a:r>
            <a:r>
              <a:rPr lang="en-US" dirty="0" err="1">
                <a:solidFill>
                  <a:schemeClr val="accent2"/>
                </a:solidFill>
                <a:latin typeface="Symbol" charset="2"/>
              </a:rPr>
              <a:t>θ</a:t>
            </a:r>
            <a:r>
              <a:rPr lang="en-US" dirty="0">
                <a:solidFill>
                  <a:schemeClr val="accent2"/>
                </a:solidFill>
                <a:latin typeface="Arial Narrow" charset="0"/>
              </a:rPr>
              <a:t>= -1, </a:t>
            </a:r>
            <a:r>
              <a:rPr lang="en-US" dirty="0" err="1">
                <a:solidFill>
                  <a:schemeClr val="accent2"/>
                </a:solidFill>
                <a:latin typeface="Symbol" charset="2"/>
              </a:rPr>
              <a:t>θ</a:t>
            </a:r>
            <a:r>
              <a:rPr lang="en-US" dirty="0">
                <a:solidFill>
                  <a:schemeClr val="accent2"/>
                </a:solidFill>
                <a:latin typeface="Arial Narrow" charset="0"/>
              </a:rPr>
              <a:t>=180 degrees.</a:t>
            </a:r>
          </a:p>
        </p:txBody>
      </p:sp>
      <p:sp>
        <p:nvSpPr>
          <p:cNvPr id="194568" name="Text Box 8"/>
          <p:cNvSpPr txBox="1">
            <a:spLocks noChangeArrowheads="1"/>
          </p:cNvSpPr>
          <p:nvPr/>
        </p:nvSpPr>
        <p:spPr bwMode="auto">
          <a:xfrm>
            <a:off x="381000" y="1066800"/>
            <a:ext cx="4114800" cy="457200"/>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Since the dipole potential energy is </a:t>
            </a:r>
            <a:r>
              <a:rPr lang="en-US">
                <a:solidFill>
                  <a:schemeClr val="accent2"/>
                </a:solidFill>
              </a:rPr>
              <a:t> </a:t>
            </a:r>
            <a:endParaRPr lang="en-US">
              <a:solidFill>
                <a:schemeClr val="accent2"/>
              </a:solidFill>
              <a:latin typeface="Arial Narrow" charset="0"/>
            </a:endParaRPr>
          </a:p>
        </p:txBody>
      </p:sp>
      <p:graphicFrame>
        <p:nvGraphicFramePr>
          <p:cNvPr id="194569" name="Object 9"/>
          <p:cNvGraphicFramePr>
            <a:graphicFrameLocks noChangeAspect="1"/>
          </p:cNvGraphicFramePr>
          <p:nvPr/>
        </p:nvGraphicFramePr>
        <p:xfrm>
          <a:off x="1223963" y="1828800"/>
          <a:ext cx="3729037" cy="560388"/>
        </p:xfrm>
        <a:graphic>
          <a:graphicData uri="http://schemas.openxmlformats.org/presentationml/2006/ole">
            <mc:AlternateContent xmlns:mc="http://schemas.openxmlformats.org/markup-compatibility/2006">
              <mc:Choice xmlns:v="urn:schemas-microsoft-com:vml" Requires="v">
                <p:oleObj spid="_x0000_s32258" name="Equation" r:id="rId5" imgW="1955520" imgH="279360" progId="Equation.DSMT4">
                  <p:embed/>
                </p:oleObj>
              </mc:Choice>
              <mc:Fallback>
                <p:oleObj name="Equation" r:id="rId5" imgW="1955520" imgH="279360" progId="Equation.DSMT4">
                  <p:embed/>
                  <p:pic>
                    <p:nvPicPr>
                      <p:cNvPr id="194569"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23963" y="1828800"/>
                        <a:ext cx="3729037" cy="5603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4570" name="Object 10"/>
          <p:cNvGraphicFramePr>
            <a:graphicFrameLocks noChangeAspect="1"/>
          </p:cNvGraphicFramePr>
          <p:nvPr/>
        </p:nvGraphicFramePr>
        <p:xfrm>
          <a:off x="5105400" y="1081088"/>
          <a:ext cx="990600" cy="503237"/>
        </p:xfrm>
        <a:graphic>
          <a:graphicData uri="http://schemas.openxmlformats.org/presentationml/2006/ole">
            <mc:AlternateContent xmlns:mc="http://schemas.openxmlformats.org/markup-compatibility/2006">
              <mc:Choice xmlns:v="urn:schemas-microsoft-com:vml" Requires="v">
                <p:oleObj spid="_x0000_s32259" name="Equation" r:id="rId7" imgW="495300" imgH="215900" progId="Equation.DSMT4">
                  <p:embed/>
                </p:oleObj>
              </mc:Choice>
              <mc:Fallback>
                <p:oleObj name="Equation" r:id="rId7" imgW="495300" imgH="215900" progId="Equation.DSMT4">
                  <p:embed/>
                  <p:pic>
                    <p:nvPicPr>
                      <p:cNvPr id="194570" name="Object 10"/>
                      <p:cNvPicPr>
                        <a:picLocks noChangeAspect="1" noChangeArrowheads="1"/>
                      </p:cNvPicPr>
                      <p:nvPr/>
                    </p:nvPicPr>
                    <p:blipFill>
                      <a:blip r:embed="rId8"/>
                      <a:srcRect/>
                      <a:stretch>
                        <a:fillRect/>
                      </a:stretch>
                    </p:blipFill>
                    <p:spPr bwMode="auto">
                      <a:xfrm>
                        <a:off x="5105400" y="1081088"/>
                        <a:ext cx="990600" cy="50323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194571" name="Object 11"/>
          <p:cNvGraphicFramePr>
            <a:graphicFrameLocks noChangeAspect="1"/>
          </p:cNvGraphicFramePr>
          <p:nvPr/>
        </p:nvGraphicFramePr>
        <p:xfrm>
          <a:off x="6096000" y="1143000"/>
          <a:ext cx="1524000" cy="444500"/>
        </p:xfrm>
        <a:graphic>
          <a:graphicData uri="http://schemas.openxmlformats.org/presentationml/2006/ole">
            <mc:AlternateContent xmlns:mc="http://schemas.openxmlformats.org/markup-compatibility/2006">
              <mc:Choice xmlns:v="urn:schemas-microsoft-com:vml" Requires="v">
                <p:oleObj spid="_x0000_s32260" name="Equation" r:id="rId9" imgW="609480" imgH="190440" progId="Equation.DSMT4">
                  <p:embed/>
                </p:oleObj>
              </mc:Choice>
              <mc:Fallback>
                <p:oleObj name="Equation" r:id="rId9" imgW="609480" imgH="190440" progId="Equation.DSMT4">
                  <p:embed/>
                  <p:pic>
                    <p:nvPicPr>
                      <p:cNvPr id="194571"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0" y="1143000"/>
                        <a:ext cx="1524000" cy="4445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94572" name="Text Box 12"/>
          <p:cNvSpPr txBox="1">
            <a:spLocks noChangeArrowheads="1"/>
          </p:cNvSpPr>
          <p:nvPr/>
        </p:nvSpPr>
        <p:spPr bwMode="auto">
          <a:xfrm>
            <a:off x="381000" y="1447800"/>
            <a:ext cx="7924800" cy="457200"/>
          </a:xfrm>
          <a:prstGeom prst="rect">
            <a:avLst/>
          </a:prstGeom>
          <a:no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And </a:t>
            </a:r>
            <a:r>
              <a:rPr lang="en-US" dirty="0" err="1">
                <a:solidFill>
                  <a:schemeClr val="accent2"/>
                </a:solidFill>
                <a:latin typeface="Symbol" charset="2"/>
              </a:rPr>
              <a:t>τ</a:t>
            </a:r>
            <a:r>
              <a:rPr lang="en-US" dirty="0">
                <a:solidFill>
                  <a:schemeClr val="accent2"/>
                </a:solidFill>
                <a:latin typeface="Arial Narrow" charset="0"/>
              </a:rPr>
              <a:t> is at its maximum at </a:t>
            </a:r>
            <a:r>
              <a:rPr lang="en-US" dirty="0" err="1">
                <a:solidFill>
                  <a:schemeClr val="accent2"/>
                </a:solidFill>
                <a:latin typeface="Symbol" charset="2"/>
              </a:rPr>
              <a:t>θ</a:t>
            </a:r>
            <a:r>
              <a:rPr lang="en-US" dirty="0">
                <a:solidFill>
                  <a:schemeClr val="accent2"/>
                </a:solidFill>
                <a:latin typeface="Arial Narrow" charset="0"/>
              </a:rPr>
              <a:t>=90 degrees, the potential energy, U, is </a:t>
            </a:r>
            <a:r>
              <a:rPr lang="en-US" dirty="0">
                <a:solidFill>
                  <a:schemeClr val="accent2"/>
                </a:solidFill>
              </a:rPr>
              <a:t> </a:t>
            </a:r>
            <a:endParaRPr lang="en-US" dirty="0">
              <a:solidFill>
                <a:schemeClr val="accent2"/>
              </a:solidFill>
              <a:latin typeface="Arial Narrow" charset="0"/>
            </a:endParaRPr>
          </a:p>
        </p:txBody>
      </p:sp>
      <p:sp>
        <p:nvSpPr>
          <p:cNvPr id="194573" name="Text Box 13"/>
          <p:cNvSpPr txBox="1">
            <a:spLocks noChangeArrowheads="1"/>
          </p:cNvSpPr>
          <p:nvPr/>
        </p:nvSpPr>
        <p:spPr bwMode="auto">
          <a:xfrm>
            <a:off x="381000" y="2286000"/>
            <a:ext cx="6477000" cy="457200"/>
          </a:xfrm>
          <a:prstGeom prst="rect">
            <a:avLst/>
          </a:prstGeom>
          <a:noFill/>
          <a:ln w="9525">
            <a:noFill/>
            <a:miter lim="800000"/>
            <a:headEnd/>
            <a:tailEnd/>
          </a:ln>
          <a:effectLst/>
        </p:spPr>
        <p:txBody>
          <a:bodyPr wrap="square">
            <a:prstTxWarp prst="textNoShape">
              <a:avLst/>
            </a:prstTxWarp>
            <a:spAutoFit/>
          </a:bodyPr>
          <a:lstStyle/>
          <a:p>
            <a:r>
              <a:rPr lang="en-US" dirty="0">
                <a:solidFill>
                  <a:schemeClr val="accent2"/>
                </a:solidFill>
                <a:latin typeface="Arial Narrow" charset="0"/>
              </a:rPr>
              <a:t>Is the potential energy at its minimum at </a:t>
            </a:r>
            <a:r>
              <a:rPr lang="en-US" dirty="0" err="1">
                <a:solidFill>
                  <a:schemeClr val="accent2"/>
                </a:solidFill>
                <a:latin typeface="Symbol" charset="2"/>
              </a:rPr>
              <a:t>θ</a:t>
            </a:r>
            <a:r>
              <a:rPr lang="en-US" dirty="0">
                <a:solidFill>
                  <a:schemeClr val="accent2"/>
                </a:solidFill>
                <a:latin typeface="Arial Narrow" charset="0"/>
              </a:rPr>
              <a:t>=90 degrees? </a:t>
            </a:r>
            <a:r>
              <a:rPr lang="en-US" dirty="0">
                <a:solidFill>
                  <a:schemeClr val="accent2"/>
                </a:solidFill>
              </a:rPr>
              <a:t> </a:t>
            </a:r>
            <a:endParaRPr lang="en-US" dirty="0">
              <a:solidFill>
                <a:schemeClr val="accent2"/>
              </a:solidFill>
              <a:latin typeface="Arial Narrow" charset="0"/>
            </a:endParaRPr>
          </a:p>
        </p:txBody>
      </p:sp>
      <p:sp>
        <p:nvSpPr>
          <p:cNvPr id="194574" name="Text Box 14"/>
          <p:cNvSpPr txBox="1">
            <a:spLocks noChangeArrowheads="1"/>
          </p:cNvSpPr>
          <p:nvPr/>
        </p:nvSpPr>
        <p:spPr bwMode="auto">
          <a:xfrm>
            <a:off x="7010400" y="2286000"/>
            <a:ext cx="609600" cy="457200"/>
          </a:xfrm>
          <a:prstGeom prst="rect">
            <a:avLst/>
          </a:prstGeom>
          <a:noFill/>
          <a:ln w="9525">
            <a:noFill/>
            <a:miter lim="800000"/>
            <a:headEnd/>
            <a:tailEnd/>
          </a:ln>
          <a:effectLst/>
        </p:spPr>
        <p:txBody>
          <a:bodyPr>
            <a:prstTxWarp prst="textNoShape">
              <a:avLst/>
            </a:prstTxWarp>
            <a:spAutoFit/>
          </a:bodyPr>
          <a:lstStyle/>
          <a:p>
            <a:r>
              <a:rPr lang="en-US">
                <a:solidFill>
                  <a:srgbClr val="CC0000"/>
                </a:solidFill>
                <a:latin typeface="Arial Narrow" charset="0"/>
              </a:rPr>
              <a:t>No</a:t>
            </a:r>
          </a:p>
        </p:txBody>
      </p:sp>
      <p:sp>
        <p:nvSpPr>
          <p:cNvPr id="194575" name="Text Box 15"/>
          <p:cNvSpPr txBox="1">
            <a:spLocks noChangeArrowheads="1"/>
          </p:cNvSpPr>
          <p:nvPr/>
        </p:nvSpPr>
        <p:spPr bwMode="auto">
          <a:xfrm>
            <a:off x="381000" y="2743200"/>
            <a:ext cx="1371600" cy="457200"/>
          </a:xfrm>
          <a:prstGeom prst="rect">
            <a:avLst/>
          </a:prstGeom>
          <a:noFill/>
          <a:ln w="9525">
            <a:noFill/>
            <a:miter lim="800000"/>
            <a:headEnd/>
            <a:tailEnd/>
          </a:ln>
          <a:effectLst/>
        </p:spPr>
        <p:txBody>
          <a:bodyPr>
            <a:prstTxWarp prst="textNoShape">
              <a:avLst/>
            </a:prstTxWarp>
            <a:spAutoFit/>
          </a:bodyPr>
          <a:lstStyle/>
          <a:p>
            <a:r>
              <a:rPr lang="en-US">
                <a:solidFill>
                  <a:schemeClr val="accent2"/>
                </a:solidFill>
                <a:latin typeface="Arial Narrow" charset="0"/>
              </a:rPr>
              <a:t>Why not?</a:t>
            </a:r>
          </a:p>
        </p:txBody>
      </p:sp>
      <p:sp>
        <p:nvSpPr>
          <p:cNvPr id="194576" name="Rectangle 16"/>
          <p:cNvSpPr>
            <a:spLocks noChangeArrowheads="1"/>
          </p:cNvSpPr>
          <p:nvPr/>
        </p:nvSpPr>
        <p:spPr bwMode="auto">
          <a:xfrm>
            <a:off x="381000" y="4191000"/>
            <a:ext cx="8001000" cy="381000"/>
          </a:xfrm>
          <a:prstGeom prst="rect">
            <a:avLst/>
          </a:prstGeom>
          <a:noFill/>
          <a:ln w="9525">
            <a:noFill/>
            <a:miter lim="800000"/>
            <a:headEnd/>
            <a:tailEnd/>
          </a:ln>
          <a:effectLst/>
        </p:spPr>
        <p:txBody>
          <a:bodyPr>
            <a:prstTxWarp prst="textNoShape">
              <a:avLst/>
            </a:prstTxWarp>
          </a:bodyPr>
          <a:lstStyle/>
          <a:p>
            <a:pPr marL="342900" indent="-342900">
              <a:lnSpc>
                <a:spcPct val="80000"/>
              </a:lnSpc>
              <a:spcBef>
                <a:spcPct val="20000"/>
              </a:spcBef>
            </a:pPr>
            <a:r>
              <a:rPr lang="en-US" dirty="0">
                <a:solidFill>
                  <a:srgbClr val="660066"/>
                </a:solidFill>
                <a:latin typeface="Arial Narrow" charset="0"/>
              </a:rPr>
              <a:t>Why is this different than the position where the torque is maximized? </a:t>
            </a:r>
          </a:p>
        </p:txBody>
      </p:sp>
      <p:sp>
        <p:nvSpPr>
          <p:cNvPr id="194577" name="Text Box 17"/>
          <p:cNvSpPr txBox="1">
            <a:spLocks noChangeArrowheads="1"/>
          </p:cNvSpPr>
          <p:nvPr/>
        </p:nvSpPr>
        <p:spPr bwMode="auto">
          <a:xfrm>
            <a:off x="381000" y="4572000"/>
            <a:ext cx="7620000" cy="1200328"/>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The potential energy is maximized when the dipole is oriented so that it has to rotate through the largest angle against the direction of the field, to reach the equilibrium position at </a:t>
            </a:r>
            <a:r>
              <a:rPr lang="en-US" dirty="0" err="1">
                <a:solidFill>
                  <a:schemeClr val="accent2"/>
                </a:solidFill>
                <a:latin typeface="Symbol" charset="2"/>
              </a:rPr>
              <a:t>θ</a:t>
            </a:r>
            <a:r>
              <a:rPr lang="en-US" dirty="0">
                <a:solidFill>
                  <a:schemeClr val="accent2"/>
                </a:solidFill>
                <a:latin typeface="Arial Narrow" charset="0"/>
              </a:rPr>
              <a:t>=0.</a:t>
            </a:r>
          </a:p>
        </p:txBody>
      </p:sp>
      <p:sp>
        <p:nvSpPr>
          <p:cNvPr id="194578" name="Text Box 18"/>
          <p:cNvSpPr txBox="1">
            <a:spLocks noChangeArrowheads="1"/>
          </p:cNvSpPr>
          <p:nvPr/>
        </p:nvSpPr>
        <p:spPr bwMode="auto">
          <a:xfrm>
            <a:off x="381000" y="5715000"/>
            <a:ext cx="8305800" cy="457200"/>
          </a:xfrm>
          <a:prstGeom prst="rect">
            <a:avLst/>
          </a:prstGeom>
          <a:solidFill>
            <a:schemeClr val="bg1"/>
          </a:solidFill>
          <a:ln w="9525">
            <a:noFill/>
            <a:miter lim="800000"/>
            <a:headEnd/>
            <a:tailEnd/>
          </a:ln>
          <a:effectLst/>
        </p:spPr>
        <p:txBody>
          <a:bodyPr>
            <a:prstTxWarp prst="textNoShape">
              <a:avLst/>
            </a:prstTxWarp>
            <a:spAutoFit/>
          </a:bodyPr>
          <a:lstStyle/>
          <a:p>
            <a:r>
              <a:rPr lang="en-US" dirty="0">
                <a:solidFill>
                  <a:schemeClr val="accent2"/>
                </a:solidFill>
                <a:latin typeface="Arial Narrow" charset="0"/>
              </a:rPr>
              <a:t>Torque is maximized when the field is perpendicular to the dipole, </a:t>
            </a:r>
            <a:r>
              <a:rPr lang="en-US" dirty="0" err="1">
                <a:solidFill>
                  <a:schemeClr val="accent2"/>
                </a:solidFill>
                <a:latin typeface="Symbol" charset="2"/>
              </a:rPr>
              <a:t>θ</a:t>
            </a:r>
            <a:r>
              <a:rPr lang="en-US" dirty="0">
                <a:solidFill>
                  <a:schemeClr val="accent2"/>
                </a:solidFill>
                <a:latin typeface="Arial Narrow" charset="0"/>
              </a:rPr>
              <a:t>=90.</a:t>
            </a:r>
          </a:p>
        </p:txBody>
      </p:sp>
    </p:spTree>
    <p:extLst>
      <p:ext uri="{BB962C8B-B14F-4D97-AF65-F5344CB8AC3E}">
        <p14:creationId xmlns:p14="http://schemas.microsoft.com/office/powerpoint/2010/main" val="3743682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94564"/>
                                        </p:tgtEl>
                                        <p:attrNameLst>
                                          <p:attrName>style.visibility</p:attrName>
                                        </p:attrNameLst>
                                      </p:cBhvr>
                                      <p:to>
                                        <p:strVal val="visible"/>
                                      </p:to>
                                    </p:set>
                                    <p:animEffect transition="in" filter="wipe(left)">
                                      <p:cBhvr>
                                        <p:cTn id="7" dur="500"/>
                                        <p:tgtEl>
                                          <p:spTgt spid="19456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94568"/>
                                        </p:tgtEl>
                                        <p:attrNameLst>
                                          <p:attrName>style.visibility</p:attrName>
                                        </p:attrNameLst>
                                      </p:cBhvr>
                                      <p:to>
                                        <p:strVal val="visible"/>
                                      </p:to>
                                    </p:set>
                                    <p:animEffect transition="in" filter="wipe(left)">
                                      <p:cBhvr>
                                        <p:cTn id="12" dur="500"/>
                                        <p:tgtEl>
                                          <p:spTgt spid="19456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194565"/>
                                        </p:tgtEl>
                                        <p:attrNameLst>
                                          <p:attrName>style.visibility</p:attrName>
                                        </p:attrNameLst>
                                      </p:cBhvr>
                                      <p:to>
                                        <p:strVal val="visible"/>
                                      </p:to>
                                    </p:set>
                                    <p:animEffect transition="in" filter="wipe(left)">
                                      <p:cBhvr>
                                        <p:cTn id="17" dur="500"/>
                                        <p:tgtEl>
                                          <p:spTgt spid="19456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194570"/>
                                        </p:tgtEl>
                                        <p:attrNameLst>
                                          <p:attrName>style.visibility</p:attrName>
                                        </p:attrNameLst>
                                      </p:cBhvr>
                                      <p:to>
                                        <p:strVal val="visible"/>
                                      </p:to>
                                    </p:set>
                                    <p:animEffect transition="in" filter="wipe(left)">
                                      <p:cBhvr>
                                        <p:cTn id="22" dur="500"/>
                                        <p:tgtEl>
                                          <p:spTgt spid="19457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194571"/>
                                        </p:tgtEl>
                                        <p:attrNameLst>
                                          <p:attrName>style.visibility</p:attrName>
                                        </p:attrNameLst>
                                      </p:cBhvr>
                                      <p:to>
                                        <p:strVal val="visible"/>
                                      </p:to>
                                    </p:set>
                                    <p:animEffect transition="in" filter="wipe(left)">
                                      <p:cBhvr>
                                        <p:cTn id="27" dur="500"/>
                                        <p:tgtEl>
                                          <p:spTgt spid="19457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94572"/>
                                        </p:tgtEl>
                                        <p:attrNameLst>
                                          <p:attrName>style.visibility</p:attrName>
                                        </p:attrNameLst>
                                      </p:cBhvr>
                                      <p:to>
                                        <p:strVal val="visible"/>
                                      </p:to>
                                    </p:set>
                                    <p:animEffect transition="in" filter="wipe(left)">
                                      <p:cBhvr>
                                        <p:cTn id="32" dur="500"/>
                                        <p:tgtEl>
                                          <p:spTgt spid="19457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194569"/>
                                        </p:tgtEl>
                                        <p:attrNameLst>
                                          <p:attrName>style.visibility</p:attrName>
                                        </p:attrNameLst>
                                      </p:cBhvr>
                                      <p:to>
                                        <p:strVal val="visible"/>
                                      </p:to>
                                    </p:set>
                                    <p:animEffect transition="in" filter="wipe(left)">
                                      <p:cBhvr>
                                        <p:cTn id="37" dur="500"/>
                                        <p:tgtEl>
                                          <p:spTgt spid="19456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94573"/>
                                        </p:tgtEl>
                                        <p:attrNameLst>
                                          <p:attrName>style.visibility</p:attrName>
                                        </p:attrNameLst>
                                      </p:cBhvr>
                                      <p:to>
                                        <p:strVal val="visible"/>
                                      </p:to>
                                    </p:set>
                                    <p:animEffect transition="in" filter="wipe(left)">
                                      <p:cBhvr>
                                        <p:cTn id="42" dur="500"/>
                                        <p:tgtEl>
                                          <p:spTgt spid="19457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94574"/>
                                        </p:tgtEl>
                                        <p:attrNameLst>
                                          <p:attrName>style.visibility</p:attrName>
                                        </p:attrNameLst>
                                      </p:cBhvr>
                                      <p:to>
                                        <p:strVal val="visible"/>
                                      </p:to>
                                    </p:set>
                                    <p:animEffect transition="in" filter="wipe(left)">
                                      <p:cBhvr>
                                        <p:cTn id="47" dur="500"/>
                                        <p:tgtEl>
                                          <p:spTgt spid="19457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94575"/>
                                        </p:tgtEl>
                                        <p:attrNameLst>
                                          <p:attrName>style.visibility</p:attrName>
                                        </p:attrNameLst>
                                      </p:cBhvr>
                                      <p:to>
                                        <p:strVal val="visible"/>
                                      </p:to>
                                    </p:set>
                                    <p:animEffect transition="in" filter="wipe(left)">
                                      <p:cBhvr>
                                        <p:cTn id="52" dur="500"/>
                                        <p:tgtEl>
                                          <p:spTgt spid="19457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94566"/>
                                        </p:tgtEl>
                                        <p:attrNameLst>
                                          <p:attrName>style.visibility</p:attrName>
                                        </p:attrNameLst>
                                      </p:cBhvr>
                                      <p:to>
                                        <p:strVal val="visible"/>
                                      </p:to>
                                    </p:set>
                                    <p:animEffect transition="in" filter="wipe(left)">
                                      <p:cBhvr>
                                        <p:cTn id="57" dur="500"/>
                                        <p:tgtEl>
                                          <p:spTgt spid="19456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94563">
                                            <p:txEl>
                                              <p:pRg st="0" end="0"/>
                                            </p:txEl>
                                          </p:spTgt>
                                        </p:tgtEl>
                                        <p:attrNameLst>
                                          <p:attrName>style.visibility</p:attrName>
                                        </p:attrNameLst>
                                      </p:cBhvr>
                                      <p:to>
                                        <p:strVal val="visible"/>
                                      </p:to>
                                    </p:set>
                                    <p:animEffect transition="in" filter="wipe(left)">
                                      <p:cBhvr>
                                        <p:cTn id="62" dur="500"/>
                                        <p:tgtEl>
                                          <p:spTgt spid="194563">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194567"/>
                                        </p:tgtEl>
                                        <p:attrNameLst>
                                          <p:attrName>style.visibility</p:attrName>
                                        </p:attrNameLst>
                                      </p:cBhvr>
                                      <p:to>
                                        <p:strVal val="visible"/>
                                      </p:to>
                                    </p:set>
                                    <p:animEffect transition="in" filter="wipe(left)">
                                      <p:cBhvr>
                                        <p:cTn id="67" dur="500"/>
                                        <p:tgtEl>
                                          <p:spTgt spid="194567"/>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194576">
                                            <p:txEl>
                                              <p:pRg st="0" end="0"/>
                                            </p:txEl>
                                          </p:spTgt>
                                        </p:tgtEl>
                                        <p:attrNameLst>
                                          <p:attrName>style.visibility</p:attrName>
                                        </p:attrNameLst>
                                      </p:cBhvr>
                                      <p:to>
                                        <p:strVal val="visible"/>
                                      </p:to>
                                    </p:set>
                                    <p:animEffect transition="in" filter="wipe(left)">
                                      <p:cBhvr>
                                        <p:cTn id="72" dur="500"/>
                                        <p:tgtEl>
                                          <p:spTgt spid="194576">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194577"/>
                                        </p:tgtEl>
                                        <p:attrNameLst>
                                          <p:attrName>style.visibility</p:attrName>
                                        </p:attrNameLst>
                                      </p:cBhvr>
                                      <p:to>
                                        <p:strVal val="visible"/>
                                      </p:to>
                                    </p:set>
                                    <p:animEffect transition="in" filter="wipe(left)">
                                      <p:cBhvr>
                                        <p:cTn id="77" dur="500"/>
                                        <p:tgtEl>
                                          <p:spTgt spid="19457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iterate type="wd">
                                    <p:tmPct val="10000"/>
                                  </p:iterate>
                                  <p:childTnLst>
                                    <p:set>
                                      <p:cBhvr>
                                        <p:cTn id="81" dur="1" fill="hold">
                                          <p:stCondLst>
                                            <p:cond delay="0"/>
                                          </p:stCondLst>
                                        </p:cTn>
                                        <p:tgtEl>
                                          <p:spTgt spid="194578"/>
                                        </p:tgtEl>
                                        <p:attrNameLst>
                                          <p:attrName>style.visibility</p:attrName>
                                        </p:attrNameLst>
                                      </p:cBhvr>
                                      <p:to>
                                        <p:strVal val="visible"/>
                                      </p:to>
                                    </p:set>
                                    <p:animEffect transition="in" filter="wipe(left)">
                                      <p:cBhvr>
                                        <p:cTn id="82" dur="500"/>
                                        <p:tgtEl>
                                          <p:spTgt spid="19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p:bldP spid="194564" grpId="0"/>
      <p:bldP spid="194566" grpId="0"/>
      <p:bldP spid="194567" grpId="0" animBg="1"/>
      <p:bldP spid="194568" grpId="0"/>
      <p:bldP spid="194572" grpId="0"/>
      <p:bldP spid="194573" grpId="0"/>
      <p:bldP spid="194574" grpId="0"/>
      <p:bldP spid="194575" grpId="0"/>
      <p:bldP spid="194576" grpId="0" build="p"/>
      <p:bldP spid="194577" grpId="0" animBg="1"/>
      <p:bldP spid="19457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81000" y="0"/>
            <a:ext cx="8305800" cy="762000"/>
          </a:xfrm>
        </p:spPr>
        <p:txBody>
          <a:bodyPr/>
          <a:lstStyle/>
          <a:p>
            <a:r>
              <a:rPr lang="en-US" sz="3200" dirty="0">
                <a:latin typeface="Arial Narrow" charset="0"/>
                <a:ea typeface="ＭＳ Ｐゴシック" charset="0"/>
                <a:cs typeface="ＭＳ Ｐゴシック" charset="0"/>
              </a:rPr>
              <a:t>Reminder: Special Project #2 – Angels &amp; Demons</a:t>
            </a:r>
          </a:p>
        </p:txBody>
      </p:sp>
      <p:sp>
        <p:nvSpPr>
          <p:cNvPr id="3" name="Content Placeholder 2"/>
          <p:cNvSpPr>
            <a:spLocks noGrp="1"/>
          </p:cNvSpPr>
          <p:nvPr>
            <p:ph idx="1"/>
          </p:nvPr>
        </p:nvSpPr>
        <p:spPr>
          <a:xfrm>
            <a:off x="152400" y="685800"/>
            <a:ext cx="8839200" cy="5410200"/>
          </a:xfrm>
        </p:spPr>
        <p:txBody>
          <a:bodyPr/>
          <a:lstStyle/>
          <a:p>
            <a:r>
              <a:rPr lang="en-US" sz="2800" dirty="0">
                <a:latin typeface="Arial Narrow" charset="0"/>
                <a:ea typeface="ＭＳ Ｐゴシック" charset="0"/>
                <a:cs typeface="ＭＳ Ｐゴシック" charset="0"/>
              </a:rPr>
              <a:t>Compute the total possible energy released from an annihilation of xx-grams of anti-matter and the same quantity of matter, where xx is the last two digits of your SS#. (20 points)</a:t>
            </a:r>
          </a:p>
          <a:p>
            <a:pPr lvl="1"/>
            <a:r>
              <a:rPr lang="en-US" sz="2400" dirty="0">
                <a:latin typeface="Arial Narrow" charset="0"/>
                <a:ea typeface="ＭＳ Ｐゴシック" charset="0"/>
              </a:rPr>
              <a:t>Use the famous Einstein’s formula for mass-energy equivalence</a:t>
            </a:r>
          </a:p>
          <a:p>
            <a:r>
              <a:rPr lang="en-US" sz="2800" dirty="0">
                <a:latin typeface="Arial Narrow" charset="0"/>
                <a:ea typeface="ＭＳ Ｐゴシック" charset="0"/>
                <a:cs typeface="ＭＳ Ｐゴシック" charset="0"/>
              </a:rPr>
              <a:t>Compute the power output of this annihilation when the energy is released in </a:t>
            </a:r>
            <a:r>
              <a:rPr lang="en-US" sz="2800" dirty="0" err="1">
                <a:latin typeface="Arial Narrow" charset="0"/>
                <a:ea typeface="ＭＳ Ｐゴシック" charset="0"/>
                <a:cs typeface="ＭＳ Ｐゴシック" charset="0"/>
              </a:rPr>
              <a:t>yy</a:t>
            </a:r>
            <a:r>
              <a:rPr lang="en-US" sz="2800" dirty="0">
                <a:latin typeface="Arial Narrow" charset="0"/>
                <a:ea typeface="ＭＳ Ｐゴシック" charset="0"/>
                <a:cs typeface="ＭＳ Ｐゴシック" charset="0"/>
              </a:rPr>
              <a:t> ns, where </a:t>
            </a:r>
            <a:r>
              <a:rPr lang="en-US" sz="2800" dirty="0" err="1">
                <a:latin typeface="Arial Narrow" charset="0"/>
                <a:ea typeface="ＭＳ Ｐゴシック" charset="0"/>
                <a:cs typeface="ＭＳ Ｐゴシック" charset="0"/>
              </a:rPr>
              <a:t>yy</a:t>
            </a:r>
            <a:r>
              <a:rPr lang="en-US" sz="2800" dirty="0">
                <a:latin typeface="Arial Narrow" charset="0"/>
                <a:ea typeface="ＭＳ Ｐゴシック" charset="0"/>
                <a:cs typeface="ＭＳ Ｐゴシック" charset="0"/>
              </a:rPr>
              <a:t> is the first two digits of your SS#. (10 points)</a:t>
            </a:r>
          </a:p>
          <a:p>
            <a:r>
              <a:rPr lang="en-US" sz="2800" dirty="0">
                <a:latin typeface="Arial Narrow" charset="0"/>
                <a:ea typeface="ＭＳ Ｐゴシック" charset="0"/>
                <a:cs typeface="ＭＳ Ｐゴシック" charset="0"/>
              </a:rPr>
              <a:t>Compute how many cups of gasoline (8MJ) this energy corresponds to. (5 points)</a:t>
            </a:r>
          </a:p>
          <a:p>
            <a:r>
              <a:rPr lang="en-US" sz="2800" dirty="0">
                <a:latin typeface="Arial Narrow" charset="0"/>
                <a:ea typeface="ＭＳ Ｐゴシック" charset="0"/>
                <a:cs typeface="ＭＳ Ｐゴシック" charset="0"/>
              </a:rPr>
              <a:t>Compute how many months of world electricity usage (3.6GJ/</a:t>
            </a:r>
            <a:r>
              <a:rPr lang="en-US" sz="2800" dirty="0" err="1">
                <a:latin typeface="Arial Narrow" charset="0"/>
                <a:ea typeface="ＭＳ Ｐゴシック" charset="0"/>
                <a:cs typeface="ＭＳ Ｐゴシック" charset="0"/>
              </a:rPr>
              <a:t>mo</a:t>
            </a:r>
            <a:r>
              <a:rPr lang="en-US" sz="2800" dirty="0">
                <a:latin typeface="Arial Narrow" charset="0"/>
                <a:ea typeface="ＭＳ Ｐゴシック" charset="0"/>
                <a:cs typeface="ＭＳ Ｐゴシック" charset="0"/>
              </a:rPr>
              <a:t>) this energy corresponds to. (5 points)</a:t>
            </a:r>
          </a:p>
          <a:p>
            <a:r>
              <a:rPr lang="en-US" sz="2800" dirty="0">
                <a:latin typeface="Arial Narrow" charset="0"/>
                <a:ea typeface="ＭＳ Ｐゴシック" charset="0"/>
                <a:cs typeface="ＭＳ Ｐゴシック" charset="0"/>
              </a:rPr>
              <a:t>Due at the beginning of the class Monday, Sept. 23</a:t>
            </a:r>
          </a:p>
        </p:txBody>
      </p:sp>
      <p:sp>
        <p:nvSpPr>
          <p:cNvPr id="20484"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Monday, Sept. 9, 2019</a:t>
            </a:r>
          </a:p>
        </p:txBody>
      </p:sp>
      <p:sp>
        <p:nvSpPr>
          <p:cNvPr id="20485"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003300"/>
                </a:solidFill>
                <a:latin typeface="Arial Narrow" charset="0"/>
              </a:rPr>
              <a:t>PHYS 1444-002, Fall 2019                    Dr. Jaehoon Yu</a:t>
            </a: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E4370A0-B7EA-AE4E-AF79-A7E0CE9ACBD2}"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spTree>
    <p:extLst>
      <p:ext uri="{BB962C8B-B14F-4D97-AF65-F5344CB8AC3E}">
        <p14:creationId xmlns:p14="http://schemas.microsoft.com/office/powerpoint/2010/main" val="441906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t>Monday, Sept. 9, 2019</a:t>
            </a:r>
          </a:p>
        </p:txBody>
      </p:sp>
      <p:sp>
        <p:nvSpPr>
          <p:cNvPr id="6" name="Footer Placeholder 4"/>
          <p:cNvSpPr>
            <a:spLocks noGrp="1"/>
          </p:cNvSpPr>
          <p:nvPr>
            <p:ph type="ftr" sz="quarter" idx="11"/>
          </p:nvPr>
        </p:nvSpPr>
        <p:spPr/>
        <p:txBody>
          <a:bodyPr/>
          <a:lstStyle/>
          <a:p>
            <a:r>
              <a:rPr lang="en-US"/>
              <a:t>PHYS 1444-002, Fall 2019                    Dr. Jaehoon Yu</a:t>
            </a:r>
          </a:p>
        </p:txBody>
      </p:sp>
      <p:sp>
        <p:nvSpPr>
          <p:cNvPr id="7" name="Slide Number Placeholder 5"/>
          <p:cNvSpPr>
            <a:spLocks noGrp="1"/>
          </p:cNvSpPr>
          <p:nvPr>
            <p:ph type="sldNum" sz="quarter" idx="12"/>
          </p:nvPr>
        </p:nvSpPr>
        <p:spPr/>
        <p:txBody>
          <a:bodyPr/>
          <a:lstStyle/>
          <a:p>
            <a:fld id="{F9EC9387-AE02-FF40-8DC3-FBC6431E85BA}" type="slidenum">
              <a:rPr lang="en-US"/>
              <a:pPr/>
              <a:t>4</a:t>
            </a:fld>
            <a:endParaRPr lang="en-US"/>
          </a:p>
        </p:txBody>
      </p:sp>
      <p:sp>
        <p:nvSpPr>
          <p:cNvPr id="148482" name="Rectangle 2"/>
          <p:cNvSpPr>
            <a:spLocks noGrp="1" noChangeArrowheads="1"/>
          </p:cNvSpPr>
          <p:nvPr>
            <p:ph type="title"/>
          </p:nvPr>
        </p:nvSpPr>
        <p:spPr>
          <a:xfrm>
            <a:off x="457200" y="152400"/>
            <a:ext cx="8077200" cy="685800"/>
          </a:xfrm>
        </p:spPr>
        <p:txBody>
          <a:bodyPr/>
          <a:lstStyle/>
          <a:p>
            <a:r>
              <a:rPr lang="en-US" sz="4800" b="1"/>
              <a:t>Direction of the Electric Field</a:t>
            </a:r>
          </a:p>
        </p:txBody>
      </p:sp>
      <p:sp>
        <p:nvSpPr>
          <p:cNvPr id="148483" name="Rectangle 3"/>
          <p:cNvSpPr>
            <a:spLocks noGrp="1" noChangeArrowheads="1"/>
          </p:cNvSpPr>
          <p:nvPr>
            <p:ph type="body" idx="1"/>
          </p:nvPr>
        </p:nvSpPr>
        <p:spPr>
          <a:xfrm>
            <a:off x="152400" y="990600"/>
            <a:ext cx="8534400" cy="5334000"/>
          </a:xfrm>
        </p:spPr>
        <p:txBody>
          <a:bodyPr/>
          <a:lstStyle/>
          <a:p>
            <a:pPr>
              <a:lnSpc>
                <a:spcPct val="90000"/>
              </a:lnSpc>
            </a:pPr>
            <a:r>
              <a:rPr lang="en-US" sz="2800" dirty="0"/>
              <a:t>If there are more than one charge present, the individual fields due to each charge are added </a:t>
            </a:r>
            <a:r>
              <a:rPr lang="en-US" sz="2800" dirty="0" err="1"/>
              <a:t>vectorially</a:t>
            </a:r>
            <a:r>
              <a:rPr lang="en-US" sz="2800" dirty="0"/>
              <a:t> to obtain the total field at any point in space</a:t>
            </a:r>
          </a:p>
          <a:p>
            <a:pPr>
              <a:lnSpc>
                <a:spcPct val="90000"/>
              </a:lnSpc>
            </a:pPr>
            <a:endParaRPr lang="en-US" sz="2800" dirty="0"/>
          </a:p>
          <a:p>
            <a:pPr>
              <a:lnSpc>
                <a:spcPct val="90000"/>
              </a:lnSpc>
            </a:pPr>
            <a:r>
              <a:rPr lang="en-US" sz="2800" dirty="0"/>
              <a:t>This superposition principle of electric field has been verified by experiments.</a:t>
            </a:r>
          </a:p>
          <a:p>
            <a:pPr>
              <a:lnSpc>
                <a:spcPct val="90000"/>
              </a:lnSpc>
            </a:pPr>
            <a:r>
              <a:rPr lang="en-US" sz="2800" dirty="0"/>
              <a:t>For a given electric field </a:t>
            </a:r>
            <a:r>
              <a:rPr lang="en-US" sz="2800" b="1" dirty="0"/>
              <a:t>E</a:t>
            </a:r>
            <a:r>
              <a:rPr lang="en-US" sz="2800" dirty="0"/>
              <a:t> at a given point in space, we can calculate the force </a:t>
            </a:r>
            <a:r>
              <a:rPr lang="en-US" sz="2800" b="1" dirty="0"/>
              <a:t>F</a:t>
            </a:r>
            <a:r>
              <a:rPr lang="en-US" sz="2800" dirty="0"/>
              <a:t> on any charge q, </a:t>
            </a:r>
            <a:r>
              <a:rPr lang="en-US" sz="2800" b="1" dirty="0"/>
              <a:t>F</a:t>
            </a:r>
            <a:r>
              <a:rPr lang="en-US" sz="2800" dirty="0"/>
              <a:t>=</a:t>
            </a:r>
            <a:r>
              <a:rPr lang="en-US" sz="2800" dirty="0" err="1"/>
              <a:t>q</a:t>
            </a:r>
            <a:r>
              <a:rPr lang="en-US" sz="2800" b="1" dirty="0" err="1"/>
              <a:t>E</a:t>
            </a:r>
            <a:r>
              <a:rPr lang="en-US" sz="2800" dirty="0"/>
              <a:t>.</a:t>
            </a:r>
          </a:p>
          <a:p>
            <a:pPr lvl="1">
              <a:lnSpc>
                <a:spcPct val="90000"/>
              </a:lnSpc>
            </a:pPr>
            <a:r>
              <a:rPr lang="en-US" sz="2400" dirty="0"/>
              <a:t>What is the direction of the force on the charge placed in the field and the field depending on the sign of the charge q?</a:t>
            </a:r>
          </a:p>
          <a:p>
            <a:pPr lvl="1">
              <a:lnSpc>
                <a:spcPct val="90000"/>
              </a:lnSpc>
            </a:pPr>
            <a:r>
              <a:rPr lang="en-US" sz="2400" dirty="0"/>
              <a:t>The </a:t>
            </a:r>
            <a:r>
              <a:rPr lang="en-US" sz="2400" b="1" dirty="0"/>
              <a:t>F and E </a:t>
            </a:r>
            <a:r>
              <a:rPr lang="en-US" sz="2400" dirty="0"/>
              <a:t>are in the same directions if the sign of q is positive</a:t>
            </a:r>
          </a:p>
          <a:p>
            <a:pPr lvl="1">
              <a:lnSpc>
                <a:spcPct val="90000"/>
              </a:lnSpc>
            </a:pPr>
            <a:r>
              <a:rPr lang="en-US" sz="2400" dirty="0"/>
              <a:t>The </a:t>
            </a:r>
            <a:r>
              <a:rPr lang="en-US" sz="2400" b="1" dirty="0"/>
              <a:t>F and E </a:t>
            </a:r>
            <a:r>
              <a:rPr lang="en-US" sz="2400" dirty="0"/>
              <a:t>are in the opposite directions if the sign of q is negative</a:t>
            </a:r>
          </a:p>
        </p:txBody>
      </p:sp>
      <p:graphicFrame>
        <p:nvGraphicFramePr>
          <p:cNvPr id="148484" name="Object 4"/>
          <p:cNvGraphicFramePr>
            <a:graphicFrameLocks noChangeAspect="1"/>
          </p:cNvGraphicFramePr>
          <p:nvPr/>
        </p:nvGraphicFramePr>
        <p:xfrm>
          <a:off x="3805238" y="2147887"/>
          <a:ext cx="4729162" cy="671513"/>
        </p:xfrm>
        <a:graphic>
          <a:graphicData uri="http://schemas.openxmlformats.org/presentationml/2006/ole">
            <mc:AlternateContent xmlns:mc="http://schemas.openxmlformats.org/markup-compatibility/2006">
              <mc:Choice xmlns:v="urn:schemas-microsoft-com:vml" Requires="v">
                <p:oleObj spid="_x0000_s17537" name="Equation" r:id="rId3" imgW="1625600" imgH="228600" progId="Equation.DSMT4">
                  <p:embed/>
                </p:oleObj>
              </mc:Choice>
              <mc:Fallback>
                <p:oleObj name="Equation" r:id="rId3" imgW="1625600" imgH="228600" progId="Equation.DSMT4">
                  <p:embed/>
                  <p:pic>
                    <p:nvPicPr>
                      <p:cNvPr id="148484" name="Object 4"/>
                      <p:cNvPicPr>
                        <a:picLocks noChangeAspect="1" noChangeArrowheads="1"/>
                      </p:cNvPicPr>
                      <p:nvPr/>
                    </p:nvPicPr>
                    <p:blipFill>
                      <a:blip r:embed="rId4"/>
                      <a:srcRect/>
                      <a:stretch>
                        <a:fillRect/>
                      </a:stretch>
                    </p:blipFill>
                    <p:spPr bwMode="auto">
                      <a:xfrm>
                        <a:off x="3805238" y="2147887"/>
                        <a:ext cx="4729162" cy="671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4984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wipe(left)">
                                      <p:cBhvr>
                                        <p:cTn id="7" dur="500"/>
                                        <p:tgtEl>
                                          <p:spTgt spid="148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8484"/>
                                        </p:tgtEl>
                                        <p:attrNameLst>
                                          <p:attrName>style.visibility</p:attrName>
                                        </p:attrNameLst>
                                      </p:cBhvr>
                                      <p:to>
                                        <p:strVal val="visible"/>
                                      </p:to>
                                    </p:set>
                                    <p:animEffect transition="in" filter="wipe(left)">
                                      <p:cBhvr>
                                        <p:cTn id="12" dur="500"/>
                                        <p:tgtEl>
                                          <p:spTgt spid="14848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48483">
                                            <p:txEl>
                                              <p:pRg st="2" end="2"/>
                                            </p:txEl>
                                          </p:spTgt>
                                        </p:tgtEl>
                                        <p:attrNameLst>
                                          <p:attrName>style.visibility</p:attrName>
                                        </p:attrNameLst>
                                      </p:cBhvr>
                                      <p:to>
                                        <p:strVal val="visible"/>
                                      </p:to>
                                    </p:set>
                                    <p:animEffect transition="in" filter="wipe(left)">
                                      <p:cBhvr>
                                        <p:cTn id="17" dur="500"/>
                                        <p:tgtEl>
                                          <p:spTgt spid="148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48483">
                                            <p:txEl>
                                              <p:pRg st="3" end="3"/>
                                            </p:txEl>
                                          </p:spTgt>
                                        </p:tgtEl>
                                        <p:attrNameLst>
                                          <p:attrName>style.visibility</p:attrName>
                                        </p:attrNameLst>
                                      </p:cBhvr>
                                      <p:to>
                                        <p:strVal val="visible"/>
                                      </p:to>
                                    </p:set>
                                    <p:animEffect transition="in" filter="wipe(left)">
                                      <p:cBhvr>
                                        <p:cTn id="22" dur="500"/>
                                        <p:tgtEl>
                                          <p:spTgt spid="1484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48483">
                                            <p:txEl>
                                              <p:pRg st="4" end="4"/>
                                            </p:txEl>
                                          </p:spTgt>
                                        </p:tgtEl>
                                        <p:attrNameLst>
                                          <p:attrName>style.visibility</p:attrName>
                                        </p:attrNameLst>
                                      </p:cBhvr>
                                      <p:to>
                                        <p:strVal val="visible"/>
                                      </p:to>
                                    </p:set>
                                    <p:animEffect transition="in" filter="wipe(left)">
                                      <p:cBhvr>
                                        <p:cTn id="27" dur="500"/>
                                        <p:tgtEl>
                                          <p:spTgt spid="1484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48483">
                                            <p:txEl>
                                              <p:pRg st="5" end="5"/>
                                            </p:txEl>
                                          </p:spTgt>
                                        </p:tgtEl>
                                        <p:attrNameLst>
                                          <p:attrName>style.visibility</p:attrName>
                                        </p:attrNameLst>
                                      </p:cBhvr>
                                      <p:to>
                                        <p:strVal val="visible"/>
                                      </p:to>
                                    </p:set>
                                    <p:animEffect transition="in" filter="wipe(left)">
                                      <p:cBhvr>
                                        <p:cTn id="32" dur="500"/>
                                        <p:tgtEl>
                                          <p:spTgt spid="1484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48483">
                                            <p:txEl>
                                              <p:pRg st="6" end="6"/>
                                            </p:txEl>
                                          </p:spTgt>
                                        </p:tgtEl>
                                        <p:attrNameLst>
                                          <p:attrName>style.visibility</p:attrName>
                                        </p:attrNameLst>
                                      </p:cBhvr>
                                      <p:to>
                                        <p:strVal val="visible"/>
                                      </p:to>
                                    </p:set>
                                    <p:animEffect transition="in" filter="wipe(left)">
                                      <p:cBhvr>
                                        <p:cTn id="37" dur="500"/>
                                        <p:tgtEl>
                                          <p:spTgt spid="148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Monday, Sept. 9, 2019</a:t>
            </a:r>
          </a:p>
        </p:txBody>
      </p:sp>
      <p:sp>
        <p:nvSpPr>
          <p:cNvPr id="16" name="Footer Placeholder 4"/>
          <p:cNvSpPr>
            <a:spLocks noGrp="1"/>
          </p:cNvSpPr>
          <p:nvPr>
            <p:ph type="ftr" sz="quarter" idx="11"/>
          </p:nvPr>
        </p:nvSpPr>
        <p:spPr/>
        <p:txBody>
          <a:bodyPr/>
          <a:lstStyle/>
          <a:p>
            <a:r>
              <a:rPr lang="en-US"/>
              <a:t>PHYS 1444-002, Fall 2019                    Dr. Jaehoon Yu</a:t>
            </a:r>
          </a:p>
        </p:txBody>
      </p:sp>
      <p:sp>
        <p:nvSpPr>
          <p:cNvPr id="17" name="Slide Number Placeholder 5"/>
          <p:cNvSpPr>
            <a:spLocks noGrp="1"/>
          </p:cNvSpPr>
          <p:nvPr>
            <p:ph type="sldNum" sz="quarter" idx="12"/>
          </p:nvPr>
        </p:nvSpPr>
        <p:spPr/>
        <p:txBody>
          <a:bodyPr/>
          <a:lstStyle/>
          <a:p>
            <a:fld id="{5F31D038-5A25-1346-BBC2-EA39727D192F}" type="slidenum">
              <a:rPr lang="en-US"/>
              <a:pPr/>
              <a:t>5</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8 </a:t>
            </a:r>
          </a:p>
        </p:txBody>
      </p:sp>
      <p:sp>
        <p:nvSpPr>
          <p:cNvPr id="147460" name="Rectangle 4"/>
          <p:cNvSpPr>
            <a:spLocks noGrp="1" noChangeArrowheads="1"/>
          </p:cNvSpPr>
          <p:nvPr>
            <p:ph type="body" idx="1"/>
          </p:nvPr>
        </p:nvSpPr>
        <p:spPr>
          <a:xfrm>
            <a:off x="457200" y="914400"/>
            <a:ext cx="4038600" cy="1371600"/>
          </a:xfrm>
        </p:spPr>
        <p:txBody>
          <a:bodyPr/>
          <a:lstStyle/>
          <a:p>
            <a:pPr>
              <a:lnSpc>
                <a:spcPct val="80000"/>
              </a:lnSpc>
            </a:pPr>
            <a:r>
              <a:rPr lang="en-US" sz="2000" b="1" dirty="0"/>
              <a:t>E above two point charges</a:t>
            </a:r>
            <a:r>
              <a:rPr lang="en-US" sz="2000" dirty="0"/>
              <a:t>:  Calculate the total electric field (a) at point A and (b) at point B in the figure on the right due to both the charges Q</a:t>
            </a:r>
            <a:r>
              <a:rPr lang="en-US" sz="2000" baseline="-25000" dirty="0"/>
              <a:t>1 </a:t>
            </a:r>
            <a:r>
              <a:rPr lang="en-US" sz="2000" dirty="0"/>
              <a:t>and Q</a:t>
            </a:r>
            <a:r>
              <a:rPr lang="en-US" sz="2000" baseline="-25000" dirty="0"/>
              <a:t>2</a:t>
            </a:r>
            <a:r>
              <a:rPr lang="en-US" sz="2000" dirty="0"/>
              <a:t>. </a:t>
            </a:r>
          </a:p>
        </p:txBody>
      </p:sp>
      <p:graphicFrame>
        <p:nvGraphicFramePr>
          <p:cNvPr id="147462" name="Object 6"/>
          <p:cNvGraphicFramePr>
            <a:graphicFrameLocks noChangeAspect="1"/>
          </p:cNvGraphicFramePr>
          <p:nvPr/>
        </p:nvGraphicFramePr>
        <p:xfrm>
          <a:off x="933450" y="4521200"/>
          <a:ext cx="742950" cy="406400"/>
        </p:xfrm>
        <a:graphic>
          <a:graphicData uri="http://schemas.openxmlformats.org/presentationml/2006/ole">
            <mc:AlternateContent xmlns:mc="http://schemas.openxmlformats.org/markup-compatibility/2006">
              <mc:Choice xmlns:v="urn:schemas-microsoft-com:vml" Requires="v">
                <p:oleObj spid="_x0000_s19201" name="Equation" r:id="rId3" imgW="406400" imgH="254000" progId="Equation.DSMT4">
                  <p:embed/>
                </p:oleObj>
              </mc:Choice>
              <mc:Fallback>
                <p:oleObj name="Equation" r:id="rId3" imgW="406400" imgH="254000" progId="Equation.DSMT4">
                  <p:embed/>
                  <p:pic>
                    <p:nvPicPr>
                      <p:cNvPr id="14746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 y="4521200"/>
                        <a:ext cx="742950" cy="406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7467" name="Text Box 11"/>
          <p:cNvSpPr txBox="1">
            <a:spLocks noChangeArrowheads="1"/>
          </p:cNvSpPr>
          <p:nvPr/>
        </p:nvSpPr>
        <p:spPr bwMode="auto">
          <a:xfrm>
            <a:off x="685800" y="3733800"/>
            <a:ext cx="4990920" cy="400110"/>
          </a:xfrm>
          <a:prstGeom prst="rect">
            <a:avLst/>
          </a:prstGeom>
          <a:noFill/>
          <a:ln w="9525">
            <a:noFill/>
            <a:miter lim="800000"/>
            <a:headEnd/>
            <a:tailEnd/>
          </a:ln>
          <a:effectLst/>
        </p:spPr>
        <p:txBody>
          <a:bodyPr wrap="none">
            <a:prstTxWarp prst="textNoShape">
              <a:avLst/>
            </a:prstTxWarp>
            <a:spAutoFit/>
          </a:bodyPr>
          <a:lstStyle/>
          <a:p>
            <a:r>
              <a:rPr lang="en-US" sz="2000" dirty="0">
                <a:solidFill>
                  <a:schemeClr val="accent2"/>
                </a:solidFill>
                <a:latin typeface="Arial Narrow" charset="0"/>
              </a:rPr>
              <a:t>First, the electric field at point A by Q</a:t>
            </a:r>
            <a:r>
              <a:rPr lang="en-US" sz="2000" baseline="-25000" dirty="0">
                <a:solidFill>
                  <a:schemeClr val="accent2"/>
                </a:solidFill>
                <a:latin typeface="Arial Narrow" charset="0"/>
              </a:rPr>
              <a:t>1</a:t>
            </a:r>
            <a:r>
              <a:rPr lang="en-US" sz="2000" dirty="0">
                <a:solidFill>
                  <a:schemeClr val="accent2"/>
                </a:solidFill>
                <a:latin typeface="Arial Narrow" charset="0"/>
              </a:rPr>
              <a:t> and then Q</a:t>
            </a:r>
            <a:r>
              <a:rPr lang="en-US" sz="2000" baseline="-25000" dirty="0">
                <a:solidFill>
                  <a:schemeClr val="accent2"/>
                </a:solidFill>
                <a:latin typeface="Arial Narrow" charset="0"/>
              </a:rPr>
              <a:t>2</a:t>
            </a:r>
            <a:r>
              <a:rPr lang="en-US" sz="2000" dirty="0">
                <a:solidFill>
                  <a:schemeClr val="accent2"/>
                </a:solidFill>
                <a:latin typeface="Arial Narrow" charset="0"/>
              </a:rPr>
              <a:t>.  </a:t>
            </a:r>
          </a:p>
        </p:txBody>
      </p:sp>
      <p:pic>
        <p:nvPicPr>
          <p:cNvPr id="18" name="Picture 17" descr="FG21_026.JPG"/>
          <p:cNvPicPr>
            <a:picLocks noChangeAspect="1"/>
          </p:cNvPicPr>
          <p:nvPr/>
        </p:nvPicPr>
        <p:blipFill>
          <a:blip r:embed="rId5"/>
          <a:stretch>
            <a:fillRect/>
          </a:stretch>
        </p:blipFill>
        <p:spPr>
          <a:xfrm>
            <a:off x="4874823" y="912423"/>
            <a:ext cx="4192977" cy="2795318"/>
          </a:xfrm>
          <a:prstGeom prst="rect">
            <a:avLst/>
          </a:prstGeom>
        </p:spPr>
      </p:pic>
      <p:sp>
        <p:nvSpPr>
          <p:cNvPr id="19" name="Text Box 7"/>
          <p:cNvSpPr txBox="1">
            <a:spLocks noChangeArrowheads="1"/>
          </p:cNvSpPr>
          <p:nvPr/>
        </p:nvSpPr>
        <p:spPr bwMode="auto">
          <a:xfrm>
            <a:off x="685800" y="219069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How do we solve this problem?</a:t>
            </a:r>
          </a:p>
        </p:txBody>
      </p:sp>
      <p:sp>
        <p:nvSpPr>
          <p:cNvPr id="20" name="Text Box 7"/>
          <p:cNvSpPr txBox="1">
            <a:spLocks noChangeArrowheads="1"/>
          </p:cNvSpPr>
          <p:nvPr/>
        </p:nvSpPr>
        <p:spPr bwMode="auto">
          <a:xfrm>
            <a:off x="685800" y="3276600"/>
            <a:ext cx="4267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Then add them at each point </a:t>
            </a:r>
            <a:r>
              <a:rPr lang="en-US" sz="2000" dirty="0" err="1">
                <a:solidFill>
                  <a:schemeClr val="accent2"/>
                </a:solidFill>
                <a:latin typeface="Arial Narrow" charset="0"/>
              </a:rPr>
              <a:t>vectorially</a:t>
            </a:r>
            <a:r>
              <a:rPr lang="en-US" sz="2000" dirty="0">
                <a:solidFill>
                  <a:schemeClr val="accent2"/>
                </a:solidFill>
                <a:latin typeface="Arial Narrow" charset="0"/>
              </a:rPr>
              <a:t>!</a:t>
            </a:r>
          </a:p>
        </p:txBody>
      </p:sp>
      <p:sp>
        <p:nvSpPr>
          <p:cNvPr id="21" name="Text Box 7"/>
          <p:cNvSpPr txBox="1">
            <a:spLocks noChangeArrowheads="1"/>
          </p:cNvSpPr>
          <p:nvPr/>
        </p:nvSpPr>
        <p:spPr bwMode="auto">
          <a:xfrm>
            <a:off x="685800" y="2568714"/>
            <a:ext cx="42672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First, compute the magnitude of fields at each point due to each of the two charges.</a:t>
            </a:r>
          </a:p>
        </p:txBody>
      </p:sp>
      <p:graphicFrame>
        <p:nvGraphicFramePr>
          <p:cNvPr id="213001" name="Object 9"/>
          <p:cNvGraphicFramePr>
            <a:graphicFrameLocks noChangeAspect="1"/>
          </p:cNvGraphicFramePr>
          <p:nvPr/>
        </p:nvGraphicFramePr>
        <p:xfrm>
          <a:off x="985838" y="5588000"/>
          <a:ext cx="766762" cy="406400"/>
        </p:xfrm>
        <a:graphic>
          <a:graphicData uri="http://schemas.openxmlformats.org/presentationml/2006/ole">
            <mc:AlternateContent xmlns:mc="http://schemas.openxmlformats.org/markup-compatibility/2006">
              <mc:Choice xmlns:v="urn:schemas-microsoft-com:vml" Requires="v">
                <p:oleObj spid="_x0000_s19202" name="Equation" r:id="rId6" imgW="419100" imgH="254000" progId="Equation.DSMT4">
                  <p:embed/>
                </p:oleObj>
              </mc:Choice>
              <mc:Fallback>
                <p:oleObj name="Equation" r:id="rId6" imgW="419100" imgH="254000" progId="Equation.DSMT4">
                  <p:embed/>
                  <p:pic>
                    <p:nvPicPr>
                      <p:cNvPr id="213001"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5838" y="5588000"/>
                        <a:ext cx="766762" cy="406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2" name="Object 10"/>
          <p:cNvGraphicFramePr>
            <a:graphicFrameLocks noChangeAspect="1"/>
          </p:cNvGraphicFramePr>
          <p:nvPr/>
        </p:nvGraphicFramePr>
        <p:xfrm>
          <a:off x="1687513" y="4384675"/>
          <a:ext cx="766762" cy="731838"/>
        </p:xfrm>
        <a:graphic>
          <a:graphicData uri="http://schemas.openxmlformats.org/presentationml/2006/ole">
            <mc:AlternateContent xmlns:mc="http://schemas.openxmlformats.org/markup-compatibility/2006">
              <mc:Choice xmlns:v="urn:schemas-microsoft-com:vml" Requires="v">
                <p:oleObj spid="_x0000_s19203" name="Equation" r:id="rId8" imgW="419100" imgH="457200" progId="Equation.DSMT4">
                  <p:embed/>
                </p:oleObj>
              </mc:Choice>
              <mc:Fallback>
                <p:oleObj name="Equation" r:id="rId8" imgW="419100" imgH="457200" progId="Equation.DSMT4">
                  <p:embed/>
                  <p:pic>
                    <p:nvPicPr>
                      <p:cNvPr id="213002"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87513" y="4384675"/>
                        <a:ext cx="766762" cy="7318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3" name="Object 11"/>
          <p:cNvGraphicFramePr>
            <a:graphicFrameLocks noChangeAspect="1"/>
          </p:cNvGraphicFramePr>
          <p:nvPr/>
        </p:nvGraphicFramePr>
        <p:xfrm>
          <a:off x="2443162" y="4267200"/>
          <a:ext cx="5481638" cy="914400"/>
        </p:xfrm>
        <a:graphic>
          <a:graphicData uri="http://schemas.openxmlformats.org/presentationml/2006/ole">
            <mc:AlternateContent xmlns:mc="http://schemas.openxmlformats.org/markup-compatibility/2006">
              <mc:Choice xmlns:v="urn:schemas-microsoft-com:vml" Requires="v">
                <p:oleObj spid="_x0000_s19204" name="Equation" r:id="rId10" imgW="2997200" imgH="571500" progId="Equation.DSMT4">
                  <p:embed/>
                </p:oleObj>
              </mc:Choice>
              <mc:Fallback>
                <p:oleObj name="Equation" r:id="rId10" imgW="2997200" imgH="571500" progId="Equation.DSMT4">
                  <p:embed/>
                  <p:pic>
                    <p:nvPicPr>
                      <p:cNvPr id="213003"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43162" y="4267200"/>
                        <a:ext cx="5481638"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4" name="Object 12"/>
          <p:cNvGraphicFramePr>
            <a:graphicFrameLocks noChangeAspect="1"/>
          </p:cNvGraphicFramePr>
          <p:nvPr/>
        </p:nvGraphicFramePr>
        <p:xfrm>
          <a:off x="1752600" y="5461000"/>
          <a:ext cx="814388" cy="711200"/>
        </p:xfrm>
        <a:graphic>
          <a:graphicData uri="http://schemas.openxmlformats.org/presentationml/2006/ole">
            <mc:AlternateContent xmlns:mc="http://schemas.openxmlformats.org/markup-compatibility/2006">
              <mc:Choice xmlns:v="urn:schemas-microsoft-com:vml" Requires="v">
                <p:oleObj spid="_x0000_s19205" name="Equation" r:id="rId12" imgW="444500" imgH="444500" progId="Equation.DSMT4">
                  <p:embed/>
                </p:oleObj>
              </mc:Choice>
              <mc:Fallback>
                <p:oleObj name="Equation" r:id="rId12" imgW="444500" imgH="444500" progId="Equation.DSMT4">
                  <p:embed/>
                  <p:pic>
                    <p:nvPicPr>
                      <p:cNvPr id="213004" name="Object 1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52600" y="5461000"/>
                        <a:ext cx="814388" cy="711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3005" name="Object 13"/>
          <p:cNvGraphicFramePr>
            <a:graphicFrameLocks noChangeAspect="1"/>
          </p:cNvGraphicFramePr>
          <p:nvPr/>
        </p:nvGraphicFramePr>
        <p:xfrm>
          <a:off x="2536825" y="5334000"/>
          <a:ext cx="5387975" cy="914400"/>
        </p:xfrm>
        <a:graphic>
          <a:graphicData uri="http://schemas.openxmlformats.org/presentationml/2006/ole">
            <mc:AlternateContent xmlns:mc="http://schemas.openxmlformats.org/markup-compatibility/2006">
              <mc:Choice xmlns:v="urn:schemas-microsoft-com:vml" Requires="v">
                <p:oleObj spid="_x0000_s19206" name="Equation" r:id="rId14" imgW="2946400" imgH="571500" progId="Equation.DSMT4">
                  <p:embed/>
                </p:oleObj>
              </mc:Choice>
              <mc:Fallback>
                <p:oleObj name="Equation" r:id="rId14" imgW="2946400" imgH="571500" progId="Equation.DSMT4">
                  <p:embed/>
                  <p:pic>
                    <p:nvPicPr>
                      <p:cNvPr id="213005" name="Object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536825" y="5334000"/>
                        <a:ext cx="5387975" cy="9144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8712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7460">
                                            <p:txEl>
                                              <p:pRg st="0" end="0"/>
                                            </p:txEl>
                                          </p:spTgt>
                                        </p:tgtEl>
                                        <p:attrNameLst>
                                          <p:attrName>style.visibility</p:attrName>
                                        </p:attrNameLst>
                                      </p:cBhvr>
                                      <p:to>
                                        <p:strVal val="visible"/>
                                      </p:to>
                                    </p:set>
                                    <p:animEffect transition="in" filter="wipe(left)">
                                      <p:cBhvr>
                                        <p:cTn id="7" dur="500"/>
                                        <p:tgtEl>
                                          <p:spTgt spid="1474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147467"/>
                                        </p:tgtEl>
                                        <p:attrNameLst>
                                          <p:attrName>style.visibility</p:attrName>
                                        </p:attrNameLst>
                                      </p:cBhvr>
                                      <p:to>
                                        <p:strVal val="visible"/>
                                      </p:to>
                                    </p:set>
                                    <p:animEffect transition="in" filter="wipe(left)">
                                      <p:cBhvr>
                                        <p:cTn id="34" dur="500"/>
                                        <p:tgtEl>
                                          <p:spTgt spid="14746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47462"/>
                                        </p:tgtEl>
                                        <p:attrNameLst>
                                          <p:attrName>style.visibility</p:attrName>
                                        </p:attrNameLst>
                                      </p:cBhvr>
                                      <p:to>
                                        <p:strVal val="visible"/>
                                      </p:to>
                                    </p:set>
                                    <p:animEffect transition="in" filter="wipe(left)">
                                      <p:cBhvr>
                                        <p:cTn id="39" dur="500"/>
                                        <p:tgtEl>
                                          <p:spTgt spid="14746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13002"/>
                                        </p:tgtEl>
                                        <p:attrNameLst>
                                          <p:attrName>style.visibility</p:attrName>
                                        </p:attrNameLst>
                                      </p:cBhvr>
                                      <p:to>
                                        <p:strVal val="visible"/>
                                      </p:to>
                                    </p:set>
                                    <p:animEffect transition="in" filter="wipe(left)">
                                      <p:cBhvr>
                                        <p:cTn id="44" dur="500"/>
                                        <p:tgtEl>
                                          <p:spTgt spid="21300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13003"/>
                                        </p:tgtEl>
                                        <p:attrNameLst>
                                          <p:attrName>style.visibility</p:attrName>
                                        </p:attrNameLst>
                                      </p:cBhvr>
                                      <p:to>
                                        <p:strVal val="visible"/>
                                      </p:to>
                                    </p:set>
                                    <p:animEffect transition="in" filter="wipe(left)">
                                      <p:cBhvr>
                                        <p:cTn id="49" dur="500"/>
                                        <p:tgtEl>
                                          <p:spTgt spid="21300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13001"/>
                                        </p:tgtEl>
                                        <p:attrNameLst>
                                          <p:attrName>style.visibility</p:attrName>
                                        </p:attrNameLst>
                                      </p:cBhvr>
                                      <p:to>
                                        <p:strVal val="visible"/>
                                      </p:to>
                                    </p:set>
                                    <p:animEffect transition="in" filter="wipe(left)">
                                      <p:cBhvr>
                                        <p:cTn id="54" dur="500"/>
                                        <p:tgtEl>
                                          <p:spTgt spid="21300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13004"/>
                                        </p:tgtEl>
                                        <p:attrNameLst>
                                          <p:attrName>style.visibility</p:attrName>
                                        </p:attrNameLst>
                                      </p:cBhvr>
                                      <p:to>
                                        <p:strVal val="visible"/>
                                      </p:to>
                                    </p:set>
                                    <p:animEffect transition="in" filter="wipe(left)">
                                      <p:cBhvr>
                                        <p:cTn id="59" dur="500"/>
                                        <p:tgtEl>
                                          <p:spTgt spid="213004"/>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13005"/>
                                        </p:tgtEl>
                                        <p:attrNameLst>
                                          <p:attrName>style.visibility</p:attrName>
                                        </p:attrNameLst>
                                      </p:cBhvr>
                                      <p:to>
                                        <p:strVal val="visible"/>
                                      </p:to>
                                    </p:set>
                                    <p:animEffect transition="in" filter="wipe(left)">
                                      <p:cBhvr>
                                        <p:cTn id="64" dur="500"/>
                                        <p:tgtEl>
                                          <p:spTgt spid="213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build="p"/>
      <p:bldP spid="147467"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Monday, Sept. 9, 2019</a:t>
            </a:r>
          </a:p>
        </p:txBody>
      </p:sp>
      <p:sp>
        <p:nvSpPr>
          <p:cNvPr id="16" name="Footer Placeholder 4"/>
          <p:cNvSpPr>
            <a:spLocks noGrp="1"/>
          </p:cNvSpPr>
          <p:nvPr>
            <p:ph type="ftr" sz="quarter" idx="11"/>
          </p:nvPr>
        </p:nvSpPr>
        <p:spPr/>
        <p:txBody>
          <a:bodyPr/>
          <a:lstStyle/>
          <a:p>
            <a:r>
              <a:rPr lang="en-US"/>
              <a:t>PHYS 1444-002, Fall 2019                    Dr. Jaehoon Yu</a:t>
            </a:r>
          </a:p>
        </p:txBody>
      </p:sp>
      <p:sp>
        <p:nvSpPr>
          <p:cNvPr id="17" name="Slide Number Placeholder 5"/>
          <p:cNvSpPr>
            <a:spLocks noGrp="1"/>
          </p:cNvSpPr>
          <p:nvPr>
            <p:ph type="sldNum" sz="quarter" idx="12"/>
          </p:nvPr>
        </p:nvSpPr>
        <p:spPr/>
        <p:txBody>
          <a:bodyPr/>
          <a:lstStyle/>
          <a:p>
            <a:fld id="{5F31D038-5A25-1346-BBC2-EA39727D192F}" type="slidenum">
              <a:rPr lang="en-US"/>
              <a:pPr/>
              <a:t>6</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8, </a:t>
            </a:r>
            <a:r>
              <a:rPr lang="en-US" dirty="0" err="1"/>
              <a:t>cnt’d</a:t>
            </a:r>
            <a:endParaRPr lang="en-US" dirty="0"/>
          </a:p>
        </p:txBody>
      </p:sp>
      <p:graphicFrame>
        <p:nvGraphicFramePr>
          <p:cNvPr id="147462" name="Object 6"/>
          <p:cNvGraphicFramePr>
            <a:graphicFrameLocks noChangeAspect="1"/>
          </p:cNvGraphicFramePr>
          <p:nvPr/>
        </p:nvGraphicFramePr>
        <p:xfrm>
          <a:off x="457200" y="1685925"/>
          <a:ext cx="809625" cy="447675"/>
        </p:xfrm>
        <a:graphic>
          <a:graphicData uri="http://schemas.openxmlformats.org/presentationml/2006/ole">
            <mc:AlternateContent xmlns:mc="http://schemas.openxmlformats.org/markup-compatibility/2006">
              <mc:Choice xmlns:v="urn:schemas-microsoft-com:vml" Requires="v">
                <p:oleObj spid="_x0000_s51713" name="Equation" r:id="rId3" imgW="368300" imgH="228600" progId="Equation.DSMT4">
                  <p:embed/>
                </p:oleObj>
              </mc:Choice>
              <mc:Fallback>
                <p:oleObj name="Equation" r:id="rId3" imgW="368300" imgH="228600" progId="Equation.DSMT4">
                  <p:embed/>
                  <p:pic>
                    <p:nvPicPr>
                      <p:cNvPr id="14746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685925"/>
                        <a:ext cx="809625"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914400"/>
            <a:ext cx="40386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the components of the electric field vectors by the two charges at point A.</a:t>
            </a:r>
          </a:p>
        </p:txBody>
      </p:sp>
      <p:graphicFrame>
        <p:nvGraphicFramePr>
          <p:cNvPr id="214019" name="Object 3"/>
          <p:cNvGraphicFramePr>
            <a:graphicFrameLocks noChangeAspect="1"/>
          </p:cNvGraphicFramePr>
          <p:nvPr/>
        </p:nvGraphicFramePr>
        <p:xfrm>
          <a:off x="411163" y="2246313"/>
          <a:ext cx="808037" cy="496887"/>
        </p:xfrm>
        <a:graphic>
          <a:graphicData uri="http://schemas.openxmlformats.org/presentationml/2006/ole">
            <mc:AlternateContent xmlns:mc="http://schemas.openxmlformats.org/markup-compatibility/2006">
              <mc:Choice xmlns:v="urn:schemas-microsoft-com:vml" Requires="v">
                <p:oleObj spid="_x0000_s51714" name="Equation" r:id="rId6" imgW="368300" imgH="254000" progId="Equation.DSMT4">
                  <p:embed/>
                </p:oleObj>
              </mc:Choice>
              <mc:Fallback>
                <p:oleObj name="Equation" r:id="rId6" imgW="368300" imgH="254000" progId="Equation.DSMT4">
                  <p:embed/>
                  <p:pic>
                    <p:nvPicPr>
                      <p:cNvPr id="214019"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163" y="2246313"/>
                        <a:ext cx="808037" cy="4968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0" name="Object 4"/>
          <p:cNvGraphicFramePr>
            <a:graphicFrameLocks noChangeAspect="1"/>
          </p:cNvGraphicFramePr>
          <p:nvPr/>
        </p:nvGraphicFramePr>
        <p:xfrm>
          <a:off x="304800" y="3516313"/>
          <a:ext cx="725487" cy="447675"/>
        </p:xfrm>
        <a:graphic>
          <a:graphicData uri="http://schemas.openxmlformats.org/presentationml/2006/ole">
            <mc:AlternateContent xmlns:mc="http://schemas.openxmlformats.org/markup-compatibility/2006">
              <mc:Choice xmlns:v="urn:schemas-microsoft-com:vml" Requires="v">
                <p:oleObj spid="_x0000_s51715" name="Equation" r:id="rId8" imgW="330200" imgH="228600" progId="Equation.DSMT4">
                  <p:embed/>
                </p:oleObj>
              </mc:Choice>
              <mc:Fallback>
                <p:oleObj name="Equation" r:id="rId8" imgW="330200" imgH="228600" progId="Equation.DSMT4">
                  <p:embed/>
                  <p:pic>
                    <p:nvPicPr>
                      <p:cNvPr id="21402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516313"/>
                        <a:ext cx="725487"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1" name="Object 5"/>
          <p:cNvGraphicFramePr>
            <a:graphicFrameLocks noChangeAspect="1"/>
          </p:cNvGraphicFramePr>
          <p:nvPr/>
        </p:nvGraphicFramePr>
        <p:xfrm>
          <a:off x="457200" y="4746625"/>
          <a:ext cx="808037" cy="498475"/>
        </p:xfrm>
        <a:graphic>
          <a:graphicData uri="http://schemas.openxmlformats.org/presentationml/2006/ole">
            <mc:AlternateContent xmlns:mc="http://schemas.openxmlformats.org/markup-compatibility/2006">
              <mc:Choice xmlns:v="urn:schemas-microsoft-com:vml" Requires="v">
                <p:oleObj spid="_x0000_s51716" name="Equation" r:id="rId10" imgW="368300" imgH="254000" progId="Equation.DSMT4">
                  <p:embed/>
                </p:oleObj>
              </mc:Choice>
              <mc:Fallback>
                <p:oleObj name="Equation" r:id="rId10" imgW="368300" imgH="254000" progId="Equation.DSMT4">
                  <p:embed/>
                  <p:pic>
                    <p:nvPicPr>
                      <p:cNvPr id="214021"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 y="4746625"/>
                        <a:ext cx="808037" cy="4984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2" name="Object 6"/>
          <p:cNvGraphicFramePr>
            <a:graphicFrameLocks noChangeAspect="1"/>
          </p:cNvGraphicFramePr>
          <p:nvPr/>
        </p:nvGraphicFramePr>
        <p:xfrm>
          <a:off x="1182688" y="1687512"/>
          <a:ext cx="1560512" cy="446088"/>
        </p:xfrm>
        <a:graphic>
          <a:graphicData uri="http://schemas.openxmlformats.org/presentationml/2006/ole">
            <mc:AlternateContent xmlns:mc="http://schemas.openxmlformats.org/markup-compatibility/2006">
              <mc:Choice xmlns:v="urn:schemas-microsoft-com:vml" Requires="v">
                <p:oleObj spid="_x0000_s51717" name="Equation" r:id="rId12" imgW="711200" imgH="228600" progId="Equation.DSMT4">
                  <p:embed/>
                </p:oleObj>
              </mc:Choice>
              <mc:Fallback>
                <p:oleObj name="Equation" r:id="rId12" imgW="711200" imgH="228600" progId="Equation.DSMT4">
                  <p:embed/>
                  <p:pic>
                    <p:nvPicPr>
                      <p:cNvPr id="214022"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82688" y="1687512"/>
                        <a:ext cx="1560512" cy="4460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3" name="Object 7"/>
          <p:cNvGraphicFramePr>
            <a:graphicFrameLocks noChangeAspect="1"/>
          </p:cNvGraphicFramePr>
          <p:nvPr/>
        </p:nvGraphicFramePr>
        <p:xfrm>
          <a:off x="2709862" y="1600200"/>
          <a:ext cx="1785938" cy="471488"/>
        </p:xfrm>
        <a:graphic>
          <a:graphicData uri="http://schemas.openxmlformats.org/presentationml/2006/ole">
            <mc:AlternateContent xmlns:mc="http://schemas.openxmlformats.org/markup-compatibility/2006">
              <mc:Choice xmlns:v="urn:schemas-microsoft-com:vml" Requires="v">
                <p:oleObj spid="_x0000_s51718" name="Equation" r:id="rId14" imgW="812800" imgH="241300" progId="Equation.DSMT4">
                  <p:embed/>
                </p:oleObj>
              </mc:Choice>
              <mc:Fallback>
                <p:oleObj name="Equation" r:id="rId14" imgW="812800" imgH="241300" progId="Equation.DSMT4">
                  <p:embed/>
                  <p:pic>
                    <p:nvPicPr>
                      <p:cNvPr id="214023"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709862" y="1600200"/>
                        <a:ext cx="1785938" cy="4714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4" name="Object 8"/>
          <p:cNvGraphicFramePr>
            <a:graphicFrameLocks noChangeAspect="1"/>
          </p:cNvGraphicFramePr>
          <p:nvPr/>
        </p:nvGraphicFramePr>
        <p:xfrm>
          <a:off x="1143000" y="2295525"/>
          <a:ext cx="2286000" cy="447675"/>
        </p:xfrm>
        <a:graphic>
          <a:graphicData uri="http://schemas.openxmlformats.org/presentationml/2006/ole">
            <mc:AlternateContent xmlns:mc="http://schemas.openxmlformats.org/markup-compatibility/2006">
              <mc:Choice xmlns:v="urn:schemas-microsoft-com:vml" Requires="v">
                <p:oleObj spid="_x0000_s51719" name="Equation" r:id="rId16" imgW="1041400" imgH="228600" progId="Equation.DSMT4">
                  <p:embed/>
                </p:oleObj>
              </mc:Choice>
              <mc:Fallback>
                <p:oleObj name="Equation" r:id="rId16" imgW="1041400" imgH="228600" progId="Equation.DSMT4">
                  <p:embed/>
                  <p:pic>
                    <p:nvPicPr>
                      <p:cNvPr id="214024"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143000" y="2295525"/>
                        <a:ext cx="2286000" cy="4476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5" name="Object 9"/>
          <p:cNvGraphicFramePr>
            <a:graphicFrameLocks noChangeAspect="1"/>
          </p:cNvGraphicFramePr>
          <p:nvPr/>
        </p:nvGraphicFramePr>
        <p:xfrm>
          <a:off x="3417887" y="2209800"/>
          <a:ext cx="1839913" cy="471487"/>
        </p:xfrm>
        <a:graphic>
          <a:graphicData uri="http://schemas.openxmlformats.org/presentationml/2006/ole">
            <mc:AlternateContent xmlns:mc="http://schemas.openxmlformats.org/markup-compatibility/2006">
              <mc:Choice xmlns:v="urn:schemas-microsoft-com:vml" Requires="v">
                <p:oleObj spid="_x0000_s51720" name="Equation" r:id="rId18" imgW="838200" imgH="241300" progId="Equation.DSMT4">
                  <p:embed/>
                </p:oleObj>
              </mc:Choice>
              <mc:Fallback>
                <p:oleObj name="Equation" r:id="rId18" imgW="838200" imgH="241300" progId="Equation.DSMT4">
                  <p:embed/>
                  <p:pic>
                    <p:nvPicPr>
                      <p:cNvPr id="214025"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417887" y="2209800"/>
                        <a:ext cx="1839913" cy="4714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6" name="Object 10"/>
          <p:cNvGraphicFramePr>
            <a:graphicFrameLocks noChangeAspect="1"/>
          </p:cNvGraphicFramePr>
          <p:nvPr/>
        </p:nvGraphicFramePr>
        <p:xfrm>
          <a:off x="1008063" y="3441700"/>
          <a:ext cx="1811337" cy="547687"/>
        </p:xfrm>
        <a:graphic>
          <a:graphicData uri="http://schemas.openxmlformats.org/presentationml/2006/ole">
            <mc:AlternateContent xmlns:mc="http://schemas.openxmlformats.org/markup-compatibility/2006">
              <mc:Choice xmlns:v="urn:schemas-microsoft-com:vml" Requires="v">
                <p:oleObj spid="_x0000_s51721" name="Equation" r:id="rId20" imgW="825500" imgH="279400" progId="Equation.DSMT4">
                  <p:embed/>
                </p:oleObj>
              </mc:Choice>
              <mc:Fallback>
                <p:oleObj name="Equation" r:id="rId20" imgW="825500" imgH="279400" progId="Equation.DSMT4">
                  <p:embed/>
                  <p:pic>
                    <p:nvPicPr>
                      <p:cNvPr id="214026"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008063" y="3441700"/>
                        <a:ext cx="1811337" cy="5476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7" name="Object 11"/>
          <p:cNvGraphicFramePr>
            <a:graphicFrameLocks noChangeAspect="1"/>
          </p:cNvGraphicFramePr>
          <p:nvPr/>
        </p:nvGraphicFramePr>
        <p:xfrm>
          <a:off x="2743200" y="3441700"/>
          <a:ext cx="2900363" cy="596900"/>
        </p:xfrm>
        <a:graphic>
          <a:graphicData uri="http://schemas.openxmlformats.org/presentationml/2006/ole">
            <mc:AlternateContent xmlns:mc="http://schemas.openxmlformats.org/markup-compatibility/2006">
              <mc:Choice xmlns:v="urn:schemas-microsoft-com:vml" Requires="v">
                <p:oleObj spid="_x0000_s51722" name="Equation" r:id="rId22" imgW="1320800" imgH="304800" progId="Equation.DSMT4">
                  <p:embed/>
                </p:oleObj>
              </mc:Choice>
              <mc:Fallback>
                <p:oleObj name="Equation" r:id="rId22" imgW="1320800" imgH="304800" progId="Equation.DSMT4">
                  <p:embed/>
                  <p:pic>
                    <p:nvPicPr>
                      <p:cNvPr id="214027"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743200" y="3441700"/>
                        <a:ext cx="2900363" cy="5969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3" name="Text Box 7"/>
          <p:cNvSpPr txBox="1">
            <a:spLocks noChangeArrowheads="1"/>
          </p:cNvSpPr>
          <p:nvPr/>
        </p:nvSpPr>
        <p:spPr bwMode="auto">
          <a:xfrm>
            <a:off x="457200" y="2876490"/>
            <a:ext cx="40386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So the electric field at point A is</a:t>
            </a:r>
          </a:p>
        </p:txBody>
      </p:sp>
      <p:sp>
        <p:nvSpPr>
          <p:cNvPr id="24" name="Text Box 7"/>
          <p:cNvSpPr txBox="1">
            <a:spLocks noChangeArrowheads="1"/>
          </p:cNvSpPr>
          <p:nvPr/>
        </p:nvSpPr>
        <p:spPr bwMode="auto">
          <a:xfrm>
            <a:off x="457200" y="409569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The magnitude of the electric field at point A is</a:t>
            </a:r>
          </a:p>
        </p:txBody>
      </p:sp>
      <p:graphicFrame>
        <p:nvGraphicFramePr>
          <p:cNvPr id="214028" name="Object 12"/>
          <p:cNvGraphicFramePr>
            <a:graphicFrameLocks noChangeAspect="1"/>
          </p:cNvGraphicFramePr>
          <p:nvPr/>
        </p:nvGraphicFramePr>
        <p:xfrm>
          <a:off x="1219200" y="4724400"/>
          <a:ext cx="1811337" cy="622300"/>
        </p:xfrm>
        <a:graphic>
          <a:graphicData uri="http://schemas.openxmlformats.org/presentationml/2006/ole">
            <mc:AlternateContent xmlns:mc="http://schemas.openxmlformats.org/markup-compatibility/2006">
              <mc:Choice xmlns:v="urn:schemas-microsoft-com:vml" Requires="v">
                <p:oleObj spid="_x0000_s51723" name="Equation" r:id="rId24" imgW="825500" imgH="317500" progId="Equation.DSMT4">
                  <p:embed/>
                </p:oleObj>
              </mc:Choice>
              <mc:Fallback>
                <p:oleObj name="Equation" r:id="rId24" imgW="825500" imgH="317500" progId="Equation.DSMT4">
                  <p:embed/>
                  <p:pic>
                    <p:nvPicPr>
                      <p:cNvPr id="214028"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219200" y="4724400"/>
                        <a:ext cx="1811337" cy="6223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4029" name="Object 13"/>
          <p:cNvGraphicFramePr>
            <a:graphicFrameLocks noChangeAspect="1"/>
          </p:cNvGraphicFramePr>
          <p:nvPr/>
        </p:nvGraphicFramePr>
        <p:xfrm>
          <a:off x="2973387" y="4648200"/>
          <a:ext cx="5408613" cy="671513"/>
        </p:xfrm>
        <a:graphic>
          <a:graphicData uri="http://schemas.openxmlformats.org/presentationml/2006/ole">
            <mc:AlternateContent xmlns:mc="http://schemas.openxmlformats.org/markup-compatibility/2006">
              <mc:Choice xmlns:v="urn:schemas-microsoft-com:vml" Requires="v">
                <p:oleObj spid="_x0000_s51724" name="Equation" r:id="rId26" imgW="2463800" imgH="342900" progId="Equation.DSMT4">
                  <p:embed/>
                </p:oleObj>
              </mc:Choice>
              <mc:Fallback>
                <p:oleObj name="Equation" r:id="rId26" imgW="2463800" imgH="342900" progId="Equation.DSMT4">
                  <p:embed/>
                  <p:pic>
                    <p:nvPicPr>
                      <p:cNvPr id="214029"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973387" y="4648200"/>
                        <a:ext cx="5408613" cy="671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7" name="Text Box 7"/>
          <p:cNvSpPr txBox="1">
            <a:spLocks noChangeArrowheads="1"/>
          </p:cNvSpPr>
          <p:nvPr/>
        </p:nvSpPr>
        <p:spPr bwMode="auto">
          <a:xfrm>
            <a:off x="609600" y="5391090"/>
            <a:ext cx="35814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onto the electric field at point B</a:t>
            </a:r>
          </a:p>
        </p:txBody>
      </p:sp>
    </p:spTree>
    <p:extLst>
      <p:ext uri="{BB962C8B-B14F-4D97-AF65-F5344CB8AC3E}">
        <p14:creationId xmlns:p14="http://schemas.microsoft.com/office/powerpoint/2010/main" val="2302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7462"/>
                                        </p:tgtEl>
                                        <p:attrNameLst>
                                          <p:attrName>style.visibility</p:attrName>
                                        </p:attrNameLst>
                                      </p:cBhvr>
                                      <p:to>
                                        <p:strVal val="visible"/>
                                      </p:to>
                                    </p:set>
                                    <p:animEffect transition="in" filter="wipe(left)">
                                      <p:cBhvr>
                                        <p:cTn id="19" dur="500"/>
                                        <p:tgtEl>
                                          <p:spTgt spid="14746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14022"/>
                                        </p:tgtEl>
                                        <p:attrNameLst>
                                          <p:attrName>style.visibility</p:attrName>
                                        </p:attrNameLst>
                                      </p:cBhvr>
                                      <p:to>
                                        <p:strVal val="visible"/>
                                      </p:to>
                                    </p:set>
                                    <p:animEffect transition="in" filter="wipe(left)">
                                      <p:cBhvr>
                                        <p:cTn id="24" dur="500"/>
                                        <p:tgtEl>
                                          <p:spTgt spid="21402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4023"/>
                                        </p:tgtEl>
                                        <p:attrNameLst>
                                          <p:attrName>style.visibility</p:attrName>
                                        </p:attrNameLst>
                                      </p:cBhvr>
                                      <p:to>
                                        <p:strVal val="visible"/>
                                      </p:to>
                                    </p:set>
                                    <p:animEffect transition="in" filter="wipe(left)">
                                      <p:cBhvr>
                                        <p:cTn id="29" dur="500"/>
                                        <p:tgtEl>
                                          <p:spTgt spid="21402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4019"/>
                                        </p:tgtEl>
                                        <p:attrNameLst>
                                          <p:attrName>style.visibility</p:attrName>
                                        </p:attrNameLst>
                                      </p:cBhvr>
                                      <p:to>
                                        <p:strVal val="visible"/>
                                      </p:to>
                                    </p:set>
                                    <p:animEffect transition="in" filter="wipe(left)">
                                      <p:cBhvr>
                                        <p:cTn id="34" dur="500"/>
                                        <p:tgtEl>
                                          <p:spTgt spid="2140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14024"/>
                                        </p:tgtEl>
                                        <p:attrNameLst>
                                          <p:attrName>style.visibility</p:attrName>
                                        </p:attrNameLst>
                                      </p:cBhvr>
                                      <p:to>
                                        <p:strVal val="visible"/>
                                      </p:to>
                                    </p:set>
                                    <p:animEffect transition="in" filter="wipe(left)">
                                      <p:cBhvr>
                                        <p:cTn id="39" dur="500"/>
                                        <p:tgtEl>
                                          <p:spTgt spid="2140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14025"/>
                                        </p:tgtEl>
                                        <p:attrNameLst>
                                          <p:attrName>style.visibility</p:attrName>
                                        </p:attrNameLst>
                                      </p:cBhvr>
                                      <p:to>
                                        <p:strVal val="visible"/>
                                      </p:to>
                                    </p:set>
                                    <p:animEffect transition="in" filter="wipe(left)">
                                      <p:cBhvr>
                                        <p:cTn id="44" dur="500"/>
                                        <p:tgtEl>
                                          <p:spTgt spid="21402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14020"/>
                                        </p:tgtEl>
                                        <p:attrNameLst>
                                          <p:attrName>style.visibility</p:attrName>
                                        </p:attrNameLst>
                                      </p:cBhvr>
                                      <p:to>
                                        <p:strVal val="visible"/>
                                      </p:to>
                                    </p:set>
                                    <p:animEffect transition="in" filter="wipe(left)">
                                      <p:cBhvr>
                                        <p:cTn id="54" dur="500"/>
                                        <p:tgtEl>
                                          <p:spTgt spid="21402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14026"/>
                                        </p:tgtEl>
                                        <p:attrNameLst>
                                          <p:attrName>style.visibility</p:attrName>
                                        </p:attrNameLst>
                                      </p:cBhvr>
                                      <p:to>
                                        <p:strVal val="visible"/>
                                      </p:to>
                                    </p:set>
                                    <p:animEffect transition="in" filter="wipe(left)">
                                      <p:cBhvr>
                                        <p:cTn id="59" dur="500"/>
                                        <p:tgtEl>
                                          <p:spTgt spid="21402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14027"/>
                                        </p:tgtEl>
                                        <p:attrNameLst>
                                          <p:attrName>style.visibility</p:attrName>
                                        </p:attrNameLst>
                                      </p:cBhvr>
                                      <p:to>
                                        <p:strVal val="visible"/>
                                      </p:to>
                                    </p:set>
                                    <p:animEffect transition="in" filter="wipe(left)">
                                      <p:cBhvr>
                                        <p:cTn id="64" dur="500"/>
                                        <p:tgtEl>
                                          <p:spTgt spid="21402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14021"/>
                                        </p:tgtEl>
                                        <p:attrNameLst>
                                          <p:attrName>style.visibility</p:attrName>
                                        </p:attrNameLst>
                                      </p:cBhvr>
                                      <p:to>
                                        <p:strVal val="visible"/>
                                      </p:to>
                                    </p:set>
                                    <p:animEffect transition="in" filter="wipe(left)">
                                      <p:cBhvr>
                                        <p:cTn id="69" dur="500"/>
                                        <p:tgtEl>
                                          <p:spTgt spid="21402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24"/>
                                        </p:tgtEl>
                                        <p:attrNameLst>
                                          <p:attrName>style.visibility</p:attrName>
                                        </p:attrNameLst>
                                      </p:cBhvr>
                                      <p:to>
                                        <p:strVal val="visible"/>
                                      </p:to>
                                    </p:set>
                                    <p:animEffect transition="in" filter="wipe(left)">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14028"/>
                                        </p:tgtEl>
                                        <p:attrNameLst>
                                          <p:attrName>style.visibility</p:attrName>
                                        </p:attrNameLst>
                                      </p:cBhvr>
                                      <p:to>
                                        <p:strVal val="visible"/>
                                      </p:to>
                                    </p:set>
                                    <p:animEffect transition="in" filter="wipe(left)">
                                      <p:cBhvr>
                                        <p:cTn id="79" dur="500"/>
                                        <p:tgtEl>
                                          <p:spTgt spid="214028"/>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14029"/>
                                        </p:tgtEl>
                                        <p:attrNameLst>
                                          <p:attrName>style.visibility</p:attrName>
                                        </p:attrNameLst>
                                      </p:cBhvr>
                                      <p:to>
                                        <p:strVal val="visible"/>
                                      </p:to>
                                    </p:set>
                                    <p:animEffect transition="in" filter="wipe(left)">
                                      <p:cBhvr>
                                        <p:cTn id="84" dur="500"/>
                                        <p:tgtEl>
                                          <p:spTgt spid="21402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27"/>
                                        </p:tgtEl>
                                        <p:attrNameLst>
                                          <p:attrName>style.visibility</p:attrName>
                                        </p:attrNameLst>
                                      </p:cBhvr>
                                      <p:to>
                                        <p:strVal val="visible"/>
                                      </p:to>
                                    </p:set>
                                    <p:animEffect transition="in" filter="wipe(left)">
                                      <p:cBhvr>
                                        <p:cTn id="8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4"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Monday, Sept. 9, 2019</a:t>
            </a:r>
          </a:p>
        </p:txBody>
      </p:sp>
      <p:sp>
        <p:nvSpPr>
          <p:cNvPr id="16" name="Footer Placeholder 4"/>
          <p:cNvSpPr>
            <a:spLocks noGrp="1"/>
          </p:cNvSpPr>
          <p:nvPr>
            <p:ph type="ftr" sz="quarter" idx="11"/>
          </p:nvPr>
        </p:nvSpPr>
        <p:spPr/>
        <p:txBody>
          <a:bodyPr/>
          <a:lstStyle/>
          <a:p>
            <a:r>
              <a:rPr lang="en-US"/>
              <a:t>PHYS 1444-002, Fall 2019                    Dr. Jaehoon Yu</a:t>
            </a:r>
          </a:p>
        </p:txBody>
      </p:sp>
      <p:sp>
        <p:nvSpPr>
          <p:cNvPr id="17" name="Slide Number Placeholder 5"/>
          <p:cNvSpPr>
            <a:spLocks noGrp="1"/>
          </p:cNvSpPr>
          <p:nvPr>
            <p:ph type="sldNum" sz="quarter" idx="12"/>
          </p:nvPr>
        </p:nvSpPr>
        <p:spPr/>
        <p:txBody>
          <a:bodyPr/>
          <a:lstStyle/>
          <a:p>
            <a:fld id="{5F31D038-5A25-1346-BBC2-EA39727D192F}" type="slidenum">
              <a:rPr lang="en-US"/>
              <a:pPr/>
              <a:t>7</a:t>
            </a:fld>
            <a:endParaRPr lang="en-US"/>
          </a:p>
        </p:txBody>
      </p:sp>
      <p:sp>
        <p:nvSpPr>
          <p:cNvPr id="147459" name="Rectangle 3"/>
          <p:cNvSpPr>
            <a:spLocks noGrp="1" noChangeArrowheads="1"/>
          </p:cNvSpPr>
          <p:nvPr>
            <p:ph type="title"/>
          </p:nvPr>
        </p:nvSpPr>
        <p:spPr>
          <a:xfrm>
            <a:off x="304800" y="0"/>
            <a:ext cx="8382000" cy="685800"/>
          </a:xfrm>
        </p:spPr>
        <p:txBody>
          <a:bodyPr/>
          <a:lstStyle/>
          <a:p>
            <a:r>
              <a:rPr lang="en-US" dirty="0"/>
              <a:t>Example 21 – 8, </a:t>
            </a:r>
            <a:r>
              <a:rPr lang="en-US" dirty="0" err="1"/>
              <a:t>cnt’d</a:t>
            </a:r>
            <a:endParaRPr lang="en-US" dirty="0"/>
          </a:p>
        </p:txBody>
      </p:sp>
      <p:graphicFrame>
        <p:nvGraphicFramePr>
          <p:cNvPr id="147462" name="Object 6"/>
          <p:cNvGraphicFramePr>
            <a:graphicFrameLocks noChangeAspect="1"/>
          </p:cNvGraphicFramePr>
          <p:nvPr/>
        </p:nvGraphicFramePr>
        <p:xfrm>
          <a:off x="533400" y="2435503"/>
          <a:ext cx="1472333" cy="719138"/>
        </p:xfrm>
        <a:graphic>
          <a:graphicData uri="http://schemas.openxmlformats.org/presentationml/2006/ole">
            <mc:AlternateContent xmlns:mc="http://schemas.openxmlformats.org/markup-compatibility/2006">
              <mc:Choice xmlns:v="urn:schemas-microsoft-com:vml" Requires="v">
                <p:oleObj spid="_x0000_s53377" name="Equation" r:id="rId3" imgW="812800" imgH="444500" progId="Equation.DSMT4">
                  <p:embed/>
                </p:oleObj>
              </mc:Choice>
              <mc:Fallback>
                <p:oleObj name="Equation" r:id="rId3" imgW="812800" imgH="444500" progId="Equation.DSMT4">
                  <p:embed/>
                  <p:pic>
                    <p:nvPicPr>
                      <p:cNvPr id="147462"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2435503"/>
                        <a:ext cx="1472333" cy="71913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8" name="Picture 17" descr="FG21_026.JPG"/>
          <p:cNvPicPr>
            <a:picLocks noChangeAspect="1"/>
          </p:cNvPicPr>
          <p:nvPr/>
        </p:nvPicPr>
        <p:blipFill>
          <a:blip r:embed="rId5"/>
          <a:stretch>
            <a:fillRect/>
          </a:stretch>
        </p:blipFill>
        <p:spPr>
          <a:xfrm>
            <a:off x="5181600" y="838200"/>
            <a:ext cx="3886200" cy="2743200"/>
          </a:xfrm>
          <a:prstGeom prst="rect">
            <a:avLst/>
          </a:prstGeom>
        </p:spPr>
      </p:pic>
      <p:sp>
        <p:nvSpPr>
          <p:cNvPr id="19" name="Text Box 7"/>
          <p:cNvSpPr txBox="1">
            <a:spLocks noChangeArrowheads="1"/>
          </p:cNvSpPr>
          <p:nvPr/>
        </p:nvSpPr>
        <p:spPr bwMode="auto">
          <a:xfrm>
            <a:off x="381000" y="762000"/>
            <a:ext cx="48006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Electric field at point B is easier due to symmetry!</a:t>
            </a:r>
          </a:p>
        </p:txBody>
      </p:sp>
      <p:sp>
        <p:nvSpPr>
          <p:cNvPr id="9" name="Text Box 7"/>
          <p:cNvSpPr txBox="1">
            <a:spLocks noChangeArrowheads="1"/>
          </p:cNvSpPr>
          <p:nvPr/>
        </p:nvSpPr>
        <p:spPr bwMode="auto">
          <a:xfrm>
            <a:off x="381000" y="1143000"/>
            <a:ext cx="4800600" cy="1323439"/>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Since the magnitude of the charges are the same and the distance to point B from the two charges are the same, the magnitude of the electric field by the two charges at point B are the same!!</a:t>
            </a:r>
          </a:p>
        </p:txBody>
      </p:sp>
      <p:graphicFrame>
        <p:nvGraphicFramePr>
          <p:cNvPr id="215043" name="Object 3"/>
          <p:cNvGraphicFramePr>
            <a:graphicFrameLocks noChangeAspect="1"/>
          </p:cNvGraphicFramePr>
          <p:nvPr/>
        </p:nvGraphicFramePr>
        <p:xfrm>
          <a:off x="4953000" y="3879850"/>
          <a:ext cx="754063" cy="463550"/>
        </p:xfrm>
        <a:graphic>
          <a:graphicData uri="http://schemas.openxmlformats.org/presentationml/2006/ole">
            <mc:AlternateContent xmlns:mc="http://schemas.openxmlformats.org/markup-compatibility/2006">
              <mc:Choice xmlns:v="urn:schemas-microsoft-com:vml" Requires="v">
                <p:oleObj spid="_x0000_s53378" name="Equation" r:id="rId6" imgW="368300" imgH="254000" progId="Equation.DSMT4">
                  <p:embed/>
                </p:oleObj>
              </mc:Choice>
              <mc:Fallback>
                <p:oleObj name="Equation" r:id="rId6" imgW="368300" imgH="254000" progId="Equation.DSMT4">
                  <p:embed/>
                  <p:pic>
                    <p:nvPicPr>
                      <p:cNvPr id="215043"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3879850"/>
                        <a:ext cx="754063" cy="4635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4" name="Object 4"/>
          <p:cNvGraphicFramePr>
            <a:graphicFrameLocks noChangeAspect="1"/>
          </p:cNvGraphicFramePr>
          <p:nvPr/>
        </p:nvGraphicFramePr>
        <p:xfrm>
          <a:off x="2057400" y="2435225"/>
          <a:ext cx="1519490" cy="717828"/>
        </p:xfrm>
        <a:graphic>
          <a:graphicData uri="http://schemas.openxmlformats.org/presentationml/2006/ole">
            <mc:AlternateContent xmlns:mc="http://schemas.openxmlformats.org/markup-compatibility/2006">
              <mc:Choice xmlns:v="urn:schemas-microsoft-com:vml" Requires="v">
                <p:oleObj spid="_x0000_s53379" name="Equation" r:id="rId8" imgW="838200" imgH="444500" progId="Equation.DSMT4">
                  <p:embed/>
                </p:oleObj>
              </mc:Choice>
              <mc:Fallback>
                <p:oleObj name="Equation" r:id="rId8" imgW="838200" imgH="444500" progId="Equation.DSMT4">
                  <p:embed/>
                  <p:pic>
                    <p:nvPicPr>
                      <p:cNvPr id="215044"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2435225"/>
                        <a:ext cx="1519490" cy="71782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6" name="Object 6"/>
          <p:cNvGraphicFramePr>
            <a:graphicFrameLocks noChangeAspect="1"/>
          </p:cNvGraphicFramePr>
          <p:nvPr/>
        </p:nvGraphicFramePr>
        <p:xfrm>
          <a:off x="523875" y="3121025"/>
          <a:ext cx="4591050" cy="765175"/>
        </p:xfrm>
        <a:graphic>
          <a:graphicData uri="http://schemas.openxmlformats.org/presentationml/2006/ole">
            <mc:AlternateContent xmlns:mc="http://schemas.openxmlformats.org/markup-compatibility/2006">
              <mc:Choice xmlns:v="urn:schemas-microsoft-com:vml" Requires="v">
                <p:oleObj spid="_x0000_s53380" name="Equation" r:id="rId10" imgW="3060700" imgH="571500" progId="Equation.DSMT4">
                  <p:embed/>
                </p:oleObj>
              </mc:Choice>
              <mc:Fallback>
                <p:oleObj name="Equation" r:id="rId10" imgW="3060700" imgH="571500" progId="Equation.DSMT4">
                  <p:embed/>
                  <p:pic>
                    <p:nvPicPr>
                      <p:cNvPr id="215046"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3875" y="3121025"/>
                        <a:ext cx="4591050" cy="76517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4" name="Text Box 7"/>
          <p:cNvSpPr txBox="1">
            <a:spLocks noChangeArrowheads="1"/>
          </p:cNvSpPr>
          <p:nvPr/>
        </p:nvSpPr>
        <p:spPr bwMode="auto">
          <a:xfrm>
            <a:off x="3048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the components!</a:t>
            </a:r>
          </a:p>
        </p:txBody>
      </p:sp>
      <p:sp>
        <p:nvSpPr>
          <p:cNvPr id="20" name="Text Box 7"/>
          <p:cNvSpPr txBox="1">
            <a:spLocks noChangeArrowheads="1"/>
          </p:cNvSpPr>
          <p:nvPr/>
        </p:nvSpPr>
        <p:spPr bwMode="auto">
          <a:xfrm>
            <a:off x="304800" y="4267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Now, the </a:t>
            </a:r>
            <a:r>
              <a:rPr lang="en-US" sz="2000" dirty="0" err="1">
                <a:solidFill>
                  <a:schemeClr val="accent2"/>
                </a:solidFill>
                <a:latin typeface="Arial Narrow" charset="0"/>
              </a:rPr>
              <a:t>x</a:t>
            </a:r>
            <a:r>
              <a:rPr lang="en-US" sz="2000" dirty="0">
                <a:solidFill>
                  <a:schemeClr val="accent2"/>
                </a:solidFill>
                <a:latin typeface="Arial Narrow" charset="0"/>
              </a:rPr>
              <a:t>-component!</a:t>
            </a:r>
          </a:p>
        </p:txBody>
      </p:sp>
      <p:graphicFrame>
        <p:nvGraphicFramePr>
          <p:cNvPr id="215047" name="Object 7"/>
          <p:cNvGraphicFramePr>
            <a:graphicFrameLocks noChangeAspect="1"/>
          </p:cNvGraphicFramePr>
          <p:nvPr/>
        </p:nvGraphicFramePr>
        <p:xfrm>
          <a:off x="2695575" y="4310063"/>
          <a:ext cx="809625" cy="276225"/>
        </p:xfrm>
        <a:graphic>
          <a:graphicData uri="http://schemas.openxmlformats.org/presentationml/2006/ole">
            <mc:AlternateContent xmlns:mc="http://schemas.openxmlformats.org/markup-compatibility/2006">
              <mc:Choice xmlns:v="urn:schemas-microsoft-com:vml" Requires="v">
                <p:oleObj spid="_x0000_s53381" name="Equation" r:id="rId12" imgW="431800" imgH="165100" progId="Equation.DSMT4">
                  <p:embed/>
                </p:oleObj>
              </mc:Choice>
              <mc:Fallback>
                <p:oleObj name="Equation" r:id="rId12" imgW="431800" imgH="165100" progId="Equation.DSMT4">
                  <p:embed/>
                  <p:pic>
                    <p:nvPicPr>
                      <p:cNvPr id="215047"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95575" y="4310063"/>
                        <a:ext cx="809625" cy="276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8" name="Object 8"/>
          <p:cNvGraphicFramePr>
            <a:graphicFrameLocks noChangeAspect="1"/>
          </p:cNvGraphicFramePr>
          <p:nvPr/>
        </p:nvGraphicFramePr>
        <p:xfrm>
          <a:off x="5702300" y="3886200"/>
          <a:ext cx="1090613" cy="417513"/>
        </p:xfrm>
        <a:graphic>
          <a:graphicData uri="http://schemas.openxmlformats.org/presentationml/2006/ole">
            <mc:AlternateContent xmlns:mc="http://schemas.openxmlformats.org/markup-compatibility/2006">
              <mc:Choice xmlns:v="urn:schemas-microsoft-com:vml" Requires="v">
                <p:oleObj spid="_x0000_s53382" name="Equation" r:id="rId14" imgW="533400" imgH="228600" progId="Equation.DSMT4">
                  <p:embed/>
                </p:oleObj>
              </mc:Choice>
              <mc:Fallback>
                <p:oleObj name="Equation" r:id="rId14" imgW="533400" imgH="228600" progId="Equation.DSMT4">
                  <p:embed/>
                  <p:pic>
                    <p:nvPicPr>
                      <p:cNvPr id="215048" name="Object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02300" y="3886200"/>
                        <a:ext cx="1090613" cy="417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49" name="Object 9"/>
          <p:cNvGraphicFramePr>
            <a:graphicFrameLocks noChangeAspect="1"/>
          </p:cNvGraphicFramePr>
          <p:nvPr/>
        </p:nvGraphicFramePr>
        <p:xfrm>
          <a:off x="6796087" y="3886200"/>
          <a:ext cx="1662113" cy="417513"/>
        </p:xfrm>
        <a:graphic>
          <a:graphicData uri="http://schemas.openxmlformats.org/presentationml/2006/ole">
            <mc:AlternateContent xmlns:mc="http://schemas.openxmlformats.org/markup-compatibility/2006">
              <mc:Choice xmlns:v="urn:schemas-microsoft-com:vml" Requires="v">
                <p:oleObj spid="_x0000_s53383" name="Equation" r:id="rId16" imgW="812800" imgH="228600" progId="Equation.DSMT4">
                  <p:embed/>
                </p:oleObj>
              </mc:Choice>
              <mc:Fallback>
                <p:oleObj name="Equation" r:id="rId16" imgW="812800" imgH="228600" progId="Equation.DSMT4">
                  <p:embed/>
                  <p:pic>
                    <p:nvPicPr>
                      <p:cNvPr id="215049" name="Object 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796087" y="3886200"/>
                        <a:ext cx="1662113" cy="4175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1" name="Text Box 7"/>
          <p:cNvSpPr txBox="1">
            <a:spLocks noChangeArrowheads="1"/>
          </p:cNvSpPr>
          <p:nvPr/>
        </p:nvSpPr>
        <p:spPr bwMode="auto">
          <a:xfrm>
            <a:off x="2667000" y="3886200"/>
            <a:ext cx="2362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First, the </a:t>
            </a:r>
            <a:r>
              <a:rPr lang="en-US" sz="2000" dirty="0" err="1">
                <a:solidFill>
                  <a:schemeClr val="accent2"/>
                </a:solidFill>
                <a:latin typeface="Arial Narrow" charset="0"/>
              </a:rPr>
              <a:t>y</a:t>
            </a:r>
            <a:r>
              <a:rPr lang="en-US" sz="2000" dirty="0">
                <a:solidFill>
                  <a:schemeClr val="accent2"/>
                </a:solidFill>
                <a:latin typeface="Arial Narrow" charset="0"/>
              </a:rPr>
              <a:t>-component!</a:t>
            </a:r>
          </a:p>
        </p:txBody>
      </p:sp>
      <p:graphicFrame>
        <p:nvGraphicFramePr>
          <p:cNvPr id="215051" name="Object 11"/>
          <p:cNvGraphicFramePr>
            <a:graphicFrameLocks noChangeAspect="1"/>
          </p:cNvGraphicFramePr>
          <p:nvPr/>
        </p:nvGraphicFramePr>
        <p:xfrm>
          <a:off x="1600200" y="4648200"/>
          <a:ext cx="690562" cy="382587"/>
        </p:xfrm>
        <a:graphic>
          <a:graphicData uri="http://schemas.openxmlformats.org/presentationml/2006/ole">
            <mc:AlternateContent xmlns:mc="http://schemas.openxmlformats.org/markup-compatibility/2006">
              <mc:Choice xmlns:v="urn:schemas-microsoft-com:vml" Requires="v">
                <p:oleObj spid="_x0000_s53384" name="Equation" r:id="rId18" imgW="368300" imgH="228600" progId="Equation.DSMT4">
                  <p:embed/>
                </p:oleObj>
              </mc:Choice>
              <mc:Fallback>
                <p:oleObj name="Equation" r:id="rId18" imgW="368300" imgH="228600" progId="Equation.DSMT4">
                  <p:embed/>
                  <p:pic>
                    <p:nvPicPr>
                      <p:cNvPr id="215051" name="Object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00200" y="4648200"/>
                        <a:ext cx="690562" cy="382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4" name="Object 14"/>
          <p:cNvGraphicFramePr>
            <a:graphicFrameLocks noChangeAspect="1"/>
          </p:cNvGraphicFramePr>
          <p:nvPr/>
        </p:nvGraphicFramePr>
        <p:xfrm>
          <a:off x="3525838" y="4267200"/>
          <a:ext cx="1808162" cy="361950"/>
        </p:xfrm>
        <a:graphic>
          <a:graphicData uri="http://schemas.openxmlformats.org/presentationml/2006/ole">
            <mc:AlternateContent xmlns:mc="http://schemas.openxmlformats.org/markup-compatibility/2006">
              <mc:Choice xmlns:v="urn:schemas-microsoft-com:vml" Requires="v">
                <p:oleObj spid="_x0000_s53385" name="Equation" r:id="rId20" imgW="965200" imgH="215900" progId="Equation.DSMT4">
                  <p:embed/>
                </p:oleObj>
              </mc:Choice>
              <mc:Fallback>
                <p:oleObj name="Equation" r:id="rId20" imgW="965200" imgH="215900" progId="Equation.DSMT4">
                  <p:embed/>
                  <p:pic>
                    <p:nvPicPr>
                      <p:cNvPr id="215054" name="Object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525838" y="4267200"/>
                        <a:ext cx="1808162" cy="3619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6" name="Object 16"/>
          <p:cNvGraphicFramePr>
            <a:graphicFrameLocks noChangeAspect="1"/>
          </p:cNvGraphicFramePr>
          <p:nvPr/>
        </p:nvGraphicFramePr>
        <p:xfrm>
          <a:off x="2632074" y="5245100"/>
          <a:ext cx="617538" cy="381000"/>
        </p:xfrm>
        <a:graphic>
          <a:graphicData uri="http://schemas.openxmlformats.org/presentationml/2006/ole">
            <mc:AlternateContent xmlns:mc="http://schemas.openxmlformats.org/markup-compatibility/2006">
              <mc:Choice xmlns:v="urn:schemas-microsoft-com:vml" Requires="v">
                <p:oleObj spid="_x0000_s53386" name="Equation" r:id="rId22" imgW="330200" imgH="228600" progId="Equation.DSMT4">
                  <p:embed/>
                </p:oleObj>
              </mc:Choice>
              <mc:Fallback>
                <p:oleObj name="Equation" r:id="rId22" imgW="330200" imgH="228600" progId="Equation.DSMT4">
                  <p:embed/>
                  <p:pic>
                    <p:nvPicPr>
                      <p:cNvPr id="215056" name="Object 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632074" y="5245100"/>
                        <a:ext cx="617538" cy="381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7" name="Object 17"/>
          <p:cNvGraphicFramePr>
            <a:graphicFrameLocks noChangeAspect="1"/>
          </p:cNvGraphicFramePr>
          <p:nvPr/>
        </p:nvGraphicFramePr>
        <p:xfrm>
          <a:off x="2667000" y="5748338"/>
          <a:ext cx="690563" cy="423862"/>
        </p:xfrm>
        <a:graphic>
          <a:graphicData uri="http://schemas.openxmlformats.org/presentationml/2006/ole">
            <mc:AlternateContent xmlns:mc="http://schemas.openxmlformats.org/markup-compatibility/2006">
              <mc:Choice xmlns:v="urn:schemas-microsoft-com:vml" Requires="v">
                <p:oleObj spid="_x0000_s53387" name="Equation" r:id="rId24" imgW="368300" imgH="254000" progId="Equation.DSMT4">
                  <p:embed/>
                </p:oleObj>
              </mc:Choice>
              <mc:Fallback>
                <p:oleObj name="Equation" r:id="rId24" imgW="368300" imgH="254000" progId="Equation.DSMT4">
                  <p:embed/>
                  <p:pic>
                    <p:nvPicPr>
                      <p:cNvPr id="215057" name="Object 1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67000" y="5748338"/>
                        <a:ext cx="690563" cy="423862"/>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8" name="Object 18"/>
          <p:cNvGraphicFramePr>
            <a:graphicFrameLocks noChangeAspect="1"/>
          </p:cNvGraphicFramePr>
          <p:nvPr/>
        </p:nvGraphicFramePr>
        <p:xfrm>
          <a:off x="2301875" y="4648200"/>
          <a:ext cx="1355725" cy="381000"/>
        </p:xfrm>
        <a:graphic>
          <a:graphicData uri="http://schemas.openxmlformats.org/presentationml/2006/ole">
            <mc:AlternateContent xmlns:mc="http://schemas.openxmlformats.org/markup-compatibility/2006">
              <mc:Choice xmlns:v="urn:schemas-microsoft-com:vml" Requires="v">
                <p:oleObj spid="_x0000_s53388" name="Equation" r:id="rId26" imgW="723900" imgH="228600" progId="Equation.DSMT4">
                  <p:embed/>
                </p:oleObj>
              </mc:Choice>
              <mc:Fallback>
                <p:oleObj name="Equation" r:id="rId26" imgW="723900" imgH="228600" progId="Equation.DSMT4">
                  <p:embed/>
                  <p:pic>
                    <p:nvPicPr>
                      <p:cNvPr id="215058" name="Object 1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2301875" y="4648200"/>
                        <a:ext cx="1355725" cy="381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59" name="Object 19"/>
          <p:cNvGraphicFramePr>
            <a:graphicFrameLocks noChangeAspect="1"/>
          </p:cNvGraphicFramePr>
          <p:nvPr/>
        </p:nvGraphicFramePr>
        <p:xfrm>
          <a:off x="3668712" y="4648200"/>
          <a:ext cx="3570288" cy="403225"/>
        </p:xfrm>
        <a:graphic>
          <a:graphicData uri="http://schemas.openxmlformats.org/presentationml/2006/ole">
            <mc:AlternateContent xmlns:mc="http://schemas.openxmlformats.org/markup-compatibility/2006">
              <mc:Choice xmlns:v="urn:schemas-microsoft-com:vml" Requires="v">
                <p:oleObj spid="_x0000_s53389" name="Equation" r:id="rId28" imgW="1905000" imgH="241300" progId="Equation.DSMT4">
                  <p:embed/>
                </p:oleObj>
              </mc:Choice>
              <mc:Fallback>
                <p:oleObj name="Equation" r:id="rId28" imgW="1905000" imgH="241300" progId="Equation.DSMT4">
                  <p:embed/>
                  <p:pic>
                    <p:nvPicPr>
                      <p:cNvPr id="215059" name="Object 19"/>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668712" y="4648200"/>
                        <a:ext cx="3570288" cy="403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0" name="Text Box 7"/>
          <p:cNvSpPr txBox="1">
            <a:spLocks noChangeArrowheads="1"/>
          </p:cNvSpPr>
          <p:nvPr/>
        </p:nvSpPr>
        <p:spPr bwMode="auto">
          <a:xfrm>
            <a:off x="381000" y="5029200"/>
            <a:ext cx="19050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So the electric field at point B is</a:t>
            </a:r>
          </a:p>
        </p:txBody>
      </p:sp>
      <p:graphicFrame>
        <p:nvGraphicFramePr>
          <p:cNvPr id="215060" name="Object 20"/>
          <p:cNvGraphicFramePr>
            <a:graphicFrameLocks noChangeAspect="1"/>
          </p:cNvGraphicFramePr>
          <p:nvPr/>
        </p:nvGraphicFramePr>
        <p:xfrm>
          <a:off x="3249612" y="5181600"/>
          <a:ext cx="1546225" cy="465137"/>
        </p:xfrm>
        <a:graphic>
          <a:graphicData uri="http://schemas.openxmlformats.org/presentationml/2006/ole">
            <mc:AlternateContent xmlns:mc="http://schemas.openxmlformats.org/markup-compatibility/2006">
              <mc:Choice xmlns:v="urn:schemas-microsoft-com:vml" Requires="v">
                <p:oleObj spid="_x0000_s53390" name="Equation" r:id="rId30" imgW="825500" imgH="279400" progId="Equation.DSMT4">
                  <p:embed/>
                </p:oleObj>
              </mc:Choice>
              <mc:Fallback>
                <p:oleObj name="Equation" r:id="rId30" imgW="825500" imgH="279400" progId="Equation.DSMT4">
                  <p:embed/>
                  <p:pic>
                    <p:nvPicPr>
                      <p:cNvPr id="215060" name="Object 20"/>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249612" y="5181600"/>
                        <a:ext cx="1546225" cy="4651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61" name="Object 21"/>
          <p:cNvGraphicFramePr>
            <a:graphicFrameLocks noChangeAspect="1"/>
          </p:cNvGraphicFramePr>
          <p:nvPr/>
        </p:nvGraphicFramePr>
        <p:xfrm>
          <a:off x="4773612" y="5181600"/>
          <a:ext cx="4141788" cy="508000"/>
        </p:xfrm>
        <a:graphic>
          <a:graphicData uri="http://schemas.openxmlformats.org/presentationml/2006/ole">
            <mc:AlternateContent xmlns:mc="http://schemas.openxmlformats.org/markup-compatibility/2006">
              <mc:Choice xmlns:v="urn:schemas-microsoft-com:vml" Requires="v">
                <p:oleObj spid="_x0000_s53391" name="Equation" r:id="rId32" imgW="2209800" imgH="304800" progId="Equation.DSMT4">
                  <p:embed/>
                </p:oleObj>
              </mc:Choice>
              <mc:Fallback>
                <p:oleObj name="Equation" r:id="rId32" imgW="2209800" imgH="304800" progId="Equation.DSMT4">
                  <p:embed/>
                  <p:pic>
                    <p:nvPicPr>
                      <p:cNvPr id="215061" name="Object 21"/>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773612" y="5181600"/>
                        <a:ext cx="4141788" cy="5080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33" name="Text Box 7"/>
          <p:cNvSpPr txBox="1">
            <a:spLocks noChangeArrowheads="1"/>
          </p:cNvSpPr>
          <p:nvPr/>
        </p:nvSpPr>
        <p:spPr bwMode="auto">
          <a:xfrm>
            <a:off x="228600" y="5638800"/>
            <a:ext cx="23622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The magnitude of the electric field at point B</a:t>
            </a:r>
          </a:p>
        </p:txBody>
      </p:sp>
      <p:graphicFrame>
        <p:nvGraphicFramePr>
          <p:cNvPr id="215062" name="Object 22"/>
          <p:cNvGraphicFramePr>
            <a:graphicFrameLocks noChangeAspect="1"/>
          </p:cNvGraphicFramePr>
          <p:nvPr/>
        </p:nvGraphicFramePr>
        <p:xfrm>
          <a:off x="3276600" y="5789612"/>
          <a:ext cx="2024063" cy="382588"/>
        </p:xfrm>
        <a:graphic>
          <a:graphicData uri="http://schemas.openxmlformats.org/presentationml/2006/ole">
            <mc:AlternateContent xmlns:mc="http://schemas.openxmlformats.org/markup-compatibility/2006">
              <mc:Choice xmlns:v="urn:schemas-microsoft-com:vml" Requires="v">
                <p:oleObj spid="_x0000_s53392" name="Equation" r:id="rId34" imgW="1079500" imgH="228600" progId="Equation.DSMT4">
                  <p:embed/>
                </p:oleObj>
              </mc:Choice>
              <mc:Fallback>
                <p:oleObj name="Equation" r:id="rId34" imgW="1079500" imgH="228600" progId="Equation.DSMT4">
                  <p:embed/>
                  <p:pic>
                    <p:nvPicPr>
                      <p:cNvPr id="215062" name="Object 22"/>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3276600" y="5789612"/>
                        <a:ext cx="2024063" cy="3825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215063" name="Object 23"/>
          <p:cNvGraphicFramePr>
            <a:graphicFrameLocks noChangeAspect="1"/>
          </p:cNvGraphicFramePr>
          <p:nvPr/>
        </p:nvGraphicFramePr>
        <p:xfrm>
          <a:off x="5268913" y="5715000"/>
          <a:ext cx="3570287" cy="403225"/>
        </p:xfrm>
        <a:graphic>
          <a:graphicData uri="http://schemas.openxmlformats.org/presentationml/2006/ole">
            <mc:AlternateContent xmlns:mc="http://schemas.openxmlformats.org/markup-compatibility/2006">
              <mc:Choice xmlns:v="urn:schemas-microsoft-com:vml" Requires="v">
                <p:oleObj spid="_x0000_s53393" name="Equation" r:id="rId36" imgW="1905000" imgH="241300" progId="Equation.DSMT4">
                  <p:embed/>
                </p:oleObj>
              </mc:Choice>
              <mc:Fallback>
                <p:oleObj name="Equation" r:id="rId36" imgW="1905000" imgH="241300" progId="Equation.DSMT4">
                  <p:embed/>
                  <p:pic>
                    <p:nvPicPr>
                      <p:cNvPr id="215063" name="Object 23"/>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5268913" y="5715000"/>
                        <a:ext cx="3570287" cy="403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3615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wd">
                                    <p:tmPct val="10000"/>
                                  </p:iterate>
                                  <p:childTnLst>
                                    <p:set>
                                      <p:cBhvr>
                                        <p:cTn id="13" dur="1" fill="hold">
                                          <p:stCondLst>
                                            <p:cond delay="0"/>
                                          </p:stCondLst>
                                        </p:cTn>
                                        <p:tgtEl>
                                          <p:spTgt spid="19"/>
                                        </p:tgtEl>
                                        <p:attrNameLst>
                                          <p:attrName>style.visibility</p:attrName>
                                        </p:attrNameLst>
                                      </p:cBhvr>
                                      <p:to>
                                        <p:strVal val="visible"/>
                                      </p:to>
                                    </p:set>
                                    <p:animEffect transition="in" filter="wipe(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47462"/>
                                        </p:tgtEl>
                                        <p:attrNameLst>
                                          <p:attrName>style.visibility</p:attrName>
                                        </p:attrNameLst>
                                      </p:cBhvr>
                                      <p:to>
                                        <p:strVal val="visible"/>
                                      </p:to>
                                    </p:set>
                                    <p:animEffect transition="in" filter="wipe(left)">
                                      <p:cBhvr>
                                        <p:cTn id="24" dur="500"/>
                                        <p:tgtEl>
                                          <p:spTgt spid="14746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15044"/>
                                        </p:tgtEl>
                                        <p:attrNameLst>
                                          <p:attrName>style.visibility</p:attrName>
                                        </p:attrNameLst>
                                      </p:cBhvr>
                                      <p:to>
                                        <p:strVal val="visible"/>
                                      </p:to>
                                    </p:set>
                                    <p:animEffect transition="in" filter="wipe(left)">
                                      <p:cBhvr>
                                        <p:cTn id="29" dur="500"/>
                                        <p:tgtEl>
                                          <p:spTgt spid="21504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5046"/>
                                        </p:tgtEl>
                                        <p:attrNameLst>
                                          <p:attrName>style.visibility</p:attrName>
                                        </p:attrNameLst>
                                      </p:cBhvr>
                                      <p:to>
                                        <p:strVal val="visible"/>
                                      </p:to>
                                    </p:set>
                                    <p:animEffect transition="in" filter="wipe(left)">
                                      <p:cBhvr>
                                        <p:cTn id="34" dur="500"/>
                                        <p:tgtEl>
                                          <p:spTgt spid="21504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21"/>
                                        </p:tgtEl>
                                        <p:attrNameLst>
                                          <p:attrName>style.visibility</p:attrName>
                                        </p:attrNameLst>
                                      </p:cBhvr>
                                      <p:to>
                                        <p:strVal val="visible"/>
                                      </p:to>
                                    </p:set>
                                    <p:animEffect transition="in" filter="wipe(left)">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15043"/>
                                        </p:tgtEl>
                                        <p:attrNameLst>
                                          <p:attrName>style.visibility</p:attrName>
                                        </p:attrNameLst>
                                      </p:cBhvr>
                                      <p:to>
                                        <p:strVal val="visible"/>
                                      </p:to>
                                    </p:set>
                                    <p:animEffect transition="in" filter="wipe(left)">
                                      <p:cBhvr>
                                        <p:cTn id="49" dur="500"/>
                                        <p:tgtEl>
                                          <p:spTgt spid="21504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15048"/>
                                        </p:tgtEl>
                                        <p:attrNameLst>
                                          <p:attrName>style.visibility</p:attrName>
                                        </p:attrNameLst>
                                      </p:cBhvr>
                                      <p:to>
                                        <p:strVal val="visible"/>
                                      </p:to>
                                    </p:set>
                                    <p:animEffect transition="in" filter="wipe(left)">
                                      <p:cBhvr>
                                        <p:cTn id="54" dur="500"/>
                                        <p:tgtEl>
                                          <p:spTgt spid="21504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215049"/>
                                        </p:tgtEl>
                                        <p:attrNameLst>
                                          <p:attrName>style.visibility</p:attrName>
                                        </p:attrNameLst>
                                      </p:cBhvr>
                                      <p:to>
                                        <p:strVal val="visible"/>
                                      </p:to>
                                    </p:set>
                                    <p:animEffect transition="in" filter="wipe(left)">
                                      <p:cBhvr>
                                        <p:cTn id="59" dur="500"/>
                                        <p:tgtEl>
                                          <p:spTgt spid="21504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215047"/>
                                        </p:tgtEl>
                                        <p:attrNameLst>
                                          <p:attrName>style.visibility</p:attrName>
                                        </p:attrNameLst>
                                      </p:cBhvr>
                                      <p:to>
                                        <p:strVal val="visible"/>
                                      </p:to>
                                    </p:set>
                                    <p:animEffect transition="in" filter="wipe(left)">
                                      <p:cBhvr>
                                        <p:cTn id="69" dur="500"/>
                                        <p:tgtEl>
                                          <p:spTgt spid="215047"/>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215054"/>
                                        </p:tgtEl>
                                        <p:attrNameLst>
                                          <p:attrName>style.visibility</p:attrName>
                                        </p:attrNameLst>
                                      </p:cBhvr>
                                      <p:to>
                                        <p:strVal val="visible"/>
                                      </p:to>
                                    </p:set>
                                    <p:animEffect transition="in" filter="wipe(left)">
                                      <p:cBhvr>
                                        <p:cTn id="74" dur="500"/>
                                        <p:tgtEl>
                                          <p:spTgt spid="215054"/>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15051"/>
                                        </p:tgtEl>
                                        <p:attrNameLst>
                                          <p:attrName>style.visibility</p:attrName>
                                        </p:attrNameLst>
                                      </p:cBhvr>
                                      <p:to>
                                        <p:strVal val="visible"/>
                                      </p:to>
                                    </p:set>
                                    <p:animEffect transition="in" filter="wipe(left)">
                                      <p:cBhvr>
                                        <p:cTn id="79" dur="500"/>
                                        <p:tgtEl>
                                          <p:spTgt spid="21505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215058"/>
                                        </p:tgtEl>
                                        <p:attrNameLst>
                                          <p:attrName>style.visibility</p:attrName>
                                        </p:attrNameLst>
                                      </p:cBhvr>
                                      <p:to>
                                        <p:strVal val="visible"/>
                                      </p:to>
                                    </p:set>
                                    <p:animEffect transition="in" filter="wipe(left)">
                                      <p:cBhvr>
                                        <p:cTn id="84" dur="500"/>
                                        <p:tgtEl>
                                          <p:spTgt spid="21505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215059"/>
                                        </p:tgtEl>
                                        <p:attrNameLst>
                                          <p:attrName>style.visibility</p:attrName>
                                        </p:attrNameLst>
                                      </p:cBhvr>
                                      <p:to>
                                        <p:strVal val="visible"/>
                                      </p:to>
                                    </p:set>
                                    <p:animEffect transition="in" filter="wipe(left)">
                                      <p:cBhvr>
                                        <p:cTn id="89" dur="500"/>
                                        <p:tgtEl>
                                          <p:spTgt spid="21505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iterate type="wd">
                                    <p:tmPct val="10000"/>
                                  </p:iterate>
                                  <p:childTnLst>
                                    <p:set>
                                      <p:cBhvr>
                                        <p:cTn id="93" dur="1" fill="hold">
                                          <p:stCondLst>
                                            <p:cond delay="0"/>
                                          </p:stCondLst>
                                        </p:cTn>
                                        <p:tgtEl>
                                          <p:spTgt spid="30"/>
                                        </p:tgtEl>
                                        <p:attrNameLst>
                                          <p:attrName>style.visibility</p:attrName>
                                        </p:attrNameLst>
                                      </p:cBhvr>
                                      <p:to>
                                        <p:strVal val="visible"/>
                                      </p:to>
                                    </p:set>
                                    <p:animEffect transition="in" filter="wipe(left)">
                                      <p:cBhvr>
                                        <p:cTn id="94" dur="500"/>
                                        <p:tgtEl>
                                          <p:spTgt spid="3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215056"/>
                                        </p:tgtEl>
                                        <p:attrNameLst>
                                          <p:attrName>style.visibility</p:attrName>
                                        </p:attrNameLst>
                                      </p:cBhvr>
                                      <p:to>
                                        <p:strVal val="visible"/>
                                      </p:to>
                                    </p:set>
                                    <p:animEffect transition="in" filter="wipe(left)">
                                      <p:cBhvr>
                                        <p:cTn id="99" dur="500"/>
                                        <p:tgtEl>
                                          <p:spTgt spid="215056"/>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215060"/>
                                        </p:tgtEl>
                                        <p:attrNameLst>
                                          <p:attrName>style.visibility</p:attrName>
                                        </p:attrNameLst>
                                      </p:cBhvr>
                                      <p:to>
                                        <p:strVal val="visible"/>
                                      </p:to>
                                    </p:set>
                                    <p:animEffect transition="in" filter="wipe(left)">
                                      <p:cBhvr>
                                        <p:cTn id="104" dur="500"/>
                                        <p:tgtEl>
                                          <p:spTgt spid="215060"/>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nodeType="clickEffect">
                                  <p:stCondLst>
                                    <p:cond delay="0"/>
                                  </p:stCondLst>
                                  <p:childTnLst>
                                    <p:set>
                                      <p:cBhvr>
                                        <p:cTn id="108" dur="1" fill="hold">
                                          <p:stCondLst>
                                            <p:cond delay="0"/>
                                          </p:stCondLst>
                                        </p:cTn>
                                        <p:tgtEl>
                                          <p:spTgt spid="215061"/>
                                        </p:tgtEl>
                                        <p:attrNameLst>
                                          <p:attrName>style.visibility</p:attrName>
                                        </p:attrNameLst>
                                      </p:cBhvr>
                                      <p:to>
                                        <p:strVal val="visible"/>
                                      </p:to>
                                    </p:set>
                                    <p:animEffect transition="in" filter="wipe(left)">
                                      <p:cBhvr>
                                        <p:cTn id="109" dur="500"/>
                                        <p:tgtEl>
                                          <p:spTgt spid="215061"/>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iterate type="wd">
                                    <p:tmPct val="10000"/>
                                  </p:iterate>
                                  <p:childTnLst>
                                    <p:set>
                                      <p:cBhvr>
                                        <p:cTn id="113" dur="1" fill="hold">
                                          <p:stCondLst>
                                            <p:cond delay="0"/>
                                          </p:stCondLst>
                                        </p:cTn>
                                        <p:tgtEl>
                                          <p:spTgt spid="33"/>
                                        </p:tgtEl>
                                        <p:attrNameLst>
                                          <p:attrName>style.visibility</p:attrName>
                                        </p:attrNameLst>
                                      </p:cBhvr>
                                      <p:to>
                                        <p:strVal val="visible"/>
                                      </p:to>
                                    </p:set>
                                    <p:animEffect transition="in" filter="wipe(left)">
                                      <p:cBhvr>
                                        <p:cTn id="114" dur="500"/>
                                        <p:tgtEl>
                                          <p:spTgt spid="33"/>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215057"/>
                                        </p:tgtEl>
                                        <p:attrNameLst>
                                          <p:attrName>style.visibility</p:attrName>
                                        </p:attrNameLst>
                                      </p:cBhvr>
                                      <p:to>
                                        <p:strVal val="visible"/>
                                      </p:to>
                                    </p:set>
                                    <p:animEffect transition="in" filter="wipe(left)">
                                      <p:cBhvr>
                                        <p:cTn id="119" dur="500"/>
                                        <p:tgtEl>
                                          <p:spTgt spid="215057"/>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215062"/>
                                        </p:tgtEl>
                                        <p:attrNameLst>
                                          <p:attrName>style.visibility</p:attrName>
                                        </p:attrNameLst>
                                      </p:cBhvr>
                                      <p:to>
                                        <p:strVal val="visible"/>
                                      </p:to>
                                    </p:set>
                                    <p:animEffect transition="in" filter="wipe(left)">
                                      <p:cBhvr>
                                        <p:cTn id="124" dur="500"/>
                                        <p:tgtEl>
                                          <p:spTgt spid="215062"/>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215063"/>
                                        </p:tgtEl>
                                        <p:attrNameLst>
                                          <p:attrName>style.visibility</p:attrName>
                                        </p:attrNameLst>
                                      </p:cBhvr>
                                      <p:to>
                                        <p:strVal val="visible"/>
                                      </p:to>
                                    </p:set>
                                    <p:animEffect transition="in" filter="wipe(left)">
                                      <p:cBhvr>
                                        <p:cTn id="129" dur="500"/>
                                        <p:tgtEl>
                                          <p:spTgt spid="215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P spid="14" grpId="0"/>
      <p:bldP spid="20" grpId="0"/>
      <p:bldP spid="21" grpId="0"/>
      <p:bldP spid="30"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FG21_029.JPG"/>
          <p:cNvPicPr>
            <a:picLocks noChangeAspect="1"/>
          </p:cNvPicPr>
          <p:nvPr/>
        </p:nvPicPr>
        <p:blipFill>
          <a:blip r:embed="rId3"/>
          <a:stretch>
            <a:fillRect/>
          </a:stretch>
        </p:blipFill>
        <p:spPr>
          <a:xfrm>
            <a:off x="5892800" y="609600"/>
            <a:ext cx="3251200" cy="2438400"/>
          </a:xfrm>
          <a:prstGeom prst="rect">
            <a:avLst/>
          </a:prstGeom>
        </p:spPr>
      </p:pic>
      <p:sp>
        <p:nvSpPr>
          <p:cNvPr id="15" name="Date Placeholder 3"/>
          <p:cNvSpPr>
            <a:spLocks noGrp="1"/>
          </p:cNvSpPr>
          <p:nvPr>
            <p:ph type="dt" sz="half" idx="10"/>
          </p:nvPr>
        </p:nvSpPr>
        <p:spPr/>
        <p:txBody>
          <a:bodyPr/>
          <a:lstStyle/>
          <a:p>
            <a:r>
              <a:rPr lang="en-US"/>
              <a:t>Monday, Sept. 9, 2019</a:t>
            </a:r>
          </a:p>
        </p:txBody>
      </p:sp>
      <p:sp>
        <p:nvSpPr>
          <p:cNvPr id="16" name="Footer Placeholder 4"/>
          <p:cNvSpPr>
            <a:spLocks noGrp="1"/>
          </p:cNvSpPr>
          <p:nvPr>
            <p:ph type="ftr" sz="quarter" idx="11"/>
          </p:nvPr>
        </p:nvSpPr>
        <p:spPr/>
        <p:txBody>
          <a:bodyPr/>
          <a:lstStyle/>
          <a:p>
            <a:r>
              <a:rPr lang="en-US"/>
              <a:t>PHYS 1444-002, Fall 2019                    Dr. Jaehoon Yu</a:t>
            </a:r>
          </a:p>
        </p:txBody>
      </p:sp>
      <p:sp>
        <p:nvSpPr>
          <p:cNvPr id="17" name="Slide Number Placeholder 5"/>
          <p:cNvSpPr>
            <a:spLocks noGrp="1"/>
          </p:cNvSpPr>
          <p:nvPr>
            <p:ph type="sldNum" sz="quarter" idx="12"/>
          </p:nvPr>
        </p:nvSpPr>
        <p:spPr/>
        <p:txBody>
          <a:bodyPr/>
          <a:lstStyle/>
          <a:p>
            <a:fld id="{5F31D038-5A25-1346-BBC2-EA39727D192F}" type="slidenum">
              <a:rPr lang="en-US"/>
              <a:pPr/>
              <a:t>8</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12 </a:t>
            </a:r>
          </a:p>
        </p:txBody>
      </p:sp>
      <p:sp>
        <p:nvSpPr>
          <p:cNvPr id="147460" name="Rectangle 4"/>
          <p:cNvSpPr>
            <a:spLocks noGrp="1" noChangeArrowheads="1"/>
          </p:cNvSpPr>
          <p:nvPr>
            <p:ph type="body" idx="1"/>
          </p:nvPr>
        </p:nvSpPr>
        <p:spPr>
          <a:xfrm>
            <a:off x="304800" y="838200"/>
            <a:ext cx="5410200" cy="1371600"/>
          </a:xfrm>
        </p:spPr>
        <p:txBody>
          <a:bodyPr/>
          <a:lstStyle/>
          <a:p>
            <a:pPr>
              <a:lnSpc>
                <a:spcPct val="80000"/>
              </a:lnSpc>
            </a:pPr>
            <a:r>
              <a:rPr lang="en-US" sz="2000" b="1" dirty="0"/>
              <a:t>Uniformly charged disk</a:t>
            </a:r>
            <a:r>
              <a:rPr lang="en-US" sz="2000" dirty="0"/>
              <a:t>:  Charge is distributed uniformly over a thin circular disk of radius R.  The charge per unit area (C/m</a:t>
            </a:r>
            <a:r>
              <a:rPr lang="en-US" sz="2000" baseline="30000" dirty="0"/>
              <a:t>2</a:t>
            </a:r>
            <a:r>
              <a:rPr lang="en-US" sz="2000" dirty="0"/>
              <a:t>) is </a:t>
            </a:r>
            <a:r>
              <a:rPr lang="en-US" sz="2000" dirty="0" err="1">
                <a:latin typeface="Symbol" charset="2"/>
                <a:cs typeface="Symbol" charset="2"/>
              </a:rPr>
              <a:t>σ</a:t>
            </a:r>
            <a:r>
              <a:rPr lang="en-US" sz="2000" dirty="0"/>
              <a:t>.  Calculate he electric field at a point P on the axis of the disk, a distance </a:t>
            </a:r>
            <a:r>
              <a:rPr lang="en-US" sz="2000" dirty="0" err="1"/>
              <a:t>z</a:t>
            </a:r>
            <a:r>
              <a:rPr lang="en-US" sz="2000" dirty="0"/>
              <a:t> above its center.</a:t>
            </a:r>
          </a:p>
        </p:txBody>
      </p:sp>
      <p:sp>
        <p:nvSpPr>
          <p:cNvPr id="147467" name="Text Box 11"/>
          <p:cNvSpPr txBox="1">
            <a:spLocks noChangeArrowheads="1"/>
          </p:cNvSpPr>
          <p:nvPr/>
        </p:nvSpPr>
        <p:spPr bwMode="auto">
          <a:xfrm>
            <a:off x="685800" y="3886200"/>
            <a:ext cx="59436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Since the surface charge density is constant, </a:t>
            </a:r>
            <a:r>
              <a:rPr lang="en-US" sz="2000" dirty="0" err="1">
                <a:solidFill>
                  <a:schemeClr val="accent2"/>
                </a:solidFill>
                <a:latin typeface="Symbol" charset="2"/>
                <a:cs typeface="Symbol" charset="2"/>
              </a:rPr>
              <a:t>σ</a:t>
            </a:r>
            <a:r>
              <a:rPr lang="en-US" sz="2000" dirty="0">
                <a:solidFill>
                  <a:schemeClr val="accent2"/>
                </a:solidFill>
                <a:latin typeface="Arial Narrow" charset="0"/>
              </a:rPr>
              <a:t>, and the ring has an area of 2</a:t>
            </a:r>
            <a:r>
              <a:rPr lang="en-US" sz="2000" dirty="0">
                <a:solidFill>
                  <a:schemeClr val="accent2"/>
                </a:solidFill>
                <a:latin typeface="Symbol" charset="2"/>
                <a:cs typeface="Symbol" charset="2"/>
              </a:rPr>
              <a:t>π</a:t>
            </a:r>
            <a:r>
              <a:rPr lang="en-US" sz="2000" dirty="0">
                <a:solidFill>
                  <a:schemeClr val="accent2"/>
                </a:solidFill>
                <a:latin typeface="Arial Narrow" charset="0"/>
              </a:rPr>
              <a:t>rdr, the infinitesimal charge of </a:t>
            </a:r>
            <a:r>
              <a:rPr lang="en-US" sz="2000" dirty="0" err="1">
                <a:solidFill>
                  <a:schemeClr val="accent2"/>
                </a:solidFill>
                <a:latin typeface="Arial Narrow" charset="0"/>
              </a:rPr>
              <a:t>dQ</a:t>
            </a:r>
            <a:r>
              <a:rPr lang="en-US" sz="2000" dirty="0">
                <a:solidFill>
                  <a:schemeClr val="accent2"/>
                </a:solidFill>
                <a:latin typeface="Arial Narrow" charset="0"/>
              </a:rPr>
              <a:t> is </a:t>
            </a:r>
          </a:p>
        </p:txBody>
      </p:sp>
      <p:sp>
        <p:nvSpPr>
          <p:cNvPr id="19" name="Text Box 7"/>
          <p:cNvSpPr txBox="1">
            <a:spLocks noChangeArrowheads="1"/>
          </p:cNvSpPr>
          <p:nvPr/>
        </p:nvSpPr>
        <p:spPr bwMode="auto">
          <a:xfrm>
            <a:off x="609600" y="2133600"/>
            <a:ext cx="3505200"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How do we solve this problem?</a:t>
            </a:r>
          </a:p>
        </p:txBody>
      </p:sp>
      <p:sp>
        <p:nvSpPr>
          <p:cNvPr id="20" name="Text Box 7"/>
          <p:cNvSpPr txBox="1">
            <a:spLocks noChangeArrowheads="1"/>
          </p:cNvSpPr>
          <p:nvPr/>
        </p:nvSpPr>
        <p:spPr bwMode="auto">
          <a:xfrm>
            <a:off x="609600" y="3200400"/>
            <a:ext cx="35814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From the result of example 21 – 11 (please do this problem yourself) </a:t>
            </a:r>
          </a:p>
        </p:txBody>
      </p:sp>
      <p:sp>
        <p:nvSpPr>
          <p:cNvPr id="21" name="Text Box 7"/>
          <p:cNvSpPr txBox="1">
            <a:spLocks noChangeArrowheads="1"/>
          </p:cNvSpPr>
          <p:nvPr/>
        </p:nvSpPr>
        <p:spPr bwMode="auto">
          <a:xfrm>
            <a:off x="609600" y="2514600"/>
            <a:ext cx="5638800" cy="707886"/>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First, compute the magnitude of the field (</a:t>
            </a:r>
            <a:r>
              <a:rPr lang="en-US" sz="2000" dirty="0" err="1">
                <a:solidFill>
                  <a:schemeClr val="accent2"/>
                </a:solidFill>
                <a:latin typeface="Arial Narrow" charset="0"/>
              </a:rPr>
              <a:t>dE</a:t>
            </a:r>
            <a:r>
              <a:rPr lang="en-US" sz="2000" dirty="0">
                <a:solidFill>
                  <a:schemeClr val="accent2"/>
                </a:solidFill>
                <a:latin typeface="Arial Narrow" charset="0"/>
              </a:rPr>
              <a:t>) at point P due to the charge (</a:t>
            </a:r>
            <a:r>
              <a:rPr lang="en-US" sz="2000" dirty="0" err="1">
                <a:solidFill>
                  <a:schemeClr val="accent2"/>
                </a:solidFill>
                <a:latin typeface="Arial Narrow" charset="0"/>
              </a:rPr>
              <a:t>dQ</a:t>
            </a:r>
            <a:r>
              <a:rPr lang="en-US" sz="2000" dirty="0">
                <a:solidFill>
                  <a:schemeClr val="accent2"/>
                </a:solidFill>
                <a:latin typeface="Arial Narrow" charset="0"/>
              </a:rPr>
              <a:t>) on the ring of infinitesimal width dr.</a:t>
            </a:r>
          </a:p>
        </p:txBody>
      </p:sp>
      <p:graphicFrame>
        <p:nvGraphicFramePr>
          <p:cNvPr id="213001" name="Object 9"/>
          <p:cNvGraphicFramePr>
            <a:graphicFrameLocks noChangeAspect="1"/>
          </p:cNvGraphicFramePr>
          <p:nvPr/>
        </p:nvGraphicFramePr>
        <p:xfrm>
          <a:off x="6400800" y="4038600"/>
          <a:ext cx="2159795" cy="457200"/>
        </p:xfrm>
        <a:graphic>
          <a:graphicData uri="http://schemas.openxmlformats.org/presentationml/2006/ole">
            <mc:AlternateContent xmlns:mc="http://schemas.openxmlformats.org/markup-compatibility/2006">
              <mc:Choice xmlns:v="urn:schemas-microsoft-com:vml" Requires="v">
                <p:oleObj spid="_x0000_s22145" name="Equation" r:id="rId4" imgW="787400" imgH="190500" progId="Equation.DSMT4">
                  <p:embed/>
                </p:oleObj>
              </mc:Choice>
              <mc:Fallback>
                <p:oleObj name="Equation" r:id="rId4" imgW="787400" imgH="190500" progId="Equation.DSMT4">
                  <p:embed/>
                  <p:pic>
                    <p:nvPicPr>
                      <p:cNvPr id="213001"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4038600"/>
                        <a:ext cx="2159795" cy="4572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5720" name="Object 8"/>
          <p:cNvGraphicFramePr>
            <a:graphicFrameLocks noChangeAspect="1"/>
          </p:cNvGraphicFramePr>
          <p:nvPr/>
        </p:nvGraphicFramePr>
        <p:xfrm>
          <a:off x="4005263" y="3211513"/>
          <a:ext cx="2414587" cy="771525"/>
        </p:xfrm>
        <a:graphic>
          <a:graphicData uri="http://schemas.openxmlformats.org/presentationml/2006/ole">
            <mc:AlternateContent xmlns:mc="http://schemas.openxmlformats.org/markup-compatibility/2006">
              <mc:Choice xmlns:v="urn:schemas-microsoft-com:vml" Requires="v">
                <p:oleObj spid="_x0000_s22146" name="Equation" r:id="rId6" imgW="1320800" imgH="482600" progId="Equation.DSMT4">
                  <p:embed/>
                </p:oleObj>
              </mc:Choice>
              <mc:Fallback>
                <p:oleObj name="Equation" r:id="rId6" imgW="1320800" imgH="482600" progId="Equation.DSMT4">
                  <p:embed/>
                  <p:pic>
                    <p:nvPicPr>
                      <p:cNvPr id="11572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5263" y="3211513"/>
                        <a:ext cx="2414587" cy="771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3" name="Text Box 11"/>
          <p:cNvSpPr txBox="1">
            <a:spLocks noChangeArrowheads="1"/>
          </p:cNvSpPr>
          <p:nvPr/>
        </p:nvSpPr>
        <p:spPr bwMode="auto">
          <a:xfrm>
            <a:off x="685799" y="4571999"/>
            <a:ext cx="5198475" cy="400110"/>
          </a:xfrm>
          <a:prstGeom prst="rect">
            <a:avLst/>
          </a:prstGeom>
          <a:noFill/>
          <a:ln w="9525">
            <a:noFill/>
            <a:miter lim="800000"/>
            <a:headEnd/>
            <a:tailEnd/>
          </a:ln>
          <a:effectLst/>
        </p:spPr>
        <p:txBody>
          <a:bodyPr wrap="square">
            <a:prstTxWarp prst="textNoShape">
              <a:avLst/>
            </a:prstTxWarp>
            <a:spAutoFit/>
          </a:bodyPr>
          <a:lstStyle/>
          <a:p>
            <a:r>
              <a:rPr lang="en-US" sz="2000" dirty="0">
                <a:solidFill>
                  <a:schemeClr val="accent2"/>
                </a:solidFill>
                <a:latin typeface="Arial Narrow" charset="0"/>
              </a:rPr>
              <a:t>So the infinitesimal field </a:t>
            </a:r>
            <a:r>
              <a:rPr lang="en-US" sz="2000" dirty="0" err="1">
                <a:solidFill>
                  <a:schemeClr val="accent2"/>
                </a:solidFill>
                <a:latin typeface="Arial Narrow" charset="0"/>
              </a:rPr>
              <a:t>dE</a:t>
            </a:r>
            <a:r>
              <a:rPr lang="en-US" sz="2000" dirty="0">
                <a:solidFill>
                  <a:schemeClr val="accent2"/>
                </a:solidFill>
                <a:latin typeface="Arial Narrow" charset="0"/>
              </a:rPr>
              <a:t> can be written</a:t>
            </a:r>
          </a:p>
        </p:txBody>
      </p:sp>
      <p:graphicFrame>
        <p:nvGraphicFramePr>
          <p:cNvPr id="115721" name="Object 9"/>
          <p:cNvGraphicFramePr>
            <a:graphicFrameLocks noChangeAspect="1"/>
          </p:cNvGraphicFramePr>
          <p:nvPr/>
        </p:nvGraphicFramePr>
        <p:xfrm>
          <a:off x="228600" y="5054600"/>
          <a:ext cx="3378200" cy="992188"/>
        </p:xfrm>
        <a:graphic>
          <a:graphicData uri="http://schemas.openxmlformats.org/presentationml/2006/ole">
            <mc:AlternateContent xmlns:mc="http://schemas.openxmlformats.org/markup-compatibility/2006">
              <mc:Choice xmlns:v="urn:schemas-microsoft-com:vml" Requires="v">
                <p:oleObj spid="_x0000_s22147" name="Equation" r:id="rId8" imgW="1435100" imgH="482600" progId="Equation.DSMT4">
                  <p:embed/>
                </p:oleObj>
              </mc:Choice>
              <mc:Fallback>
                <p:oleObj name="Equation" r:id="rId8" imgW="1435100" imgH="482600" progId="Equation.DSMT4">
                  <p:embed/>
                  <p:pic>
                    <p:nvPicPr>
                      <p:cNvPr id="115721"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600" y="5054600"/>
                        <a:ext cx="3378200" cy="992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5722" name="Object 10"/>
          <p:cNvGraphicFramePr>
            <a:graphicFrameLocks noChangeAspect="1"/>
          </p:cNvGraphicFramePr>
          <p:nvPr/>
        </p:nvGraphicFramePr>
        <p:xfrm>
          <a:off x="3505200" y="5080000"/>
          <a:ext cx="2868613" cy="992188"/>
        </p:xfrm>
        <a:graphic>
          <a:graphicData uri="http://schemas.openxmlformats.org/presentationml/2006/ole">
            <mc:AlternateContent xmlns:mc="http://schemas.openxmlformats.org/markup-compatibility/2006">
              <mc:Choice xmlns:v="urn:schemas-microsoft-com:vml" Requires="v">
                <p:oleObj spid="_x0000_s22148" name="Equation" r:id="rId10" imgW="1219200" imgH="482600" progId="Equation.DSMT4">
                  <p:embed/>
                </p:oleObj>
              </mc:Choice>
              <mc:Fallback>
                <p:oleObj name="Equation" r:id="rId10" imgW="1219200" imgH="482600" progId="Equation.DSMT4">
                  <p:embed/>
                  <p:pic>
                    <p:nvPicPr>
                      <p:cNvPr id="115722"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5200" y="5080000"/>
                        <a:ext cx="2868613" cy="992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5725" name="Object 13"/>
          <p:cNvGraphicFramePr>
            <a:graphicFrameLocks noChangeAspect="1"/>
          </p:cNvGraphicFramePr>
          <p:nvPr/>
        </p:nvGraphicFramePr>
        <p:xfrm>
          <a:off x="6324600" y="5080000"/>
          <a:ext cx="2840038" cy="992188"/>
        </p:xfrm>
        <a:graphic>
          <a:graphicData uri="http://schemas.openxmlformats.org/presentationml/2006/ole">
            <mc:AlternateContent xmlns:mc="http://schemas.openxmlformats.org/markup-compatibility/2006">
              <mc:Choice xmlns:v="urn:schemas-microsoft-com:vml" Requires="v">
                <p:oleObj spid="_x0000_s22149" name="Equation" r:id="rId12" imgW="1206500" imgH="482600" progId="Equation.DSMT4">
                  <p:embed/>
                </p:oleObj>
              </mc:Choice>
              <mc:Fallback>
                <p:oleObj name="Equation" r:id="rId12" imgW="1206500" imgH="482600" progId="Equation.DSMT4">
                  <p:embed/>
                  <p:pic>
                    <p:nvPicPr>
                      <p:cNvPr id="115725" name="Object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24600" y="5080000"/>
                        <a:ext cx="2840038" cy="99218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4016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47460">
                                            <p:txEl>
                                              <p:pRg st="0" end="0"/>
                                            </p:txEl>
                                          </p:spTgt>
                                        </p:tgtEl>
                                        <p:attrNameLst>
                                          <p:attrName>style.visibility</p:attrName>
                                        </p:attrNameLst>
                                      </p:cBhvr>
                                      <p:to>
                                        <p:strVal val="visible"/>
                                      </p:to>
                                    </p:set>
                                    <p:animEffect transition="in" filter="wipe(left)">
                                      <p:cBhvr>
                                        <p:cTn id="7" dur="500"/>
                                        <p:tgtEl>
                                          <p:spTgt spid="1474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15720"/>
                                        </p:tgtEl>
                                        <p:attrNameLst>
                                          <p:attrName>style.visibility</p:attrName>
                                        </p:attrNameLst>
                                      </p:cBhvr>
                                      <p:to>
                                        <p:strVal val="visible"/>
                                      </p:to>
                                    </p:set>
                                    <p:animEffect transition="in" filter="wipe(left)">
                                      <p:cBhvr>
                                        <p:cTn id="34" dur="500"/>
                                        <p:tgtEl>
                                          <p:spTgt spid="11572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147467"/>
                                        </p:tgtEl>
                                        <p:attrNameLst>
                                          <p:attrName>style.visibility</p:attrName>
                                        </p:attrNameLst>
                                      </p:cBhvr>
                                      <p:to>
                                        <p:strVal val="visible"/>
                                      </p:to>
                                    </p:set>
                                    <p:animEffect transition="in" filter="wipe(left)">
                                      <p:cBhvr>
                                        <p:cTn id="39" dur="500"/>
                                        <p:tgtEl>
                                          <p:spTgt spid="14746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13001"/>
                                        </p:tgtEl>
                                        <p:attrNameLst>
                                          <p:attrName>style.visibility</p:attrName>
                                        </p:attrNameLst>
                                      </p:cBhvr>
                                      <p:to>
                                        <p:strVal val="visible"/>
                                      </p:to>
                                    </p:set>
                                    <p:animEffect transition="in" filter="wipe(left)">
                                      <p:cBhvr>
                                        <p:cTn id="44" dur="500"/>
                                        <p:tgtEl>
                                          <p:spTgt spid="21300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15721"/>
                                        </p:tgtEl>
                                        <p:attrNameLst>
                                          <p:attrName>style.visibility</p:attrName>
                                        </p:attrNameLst>
                                      </p:cBhvr>
                                      <p:to>
                                        <p:strVal val="visible"/>
                                      </p:to>
                                    </p:set>
                                    <p:animEffect transition="in" filter="wipe(left)">
                                      <p:cBhvr>
                                        <p:cTn id="54" dur="500"/>
                                        <p:tgtEl>
                                          <p:spTgt spid="11572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15722"/>
                                        </p:tgtEl>
                                        <p:attrNameLst>
                                          <p:attrName>style.visibility</p:attrName>
                                        </p:attrNameLst>
                                      </p:cBhvr>
                                      <p:to>
                                        <p:strVal val="visible"/>
                                      </p:to>
                                    </p:set>
                                    <p:animEffect transition="in" filter="wipe(left)">
                                      <p:cBhvr>
                                        <p:cTn id="59" dur="500"/>
                                        <p:tgtEl>
                                          <p:spTgt spid="11572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15725"/>
                                        </p:tgtEl>
                                        <p:attrNameLst>
                                          <p:attrName>style.visibility</p:attrName>
                                        </p:attrNameLst>
                                      </p:cBhvr>
                                      <p:to>
                                        <p:strVal val="visible"/>
                                      </p:to>
                                    </p:set>
                                    <p:animEffect transition="in" filter="wipe(left)">
                                      <p:cBhvr>
                                        <p:cTn id="64" dur="500"/>
                                        <p:tgtEl>
                                          <p:spTgt spid="115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0" grpId="0" build="p"/>
      <p:bldP spid="147467" grpId="0"/>
      <p:bldP spid="19" grpId="0"/>
      <p:bldP spid="20" grpId="0"/>
      <p:bldP spid="21"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a:t>Monday, Sept. 9, 2019</a:t>
            </a:r>
          </a:p>
        </p:txBody>
      </p:sp>
      <p:sp>
        <p:nvSpPr>
          <p:cNvPr id="16" name="Footer Placeholder 4"/>
          <p:cNvSpPr>
            <a:spLocks noGrp="1"/>
          </p:cNvSpPr>
          <p:nvPr>
            <p:ph type="ftr" sz="quarter" idx="11"/>
          </p:nvPr>
        </p:nvSpPr>
        <p:spPr/>
        <p:txBody>
          <a:bodyPr/>
          <a:lstStyle/>
          <a:p>
            <a:r>
              <a:rPr lang="en-US"/>
              <a:t>PHYS 1444-002, Fall 2019                    Dr. Jaehoon Yu</a:t>
            </a:r>
          </a:p>
        </p:txBody>
      </p:sp>
      <p:sp>
        <p:nvSpPr>
          <p:cNvPr id="17" name="Slide Number Placeholder 5"/>
          <p:cNvSpPr>
            <a:spLocks noGrp="1"/>
          </p:cNvSpPr>
          <p:nvPr>
            <p:ph type="sldNum" sz="quarter" idx="12"/>
          </p:nvPr>
        </p:nvSpPr>
        <p:spPr/>
        <p:txBody>
          <a:bodyPr/>
          <a:lstStyle/>
          <a:p>
            <a:fld id="{5F31D038-5A25-1346-BBC2-EA39727D192F}" type="slidenum">
              <a:rPr lang="en-US"/>
              <a:pPr/>
              <a:t>9</a:t>
            </a:fld>
            <a:endParaRPr lang="en-US"/>
          </a:p>
        </p:txBody>
      </p:sp>
      <p:sp>
        <p:nvSpPr>
          <p:cNvPr id="147459" name="Rectangle 3"/>
          <p:cNvSpPr>
            <a:spLocks noGrp="1" noChangeArrowheads="1"/>
          </p:cNvSpPr>
          <p:nvPr>
            <p:ph type="title"/>
          </p:nvPr>
        </p:nvSpPr>
        <p:spPr>
          <a:xfrm>
            <a:off x="304800" y="139700"/>
            <a:ext cx="8382000" cy="685800"/>
          </a:xfrm>
        </p:spPr>
        <p:txBody>
          <a:bodyPr/>
          <a:lstStyle/>
          <a:p>
            <a:r>
              <a:rPr lang="en-US" dirty="0"/>
              <a:t>Example 21 – 12 </a:t>
            </a:r>
            <a:r>
              <a:rPr lang="en-US" dirty="0" err="1"/>
              <a:t>cnt’d</a:t>
            </a:r>
            <a:r>
              <a:rPr lang="en-US" dirty="0"/>
              <a:t> </a:t>
            </a:r>
          </a:p>
        </p:txBody>
      </p:sp>
      <p:graphicFrame>
        <p:nvGraphicFramePr>
          <p:cNvPr id="213004" name="Object 12"/>
          <p:cNvGraphicFramePr>
            <a:graphicFrameLocks noChangeAspect="1"/>
          </p:cNvGraphicFramePr>
          <p:nvPr/>
        </p:nvGraphicFramePr>
        <p:xfrm>
          <a:off x="1033462" y="1524000"/>
          <a:ext cx="1023938" cy="487363"/>
        </p:xfrm>
        <a:graphic>
          <a:graphicData uri="http://schemas.openxmlformats.org/presentationml/2006/ole">
            <mc:AlternateContent xmlns:mc="http://schemas.openxmlformats.org/markup-compatibility/2006">
              <mc:Choice xmlns:v="urn:schemas-microsoft-com:vml" Requires="v">
                <p:oleObj spid="_x0000_s65537" name="Equation" r:id="rId3" imgW="558800" imgH="304800" progId="Equation.DSMT4">
                  <p:embed/>
                </p:oleObj>
              </mc:Choice>
              <mc:Fallback>
                <p:oleObj name="Equation" r:id="rId3" imgW="558800" imgH="304800" progId="Equation.DSMT4">
                  <p:embed/>
                  <p:pic>
                    <p:nvPicPr>
                      <p:cNvPr id="213004" name="Object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3462" y="1524000"/>
                        <a:ext cx="1023938" cy="4873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4" name="Text Box 11"/>
          <p:cNvSpPr txBox="1">
            <a:spLocks noChangeArrowheads="1"/>
          </p:cNvSpPr>
          <p:nvPr/>
        </p:nvSpPr>
        <p:spPr bwMode="auto">
          <a:xfrm>
            <a:off x="990600" y="8382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a:solidFill>
                  <a:schemeClr val="accent2"/>
                </a:solidFill>
                <a:latin typeface="Arial Narrow" charset="0"/>
              </a:rPr>
              <a:t>Now integrating </a:t>
            </a:r>
            <a:r>
              <a:rPr lang="en-US" sz="2800" dirty="0" err="1">
                <a:solidFill>
                  <a:schemeClr val="accent2"/>
                </a:solidFill>
                <a:latin typeface="Arial Narrow" charset="0"/>
              </a:rPr>
              <a:t>dE</a:t>
            </a:r>
            <a:r>
              <a:rPr lang="en-US" sz="2800" dirty="0">
                <a:solidFill>
                  <a:schemeClr val="accent2"/>
                </a:solidFill>
                <a:latin typeface="Arial Narrow" charset="0"/>
              </a:rPr>
              <a:t> over 0 through R, we get</a:t>
            </a:r>
          </a:p>
        </p:txBody>
      </p:sp>
      <p:graphicFrame>
        <p:nvGraphicFramePr>
          <p:cNvPr id="117767" name="Object 7"/>
          <p:cNvGraphicFramePr>
            <a:graphicFrameLocks noChangeAspect="1"/>
          </p:cNvGraphicFramePr>
          <p:nvPr/>
        </p:nvGraphicFramePr>
        <p:xfrm>
          <a:off x="2057400" y="1447800"/>
          <a:ext cx="2792413" cy="773113"/>
        </p:xfrm>
        <a:graphic>
          <a:graphicData uri="http://schemas.openxmlformats.org/presentationml/2006/ole">
            <mc:AlternateContent xmlns:mc="http://schemas.openxmlformats.org/markup-compatibility/2006">
              <mc:Choice xmlns:v="urn:schemas-microsoft-com:vml" Requires="v">
                <p:oleObj spid="_x0000_s65538" name="Equation" r:id="rId5" imgW="1524000" imgH="482600" progId="Equation.DSMT4">
                  <p:embed/>
                </p:oleObj>
              </mc:Choice>
              <mc:Fallback>
                <p:oleObj name="Equation" r:id="rId5" imgW="1524000" imgH="482600" progId="Equation.DSMT4">
                  <p:embed/>
                  <p:pic>
                    <p:nvPicPr>
                      <p:cNvPr id="117767"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447800"/>
                        <a:ext cx="2792413" cy="77311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68" name="Object 8"/>
          <p:cNvGraphicFramePr>
            <a:graphicFrameLocks noChangeAspect="1"/>
          </p:cNvGraphicFramePr>
          <p:nvPr/>
        </p:nvGraphicFramePr>
        <p:xfrm>
          <a:off x="4802187" y="1447800"/>
          <a:ext cx="2513013" cy="771525"/>
        </p:xfrm>
        <a:graphic>
          <a:graphicData uri="http://schemas.openxmlformats.org/presentationml/2006/ole">
            <mc:AlternateContent xmlns:mc="http://schemas.openxmlformats.org/markup-compatibility/2006">
              <mc:Choice xmlns:v="urn:schemas-microsoft-com:vml" Requires="v">
                <p:oleObj spid="_x0000_s65539" name="Equation" r:id="rId7" imgW="1371600" imgH="482600" progId="Equation.DSMT4">
                  <p:embed/>
                </p:oleObj>
              </mc:Choice>
              <mc:Fallback>
                <p:oleObj name="Equation" r:id="rId7" imgW="1371600" imgH="482600" progId="Equation.DSMT4">
                  <p:embed/>
                  <p:pic>
                    <p:nvPicPr>
                      <p:cNvPr id="117768"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2187" y="1447800"/>
                        <a:ext cx="2513013" cy="7715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69" name="Object 9"/>
          <p:cNvGraphicFramePr>
            <a:graphicFrameLocks noChangeAspect="1"/>
          </p:cNvGraphicFramePr>
          <p:nvPr/>
        </p:nvGraphicFramePr>
        <p:xfrm>
          <a:off x="2205037" y="2238375"/>
          <a:ext cx="2443163" cy="1038225"/>
        </p:xfrm>
        <a:graphic>
          <a:graphicData uri="http://schemas.openxmlformats.org/presentationml/2006/ole">
            <mc:AlternateContent xmlns:mc="http://schemas.openxmlformats.org/markup-compatibility/2006">
              <mc:Choice xmlns:v="urn:schemas-microsoft-com:vml" Requires="v">
                <p:oleObj spid="_x0000_s65540" name="Equation" r:id="rId9" imgW="1333500" imgH="647700" progId="Equation.DSMT4">
                  <p:embed/>
                </p:oleObj>
              </mc:Choice>
              <mc:Fallback>
                <p:oleObj name="Equation" r:id="rId9" imgW="1333500" imgH="647700" progId="Equation.DSMT4">
                  <p:embed/>
                  <p:pic>
                    <p:nvPicPr>
                      <p:cNvPr id="117769"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5037" y="2238375"/>
                        <a:ext cx="2443163" cy="10382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70" name="Object 10"/>
          <p:cNvGraphicFramePr>
            <a:graphicFrameLocks noChangeAspect="1"/>
          </p:cNvGraphicFramePr>
          <p:nvPr/>
        </p:nvGraphicFramePr>
        <p:xfrm>
          <a:off x="4649787" y="2339975"/>
          <a:ext cx="2513013" cy="936625"/>
        </p:xfrm>
        <a:graphic>
          <a:graphicData uri="http://schemas.openxmlformats.org/presentationml/2006/ole">
            <mc:AlternateContent xmlns:mc="http://schemas.openxmlformats.org/markup-compatibility/2006">
              <mc:Choice xmlns:v="urn:schemas-microsoft-com:vml" Requires="v">
                <p:oleObj spid="_x0000_s65541" name="Equation" r:id="rId11" imgW="1371600" imgH="584200" progId="Equation.DSMT4">
                  <p:embed/>
                </p:oleObj>
              </mc:Choice>
              <mc:Fallback>
                <p:oleObj name="Equation" r:id="rId11" imgW="1371600" imgH="584200" progId="Equation.DSMT4">
                  <p:embed/>
                  <p:pic>
                    <p:nvPicPr>
                      <p:cNvPr id="117770" name="Object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49787" y="2339975"/>
                        <a:ext cx="2513013" cy="9366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7" name="Text Box 11"/>
          <p:cNvSpPr txBox="1">
            <a:spLocks noChangeArrowheads="1"/>
          </p:cNvSpPr>
          <p:nvPr/>
        </p:nvSpPr>
        <p:spPr bwMode="auto">
          <a:xfrm>
            <a:off x="762000" y="3429000"/>
            <a:ext cx="6781800" cy="523220"/>
          </a:xfrm>
          <a:prstGeom prst="rect">
            <a:avLst/>
          </a:prstGeom>
          <a:noFill/>
          <a:ln w="9525">
            <a:noFill/>
            <a:miter lim="800000"/>
            <a:headEnd/>
            <a:tailEnd/>
          </a:ln>
          <a:effectLst/>
        </p:spPr>
        <p:txBody>
          <a:bodyPr wrap="square">
            <a:prstTxWarp prst="textNoShape">
              <a:avLst/>
            </a:prstTxWarp>
            <a:spAutoFit/>
          </a:bodyPr>
          <a:lstStyle/>
          <a:p>
            <a:r>
              <a:rPr lang="en-US" sz="2800" dirty="0">
                <a:solidFill>
                  <a:schemeClr val="accent2"/>
                </a:solidFill>
                <a:latin typeface="Arial Narrow" charset="0"/>
              </a:rPr>
              <a:t>What happens if the disk has infinitely large area?</a:t>
            </a:r>
          </a:p>
        </p:txBody>
      </p:sp>
      <p:graphicFrame>
        <p:nvGraphicFramePr>
          <p:cNvPr id="117771" name="Object 11"/>
          <p:cNvGraphicFramePr>
            <a:graphicFrameLocks noChangeAspect="1"/>
          </p:cNvGraphicFramePr>
          <p:nvPr/>
        </p:nvGraphicFramePr>
        <p:xfrm>
          <a:off x="990600" y="3962400"/>
          <a:ext cx="2768600" cy="936625"/>
        </p:xfrm>
        <a:graphic>
          <a:graphicData uri="http://schemas.openxmlformats.org/presentationml/2006/ole">
            <mc:AlternateContent xmlns:mc="http://schemas.openxmlformats.org/markup-compatibility/2006">
              <mc:Choice xmlns:v="urn:schemas-microsoft-com:vml" Requires="v">
                <p:oleObj spid="_x0000_s65542" name="Equation" r:id="rId13" imgW="1511300" imgH="584200" progId="Equation.DSMT4">
                  <p:embed/>
                </p:oleObj>
              </mc:Choice>
              <mc:Fallback>
                <p:oleObj name="Equation" r:id="rId13" imgW="1511300" imgH="584200" progId="Equation.DSMT4">
                  <p:embed/>
                  <p:pic>
                    <p:nvPicPr>
                      <p:cNvPr id="117771"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90600" y="3962400"/>
                        <a:ext cx="2768600" cy="9366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7772" name="Object 12"/>
          <p:cNvGraphicFramePr>
            <a:graphicFrameLocks noChangeAspect="1"/>
          </p:cNvGraphicFramePr>
          <p:nvPr/>
        </p:nvGraphicFramePr>
        <p:xfrm>
          <a:off x="3886200" y="3962400"/>
          <a:ext cx="1901156" cy="1066800"/>
        </p:xfrm>
        <a:graphic>
          <a:graphicData uri="http://schemas.openxmlformats.org/presentationml/2006/ole">
            <mc:AlternateContent xmlns:mc="http://schemas.openxmlformats.org/markup-compatibility/2006">
              <mc:Choice xmlns:v="urn:schemas-microsoft-com:vml" Requires="v">
                <p:oleObj spid="_x0000_s65543" name="Equation" r:id="rId15" imgW="673100" imgH="431800" progId="Equation.DSMT4">
                  <p:embed/>
                </p:oleObj>
              </mc:Choice>
              <mc:Fallback>
                <p:oleObj name="Equation" r:id="rId15" imgW="673100" imgH="431800" progId="Equation.DSMT4">
                  <p:embed/>
                  <p:pic>
                    <p:nvPicPr>
                      <p:cNvPr id="117772"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86200" y="3962400"/>
                        <a:ext cx="1901156" cy="10668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8" name="Text Box 11"/>
          <p:cNvSpPr txBox="1">
            <a:spLocks noChangeArrowheads="1"/>
          </p:cNvSpPr>
          <p:nvPr/>
        </p:nvSpPr>
        <p:spPr bwMode="auto">
          <a:xfrm>
            <a:off x="609600" y="5065693"/>
            <a:ext cx="6248400" cy="954107"/>
          </a:xfrm>
          <a:prstGeom prst="rect">
            <a:avLst/>
          </a:prstGeom>
          <a:noFill/>
          <a:ln w="9525">
            <a:noFill/>
            <a:miter lim="800000"/>
            <a:headEnd/>
            <a:tailEnd/>
          </a:ln>
          <a:effectLst/>
        </p:spPr>
        <p:txBody>
          <a:bodyPr wrap="square">
            <a:prstTxWarp prst="textNoShape">
              <a:avLst/>
            </a:prstTxWarp>
            <a:spAutoFit/>
          </a:bodyPr>
          <a:lstStyle/>
          <a:p>
            <a:r>
              <a:rPr lang="en-US" sz="2800" dirty="0">
                <a:solidFill>
                  <a:schemeClr val="accent2"/>
                </a:solidFill>
                <a:latin typeface="Arial Narrow" charset="0"/>
              </a:rPr>
              <a:t>So the electric field due to an evenly distributed surface charge with density, </a:t>
            </a:r>
            <a:r>
              <a:rPr lang="en-US" sz="2800" dirty="0" err="1">
                <a:solidFill>
                  <a:schemeClr val="accent2"/>
                </a:solidFill>
                <a:latin typeface="Lucida Grande"/>
                <a:ea typeface="Lucida Grande"/>
                <a:cs typeface="Lucida Grande"/>
              </a:rPr>
              <a:t>σ</a:t>
            </a:r>
            <a:r>
              <a:rPr lang="en-US" sz="2800" dirty="0">
                <a:solidFill>
                  <a:schemeClr val="accent2"/>
                </a:solidFill>
                <a:latin typeface="Arial Narrow" charset="0"/>
              </a:rPr>
              <a:t>, is </a:t>
            </a:r>
          </a:p>
        </p:txBody>
      </p:sp>
      <p:graphicFrame>
        <p:nvGraphicFramePr>
          <p:cNvPr id="117773" name="Object 13"/>
          <p:cNvGraphicFramePr>
            <a:graphicFrameLocks noChangeAspect="1"/>
          </p:cNvGraphicFramePr>
          <p:nvPr/>
        </p:nvGraphicFramePr>
        <p:xfrm>
          <a:off x="6642100" y="5029200"/>
          <a:ext cx="1435100" cy="1066800"/>
        </p:xfrm>
        <a:graphic>
          <a:graphicData uri="http://schemas.openxmlformats.org/presentationml/2006/ole">
            <mc:AlternateContent xmlns:mc="http://schemas.openxmlformats.org/markup-compatibility/2006">
              <mc:Choice xmlns:v="urn:schemas-microsoft-com:vml" Requires="v">
                <p:oleObj spid="_x0000_s65544" name="Equation" r:id="rId17" imgW="508000" imgH="431800" progId="Equation.DSMT4">
                  <p:embed/>
                </p:oleObj>
              </mc:Choice>
              <mc:Fallback>
                <p:oleObj name="Equation" r:id="rId17" imgW="508000" imgH="431800" progId="Equation.DSMT4">
                  <p:embed/>
                  <p:pic>
                    <p:nvPicPr>
                      <p:cNvPr id="117773" name="Object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642100" y="5029200"/>
                        <a:ext cx="1435100" cy="1066800"/>
                      </a:xfrm>
                      <a:prstGeom prst="rect">
                        <a:avLst/>
                      </a:prstGeom>
                      <a:solidFill>
                        <a:srgbClr val="FFFF00"/>
                      </a:solidFill>
                      <a:ln w="38100">
                        <a:solidFill>
                          <a:srgbClr val="C00000"/>
                        </a:solidFill>
                      </a:ln>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6521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3004"/>
                                        </p:tgtEl>
                                        <p:attrNameLst>
                                          <p:attrName>style.visibility</p:attrName>
                                        </p:attrNameLst>
                                      </p:cBhvr>
                                      <p:to>
                                        <p:strVal val="visible"/>
                                      </p:to>
                                    </p:set>
                                    <p:animEffect transition="in" filter="wipe(left)">
                                      <p:cBhvr>
                                        <p:cTn id="12" dur="500"/>
                                        <p:tgtEl>
                                          <p:spTgt spid="21300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7767"/>
                                        </p:tgtEl>
                                        <p:attrNameLst>
                                          <p:attrName>style.visibility</p:attrName>
                                        </p:attrNameLst>
                                      </p:cBhvr>
                                      <p:to>
                                        <p:strVal val="visible"/>
                                      </p:to>
                                    </p:set>
                                    <p:animEffect transition="in" filter="wipe(left)">
                                      <p:cBhvr>
                                        <p:cTn id="17" dur="500"/>
                                        <p:tgtEl>
                                          <p:spTgt spid="11776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7768"/>
                                        </p:tgtEl>
                                        <p:attrNameLst>
                                          <p:attrName>style.visibility</p:attrName>
                                        </p:attrNameLst>
                                      </p:cBhvr>
                                      <p:to>
                                        <p:strVal val="visible"/>
                                      </p:to>
                                    </p:set>
                                    <p:animEffect transition="in" filter="wipe(left)">
                                      <p:cBhvr>
                                        <p:cTn id="22" dur="500"/>
                                        <p:tgtEl>
                                          <p:spTgt spid="11776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7769"/>
                                        </p:tgtEl>
                                        <p:attrNameLst>
                                          <p:attrName>style.visibility</p:attrName>
                                        </p:attrNameLst>
                                      </p:cBhvr>
                                      <p:to>
                                        <p:strVal val="visible"/>
                                      </p:to>
                                    </p:set>
                                    <p:animEffect transition="in" filter="wipe(left)">
                                      <p:cBhvr>
                                        <p:cTn id="27" dur="500"/>
                                        <p:tgtEl>
                                          <p:spTgt spid="11776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17770"/>
                                        </p:tgtEl>
                                        <p:attrNameLst>
                                          <p:attrName>style.visibility</p:attrName>
                                        </p:attrNameLst>
                                      </p:cBhvr>
                                      <p:to>
                                        <p:strVal val="visible"/>
                                      </p:to>
                                    </p:set>
                                    <p:animEffect transition="in" filter="wipe(left)">
                                      <p:cBhvr>
                                        <p:cTn id="32" dur="500"/>
                                        <p:tgtEl>
                                          <p:spTgt spid="11777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17771"/>
                                        </p:tgtEl>
                                        <p:attrNameLst>
                                          <p:attrName>style.visibility</p:attrName>
                                        </p:attrNameLst>
                                      </p:cBhvr>
                                      <p:to>
                                        <p:strVal val="visible"/>
                                      </p:to>
                                    </p:set>
                                    <p:animEffect transition="in" filter="wipe(left)">
                                      <p:cBhvr>
                                        <p:cTn id="42" dur="500"/>
                                        <p:tgtEl>
                                          <p:spTgt spid="11777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7772"/>
                                        </p:tgtEl>
                                        <p:attrNameLst>
                                          <p:attrName>style.visibility</p:attrName>
                                        </p:attrNameLst>
                                      </p:cBhvr>
                                      <p:to>
                                        <p:strVal val="visible"/>
                                      </p:to>
                                    </p:set>
                                    <p:animEffect transition="in" filter="wipe(left)">
                                      <p:cBhvr>
                                        <p:cTn id="47" dur="500"/>
                                        <p:tgtEl>
                                          <p:spTgt spid="11777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28"/>
                                        </p:tgtEl>
                                        <p:attrNameLst>
                                          <p:attrName>style.visibility</p:attrName>
                                        </p:attrNameLst>
                                      </p:cBhvr>
                                      <p:to>
                                        <p:strVal val="visible"/>
                                      </p:to>
                                    </p:set>
                                    <p:animEffect transition="in" filter="wipe(left)">
                                      <p:cBhvr>
                                        <p:cTn id="52" dur="500"/>
                                        <p:tgtEl>
                                          <p:spTgt spid="2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17773"/>
                                        </p:tgtEl>
                                        <p:attrNameLst>
                                          <p:attrName>style.visibility</p:attrName>
                                        </p:attrNameLst>
                                      </p:cBhvr>
                                      <p:to>
                                        <p:strVal val="visible"/>
                                      </p:to>
                                    </p:set>
                                    <p:animEffect transition="in" filter="wipe(left)">
                                      <p:cBhvr>
                                        <p:cTn id="57" dur="500"/>
                                        <p:tgtEl>
                                          <p:spTgt spid="1177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28" grpId="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20568</TotalTime>
  <Words>2827</Words>
  <Application>Microsoft Macintosh PowerPoint</Application>
  <PresentationFormat>On-screen Show (4:3)</PresentationFormat>
  <Paragraphs>254</Paragraphs>
  <Slides>23</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Arial Narrow</vt:lpstr>
      <vt:lpstr>Lucida Grande</vt:lpstr>
      <vt:lpstr>Monotype Corsiva</vt:lpstr>
      <vt:lpstr>Symbol</vt:lpstr>
      <vt:lpstr>Times New Roman</vt:lpstr>
      <vt:lpstr>phys1443-spring02</vt:lpstr>
      <vt:lpstr>Equation</vt:lpstr>
      <vt:lpstr>PHYS 1444 – Section 002 Lecture #5</vt:lpstr>
      <vt:lpstr>Announcements</vt:lpstr>
      <vt:lpstr>Reminder: Special Project #2 – Angels &amp; Demons</vt:lpstr>
      <vt:lpstr>Direction of the Electric Field</vt:lpstr>
      <vt:lpstr>Example 21 – 8 </vt:lpstr>
      <vt:lpstr>Example 21 – 8, cnt’d</vt:lpstr>
      <vt:lpstr>Example 21 – 8, cnt’d</vt:lpstr>
      <vt:lpstr>Example 21 – 12 </vt:lpstr>
      <vt:lpstr>Example 21 – 12 cnt’d </vt:lpstr>
      <vt:lpstr>Field Lines</vt:lpstr>
      <vt:lpstr>Electric Fields and Conductors</vt:lpstr>
      <vt:lpstr>Example 21-13</vt:lpstr>
      <vt:lpstr>Motion of a Charged Particle in an Electric Field</vt:lpstr>
      <vt:lpstr>Example 21 – 14 </vt:lpstr>
      <vt:lpstr>Example 21 – 14 </vt:lpstr>
      <vt:lpstr>Electric Dipoles</vt:lpstr>
      <vt:lpstr>Dipoles in an External Field</vt:lpstr>
      <vt:lpstr>Dipoles in an External Field, cnt’d </vt:lpstr>
      <vt:lpstr>Potential Energy of a Dipole in an External Field </vt:lpstr>
      <vt:lpstr>Electric Field by a Dipole </vt:lpstr>
      <vt:lpstr>Dipole Electric Field from Afar</vt:lpstr>
      <vt:lpstr>Example 21 – 17 </vt:lpstr>
      <vt:lpstr>Example 21 – 17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547</cp:revision>
  <dcterms:created xsi:type="dcterms:W3CDTF">2012-01-19T04:21:20Z</dcterms:created>
  <dcterms:modified xsi:type="dcterms:W3CDTF">2019-09-09T20:10:21Z</dcterms:modified>
</cp:coreProperties>
</file>