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391" r:id="rId2"/>
    <p:sldId id="481" r:id="rId3"/>
    <p:sldId id="594" r:id="rId4"/>
    <p:sldId id="518" r:id="rId5"/>
    <p:sldId id="534" r:id="rId6"/>
    <p:sldId id="535" r:id="rId7"/>
    <p:sldId id="544" r:id="rId8"/>
    <p:sldId id="545" r:id="rId9"/>
    <p:sldId id="546" r:id="rId10"/>
    <p:sldId id="558" r:id="rId11"/>
    <p:sldId id="559" r:id="rId12"/>
    <p:sldId id="560" r:id="rId13"/>
    <p:sldId id="547" r:id="rId14"/>
    <p:sldId id="548" r:id="rId15"/>
    <p:sldId id="549" r:id="rId16"/>
    <p:sldId id="550"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3"/>
    <p:restoredTop sz="94660"/>
  </p:normalViewPr>
  <p:slideViewPr>
    <p:cSldViewPr>
      <p:cViewPr varScale="1">
        <p:scale>
          <a:sx n="121" d="100"/>
          <a:sy n="121" d="100"/>
        </p:scale>
        <p:origin x="184" y="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e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w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e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emf"/><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emf"/><Relationship Id="rId7" Type="http://schemas.openxmlformats.org/officeDocument/2006/relationships/image" Target="../media/image59.wmf"/><Relationship Id="rId2" Type="http://schemas.openxmlformats.org/officeDocument/2006/relationships/image" Target="../media/image54.emf"/><Relationship Id="rId1" Type="http://schemas.openxmlformats.org/officeDocument/2006/relationships/image" Target="../media/image53.e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81476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261473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11,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11,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11,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11,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11,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11,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11,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11,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11,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11,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11,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11,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11,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4.jpeg"/><Relationship Id="rId7"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8.bin"/><Relationship Id="rId5" Type="http://schemas.openxmlformats.org/officeDocument/2006/relationships/image" Target="../media/image31.emf"/><Relationship Id="rId10" Type="http://schemas.openxmlformats.org/officeDocument/2006/relationships/image" Target="../media/image35.jpeg"/><Relationship Id="rId4" Type="http://schemas.openxmlformats.org/officeDocument/2006/relationships/oleObject" Target="../embeddings/oleObject27.bin"/><Relationship Id="rId9"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6.emf"/><Relationship Id="rId5" Type="http://schemas.openxmlformats.org/officeDocument/2006/relationships/oleObject" Target="../embeddings/oleObject30.bin"/><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38.jpeg"/><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2.bin"/><Relationship Id="rId11" Type="http://schemas.openxmlformats.org/officeDocument/2006/relationships/image" Target="../media/image43.wmf"/><Relationship Id="rId5" Type="http://schemas.openxmlformats.org/officeDocument/2006/relationships/image" Target="../media/image40.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8.emf"/><Relationship Id="rId18" Type="http://schemas.openxmlformats.org/officeDocument/2006/relationships/oleObject" Target="../embeddings/oleObject42.bin"/><Relationship Id="rId3" Type="http://schemas.openxmlformats.org/officeDocument/2006/relationships/image" Target="../media/image52.jpeg"/><Relationship Id="rId7" Type="http://schemas.openxmlformats.org/officeDocument/2006/relationships/image" Target="../media/image45.wmf"/><Relationship Id="rId12" Type="http://schemas.openxmlformats.org/officeDocument/2006/relationships/oleObject" Target="../embeddings/oleObject39.bin"/><Relationship Id="rId17" Type="http://schemas.openxmlformats.org/officeDocument/2006/relationships/image" Target="../media/image50.wmf"/><Relationship Id="rId2" Type="http://schemas.openxmlformats.org/officeDocument/2006/relationships/slideLayout" Target="../slideLayouts/slideLayout2.xml"/><Relationship Id="rId16" Type="http://schemas.openxmlformats.org/officeDocument/2006/relationships/oleObject" Target="../embeddings/oleObject41.bin"/><Relationship Id="rId1" Type="http://schemas.openxmlformats.org/officeDocument/2006/relationships/vmlDrawing" Target="../drawings/vmlDrawing8.vml"/><Relationship Id="rId6" Type="http://schemas.openxmlformats.org/officeDocument/2006/relationships/oleObject" Target="../embeddings/oleObject36.bin"/><Relationship Id="rId11" Type="http://schemas.openxmlformats.org/officeDocument/2006/relationships/image" Target="../media/image47.emf"/><Relationship Id="rId5" Type="http://schemas.openxmlformats.org/officeDocument/2006/relationships/image" Target="../media/image44.emf"/><Relationship Id="rId15" Type="http://schemas.openxmlformats.org/officeDocument/2006/relationships/image" Target="../media/image49.emf"/><Relationship Id="rId10" Type="http://schemas.openxmlformats.org/officeDocument/2006/relationships/oleObject" Target="../embeddings/oleObject38.bin"/><Relationship Id="rId19" Type="http://schemas.openxmlformats.org/officeDocument/2006/relationships/image" Target="../media/image51.emf"/><Relationship Id="rId4" Type="http://schemas.openxmlformats.org/officeDocument/2006/relationships/oleObject" Target="../embeddings/oleObject35.bin"/><Relationship Id="rId9" Type="http://schemas.openxmlformats.org/officeDocument/2006/relationships/image" Target="../media/image46.emf"/><Relationship Id="rId14" Type="http://schemas.openxmlformats.org/officeDocument/2006/relationships/oleObject" Target="../embeddings/oleObject4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7.emf"/><Relationship Id="rId3" Type="http://schemas.openxmlformats.org/officeDocument/2006/relationships/image" Target="../media/image52.jpeg"/><Relationship Id="rId7" Type="http://schemas.openxmlformats.org/officeDocument/2006/relationships/image" Target="../media/image54.emf"/><Relationship Id="rId12" Type="http://schemas.openxmlformats.org/officeDocument/2006/relationships/oleObject" Target="../embeddings/oleObject47.bin"/><Relationship Id="rId17"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oleObject" Target="../embeddings/oleObject49.bin"/><Relationship Id="rId1" Type="http://schemas.openxmlformats.org/officeDocument/2006/relationships/vmlDrawing" Target="../drawings/vmlDrawing9.vml"/><Relationship Id="rId6" Type="http://schemas.openxmlformats.org/officeDocument/2006/relationships/oleObject" Target="../embeddings/oleObject44.bin"/><Relationship Id="rId11" Type="http://schemas.openxmlformats.org/officeDocument/2006/relationships/image" Target="../media/image56.emf"/><Relationship Id="rId5" Type="http://schemas.openxmlformats.org/officeDocument/2006/relationships/image" Target="../media/image53.emf"/><Relationship Id="rId15" Type="http://schemas.openxmlformats.org/officeDocument/2006/relationships/image" Target="../media/image58.e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55.emf"/><Relationship Id="rId14"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18" Type="http://schemas.openxmlformats.org/officeDocument/2006/relationships/oleObject" Target="../embeddings/oleObject8.bin"/><Relationship Id="rId3" Type="http://schemas.openxmlformats.org/officeDocument/2006/relationships/image" Target="../media/image11.jpeg"/><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emf"/><Relationship Id="rId15" Type="http://schemas.openxmlformats.org/officeDocument/2006/relationships/image" Target="../media/image8.wmf"/><Relationship Id="rId10" Type="http://schemas.openxmlformats.org/officeDocument/2006/relationships/oleObject" Target="../embeddings/oleObject4.bin"/><Relationship Id="rId19"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4.bin"/><Relationship Id="rId1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5.wmf"/><Relationship Id="rId19" Type="http://schemas.openxmlformats.org/officeDocument/2006/relationships/oleObject" Target="../embeddings/oleObject17.bin"/><Relationship Id="rId4" Type="http://schemas.openxmlformats.org/officeDocument/2006/relationships/image" Target="../media/image12.wmf"/><Relationship Id="rId9" Type="http://schemas.openxmlformats.org/officeDocument/2006/relationships/oleObject" Target="../embeddings/oleObject12.bin"/><Relationship Id="rId14" Type="http://schemas.openxmlformats.org/officeDocument/2006/relationships/image" Target="../media/image1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4.jpe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9.bin"/><Relationship Id="rId5" Type="http://schemas.openxmlformats.org/officeDocument/2006/relationships/image" Target="../media/image21.emf"/><Relationship Id="rId4" Type="http://schemas.openxmlformats.org/officeDocument/2006/relationships/oleObject" Target="../embeddings/oleObject18.bin"/><Relationship Id="rId9" Type="http://schemas.openxmlformats.org/officeDocument/2006/relationships/image" Target="../media/image23.emf"/></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5.bin"/><Relationship Id="rId3" Type="http://schemas.openxmlformats.org/officeDocument/2006/relationships/notesSlide" Target="../notesSlides/notesSlide3.xml"/><Relationship Id="rId7" Type="http://schemas.openxmlformats.org/officeDocument/2006/relationships/oleObject" Target="../embeddings/oleObject22.bin"/><Relationship Id="rId12"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image" Target="../media/image30.wmf"/><Relationship Id="rId1" Type="http://schemas.openxmlformats.org/officeDocument/2006/relationships/vmlDrawing" Target="../drawings/vmlDrawing4.vml"/><Relationship Id="rId6" Type="http://schemas.openxmlformats.org/officeDocument/2006/relationships/image" Target="../media/image25.e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7.wmf"/><Relationship Id="rId4" Type="http://schemas.openxmlformats.org/officeDocument/2006/relationships/image" Target="../media/image24.jpeg"/><Relationship Id="rId9" Type="http://schemas.openxmlformats.org/officeDocument/2006/relationships/oleObject" Target="../embeddings/oleObject23.bin"/><Relationship Id="rId14"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#6</a:t>
            </a:r>
          </a:p>
        </p:txBody>
      </p:sp>
      <p:sp>
        <p:nvSpPr>
          <p:cNvPr id="18438" name="Text Box 4"/>
          <p:cNvSpPr txBox="1">
            <a:spLocks noChangeArrowheads="1"/>
          </p:cNvSpPr>
          <p:nvPr/>
        </p:nvSpPr>
        <p:spPr bwMode="auto">
          <a:xfrm>
            <a:off x="2860536" y="1447800"/>
            <a:ext cx="311495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11,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439134"/>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pitchFamily="-84" charset="0"/>
              </a:rPr>
              <a:t>CH 22</a:t>
            </a:r>
          </a:p>
          <a:p>
            <a:pPr marL="990600" lvl="1" indent="-533400"/>
            <a:r>
              <a:rPr lang="en-US" dirty="0">
                <a:solidFill>
                  <a:srgbClr val="003300"/>
                </a:solidFill>
                <a:latin typeface="Arial Narrow" charset="0"/>
              </a:rPr>
              <a:t>Gauss’ Law</a:t>
            </a:r>
          </a:p>
          <a:p>
            <a:pPr marL="990600" lvl="1" indent="-533400"/>
            <a:r>
              <a:rPr lang="en-US" dirty="0">
                <a:solidFill>
                  <a:srgbClr val="003300"/>
                </a:solidFill>
                <a:latin typeface="Arial Narrow" charset="0"/>
              </a:rPr>
              <a:t>Electric Flux</a:t>
            </a:r>
          </a:p>
          <a:p>
            <a:pPr marL="990600" lvl="1" indent="-533400"/>
            <a:r>
              <a:rPr lang="en-US" dirty="0">
                <a:solidFill>
                  <a:srgbClr val="003300"/>
                </a:solidFill>
                <a:latin typeface="Arial Narrow" charset="0"/>
              </a:rPr>
              <a:t>Gauss’ Law with Multiple Charges</a:t>
            </a:r>
          </a:p>
          <a:p>
            <a:pPr algn="l">
              <a:buNone/>
            </a:pPr>
            <a:r>
              <a:rPr lang="en-US" dirty="0">
                <a:latin typeface="Arial Narrow" pitchFamily="-84" charset="0"/>
              </a:rPr>
              <a:t>CH 23</a:t>
            </a:r>
          </a:p>
          <a:p>
            <a:pPr marL="990600" lvl="1" indent="-533400"/>
            <a:r>
              <a:rPr lang="en-US" dirty="0">
                <a:solidFill>
                  <a:srgbClr val="003300"/>
                </a:solidFill>
                <a:latin typeface="Arial Narrow" charset="0"/>
              </a:rPr>
              <a:t>Electric Potential Energy</a:t>
            </a:r>
          </a:p>
          <a:p>
            <a:pPr marL="990600" lvl="1" indent="-533400"/>
            <a:r>
              <a:rPr lang="en-US" dirty="0">
                <a:solidFill>
                  <a:srgbClr val="003300"/>
                </a:solidFill>
                <a:latin typeface="Arial Narrow" charset="0"/>
              </a:rPr>
              <a:t>Electric Potential</a:t>
            </a:r>
          </a:p>
        </p:txBody>
      </p:sp>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Sept. 11,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AECF7DE2-543C-C34E-943C-33ED9B92B1C3}" type="slidenum">
              <a:rPr lang="en-US"/>
              <a:pPr/>
              <a:t>10</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a:t>A Brain Teaser of Electric 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a:t>What would change the electric flux through a circle lying in the </a:t>
            </a:r>
            <a:r>
              <a:rPr lang="en-US" sz="4000" dirty="0" err="1"/>
              <a:t>xz</a:t>
            </a:r>
            <a:r>
              <a:rPr lang="en-US" sz="4000" dirty="0"/>
              <a:t> plane where the electric field is (10N/C)</a:t>
            </a:r>
            <a:r>
              <a:rPr lang="en-US" sz="4000" b="1" dirty="0"/>
              <a:t>j</a:t>
            </a:r>
            <a:r>
              <a:rPr lang="en-US" sz="4000" dirty="0"/>
              <a:t>?</a:t>
            </a:r>
          </a:p>
          <a:p>
            <a:pPr marL="1200150" lvl="1" indent="-742950">
              <a:lnSpc>
                <a:spcPct val="80000"/>
              </a:lnSpc>
              <a:buFont typeface="+mj-lt"/>
              <a:buAutoNum type="arabicPeriod"/>
            </a:pPr>
            <a:r>
              <a:rPr lang="en-US" sz="3600" dirty="0"/>
              <a:t>Changing the magnitude of the electric field</a:t>
            </a:r>
          </a:p>
          <a:p>
            <a:pPr marL="1200150" lvl="1" indent="-742950">
              <a:lnSpc>
                <a:spcPct val="80000"/>
              </a:lnSpc>
              <a:buFont typeface="+mj-lt"/>
              <a:buAutoNum type="arabicPeriod"/>
            </a:pPr>
            <a:r>
              <a:rPr lang="en-US" sz="3600" dirty="0"/>
              <a:t>Changing the surface area of the circle</a:t>
            </a:r>
          </a:p>
          <a:p>
            <a:pPr marL="1200150" lvl="1" indent="-742950">
              <a:lnSpc>
                <a:spcPct val="80000"/>
              </a:lnSpc>
              <a:buFont typeface="+mj-lt"/>
              <a:buAutoNum type="arabicPeriod"/>
            </a:pPr>
            <a:r>
              <a:rPr lang="en-US" sz="3600" dirty="0"/>
              <a:t>Tipping the circle so that it is lying in the </a:t>
            </a:r>
            <a:r>
              <a:rPr lang="en-US" sz="3600" dirty="0" err="1"/>
              <a:t>xy</a:t>
            </a:r>
            <a:r>
              <a:rPr lang="en-US" sz="3600" dirty="0"/>
              <a:t> plane</a:t>
            </a:r>
          </a:p>
          <a:p>
            <a:pPr marL="1200150" lvl="1" indent="-742950">
              <a:lnSpc>
                <a:spcPct val="80000"/>
              </a:lnSpc>
              <a:buFont typeface="+mj-lt"/>
              <a:buAutoNum type="arabicPeriod"/>
            </a:pPr>
            <a:r>
              <a:rPr lang="en-US" sz="3600" dirty="0"/>
              <a:t>All of the above</a:t>
            </a:r>
          </a:p>
          <a:p>
            <a:pPr marL="1200150" lvl="1" indent="-742950">
              <a:lnSpc>
                <a:spcPct val="80000"/>
              </a:lnSpc>
              <a:buFont typeface="+mj-lt"/>
              <a:buAutoNum type="arabicPeriod"/>
            </a:pPr>
            <a:r>
              <a:rPr lang="en-US" sz="3600" dirty="0"/>
              <a:t>None of the above</a:t>
            </a:r>
          </a:p>
        </p:txBody>
      </p:sp>
    </p:spTree>
    <p:extLst>
      <p:ext uri="{BB962C8B-B14F-4D97-AF65-F5344CB8AC3E}">
        <p14:creationId xmlns:p14="http://schemas.microsoft.com/office/powerpoint/2010/main" val="34427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Sept. 11,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AECF7DE2-543C-C34E-943C-33ED9B92B1C3}" type="slidenum">
              <a:rPr lang="en-US"/>
              <a:pPr/>
              <a:t>11</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 </a:t>
            </a:r>
            <a:r>
              <a:rPr lang="en-US" sz="2800" dirty="0" err="1">
                <a:latin typeface="Symbol" charset="2"/>
              </a:rPr>
              <a:t>Δ</a:t>
            </a:r>
            <a:r>
              <a:rPr lang="en-US" sz="2800" b="1" dirty="0" err="1"/>
              <a:t>A</a:t>
            </a:r>
            <a:r>
              <a:rPr lang="en-US" sz="2800" i="1" baseline="-25000" dirty="0" err="1"/>
              <a:t>i</a:t>
            </a:r>
            <a:r>
              <a:rPr lang="en-US" sz="2800" dirty="0"/>
              <a:t> 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 is 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 </a:t>
            </a:r>
            <a:r>
              <a:rPr lang="en-US" sz="2800" dirty="0" err="1">
                <a:latin typeface="Symbol" charset="2"/>
                <a:sym typeface="Wingdings" charset="2"/>
              </a:rPr>
              <a:t>Δ</a:t>
            </a:r>
            <a:r>
              <a:rPr lang="en-US" sz="2800" b="1" dirty="0" err="1">
                <a:sym typeface="Wingdings" charset="2"/>
              </a:rPr>
              <a:t>A</a:t>
            </a:r>
            <a:r>
              <a:rPr lang="en-US" sz="2800" i="1" baseline="-25000" dirty="0" err="1">
                <a:sym typeface="Wingdings" charset="2"/>
              </a:rPr>
              <a:t>i</a:t>
            </a:r>
            <a:r>
              <a:rPr lang="en-US" sz="2800" dirty="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extLst>
              <p:ext uri="{D42A27DB-BD31-4B8C-83A1-F6EECF244321}">
                <p14:modId xmlns:p14="http://schemas.microsoft.com/office/powerpoint/2010/main" val="2587312483"/>
              </p:ext>
            </p:extLst>
          </p:nvPr>
        </p:nvGraphicFramePr>
        <p:xfrm>
          <a:off x="4114800" y="4329113"/>
          <a:ext cx="2255837" cy="1052512"/>
        </p:xfrm>
        <a:graphic>
          <a:graphicData uri="http://schemas.openxmlformats.org/presentationml/2006/ole">
            <mc:AlternateContent xmlns:mc="http://schemas.openxmlformats.org/markup-compatibility/2006">
              <mc:Choice xmlns:v="urn:schemas-microsoft-com:vml" Requires="v">
                <p:oleObj spid="_x0000_s35381" name="Equation" r:id="rId4" imgW="952500" imgH="444500" progId="Equation.DSMT4">
                  <p:embed/>
                </p:oleObj>
              </mc:Choice>
              <mc:Fallback>
                <p:oleObj name="Equation" r:id="rId4" imgW="952500" imgH="444500" progId="Equation.DSMT4">
                  <p:embed/>
                  <p:pic>
                    <p:nvPicPr>
                      <p:cNvPr id="203781" name="Object 5"/>
                      <p:cNvPicPr>
                        <a:picLocks noChangeAspect="1" noChangeArrowheads="1"/>
                      </p:cNvPicPr>
                      <p:nvPr/>
                    </p:nvPicPr>
                    <p:blipFill>
                      <a:blip r:embed="rId5"/>
                      <a:srcRect/>
                      <a:stretch>
                        <a:fillRect/>
                      </a:stretch>
                    </p:blipFill>
                    <p:spPr bwMode="auto">
                      <a:xfrm>
                        <a:off x="4114800" y="4329113"/>
                        <a:ext cx="2255837" cy="1052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nvGraphicFramePr>
        <p:xfrm>
          <a:off x="5776913" y="5237163"/>
          <a:ext cx="1955800" cy="722312"/>
        </p:xfrm>
        <a:graphic>
          <a:graphicData uri="http://schemas.openxmlformats.org/presentationml/2006/ole">
            <mc:AlternateContent xmlns:mc="http://schemas.openxmlformats.org/markup-compatibility/2006">
              <mc:Choice xmlns:v="urn:schemas-microsoft-com:vml" Requires="v">
                <p:oleObj spid="_x0000_s35382" name="Equation" r:id="rId6" imgW="825500" imgH="304800" progId="Equation.DSMT4">
                  <p:embed/>
                </p:oleObj>
              </mc:Choice>
              <mc:Fallback>
                <p:oleObj name="Equation" r:id="rId6" imgW="825500" imgH="304800" progId="Equation.DSMT4">
                  <p:embed/>
                  <p:pic>
                    <p:nvPicPr>
                      <p:cNvPr id="203782" name="Object 6"/>
                      <p:cNvPicPr>
                        <a:picLocks noChangeAspect="1" noChangeArrowheads="1"/>
                      </p:cNvPicPr>
                      <p:nvPr/>
                    </p:nvPicPr>
                    <p:blipFill>
                      <a:blip r:embed="rId7"/>
                      <a:srcRect/>
                      <a:stretch>
                        <a:fillRect/>
                      </a:stretch>
                    </p:blipFill>
                    <p:spPr bwMode="auto">
                      <a:xfrm>
                        <a:off x="5776913" y="5237163"/>
                        <a:ext cx="1955800" cy="722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nvGraphicFramePr>
        <p:xfrm>
          <a:off x="5694363" y="5999163"/>
          <a:ext cx="1985962" cy="722312"/>
        </p:xfrm>
        <a:graphic>
          <a:graphicData uri="http://schemas.openxmlformats.org/presentationml/2006/ole">
            <mc:AlternateContent xmlns:mc="http://schemas.openxmlformats.org/markup-compatibility/2006">
              <mc:Choice xmlns:v="urn:schemas-microsoft-com:vml" Requires="v">
                <p:oleObj spid="_x0000_s35383" name="Equation" r:id="rId8" imgW="838200" imgH="304800" progId="Equation.DSMT4">
                  <p:embed/>
                </p:oleObj>
              </mc:Choice>
              <mc:Fallback>
                <p:oleObj name="Equation" r:id="rId8" imgW="838200" imgH="304800" progId="Equation.DSMT4">
                  <p:embed/>
                  <p:pic>
                    <p:nvPicPr>
                      <p:cNvPr id="203783" name="Object 7"/>
                      <p:cNvPicPr>
                        <a:picLocks noChangeAspect="1" noChangeArrowheads="1"/>
                      </p:cNvPicPr>
                      <p:nvPr/>
                    </p:nvPicPr>
                    <p:blipFill>
                      <a:blip r:embed="rId9"/>
                      <a:srcRect/>
                      <a:stretch>
                        <a:fillRect/>
                      </a:stretch>
                    </p:blipFill>
                    <p:spPr bwMode="auto">
                      <a:xfrm>
                        <a:off x="5694363" y="5999163"/>
                        <a:ext cx="1985962" cy="722312"/>
                      </a:xfrm>
                      <a:prstGeom prst="rect">
                        <a:avLst/>
                      </a:prstGeom>
                      <a:solidFill>
                        <a:schemeClr val="bg1"/>
                      </a:solidFill>
                    </p:spPr>
                  </p:pic>
                </p:oleObj>
              </mc:Fallback>
            </mc:AlternateContent>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10"/>
          <a:srcRect/>
          <a:stretch>
            <a:fillRect/>
          </a:stretch>
        </p:blipFill>
        <p:spPr bwMode="auto">
          <a:xfrm>
            <a:off x="6781800" y="3581400"/>
            <a:ext cx="2362200" cy="1771650"/>
          </a:xfrm>
          <a:prstGeom prst="rect">
            <a:avLst/>
          </a:prstGeom>
          <a:noFill/>
        </p:spPr>
      </p:pic>
    </p:spTree>
    <p:extLst>
      <p:ext uri="{BB962C8B-B14F-4D97-AF65-F5344CB8AC3E}">
        <p14:creationId xmlns:p14="http://schemas.microsoft.com/office/powerpoint/2010/main" val="75683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Sept. 11,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3EB9B037-81C0-1A4F-801E-4388C2A928F7}" type="slidenum">
              <a:rPr lang="en-US"/>
              <a:pPr/>
              <a:t>12</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759200" cy="281940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286000"/>
            <a:ext cx="82296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&lt;π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&gt;0.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&gt;π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&lt;0.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 net 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nvGraphicFramePr>
        <p:xfrm>
          <a:off x="2533650" y="4579938"/>
          <a:ext cx="2101850" cy="614362"/>
        </p:xfrm>
        <a:graphic>
          <a:graphicData uri="http://schemas.openxmlformats.org/presentationml/2006/ole">
            <mc:AlternateContent xmlns:mc="http://schemas.openxmlformats.org/markup-compatibility/2006">
              <mc:Choice xmlns:v="urn:schemas-microsoft-com:vml" Requires="v">
                <p:oleObj spid="_x0000_s36029" name="Equation" r:id="rId5" imgW="1041400" imgH="304800" progId="Equation.DSMT4">
                  <p:embed/>
                </p:oleObj>
              </mc:Choice>
              <mc:Fallback>
                <p:oleObj name="Equation" r:id="rId5" imgW="1041400" imgH="304800" progId="Equation.DSMT4">
                  <p:embed/>
                  <p:pic>
                    <p:nvPicPr>
                      <p:cNvPr id="204807" name="Object 7"/>
                      <p:cNvPicPr>
                        <a:picLocks noChangeAspect="1" noChangeArrowheads="1"/>
                      </p:cNvPicPr>
                      <p:nvPr/>
                    </p:nvPicPr>
                    <p:blipFill>
                      <a:blip r:embed="rId6"/>
                      <a:srcRect/>
                      <a:stretch>
                        <a:fillRect/>
                      </a:stretch>
                    </p:blipFill>
                    <p:spPr bwMode="auto">
                      <a:xfrm>
                        <a:off x="2533650" y="4579938"/>
                        <a:ext cx="2101850" cy="614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9932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Sept. 11, 2019</a:t>
            </a:r>
          </a:p>
        </p:txBody>
      </p:sp>
      <p:sp>
        <p:nvSpPr>
          <p:cNvPr id="7" name="Footer Placeholder 4"/>
          <p:cNvSpPr>
            <a:spLocks noGrp="1"/>
          </p:cNvSpPr>
          <p:nvPr>
            <p:ph type="ftr" sz="quarter" idx="11"/>
          </p:nvPr>
        </p:nvSpPr>
        <p:spPr/>
        <p:txBody>
          <a:bodyPr/>
          <a:lstStyle/>
          <a:p>
            <a:r>
              <a:rPr lang="en-US"/>
              <a:t>PHYS 1444-002, Fall 2019                    Dr. Jaehoon Yu</a:t>
            </a:r>
          </a:p>
        </p:txBody>
      </p:sp>
      <p:sp>
        <p:nvSpPr>
          <p:cNvPr id="8" name="Slide Number Placeholder 5"/>
          <p:cNvSpPr>
            <a:spLocks noGrp="1"/>
          </p:cNvSpPr>
          <p:nvPr>
            <p:ph type="sldNum" sz="quarter" idx="12"/>
          </p:nvPr>
        </p:nvSpPr>
        <p:spPr/>
        <p:txBody>
          <a:bodyPr/>
          <a:lstStyle/>
          <a:p>
            <a:fld id="{BB09488C-0840-9B44-825B-4948AB0B4A55}" type="slidenum">
              <a:rPr lang="en-US"/>
              <a:pPr/>
              <a:t>13</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The 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bottom figure?</a:t>
            </a:r>
          </a:p>
          <a:p>
            <a:pPr lvl="1"/>
            <a:r>
              <a:rPr lang="en-US" sz="2400" dirty="0">
                <a:sym typeface="Wingdings" charset="2"/>
              </a:rPr>
              <a:t>There should be a net inward flux (negative flux) since the total charge inside the volume is negative.</a:t>
            </a:r>
          </a:p>
          <a:p>
            <a:r>
              <a:rPr lang="en-US" sz="2800" dirty="0">
                <a:sym typeface="Wingdings" charset="2"/>
              </a:rPr>
              <a:t>The net flux that crosses an enclosed surface is proportional to the total charge inside the surface. </a:t>
            </a:r>
            <a:r>
              <a:rPr lang="en-US" sz="2800" dirty="0" err="1">
                <a:sym typeface="Wingdings" charset="2"/>
              </a:rPr>
              <a:t></a:t>
            </a:r>
            <a:r>
              <a:rPr lang="en-US" sz="2800" dirty="0">
                <a:sym typeface="Wingdings" charset="2"/>
              </a:rPr>
              <a:t> This is the crux of Gauss’ law.</a:t>
            </a:r>
          </a:p>
        </p:txBody>
      </p:sp>
      <p:sp>
        <p:nvSpPr>
          <p:cNvPr id="2" name="Rectangle 1"/>
          <p:cNvSpPr/>
          <p:nvPr/>
        </p:nvSpPr>
        <p:spPr bwMode="auto">
          <a:xfrm>
            <a:off x="56388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73914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740625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Sept. 11,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F9B5C29B-0438-7546-A5C5-7B4E9EEDE26F}" type="slidenum">
              <a:rPr lang="en-US"/>
              <a:pPr/>
              <a:t>14</a:t>
            </a:fld>
            <a:endParaRPr lang="en-US"/>
          </a:p>
        </p:txBody>
      </p:sp>
      <p:pic>
        <p:nvPicPr>
          <p:cNvPr id="207874" name="Picture 2" descr="FG22_005"/>
          <p:cNvPicPr>
            <a:picLocks noChangeAspect="1" noChangeArrowheads="1"/>
          </p:cNvPicPr>
          <p:nvPr/>
        </p:nvPicPr>
        <p:blipFill>
          <a:blip r:embed="rId3"/>
          <a:srcRect/>
          <a:stretch>
            <a:fillRect/>
          </a:stretch>
        </p:blipFill>
        <p:spPr bwMode="auto">
          <a:xfrm>
            <a:off x="1600200" y="533400"/>
            <a:ext cx="5562600" cy="2628900"/>
          </a:xfrm>
          <a:prstGeom prst="rect">
            <a:avLst/>
          </a:prstGeom>
          <a:noFill/>
        </p:spPr>
      </p:pic>
      <p:sp>
        <p:nvSpPr>
          <p:cNvPr id="207875" name="Rectangle 3"/>
          <p:cNvSpPr>
            <a:spLocks noGrp="1" noChangeArrowheads="1"/>
          </p:cNvSpPr>
          <p:nvPr>
            <p:ph type="title"/>
          </p:nvPr>
        </p:nvSpPr>
        <p:spPr>
          <a:xfrm>
            <a:off x="533400" y="76200"/>
            <a:ext cx="8077200" cy="685800"/>
          </a:xfrm>
        </p:spPr>
        <p:txBody>
          <a:bodyPr/>
          <a:lstStyle/>
          <a:p>
            <a:r>
              <a:rPr lang="en-US"/>
              <a:t>Gauss’ Law</a:t>
            </a:r>
          </a:p>
        </p:txBody>
      </p:sp>
      <p:sp>
        <p:nvSpPr>
          <p:cNvPr id="207876" name="Rectangle 4"/>
          <p:cNvSpPr>
            <a:spLocks noGrp="1" noChangeArrowheads="1"/>
          </p:cNvSpPr>
          <p:nvPr>
            <p:ph type="body" idx="1"/>
          </p:nvPr>
        </p:nvSpPr>
        <p:spPr>
          <a:xfrm>
            <a:off x="533400" y="3048000"/>
            <a:ext cx="7924800" cy="3276600"/>
          </a:xfrm>
        </p:spPr>
        <p:txBody>
          <a:bodyPr/>
          <a:lstStyle/>
          <a:p>
            <a:r>
              <a:rPr lang="en-US" dirty="0"/>
              <a:t>Let’s consider the case in the above figure.</a:t>
            </a:r>
          </a:p>
          <a:p>
            <a:r>
              <a:rPr lang="en-US" dirty="0"/>
              <a:t>What are the results of the closed integral of the Gaussian surfaces A</a:t>
            </a:r>
            <a:r>
              <a:rPr lang="en-US" baseline="-25000" dirty="0"/>
              <a:t>1</a:t>
            </a:r>
            <a:r>
              <a:rPr lang="en-US" dirty="0"/>
              <a:t> and A</a:t>
            </a:r>
            <a:r>
              <a:rPr lang="en-US" baseline="-25000" dirty="0"/>
              <a:t>2</a:t>
            </a:r>
            <a:r>
              <a:rPr lang="en-US" dirty="0"/>
              <a:t>?</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p:txBody>
      </p:sp>
      <p:graphicFrame>
        <p:nvGraphicFramePr>
          <p:cNvPr id="207877" name="Object 5"/>
          <p:cNvGraphicFramePr>
            <a:graphicFrameLocks noChangeAspect="1"/>
          </p:cNvGraphicFramePr>
          <p:nvPr/>
        </p:nvGraphicFramePr>
        <p:xfrm>
          <a:off x="2438400" y="4738688"/>
          <a:ext cx="1343025" cy="685800"/>
        </p:xfrm>
        <a:graphic>
          <a:graphicData uri="http://schemas.openxmlformats.org/presentationml/2006/ole">
            <mc:AlternateContent xmlns:mc="http://schemas.openxmlformats.org/markup-compatibility/2006">
              <mc:Choice xmlns:v="urn:schemas-microsoft-com:vml" Requires="v">
                <p:oleObj spid="_x0000_s37617" name="Equation" r:id="rId4" imgW="596900" imgH="304800" progId="Equation.DSMT4">
                  <p:embed/>
                </p:oleObj>
              </mc:Choice>
              <mc:Fallback>
                <p:oleObj name="Equation" r:id="rId4" imgW="596900" imgH="304800" progId="Equation.DSMT4">
                  <p:embed/>
                  <p:pic>
                    <p:nvPicPr>
                      <p:cNvPr id="207877" name="Object 5"/>
                      <p:cNvPicPr>
                        <a:picLocks noChangeAspect="1" noChangeArrowheads="1"/>
                      </p:cNvPicPr>
                      <p:nvPr/>
                    </p:nvPicPr>
                    <p:blipFill>
                      <a:blip r:embed="rId5"/>
                      <a:srcRect/>
                      <a:stretch>
                        <a:fillRect/>
                      </a:stretch>
                    </p:blipFill>
                    <p:spPr bwMode="auto">
                      <a:xfrm>
                        <a:off x="2438400" y="4738688"/>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032125" y="1793875"/>
            <a:ext cx="336550" cy="457200"/>
          </a:xfrm>
          <a:prstGeom prst="rect">
            <a:avLst/>
          </a:prstGeom>
          <a:noFill/>
          <a:ln w="9525">
            <a:noFill/>
            <a:miter lim="800000"/>
            <a:headEnd/>
            <a:tailEnd/>
          </a:ln>
          <a:effectLst/>
        </p:spPr>
        <p:txBody>
          <a:bodyPr wrap="non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835650" y="1676400"/>
            <a:ext cx="438150" cy="457200"/>
          </a:xfrm>
          <a:prstGeom prst="rect">
            <a:avLst/>
          </a:prstGeom>
          <a:noFill/>
          <a:ln w="9525">
            <a:noFill/>
            <a:miter lim="800000"/>
            <a:headEnd/>
            <a:tailEnd/>
          </a:ln>
          <a:effectLst/>
        </p:spPr>
        <p:txBody>
          <a:bodyPr wrap="non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nvGraphicFramePr>
        <p:xfrm>
          <a:off x="2438400" y="5600700"/>
          <a:ext cx="1343025" cy="685800"/>
        </p:xfrm>
        <a:graphic>
          <a:graphicData uri="http://schemas.openxmlformats.org/presentationml/2006/ole">
            <mc:AlternateContent xmlns:mc="http://schemas.openxmlformats.org/markup-compatibility/2006">
              <mc:Choice xmlns:v="urn:schemas-microsoft-com:vml" Requires="v">
                <p:oleObj spid="_x0000_s37618" name="Equation" r:id="rId6" imgW="596900" imgH="304800" progId="Equation.DSMT4">
                  <p:embed/>
                </p:oleObj>
              </mc:Choice>
              <mc:Fallback>
                <p:oleObj name="Equation" r:id="rId6" imgW="596900" imgH="304800" progId="Equation.DSMT4">
                  <p:embed/>
                  <p:pic>
                    <p:nvPicPr>
                      <p:cNvPr id="207880" name="Object 8"/>
                      <p:cNvPicPr>
                        <a:picLocks noChangeAspect="1" noChangeArrowheads="1"/>
                      </p:cNvPicPr>
                      <p:nvPr/>
                    </p:nvPicPr>
                    <p:blipFill>
                      <a:blip r:embed="rId7"/>
                      <a:srcRect/>
                      <a:stretch>
                        <a:fillRect/>
                      </a:stretch>
                    </p:blipFill>
                    <p:spPr bwMode="auto">
                      <a:xfrm>
                        <a:off x="2438400" y="5600700"/>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nvGraphicFramePr>
        <p:xfrm>
          <a:off x="3810000" y="4648200"/>
          <a:ext cx="514350" cy="914400"/>
        </p:xfrm>
        <a:graphic>
          <a:graphicData uri="http://schemas.openxmlformats.org/presentationml/2006/ole">
            <mc:AlternateContent xmlns:mc="http://schemas.openxmlformats.org/markup-compatibility/2006">
              <mc:Choice xmlns:v="urn:schemas-microsoft-com:vml" Requires="v">
                <p:oleObj spid="_x0000_s37619" name="Equation" r:id="rId8" imgW="228600" imgH="406080" progId="Equation.DSMT4">
                  <p:embed/>
                </p:oleObj>
              </mc:Choice>
              <mc:Fallback>
                <p:oleObj name="Equation" r:id="rId8" imgW="228600" imgH="406080" progId="Equation.DSMT4">
                  <p:embed/>
                  <p:pic>
                    <p:nvPicPr>
                      <p:cNvPr id="20788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648200"/>
                        <a:ext cx="514350"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nvGraphicFramePr>
        <p:xfrm>
          <a:off x="3743325" y="5486400"/>
          <a:ext cx="600075" cy="914400"/>
        </p:xfrm>
        <a:graphic>
          <a:graphicData uri="http://schemas.openxmlformats.org/presentationml/2006/ole">
            <mc:AlternateContent xmlns:mc="http://schemas.openxmlformats.org/markup-compatibility/2006">
              <mc:Choice xmlns:v="urn:schemas-microsoft-com:vml" Requires="v">
                <p:oleObj spid="_x0000_s37620" name="Equation" r:id="rId10" imgW="266400" imgH="406080" progId="Equation.DSMT4">
                  <p:embed/>
                </p:oleObj>
              </mc:Choice>
              <mc:Fallback>
                <p:oleObj name="Equation" r:id="rId10" imgW="266400" imgH="406080" progId="Equation.DSMT4">
                  <p:embed/>
                  <p:pic>
                    <p:nvPicPr>
                      <p:cNvPr id="20788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3325" y="5486400"/>
                        <a:ext cx="6000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951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Wednesday, Sept. 11, 2019</a:t>
            </a:r>
          </a:p>
        </p:txBody>
      </p:sp>
      <p:sp>
        <p:nvSpPr>
          <p:cNvPr id="17" name="Footer Placeholder 4"/>
          <p:cNvSpPr>
            <a:spLocks noGrp="1"/>
          </p:cNvSpPr>
          <p:nvPr>
            <p:ph type="ftr" sz="quarter" idx="11"/>
          </p:nvPr>
        </p:nvSpPr>
        <p:spPr/>
        <p:txBody>
          <a:bodyPr/>
          <a:lstStyle/>
          <a:p>
            <a:r>
              <a:rPr lang="en-US"/>
              <a:t>PHYS 1444-002, Fall 2019                    Dr. Jaehoon Yu</a:t>
            </a:r>
          </a:p>
        </p:txBody>
      </p:sp>
      <p:sp>
        <p:nvSpPr>
          <p:cNvPr id="18" name="Slide Number Placeholder 5"/>
          <p:cNvSpPr>
            <a:spLocks noGrp="1"/>
          </p:cNvSpPr>
          <p:nvPr>
            <p:ph type="sldNum" sz="quarter" idx="12"/>
          </p:nvPr>
        </p:nvSpPr>
        <p:spPr/>
        <p:txBody>
          <a:bodyPr/>
          <a:lstStyle/>
          <a:p>
            <a:fld id="{4EDCFC4C-6E18-FD4E-93F6-E905DDAF783E}" type="slidenum">
              <a:rPr lang="en-US"/>
              <a:pPr/>
              <a:t>15</a:t>
            </a:fld>
            <a:endParaRPr lang="en-US"/>
          </a:p>
        </p:txBody>
      </p:sp>
      <p:pic>
        <p:nvPicPr>
          <p:cNvPr id="208898" name="Picture 2" descr="FG22_007"/>
          <p:cNvPicPr>
            <a:picLocks noChangeAspect="1" noChangeArrowheads="1"/>
          </p:cNvPicPr>
          <p:nvPr/>
        </p:nvPicPr>
        <p:blipFill>
          <a:blip r:embed="rId3"/>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0" y="304800"/>
            <a:ext cx="7239000" cy="685800"/>
          </a:xfrm>
        </p:spPr>
        <p:txBody>
          <a:bodyPr/>
          <a:lstStyle/>
          <a:p>
            <a:r>
              <a:rPr lang="en-US"/>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 Gaussian 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Must have the same magnitude (uniform) at 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outward parallel to the surface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Gaussian integral can be written as </a:t>
            </a:r>
          </a:p>
        </p:txBody>
      </p:sp>
      <p:graphicFrame>
        <p:nvGraphicFramePr>
          <p:cNvPr id="208902" name="Object 6"/>
          <p:cNvGraphicFramePr>
            <a:graphicFrameLocks noChangeAspect="1"/>
          </p:cNvGraphicFramePr>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55777" name="Equation" r:id="rId4" imgW="596900" imgH="304800" progId="Equation.DSMT4">
                  <p:embed/>
                </p:oleObj>
              </mc:Choice>
              <mc:Fallback>
                <p:oleObj name="Equation" r:id="rId4" imgW="596900" imgH="304800" progId="Equation.DSMT4">
                  <p:embed/>
                  <p:pic>
                    <p:nvPicPr>
                      <p:cNvPr id="208902" name="Object 6"/>
                      <p:cNvPicPr>
                        <a:picLocks noChangeAspect="1" noChangeArrowheads="1"/>
                      </p:cNvPicPr>
                      <p:nvPr/>
                    </p:nvPicPr>
                    <p:blipFill>
                      <a:blip r:embed="rId5"/>
                      <a:srcRect/>
                      <a:stretch>
                        <a:fillRect/>
                      </a:stretch>
                    </p:blipFill>
                    <p:spPr bwMode="auto">
                      <a:xfrm>
                        <a:off x="152400" y="5322888"/>
                        <a:ext cx="124460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55778" name="Equation" r:id="rId6" imgW="253800" imgH="152280" progId="Equation.DSMT4">
                  <p:embed/>
                </p:oleObj>
              </mc:Choice>
              <mc:Fallback>
                <p:oleObj name="Equation" r:id="rId6" imgW="253800" imgH="152280" progId="Equation.DSMT4">
                  <p:embed/>
                  <p:pic>
                    <p:nvPicPr>
                      <p:cNvPr id="2089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55779" name="Equation" r:id="rId8" imgW="546100" imgH="304800" progId="Equation.DSMT4">
                  <p:embed/>
                </p:oleObj>
              </mc:Choice>
              <mc:Fallback>
                <p:oleObj name="Equation" r:id="rId8" imgW="546100" imgH="304800" progId="Equation.DSMT4">
                  <p:embed/>
                  <p:pic>
                    <p:nvPicPr>
                      <p:cNvPr id="208906" name="Object 10"/>
                      <p:cNvPicPr>
                        <a:picLocks noChangeAspect="1" noChangeArrowheads="1"/>
                      </p:cNvPicPr>
                      <p:nvPr/>
                    </p:nvPicPr>
                    <p:blipFill>
                      <a:blip r:embed="rId9"/>
                      <a:srcRect/>
                      <a:stretch>
                        <a:fillRect/>
                      </a:stretch>
                    </p:blipFill>
                    <p:spPr bwMode="auto">
                      <a:xfrm>
                        <a:off x="1404938" y="5322888"/>
                        <a:ext cx="113665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55780" name="Equation" r:id="rId10" imgW="533400" imgH="304800" progId="Equation.DSMT4">
                  <p:embed/>
                </p:oleObj>
              </mc:Choice>
              <mc:Fallback>
                <p:oleObj name="Equation" r:id="rId10" imgW="533400" imgH="304800" progId="Equation.DSMT4">
                  <p:embed/>
                  <p:pic>
                    <p:nvPicPr>
                      <p:cNvPr id="208907" name="Object 11"/>
                      <p:cNvPicPr>
                        <a:picLocks noChangeAspect="1" noChangeArrowheads="1"/>
                      </p:cNvPicPr>
                      <p:nvPr/>
                    </p:nvPicPr>
                    <p:blipFill>
                      <a:blip r:embed="rId11"/>
                      <a:srcRect/>
                      <a:stretch>
                        <a:fillRect/>
                      </a:stretch>
                    </p:blipFill>
                    <p:spPr bwMode="auto">
                      <a:xfrm>
                        <a:off x="2425700" y="5321300"/>
                        <a:ext cx="1112838"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55781" name="Equation" r:id="rId12" imgW="660400" imgH="304800" progId="Equation.DSMT4">
                  <p:embed/>
                </p:oleObj>
              </mc:Choice>
              <mc:Fallback>
                <p:oleObj name="Equation" r:id="rId12" imgW="660400" imgH="304800" progId="Equation.DSMT4">
                  <p:embed/>
                  <p:pic>
                    <p:nvPicPr>
                      <p:cNvPr id="208908" name="Object 12"/>
                      <p:cNvPicPr>
                        <a:picLocks noChangeAspect="1" noChangeArrowheads="1"/>
                      </p:cNvPicPr>
                      <p:nvPr/>
                    </p:nvPicPr>
                    <p:blipFill>
                      <a:blip r:embed="rId13"/>
                      <a:srcRect/>
                      <a:stretch>
                        <a:fillRect/>
                      </a:stretch>
                    </p:blipFill>
                    <p:spPr bwMode="auto">
                      <a:xfrm>
                        <a:off x="3505200" y="5337175"/>
                        <a:ext cx="1376363" cy="6334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55782" name="Equation" r:id="rId14" imgW="444500" imgH="431800" progId="Equation.DSMT4">
                  <p:embed/>
                </p:oleObj>
              </mc:Choice>
              <mc:Fallback>
                <p:oleObj name="Equation" r:id="rId14" imgW="444500" imgH="431800" progId="Equation.DSMT4">
                  <p:embed/>
                  <p:pic>
                    <p:nvPicPr>
                      <p:cNvPr id="208909" name="Object 13"/>
                      <p:cNvPicPr>
                        <a:picLocks noChangeAspect="1" noChangeArrowheads="1"/>
                      </p:cNvPicPr>
                      <p:nvPr/>
                    </p:nvPicPr>
                    <p:blipFill>
                      <a:blip r:embed="rId15"/>
                      <a:srcRect/>
                      <a:stretch>
                        <a:fillRect/>
                      </a:stretch>
                    </p:blipFill>
                    <p:spPr bwMode="auto">
                      <a:xfrm>
                        <a:off x="4865688" y="5232400"/>
                        <a:ext cx="925512" cy="8985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55783" name="Equation" r:id="rId16" imgW="203040" imgH="406080" progId="Equation.DSMT4">
                  <p:embed/>
                </p:oleObj>
              </mc:Choice>
              <mc:Fallback>
                <p:oleObj name="Equation" r:id="rId16" imgW="203040" imgH="406080" progId="Equation.DSMT4">
                  <p:embed/>
                  <p:pic>
                    <p:nvPicPr>
                      <p:cNvPr id="20891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55784" name="Equation" r:id="rId18" imgW="457200" imgH="431800" progId="Equation.DSMT4">
                  <p:embed/>
                </p:oleObj>
              </mc:Choice>
              <mc:Fallback>
                <p:oleObj name="Equation" r:id="rId18" imgW="457200" imgH="431800" progId="Equation.DSMT4">
                  <p:embed/>
                  <p:pic>
                    <p:nvPicPr>
                      <p:cNvPr id="208911" name="Object 15"/>
                      <p:cNvPicPr>
                        <a:picLocks noChangeAspect="1" noChangeArrowheads="1"/>
                      </p:cNvPicPr>
                      <p:nvPr/>
                    </p:nvPicPr>
                    <p:blipFill>
                      <a:blip r:embed="rId19"/>
                      <a:srcRect/>
                      <a:stretch>
                        <a:fillRect/>
                      </a:stretch>
                    </p:blipFill>
                    <p:spPr bwMode="auto">
                      <a:xfrm>
                        <a:off x="7794625" y="4918075"/>
                        <a:ext cx="1196975" cy="121126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49611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Sept. 11, 2019</a:t>
            </a:r>
          </a:p>
        </p:txBody>
      </p:sp>
      <p:sp>
        <p:nvSpPr>
          <p:cNvPr id="15" name="Footer Placeholder 4"/>
          <p:cNvSpPr>
            <a:spLocks noGrp="1"/>
          </p:cNvSpPr>
          <p:nvPr>
            <p:ph type="ftr" sz="quarter" idx="11"/>
          </p:nvPr>
        </p:nvSpPr>
        <p:spPr/>
        <p:txBody>
          <a:bodyPr/>
          <a:lstStyle/>
          <a:p>
            <a:r>
              <a:rPr lang="en-US"/>
              <a:t>PHYS 1444-002, Fall 2019                    Dr. Jaehoon Yu</a:t>
            </a:r>
          </a:p>
        </p:txBody>
      </p:sp>
      <p:sp>
        <p:nvSpPr>
          <p:cNvPr id="16" name="Slide Number Placeholder 5"/>
          <p:cNvSpPr>
            <a:spLocks noGrp="1"/>
          </p:cNvSpPr>
          <p:nvPr>
            <p:ph type="sldNum" sz="quarter" idx="12"/>
          </p:nvPr>
        </p:nvSpPr>
        <p:spPr/>
        <p:txBody>
          <a:bodyPr/>
          <a:lstStyle/>
          <a:p>
            <a:fld id="{49281944-574F-FF4B-8F60-DE60AF160DB9}" type="slidenum">
              <a:rPr lang="en-US"/>
              <a:pPr/>
              <a:t>16</a:t>
            </a:fld>
            <a:endParaRPr lang="en-US"/>
          </a:p>
        </p:txBody>
      </p:sp>
      <p:pic>
        <p:nvPicPr>
          <p:cNvPr id="209922" name="Picture 2" descr="FG22_007"/>
          <p:cNvPicPr>
            <a:picLocks noChangeAspect="1" noChangeArrowheads="1"/>
          </p:cNvPicPr>
          <p:nvPr/>
        </p:nvPicPr>
        <p:blipFill>
          <a:blip r:embed="rId3"/>
          <a:srcRect/>
          <a:stretch>
            <a:fillRect/>
          </a:stretch>
        </p:blipFill>
        <p:spPr bwMode="auto">
          <a:xfrm>
            <a:off x="6248400" y="152400"/>
            <a:ext cx="3200400" cy="2400300"/>
          </a:xfrm>
          <a:prstGeom prst="rect">
            <a:avLst/>
          </a:prstGeom>
          <a:noFill/>
        </p:spPr>
      </p:pic>
      <p:sp>
        <p:nvSpPr>
          <p:cNvPr id="209923" name="Rectangle 3"/>
          <p:cNvSpPr>
            <a:spLocks noGrp="1" noChangeArrowheads="1"/>
          </p:cNvSpPr>
          <p:nvPr>
            <p:ph type="title"/>
          </p:nvPr>
        </p:nvSpPr>
        <p:spPr>
          <a:xfrm>
            <a:off x="76200" y="228600"/>
            <a:ext cx="7239000" cy="685800"/>
          </a:xfrm>
        </p:spPr>
        <p:txBody>
          <a:bodyPr/>
          <a:lstStyle/>
          <a:p>
            <a:r>
              <a:rPr lang="en-US"/>
              <a:t>Gauss’ Law from Coulomb’s Law</a:t>
            </a:r>
          </a:p>
        </p:txBody>
      </p:sp>
      <p:sp>
        <p:nvSpPr>
          <p:cNvPr id="209924" name="Rectangle 4"/>
          <p:cNvSpPr>
            <a:spLocks noGrp="1" noChangeArrowheads="1"/>
          </p:cNvSpPr>
          <p:nvPr>
            <p:ph type="body" idx="1"/>
          </p:nvPr>
        </p:nvSpPr>
        <p:spPr>
          <a:xfrm>
            <a:off x="152400" y="1066800"/>
            <a:ext cx="7010400" cy="1905000"/>
          </a:xfrm>
        </p:spPr>
        <p:txBody>
          <a:bodyPr/>
          <a:lstStyle/>
          <a:p>
            <a:r>
              <a:rPr lang="en-US" sz="2800" dirty="0"/>
              <a:t>Let’s consider a single static point charge Q surrounded by an imaginary spherical surface.</a:t>
            </a:r>
          </a:p>
          <a:p>
            <a:r>
              <a:rPr lang="en-US" sz="2800" dirty="0">
                <a:sym typeface="Wingdings" charset="2"/>
              </a:rPr>
              <a:t>Coulomb’s law tells us that the electric field at a spherical surface of radius r is </a:t>
            </a:r>
            <a:endParaRPr lang="en-US" sz="2800" dirty="0"/>
          </a:p>
        </p:txBody>
      </p:sp>
      <p:sp>
        <p:nvSpPr>
          <p:cNvPr id="209925" name="Rectangle 5"/>
          <p:cNvSpPr>
            <a:spLocks noChangeArrowheads="1"/>
          </p:cNvSpPr>
          <p:nvPr/>
        </p:nvSpPr>
        <p:spPr bwMode="auto">
          <a:xfrm>
            <a:off x="228600" y="3429000"/>
            <a:ext cx="89154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sym typeface="Wingdings" charset="2"/>
              </a:rPr>
              <a:t>Performing a closed integral over the surface, we obtain</a:t>
            </a:r>
          </a:p>
        </p:txBody>
      </p:sp>
      <p:graphicFrame>
        <p:nvGraphicFramePr>
          <p:cNvPr id="209926" name="Object 6"/>
          <p:cNvGraphicFramePr>
            <a:graphicFrameLocks noChangeAspect="1"/>
          </p:cNvGraphicFramePr>
          <p:nvPr/>
        </p:nvGraphicFramePr>
        <p:xfrm>
          <a:off x="457200" y="4019550"/>
          <a:ext cx="1317625" cy="800100"/>
        </p:xfrm>
        <a:graphic>
          <a:graphicData uri="http://schemas.openxmlformats.org/presentationml/2006/ole">
            <mc:AlternateContent xmlns:mc="http://schemas.openxmlformats.org/markup-compatibility/2006">
              <mc:Choice xmlns:v="urn:schemas-microsoft-com:vml" Requires="v">
                <p:oleObj spid="_x0000_s72997" name="Equation" r:id="rId4" imgW="596900" imgH="304800" progId="Equation.DSMT4">
                  <p:embed/>
                </p:oleObj>
              </mc:Choice>
              <mc:Fallback>
                <p:oleObj name="Equation" r:id="rId4" imgW="596900" imgH="304800" progId="Equation.DSMT4">
                  <p:embed/>
                  <p:pic>
                    <p:nvPicPr>
                      <p:cNvPr id="209926" name="Object 6"/>
                      <p:cNvPicPr>
                        <a:picLocks noChangeAspect="1" noChangeArrowheads="1"/>
                      </p:cNvPicPr>
                      <p:nvPr/>
                    </p:nvPicPr>
                    <p:blipFill>
                      <a:blip r:embed="rId5"/>
                      <a:srcRect/>
                      <a:stretch>
                        <a:fillRect/>
                      </a:stretch>
                    </p:blipFill>
                    <p:spPr bwMode="auto">
                      <a:xfrm>
                        <a:off x="457200" y="4019550"/>
                        <a:ext cx="1317625" cy="8001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9927" name="Text Box 7"/>
          <p:cNvSpPr txBox="1">
            <a:spLocks noChangeArrowheads="1"/>
          </p:cNvSpPr>
          <p:nvPr/>
        </p:nvSpPr>
        <p:spPr bwMode="auto">
          <a:xfrm>
            <a:off x="6553200" y="6048375"/>
            <a:ext cx="1368425" cy="42545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Gauss’ Law</a:t>
            </a:r>
          </a:p>
        </p:txBody>
      </p:sp>
      <p:graphicFrame>
        <p:nvGraphicFramePr>
          <p:cNvPr id="209928" name="Object 8"/>
          <p:cNvGraphicFramePr>
            <a:graphicFrameLocks noChangeAspect="1"/>
          </p:cNvGraphicFramePr>
          <p:nvPr>
            <p:extLst>
              <p:ext uri="{D42A27DB-BD31-4B8C-83A1-F6EECF244321}">
                <p14:modId xmlns:p14="http://schemas.microsoft.com/office/powerpoint/2010/main" val="211316423"/>
              </p:ext>
            </p:extLst>
          </p:nvPr>
        </p:nvGraphicFramePr>
        <p:xfrm>
          <a:off x="4819650" y="2344738"/>
          <a:ext cx="1962150" cy="1174750"/>
        </p:xfrm>
        <a:graphic>
          <a:graphicData uri="http://schemas.openxmlformats.org/presentationml/2006/ole">
            <mc:AlternateContent xmlns:mc="http://schemas.openxmlformats.org/markup-compatibility/2006">
              <mc:Choice xmlns:v="urn:schemas-microsoft-com:vml" Requires="v">
                <p:oleObj spid="_x0000_s72998" name="Equation" r:id="rId6" imgW="749300" imgH="419100" progId="Equation.DSMT4">
                  <p:embed/>
                </p:oleObj>
              </mc:Choice>
              <mc:Fallback>
                <p:oleObj name="Equation" r:id="rId6" imgW="749300" imgH="419100" progId="Equation.DSMT4">
                  <p:embed/>
                  <p:pic>
                    <p:nvPicPr>
                      <p:cNvPr id="209928" name="Object 8"/>
                      <p:cNvPicPr>
                        <a:picLocks noChangeAspect="1" noChangeArrowheads="1"/>
                      </p:cNvPicPr>
                      <p:nvPr/>
                    </p:nvPicPr>
                    <p:blipFill>
                      <a:blip r:embed="rId7"/>
                      <a:srcRect/>
                      <a:stretch>
                        <a:fillRect/>
                      </a:stretch>
                    </p:blipFill>
                    <p:spPr bwMode="auto">
                      <a:xfrm>
                        <a:off x="4819650" y="2344738"/>
                        <a:ext cx="1962150" cy="11747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29" name="Object 9"/>
          <p:cNvGraphicFramePr>
            <a:graphicFrameLocks noChangeAspect="1"/>
          </p:cNvGraphicFramePr>
          <p:nvPr/>
        </p:nvGraphicFramePr>
        <p:xfrm>
          <a:off x="3865563" y="4937125"/>
          <a:ext cx="2216150" cy="1100138"/>
        </p:xfrm>
        <a:graphic>
          <a:graphicData uri="http://schemas.openxmlformats.org/presentationml/2006/ole">
            <mc:AlternateContent xmlns:mc="http://schemas.openxmlformats.org/markup-compatibility/2006">
              <mc:Choice xmlns:v="urn:schemas-microsoft-com:vml" Requires="v">
                <p:oleObj spid="_x0000_s72999" name="Equation" r:id="rId8" imgW="1003300" imgH="419100" progId="Equation.DSMT4">
                  <p:embed/>
                </p:oleObj>
              </mc:Choice>
              <mc:Fallback>
                <p:oleObj name="Equation" r:id="rId8" imgW="1003300" imgH="419100" progId="Equation.DSMT4">
                  <p:embed/>
                  <p:pic>
                    <p:nvPicPr>
                      <p:cNvPr id="209929" name="Object 9"/>
                      <p:cNvPicPr>
                        <a:picLocks noChangeAspect="1" noChangeArrowheads="1"/>
                      </p:cNvPicPr>
                      <p:nvPr/>
                    </p:nvPicPr>
                    <p:blipFill>
                      <a:blip r:embed="rId9"/>
                      <a:srcRect/>
                      <a:stretch>
                        <a:fillRect/>
                      </a:stretch>
                    </p:blipFill>
                    <p:spPr bwMode="auto">
                      <a:xfrm>
                        <a:off x="3865563" y="4937125"/>
                        <a:ext cx="221615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0" name="Object 10"/>
          <p:cNvGraphicFramePr>
            <a:graphicFrameLocks noChangeAspect="1"/>
          </p:cNvGraphicFramePr>
          <p:nvPr/>
        </p:nvGraphicFramePr>
        <p:xfrm>
          <a:off x="1827213" y="3870325"/>
          <a:ext cx="2273300" cy="1100138"/>
        </p:xfrm>
        <a:graphic>
          <a:graphicData uri="http://schemas.openxmlformats.org/presentationml/2006/ole">
            <mc:AlternateContent xmlns:mc="http://schemas.openxmlformats.org/markup-compatibility/2006">
              <mc:Choice xmlns:v="urn:schemas-microsoft-com:vml" Requires="v">
                <p:oleObj spid="_x0000_s73000" name="Equation" r:id="rId10" imgW="1028700" imgH="419100" progId="Equation.DSMT4">
                  <p:embed/>
                </p:oleObj>
              </mc:Choice>
              <mc:Fallback>
                <p:oleObj name="Equation" r:id="rId10" imgW="1028700" imgH="419100" progId="Equation.DSMT4">
                  <p:embed/>
                  <p:pic>
                    <p:nvPicPr>
                      <p:cNvPr id="209930" name="Object 10"/>
                      <p:cNvPicPr>
                        <a:picLocks noChangeAspect="1" noChangeArrowheads="1"/>
                      </p:cNvPicPr>
                      <p:nvPr/>
                    </p:nvPicPr>
                    <p:blipFill>
                      <a:blip r:embed="rId11"/>
                      <a:srcRect/>
                      <a:stretch>
                        <a:fillRect/>
                      </a:stretch>
                    </p:blipFill>
                    <p:spPr bwMode="auto">
                      <a:xfrm>
                        <a:off x="1827213" y="3870325"/>
                        <a:ext cx="22733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1" name="Object 11"/>
          <p:cNvGraphicFramePr>
            <a:graphicFrameLocks noChangeAspect="1"/>
          </p:cNvGraphicFramePr>
          <p:nvPr/>
        </p:nvGraphicFramePr>
        <p:xfrm>
          <a:off x="4113213" y="3870325"/>
          <a:ext cx="1739900" cy="1100138"/>
        </p:xfrm>
        <a:graphic>
          <a:graphicData uri="http://schemas.openxmlformats.org/presentationml/2006/ole">
            <mc:AlternateContent xmlns:mc="http://schemas.openxmlformats.org/markup-compatibility/2006">
              <mc:Choice xmlns:v="urn:schemas-microsoft-com:vml" Requires="v">
                <p:oleObj spid="_x0000_s73001" name="Equation" r:id="rId12" imgW="787400" imgH="419100" progId="Equation.DSMT4">
                  <p:embed/>
                </p:oleObj>
              </mc:Choice>
              <mc:Fallback>
                <p:oleObj name="Equation" r:id="rId12" imgW="787400" imgH="419100" progId="Equation.DSMT4">
                  <p:embed/>
                  <p:pic>
                    <p:nvPicPr>
                      <p:cNvPr id="209931" name="Object 11"/>
                      <p:cNvPicPr>
                        <a:picLocks noChangeAspect="1" noChangeArrowheads="1"/>
                      </p:cNvPicPr>
                      <p:nvPr/>
                    </p:nvPicPr>
                    <p:blipFill>
                      <a:blip r:embed="rId13"/>
                      <a:srcRect/>
                      <a:stretch>
                        <a:fillRect/>
                      </a:stretch>
                    </p:blipFill>
                    <p:spPr bwMode="auto">
                      <a:xfrm>
                        <a:off x="4113213" y="3870325"/>
                        <a:ext cx="17399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2" name="Object 12"/>
          <p:cNvGraphicFramePr>
            <a:graphicFrameLocks noChangeAspect="1"/>
          </p:cNvGraphicFramePr>
          <p:nvPr/>
        </p:nvGraphicFramePr>
        <p:xfrm>
          <a:off x="6110288" y="4937125"/>
          <a:ext cx="2246312" cy="1100138"/>
        </p:xfrm>
        <a:graphic>
          <a:graphicData uri="http://schemas.openxmlformats.org/presentationml/2006/ole">
            <mc:AlternateContent xmlns:mc="http://schemas.openxmlformats.org/markup-compatibility/2006">
              <mc:Choice xmlns:v="urn:schemas-microsoft-com:vml" Requires="v">
                <p:oleObj spid="_x0000_s73002" name="Equation" r:id="rId14" imgW="1016000" imgH="419100" progId="Equation.DSMT4">
                  <p:embed/>
                </p:oleObj>
              </mc:Choice>
              <mc:Fallback>
                <p:oleObj name="Equation" r:id="rId14" imgW="1016000" imgH="419100" progId="Equation.DSMT4">
                  <p:embed/>
                  <p:pic>
                    <p:nvPicPr>
                      <p:cNvPr id="209932" name="Object 12"/>
                      <p:cNvPicPr>
                        <a:picLocks noChangeAspect="1" noChangeArrowheads="1"/>
                      </p:cNvPicPr>
                      <p:nvPr/>
                    </p:nvPicPr>
                    <p:blipFill>
                      <a:blip r:embed="rId15"/>
                      <a:srcRect/>
                      <a:stretch>
                        <a:fillRect/>
                      </a:stretch>
                    </p:blipFill>
                    <p:spPr bwMode="auto">
                      <a:xfrm>
                        <a:off x="6110288" y="4937125"/>
                        <a:ext cx="2246312"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3" name="Object 13"/>
          <p:cNvGraphicFramePr>
            <a:graphicFrameLocks noChangeAspect="1"/>
          </p:cNvGraphicFramePr>
          <p:nvPr/>
        </p:nvGraphicFramePr>
        <p:xfrm>
          <a:off x="8313738" y="4953000"/>
          <a:ext cx="449262" cy="1066800"/>
        </p:xfrm>
        <a:graphic>
          <a:graphicData uri="http://schemas.openxmlformats.org/presentationml/2006/ole">
            <mc:AlternateContent xmlns:mc="http://schemas.openxmlformats.org/markup-compatibility/2006">
              <mc:Choice xmlns:v="urn:schemas-microsoft-com:vml" Requires="v">
                <p:oleObj spid="_x0000_s73003" name="Equation" r:id="rId16" imgW="203040" imgH="406080" progId="Equation.DSMT4">
                  <p:embed/>
                </p:oleObj>
              </mc:Choice>
              <mc:Fallback>
                <p:oleObj name="Equation" r:id="rId16" imgW="203040" imgH="406080" progId="Equation.DSMT4">
                  <p:embed/>
                  <p:pic>
                    <p:nvPicPr>
                      <p:cNvPr id="209933"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13738" y="4953000"/>
                        <a:ext cx="449262" cy="10668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01274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09600"/>
            <a:ext cx="8839200" cy="5334000"/>
          </a:xfrm>
        </p:spPr>
        <p:txBody>
          <a:bodyPr/>
          <a:lstStyle/>
          <a:p>
            <a:pPr>
              <a:lnSpc>
                <a:spcPct val="90000"/>
              </a:lnSpc>
            </a:pPr>
            <a:r>
              <a:rPr lang="en-US" sz="2800" dirty="0">
                <a:latin typeface="Arial Narrow" charset="0"/>
                <a:ea typeface="ＭＳ Ｐゴシック" charset="0"/>
              </a:rPr>
              <a:t>Reading assignments</a:t>
            </a:r>
          </a:p>
          <a:p>
            <a:pPr lvl="1">
              <a:lnSpc>
                <a:spcPct val="90000"/>
              </a:lnSpc>
            </a:pPr>
            <a:r>
              <a:rPr lang="en-US" sz="2400" dirty="0">
                <a:latin typeface="Arial Narrow" charset="0"/>
                <a:ea typeface="ＭＳ Ｐゴシック" charset="0"/>
              </a:rPr>
              <a:t>CH21.11, CH21.12, CH21.13 and CH22.4</a:t>
            </a:r>
          </a:p>
          <a:p>
            <a:pPr>
              <a:lnSpc>
                <a:spcPct val="90000"/>
              </a:lnSpc>
            </a:pPr>
            <a:r>
              <a:rPr lang="en-US" sz="2800" dirty="0">
                <a:latin typeface="Arial Narrow" charset="0"/>
                <a:ea typeface="ＭＳ Ｐゴシック" charset="0"/>
              </a:rPr>
              <a:t>1</a:t>
            </a:r>
            <a:r>
              <a:rPr lang="en-US" sz="2800" baseline="30000" dirty="0">
                <a:latin typeface="Arial Narrow" charset="0"/>
                <a:ea typeface="ＭＳ Ｐゴシック" charset="0"/>
              </a:rPr>
              <a:t>st</a:t>
            </a:r>
            <a:r>
              <a:rPr lang="en-US" sz="2800" dirty="0">
                <a:latin typeface="Arial Narrow" charset="0"/>
                <a:ea typeface="ＭＳ Ｐゴシック" charset="0"/>
              </a:rPr>
              <a:t> Term Exam</a:t>
            </a:r>
          </a:p>
          <a:p>
            <a:pPr lvl="1">
              <a:lnSpc>
                <a:spcPct val="90000"/>
              </a:lnSpc>
            </a:pPr>
            <a:r>
              <a:rPr lang="en-US" sz="2400" dirty="0">
                <a:latin typeface="Arial Narrow" charset="0"/>
                <a:ea typeface="ＭＳ Ｐゴシック" charset="0"/>
                <a:cs typeface="ＭＳ Ｐゴシック" charset="0"/>
              </a:rPr>
              <a:t>In class, Wednesday, Sept. 18: DO NOT MISS THE EXAM!</a:t>
            </a:r>
          </a:p>
          <a:p>
            <a:pPr lvl="1">
              <a:lnSpc>
                <a:spcPct val="90000"/>
              </a:lnSpc>
            </a:pPr>
            <a:r>
              <a:rPr lang="en-US" sz="2400" dirty="0">
                <a:latin typeface="Arial Narrow" charset="0"/>
                <a:ea typeface="ＭＳ Ｐゴシック" charset="0"/>
                <a:cs typeface="ＭＳ Ｐゴシック" charset="0"/>
              </a:rPr>
              <a:t>CH1.1 to what we learn on Monday, Sept. 16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A8</a:t>
            </a:r>
          </a:p>
          <a:p>
            <a:pPr lvl="1" eaLnBrk="1" hangingPunct="1"/>
            <a:r>
              <a:rPr lang="en-US" sz="2400" dirty="0"/>
              <a:t>You can bring your calculator but it must not have any relevant formula pre-input</a:t>
            </a:r>
          </a:p>
          <a:p>
            <a:pPr lvl="1" eaLnBrk="1" hangingPunct="1"/>
            <a:r>
              <a:rPr lang="en-US" sz="2400" dirty="0"/>
              <a:t>BYOF: You may bring a one 8.5x11.5 sheet (front and back) of handwritten formulae and values of constants for the exam</a:t>
            </a:r>
          </a:p>
          <a:p>
            <a:pPr lvl="1" eaLnBrk="1" hangingPunct="1"/>
            <a:r>
              <a:rPr lang="en-US" sz="2400" dirty="0"/>
              <a:t>No derivations, word definitions, or solutions of any problems !</a:t>
            </a:r>
          </a:p>
          <a:p>
            <a:pPr lvl="1" eaLnBrk="1" hangingPunct="1"/>
            <a:r>
              <a:rPr lang="en-US" sz="2400" dirty="0"/>
              <a:t>No additional formulae or values of constants will be provided!</a:t>
            </a:r>
          </a:p>
          <a:p>
            <a:pPr eaLnBrk="1" hangingPunct="1"/>
            <a:r>
              <a:rPr lang="en-US" dirty="0">
                <a:latin typeface="Arial Narrow" charset="0"/>
                <a:ea typeface="ＭＳ Ｐゴシック" charset="0"/>
              </a:rPr>
              <a:t>Colloquium at 4pm today in SH100</a:t>
            </a:r>
          </a:p>
          <a:p>
            <a:pPr lvl="1" eaLnBrk="1" hangingPunct="1"/>
            <a:r>
              <a:rPr lang="en-US" dirty="0">
                <a:latin typeface="Arial Narrow" charset="0"/>
                <a:ea typeface="ＭＳ Ｐゴシック" charset="0"/>
              </a:rPr>
              <a:t>Dr. Isaac </a:t>
            </a:r>
            <a:r>
              <a:rPr lang="en-US" dirty="0" err="1">
                <a:latin typeface="Arial Narrow" charset="0"/>
                <a:ea typeface="ＭＳ Ｐゴシック" charset="0"/>
              </a:rPr>
              <a:t>Rutel</a:t>
            </a:r>
            <a:r>
              <a:rPr lang="en-US" dirty="0">
                <a:latin typeface="Arial Narrow" charset="0"/>
                <a:ea typeface="ＭＳ Ｐゴシック" charset="0"/>
              </a:rPr>
              <a:t> of U. of Oklahoma</a:t>
            </a:r>
          </a:p>
        </p:txBody>
      </p:sp>
      <p:sp>
        <p:nvSpPr>
          <p:cNvPr id="2" name="Date Placeholder 1">
            <a:extLst>
              <a:ext uri="{FF2B5EF4-FFF2-40B4-BE49-F238E27FC236}">
                <a16:creationId xmlns:a16="http://schemas.microsoft.com/office/drawing/2014/main" id="{84A901F2-6DBF-E949-8EEF-01136CA5D7A8}"/>
              </a:ext>
            </a:extLst>
          </p:cNvPr>
          <p:cNvSpPr>
            <a:spLocks noGrp="1"/>
          </p:cNvSpPr>
          <p:nvPr>
            <p:ph type="dt" sz="half" idx="10"/>
          </p:nvPr>
        </p:nvSpPr>
        <p:spPr/>
        <p:txBody>
          <a:bodyPr/>
          <a:lstStyle/>
          <a:p>
            <a:pPr>
              <a:defRPr/>
            </a:pPr>
            <a:r>
              <a:rPr lang="en-US"/>
              <a:t>Wednesday, Sept. 11, 2019</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Tree>
    <p:extLst>
      <p:ext uri="{BB962C8B-B14F-4D97-AF65-F5344CB8AC3E}">
        <p14:creationId xmlns:p14="http://schemas.microsoft.com/office/powerpoint/2010/main" val="150496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C7CB0E-2272-BC41-AA7B-9516FFD7B84D}"/>
              </a:ext>
            </a:extLst>
          </p:cNvPr>
          <p:cNvSpPr>
            <a:spLocks noGrp="1"/>
          </p:cNvSpPr>
          <p:nvPr>
            <p:ph type="dt" sz="half" idx="10"/>
          </p:nvPr>
        </p:nvSpPr>
        <p:spPr/>
        <p:txBody>
          <a:bodyPr/>
          <a:lstStyle/>
          <a:p>
            <a:pPr>
              <a:defRPr/>
            </a:pPr>
            <a:r>
              <a:rPr lang="en-US"/>
              <a:t>Wednesday, Sept. 11, 2019</a:t>
            </a:r>
          </a:p>
        </p:txBody>
      </p:sp>
      <p:sp>
        <p:nvSpPr>
          <p:cNvPr id="5" name="Footer Placeholder 4">
            <a:extLst>
              <a:ext uri="{FF2B5EF4-FFF2-40B4-BE49-F238E27FC236}">
                <a16:creationId xmlns:a16="http://schemas.microsoft.com/office/drawing/2014/main" id="{FC56D515-0F6C-D246-B92D-8E973C616CF4}"/>
              </a:ext>
            </a:extLst>
          </p:cNvPr>
          <p:cNvSpPr>
            <a:spLocks noGrp="1"/>
          </p:cNvSpPr>
          <p:nvPr>
            <p:ph type="ftr" sz="quarter" idx="11"/>
          </p:nvPr>
        </p:nvSpPr>
        <p:spPr/>
        <p:txBody>
          <a:bodyPr/>
          <a:lstStyle/>
          <a:p>
            <a:pPr>
              <a:defRPr/>
            </a:pPr>
            <a:r>
              <a:rPr lang="en-US"/>
              <a:t>PHYS 1444-002, Fall 2019                    Dr. Jaehoon Yu</a:t>
            </a:r>
          </a:p>
        </p:txBody>
      </p:sp>
      <p:sp>
        <p:nvSpPr>
          <p:cNvPr id="6" name="Slide Number Placeholder 5">
            <a:extLst>
              <a:ext uri="{FF2B5EF4-FFF2-40B4-BE49-F238E27FC236}">
                <a16:creationId xmlns:a16="http://schemas.microsoft.com/office/drawing/2014/main" id="{61C22CEF-3A37-1247-A2D7-24F1D3D7545E}"/>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pic>
        <p:nvPicPr>
          <p:cNvPr id="8" name="Picture 7" descr="A screenshot of text&#10;&#10;Description automatically generated">
            <a:extLst>
              <a:ext uri="{FF2B5EF4-FFF2-40B4-BE49-F238E27FC236}">
                <a16:creationId xmlns:a16="http://schemas.microsoft.com/office/drawing/2014/main" id="{2DADEB8C-AC79-8443-865D-21AB4D019FA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2812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0"/>
            <a:ext cx="8305800" cy="762000"/>
          </a:xfrm>
        </p:spPr>
        <p:txBody>
          <a:bodyPr/>
          <a:lstStyle/>
          <a:p>
            <a:r>
              <a:rPr lang="en-US" sz="3200" dirty="0">
                <a:latin typeface="Arial Narrow" charset="0"/>
                <a:ea typeface="ＭＳ Ｐゴシック" charset="0"/>
                <a:cs typeface="ＭＳ Ｐゴシック" charset="0"/>
              </a:rPr>
              <a:t>Reminder: Special Project #2 – Angels &amp; Demons</a:t>
            </a:r>
          </a:p>
        </p:txBody>
      </p:sp>
      <p:sp>
        <p:nvSpPr>
          <p:cNvPr id="3" name="Content Placeholder 2"/>
          <p:cNvSpPr>
            <a:spLocks noGrp="1"/>
          </p:cNvSpPr>
          <p:nvPr>
            <p:ph idx="1"/>
          </p:nvPr>
        </p:nvSpPr>
        <p:spPr>
          <a:xfrm>
            <a:off x="152400" y="685800"/>
            <a:ext cx="8839200" cy="5410200"/>
          </a:xfrm>
        </p:spPr>
        <p:txBody>
          <a:bodyPr/>
          <a:lstStyle/>
          <a:p>
            <a:r>
              <a:rPr lang="en-US" sz="2800" dirty="0">
                <a:latin typeface="Arial Narrow" charset="0"/>
                <a:ea typeface="ＭＳ Ｐゴシック" charset="0"/>
                <a:cs typeface="ＭＳ Ｐゴシック" charset="0"/>
              </a:rPr>
              <a:t>Compute the total possible energy released from an annihilation of xx-grams of anti-matter and the same quantity of matter, where xx is the last two digits of your SS#. (20 points)</a:t>
            </a:r>
          </a:p>
          <a:p>
            <a:pPr lvl="1"/>
            <a:r>
              <a:rPr lang="en-US" sz="2400" dirty="0">
                <a:latin typeface="Arial Narrow" charset="0"/>
                <a:ea typeface="ＭＳ Ｐゴシック" charset="0"/>
              </a:rPr>
              <a:t>Use the famous Einstein’s 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ns, where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is the first 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world electricity usage (3.6GJ/</a:t>
            </a:r>
            <a:r>
              <a:rPr lang="en-US" sz="2800" dirty="0" err="1">
                <a:latin typeface="Arial Narrow" charset="0"/>
                <a:ea typeface="ＭＳ Ｐゴシック" charset="0"/>
                <a:cs typeface="ＭＳ Ｐゴシック" charset="0"/>
              </a:rPr>
              <a:t>mo</a:t>
            </a:r>
            <a:r>
              <a:rPr lang="en-US" sz="2800" dirty="0">
                <a:latin typeface="Arial Narrow" charset="0"/>
                <a:ea typeface="ＭＳ Ｐゴシック" charset="0"/>
                <a:cs typeface="ＭＳ Ｐゴシック" charset="0"/>
              </a:rPr>
              <a:t>) this energy corresponds to. (5 points)</a:t>
            </a:r>
          </a:p>
          <a:p>
            <a:r>
              <a:rPr lang="en-US" sz="2800" dirty="0">
                <a:latin typeface="Arial Narrow" charset="0"/>
                <a:ea typeface="ＭＳ Ｐゴシック" charset="0"/>
                <a:cs typeface="ＭＳ Ｐゴシック" charset="0"/>
              </a:rPr>
              <a:t>Due at the beginning of the class Monday, Sept. 23</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11, 2019</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44190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11,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C481C387-C99E-814A-A75D-83FE7FFF51CB}" type="slidenum">
              <a:rPr lang="en-US"/>
              <a:pPr/>
              <a:t>5</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75825"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75826"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75827"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75828"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75829"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75830"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75831"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75832"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65961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Wednesday, Sept. 11, 2019</a:t>
            </a:r>
          </a:p>
        </p:txBody>
      </p:sp>
      <p:sp>
        <p:nvSpPr>
          <p:cNvPr id="19" name="Footer Placeholder 4"/>
          <p:cNvSpPr>
            <a:spLocks noGrp="1"/>
          </p:cNvSpPr>
          <p:nvPr>
            <p:ph type="ftr" sz="quarter" idx="11"/>
          </p:nvPr>
        </p:nvSpPr>
        <p:spPr/>
        <p:txBody>
          <a:bodyPr/>
          <a:lstStyle/>
          <a:p>
            <a:r>
              <a:rPr lang="en-US"/>
              <a:t>PHYS 1444-002, Fall 2019                    Dr. Jaehoon Yu</a:t>
            </a:r>
          </a:p>
        </p:txBody>
      </p:sp>
      <p:sp>
        <p:nvSpPr>
          <p:cNvPr id="20" name="Slide Number Placeholder 5"/>
          <p:cNvSpPr>
            <a:spLocks noGrp="1"/>
          </p:cNvSpPr>
          <p:nvPr>
            <p:ph type="sldNum" sz="quarter" idx="12"/>
          </p:nvPr>
        </p:nvSpPr>
        <p:spPr/>
        <p:txBody>
          <a:bodyPr/>
          <a:lstStyle/>
          <a:p>
            <a:fld id="{AA474E1C-D48A-AB4D-967B-BB66B17AD59B}" type="slidenum">
              <a:rPr lang="en-US"/>
              <a:pPr/>
              <a:t>6</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76855"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76856"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76857"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76858"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76859"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76860"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76861"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76862"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76863"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11623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Sept. 11,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1B416A75-5676-B940-AAF1-183BA8B23B63}" type="slidenum">
              <a:rPr lang="en-US"/>
              <a:pPr/>
              <a:t>7</a:t>
            </a:fld>
            <a:endParaRPr lang="en-US"/>
          </a:p>
        </p:txBody>
      </p:sp>
      <p:sp>
        <p:nvSpPr>
          <p:cNvPr id="196610" name="Rectangle 2"/>
          <p:cNvSpPr>
            <a:spLocks noGrp="1" noChangeArrowheads="1"/>
          </p:cNvSpPr>
          <p:nvPr>
            <p:ph type="title"/>
          </p:nvPr>
        </p:nvSpPr>
        <p:spPr>
          <a:xfrm>
            <a:off x="381000" y="190500"/>
            <a:ext cx="8077200" cy="685800"/>
          </a:xfrm>
        </p:spPr>
        <p:txBody>
          <a:bodyPr/>
          <a:lstStyle/>
          <a:p>
            <a:r>
              <a:rPr lang="en-US" sz="5400" b="1"/>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electric charge and the electric field.</a:t>
            </a:r>
          </a:p>
          <a:p>
            <a:pPr lvl="1"/>
            <a:r>
              <a:rPr lang="en-US" dirty="0">
                <a:solidFill>
                  <a:schemeClr val="hlink"/>
                </a:solidFill>
                <a:sym typeface="Wingdings" charset="2"/>
              </a:rPr>
              <a:t>More generalized and elegant form of Coulomb’s law.</a:t>
            </a:r>
          </a:p>
          <a:p>
            <a:r>
              <a:rPr lang="en-US" dirty="0">
                <a:sym typeface="Wingdings" charset="2"/>
              </a:rPr>
              <a:t>The electric field by a distribution of charges can be obtained using Coulomb’s law by summing (or integrating) over the charge distributions vectorially.</a:t>
            </a:r>
          </a:p>
          <a:p>
            <a:r>
              <a:rPr lang="en-US" dirty="0">
                <a:sym typeface="Wingdings" charset="2"/>
              </a:rPr>
              <a:t>Gauss’ law, however, gives an additional insight into the nature of the electrostatic field and a more general relationship between the charge and the field</a:t>
            </a:r>
          </a:p>
        </p:txBody>
      </p:sp>
    </p:spTree>
    <p:extLst>
      <p:ext uri="{BB962C8B-B14F-4D97-AF65-F5344CB8AC3E}">
        <p14:creationId xmlns:p14="http://schemas.microsoft.com/office/powerpoint/2010/main" val="198588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Sept. 11,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D48C67DE-9B62-5B49-AE41-94562FDA6966}" type="slidenum">
              <a:rPr lang="en-US"/>
              <a:pPr/>
              <a:t>8</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flux </a:t>
            </a:r>
            <a:r>
              <a:rPr lang="en-US" sz="2800" dirty="0">
                <a:latin typeface="Symbol" charset="2"/>
                <a:sym typeface="Wingdings" charset="2"/>
              </a:rPr>
              <a:t>Φ</a:t>
            </a:r>
            <a:r>
              <a:rPr lang="en-US" sz="2800" baseline="-25000" dirty="0">
                <a:sym typeface="Wingdings" charset="2"/>
              </a:rPr>
              <a:t>E</a:t>
            </a:r>
            <a:r>
              <a:rPr lang="en-US" sz="2800" dirty="0"/>
              <a:t> is defined as </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=EA, if the field </a:t>
            </a:r>
            <a:r>
              <a:rPr lang="en-US" sz="2400">
                <a:sym typeface="Wingdings" charset="2"/>
              </a:rPr>
              <a:t>is perpendicular </a:t>
            </a:r>
            <a:r>
              <a:rPr lang="en-US" sz="2400" dirty="0">
                <a:sym typeface="Wingdings" charset="2"/>
              </a:rPr>
              <a:t>to the surface</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a:t>
            </a:r>
            <a:r>
              <a:rPr lang="en-US" sz="2400" dirty="0" err="1">
                <a:sym typeface="Wingdings" charset="2"/>
              </a:rPr>
              <a:t>EAcos</a:t>
            </a:r>
            <a:r>
              <a:rPr lang="en-US" sz="2400" dirty="0" err="1">
                <a:latin typeface="Symbol" charset="2"/>
                <a:sym typeface="Wingdings" charset="2"/>
              </a:rPr>
              <a:t>θ</a:t>
            </a:r>
            <a:r>
              <a:rPr lang="en-US" sz="2400" dirty="0">
                <a:sym typeface="Wingdings" charset="2"/>
              </a:rPr>
              <a:t>, if the field makes an angle </a:t>
            </a:r>
            <a:r>
              <a:rPr lang="en-US" sz="2400" dirty="0" err="1">
                <a:latin typeface="Symbol" charset="2"/>
                <a:sym typeface="Wingdings" charset="2"/>
              </a:rPr>
              <a:t>θ</a:t>
            </a:r>
            <a:r>
              <a:rPr lang="en-US" sz="2400" dirty="0">
                <a:sym typeface="Wingdings" charset="2"/>
              </a:rPr>
              <a:t> 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a:sym typeface="Wingdings" charset="2"/>
              </a:rPr>
              <a:t>The total number of field lines passing through the unit area perpendicular to the field.  </a:t>
            </a:r>
          </a:p>
        </p:txBody>
      </p:sp>
      <p:graphicFrame>
        <p:nvGraphicFramePr>
          <p:cNvPr id="197637" name="Object 5"/>
          <p:cNvGraphicFramePr>
            <a:graphicFrameLocks noChangeAspect="1"/>
          </p:cNvGraphicFramePr>
          <p:nvPr/>
        </p:nvGraphicFramePr>
        <p:xfrm>
          <a:off x="4833938" y="4478338"/>
          <a:ext cx="1701800" cy="647700"/>
        </p:xfrm>
        <a:graphic>
          <a:graphicData uri="http://schemas.openxmlformats.org/presentationml/2006/ole">
            <mc:AlternateContent xmlns:mc="http://schemas.openxmlformats.org/markup-compatibility/2006">
              <mc:Choice xmlns:v="urn:schemas-microsoft-com:vml" Requires="v">
                <p:oleObj spid="_x0000_s33184"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833938" y="4478338"/>
                        <a:ext cx="17018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7638" name="Object 6"/>
          <p:cNvGraphicFramePr>
            <a:graphicFrameLocks noChangeAspect="1"/>
          </p:cNvGraphicFramePr>
          <p:nvPr/>
        </p:nvGraphicFramePr>
        <p:xfrm>
          <a:off x="3886200" y="5791200"/>
          <a:ext cx="2374900" cy="512763"/>
        </p:xfrm>
        <a:graphic>
          <a:graphicData uri="http://schemas.openxmlformats.org/presentationml/2006/ole">
            <mc:AlternateContent xmlns:mc="http://schemas.openxmlformats.org/markup-compatibility/2006">
              <mc:Choice xmlns:v="urn:schemas-microsoft-com:vml" Requires="v">
                <p:oleObj spid="_x0000_s33185" name="Equation" r:id="rId6" imgW="939600" imgH="203040" progId="Equation.DSMT4">
                  <p:embed/>
                </p:oleObj>
              </mc:Choice>
              <mc:Fallback>
                <p:oleObj name="Equation" r:id="rId6" imgW="939600" imgH="203040" progId="Equation.DSMT4">
                  <p:embed/>
                  <p:pic>
                    <p:nvPicPr>
                      <p:cNvPr id="19763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791200"/>
                        <a:ext cx="2374900" cy="512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7F183812-935C-0643-98DE-D437A93CDF8B}"/>
              </a:ext>
            </a:extLst>
          </p:cNvPr>
          <p:cNvSpPr txBox="1"/>
          <p:nvPr/>
        </p:nvSpPr>
        <p:spPr>
          <a:xfrm>
            <a:off x="6729525" y="4571355"/>
            <a:ext cx="776175" cy="461665"/>
          </a:xfrm>
          <a:prstGeom prst="rect">
            <a:avLst/>
          </a:prstGeom>
          <a:noFill/>
        </p:spPr>
        <p:txBody>
          <a:bodyPr wrap="none" rtlCol="0">
            <a:spAutoFit/>
          </a:bodyPr>
          <a:lstStyle/>
          <a:p>
            <a:r>
              <a:rPr lang="en-US" dirty="0">
                <a:solidFill>
                  <a:srgbClr val="C00000"/>
                </a:solidFill>
                <a:highlight>
                  <a:srgbClr val="FFFF00"/>
                </a:highlight>
                <a:latin typeface="+mn-lt"/>
              </a:rPr>
              <a:t>Unit?</a:t>
            </a:r>
          </a:p>
        </p:txBody>
      </p:sp>
      <p:graphicFrame>
        <p:nvGraphicFramePr>
          <p:cNvPr id="11" name="Object 11">
            <a:extLst>
              <a:ext uri="{FF2B5EF4-FFF2-40B4-BE49-F238E27FC236}">
                <a16:creationId xmlns:a16="http://schemas.microsoft.com/office/drawing/2014/main" id="{0C6232DF-BFAC-844A-AA9C-322D40B11E97}"/>
              </a:ext>
            </a:extLst>
          </p:cNvPr>
          <p:cNvGraphicFramePr>
            <a:graphicFrameLocks noChangeAspect="1"/>
          </p:cNvGraphicFramePr>
          <p:nvPr>
            <p:extLst>
              <p:ext uri="{D42A27DB-BD31-4B8C-83A1-F6EECF244321}">
                <p14:modId xmlns:p14="http://schemas.microsoft.com/office/powerpoint/2010/main" val="3583552539"/>
              </p:ext>
            </p:extLst>
          </p:nvPr>
        </p:nvGraphicFramePr>
        <p:xfrm>
          <a:off x="7505700" y="4570710"/>
          <a:ext cx="1058985" cy="457200"/>
        </p:xfrm>
        <a:graphic>
          <a:graphicData uri="http://schemas.openxmlformats.org/presentationml/2006/ole">
            <mc:AlternateContent xmlns:mc="http://schemas.openxmlformats.org/markup-compatibility/2006">
              <mc:Choice xmlns:v="urn:schemas-microsoft-com:vml" Requires="v">
                <p:oleObj spid="_x0000_s33186" name="Equation" r:id="rId8" imgW="558800" imgH="241300" progId="Equation.DSMT4">
                  <p:embed/>
                </p:oleObj>
              </mc:Choice>
              <mc:Fallback>
                <p:oleObj name="Equation" r:id="rId8" imgW="558800" imgH="241300" progId="Equation.DSMT4">
                  <p:embed/>
                  <p:pic>
                    <p:nvPicPr>
                      <p:cNvPr id="198667" name="Object 11"/>
                      <p:cNvPicPr>
                        <a:picLocks noChangeAspect="1" noChangeArrowheads="1"/>
                      </p:cNvPicPr>
                      <p:nvPr/>
                    </p:nvPicPr>
                    <p:blipFill>
                      <a:blip r:embed="rId9"/>
                      <a:srcRect/>
                      <a:stretch>
                        <a:fillRect/>
                      </a:stretch>
                    </p:blipFill>
                    <p:spPr bwMode="auto">
                      <a:xfrm>
                        <a:off x="7505700" y="4570710"/>
                        <a:ext cx="105898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366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Sept. 11, 2019</a:t>
            </a:r>
          </a:p>
        </p:txBody>
      </p:sp>
      <p:sp>
        <p:nvSpPr>
          <p:cNvPr id="15" name="Footer Placeholder 4"/>
          <p:cNvSpPr>
            <a:spLocks noGrp="1"/>
          </p:cNvSpPr>
          <p:nvPr>
            <p:ph type="ftr" sz="quarter" idx="11"/>
          </p:nvPr>
        </p:nvSpPr>
        <p:spPr/>
        <p:txBody>
          <a:bodyPr/>
          <a:lstStyle/>
          <a:p>
            <a:r>
              <a:rPr lang="en-US"/>
              <a:t>PHYS 1444-002, Fall 2019                    Dr. Jaehoon Yu</a:t>
            </a:r>
          </a:p>
        </p:txBody>
      </p:sp>
      <p:sp>
        <p:nvSpPr>
          <p:cNvPr id="16" name="Slide Number Placeholder 5"/>
          <p:cNvSpPr>
            <a:spLocks noGrp="1"/>
          </p:cNvSpPr>
          <p:nvPr>
            <p:ph type="sldNum" sz="quarter" idx="12"/>
          </p:nvPr>
        </p:nvSpPr>
        <p:spPr/>
        <p:txBody>
          <a:bodyPr/>
          <a:lstStyle/>
          <a:p>
            <a:fld id="{416F477F-FD23-C54F-A295-3491CF93ABEB}" type="slidenum">
              <a:rPr lang="en-US"/>
              <a:pPr/>
              <a:t>9</a:t>
            </a:fld>
            <a:endParaRPr lang="en-US"/>
          </a:p>
        </p:txBody>
      </p:sp>
      <p:pic>
        <p:nvPicPr>
          <p:cNvPr id="198658" name="Picture 2" descr="FG22_001"/>
          <p:cNvPicPr>
            <a:picLocks noChangeAspect="1" noChangeArrowheads="1"/>
          </p:cNvPicPr>
          <p:nvPr/>
        </p:nvPicPr>
        <p:blipFill>
          <a:blip r:embed="rId4"/>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a:solidFill>
                  <a:schemeClr val="hlink"/>
                </a:solidFill>
              </a:rPr>
              <a:t>Electric flux</a:t>
            </a:r>
            <a:r>
              <a:rPr lang="en-US" sz="2400">
                <a:solidFill>
                  <a:schemeClr val="hlink"/>
                </a:solidFill>
              </a:rPr>
              <a:t>. (a) Calculate the electric flux through the rectangle in the figure (a). The rectangle is 10cm by 20cm and the electric field is uniform with magnitude 200N/C. (b) What is the flux in figure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is defined as </a:t>
            </a: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 </a:t>
            </a:r>
            <a:r>
              <a:rPr lang="en-US" dirty="0" err="1">
                <a:solidFill>
                  <a:schemeClr val="accent2"/>
                </a:solidFill>
                <a:latin typeface="Symbol" charset="2"/>
              </a:rPr>
              <a:t>θ</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nvGraphicFramePr>
        <p:xfrm>
          <a:off x="685800" y="3260725"/>
          <a:ext cx="2009775" cy="646113"/>
        </p:xfrm>
        <a:graphic>
          <a:graphicData uri="http://schemas.openxmlformats.org/presentationml/2006/ole">
            <mc:AlternateContent xmlns:mc="http://schemas.openxmlformats.org/markup-compatibility/2006">
              <mc:Choice xmlns:v="urn:schemas-microsoft-com:vml" Requires="v">
                <p:oleObj spid="_x0000_s73833" name="Equation" r:id="rId5" imgW="749300" imgH="241300" progId="Equation.DSMT4">
                  <p:embed/>
                </p:oleObj>
              </mc:Choice>
              <mc:Fallback>
                <p:oleObj name="Equation" r:id="rId5" imgW="749300" imgH="241300" progId="Equation.DSMT4">
                  <p:embed/>
                  <p:pic>
                    <p:nvPicPr>
                      <p:cNvPr id="198663" name="Object 7"/>
                      <p:cNvPicPr>
                        <a:picLocks noChangeAspect="1" noChangeArrowheads="1"/>
                      </p:cNvPicPr>
                      <p:nvPr/>
                    </p:nvPicPr>
                    <p:blipFill>
                      <a:blip r:embed="rId6"/>
                      <a:srcRect/>
                      <a:stretch>
                        <a:fillRect/>
                      </a:stretch>
                    </p:blipFill>
                    <p:spPr bwMode="auto">
                      <a:xfrm>
                        <a:off x="685800" y="3260725"/>
                        <a:ext cx="2009775" cy="646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mc:AlternateContent xmlns:mc="http://schemas.openxmlformats.org/markup-compatibility/2006">
              <mc:Choice xmlns:v="urn:schemas-microsoft-com:vml" Requires="v">
                <p:oleObj spid="_x0000_s73834" name="Equation" r:id="rId7" imgW="1257120" imgH="203040" progId="Equation.DSMT4">
                  <p:embed/>
                </p:oleObj>
              </mc:Choice>
              <mc:Fallback>
                <p:oleObj name="Equation" r:id="rId7" imgW="1257120" imgH="203040" progId="Equation.DSMT4">
                  <p:embed/>
                  <p:pic>
                    <p:nvPicPr>
                      <p:cNvPr id="19866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4395788"/>
                        <a:ext cx="2903537" cy="468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 </a:t>
            </a:r>
            <a:r>
              <a:rPr lang="en-US" dirty="0" err="1">
                <a:solidFill>
                  <a:schemeClr val="accent2"/>
                </a:solidFill>
                <a:latin typeface="Symbol" charset="2"/>
              </a:rPr>
              <a:t>θ</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mc:AlternateContent xmlns:mc="http://schemas.openxmlformats.org/markup-compatibility/2006">
              <mc:Choice xmlns:v="urn:schemas-microsoft-com:vml" Requires="v">
                <p:oleObj spid="_x0000_s73835" name="Equation" r:id="rId9" imgW="1054080" imgH="228600" progId="Equation.DSMT4">
                  <p:embed/>
                </p:oleObj>
              </mc:Choice>
              <mc:Fallback>
                <p:oleObj name="Equation" r:id="rId9" imgW="1054080" imgH="228600" progId="Equation.DSMT4">
                  <p:embed/>
                  <p:pic>
                    <p:nvPicPr>
                      <p:cNvPr id="198666"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410200"/>
                        <a:ext cx="2324100" cy="528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mc:AlternateContent xmlns:mc="http://schemas.openxmlformats.org/markup-compatibility/2006">
              <mc:Choice xmlns:v="urn:schemas-microsoft-com:vml" Requires="v">
                <p:oleObj spid="_x0000_s73836" name="Equation" r:id="rId11" imgW="2298600" imgH="279360" progId="Equation.DSMT4">
                  <p:embed/>
                </p:oleObj>
              </mc:Choice>
              <mc:Fallback>
                <p:oleObj name="Equation" r:id="rId11" imgW="2298600" imgH="279360" progId="Equation.DSMT4">
                  <p:embed/>
                  <p:pic>
                    <p:nvPicPr>
                      <p:cNvPr id="19866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8200" y="4308475"/>
                        <a:ext cx="5308600"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mc:AlternateContent xmlns:mc="http://schemas.openxmlformats.org/markup-compatibility/2006">
              <mc:Choice xmlns:v="urn:schemas-microsoft-com:vml" Requires="v">
                <p:oleObj spid="_x0000_s73837" name="Equation" r:id="rId13" imgW="2692080" imgH="279360" progId="Equation.DSMT4">
                  <p:embed/>
                </p:oleObj>
              </mc:Choice>
              <mc:Fallback>
                <p:oleObj name="Equation" r:id="rId13" imgW="2692080" imgH="279360" progId="Equation.DSMT4">
                  <p:embed/>
                  <p:pic>
                    <p:nvPicPr>
                      <p:cNvPr id="198668"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05125" y="5375275"/>
                        <a:ext cx="5934075"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mc:AlternateContent xmlns:mc="http://schemas.openxmlformats.org/markup-compatibility/2006">
              <mc:Choice xmlns:v="urn:schemas-microsoft-com:vml" Requires="v">
                <p:oleObj spid="_x0000_s73838" name="Equation" r:id="rId15" imgW="507960" imgH="164880" progId="Equation.DSMT4">
                  <p:embed/>
                </p:oleObj>
              </mc:Choice>
              <mc:Fallback>
                <p:oleObj name="Equation" r:id="rId15" imgW="507960" imgH="164880" progId="Equation.DSMT4">
                  <p:embed/>
                  <p:pic>
                    <p:nvPicPr>
                      <p:cNvPr id="198669"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78113" y="3367088"/>
                        <a:ext cx="1360487" cy="442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72590617"/>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23456</TotalTime>
  <Words>1645</Words>
  <Application>Microsoft Macintosh PowerPoint</Application>
  <PresentationFormat>On-screen Show (4:3)</PresentationFormat>
  <Paragraphs>166</Paragraphs>
  <Slides>16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 Narrow</vt:lpstr>
      <vt:lpstr>Monotype Corsiva</vt:lpstr>
      <vt:lpstr>Symbol</vt:lpstr>
      <vt:lpstr>Times New Roman</vt:lpstr>
      <vt:lpstr>phys1443-spring02</vt:lpstr>
      <vt:lpstr>Equation</vt:lpstr>
      <vt:lpstr>PHYS 1444 – Section 002 Lecture #6</vt:lpstr>
      <vt:lpstr>Announcements</vt:lpstr>
      <vt:lpstr>PowerPoint Presentation</vt:lpstr>
      <vt:lpstr>Reminder: Special Project #2 – Angels &amp; Demons</vt:lpstr>
      <vt:lpstr>Example 21 – 14 </vt:lpstr>
      <vt:lpstr>Example 21 – 14 </vt:lpstr>
      <vt:lpstr>Gauss’ Law</vt:lpstr>
      <vt:lpstr>Electric Flux</vt:lpstr>
      <vt:lpstr>Example 22 – 1 </vt:lpstr>
      <vt:lpstr>A Brain Teaser of Electric Flux</vt:lpstr>
      <vt:lpstr>Generalization of the Electric Flux</vt:lpstr>
      <vt:lpstr>Generalization of the Electric Flux</vt:lpstr>
      <vt:lpstr>Generalization of the Electric Flux</vt:lpstr>
      <vt:lpstr>Gauss’ Law</vt:lpstr>
      <vt:lpstr>Coulomb’s Law from Gauss’ Law</vt:lpstr>
      <vt:lpstr>Gauss’ Law from Coulomb’s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588</cp:revision>
  <dcterms:created xsi:type="dcterms:W3CDTF">2012-01-19T04:21:20Z</dcterms:created>
  <dcterms:modified xsi:type="dcterms:W3CDTF">2019-09-11T19:33:52Z</dcterms:modified>
</cp:coreProperties>
</file>