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594" r:id="rId4"/>
    <p:sldId id="518" r:id="rId5"/>
    <p:sldId id="534" r:id="rId6"/>
    <p:sldId id="535" r:id="rId7"/>
    <p:sldId id="544" r:id="rId8"/>
    <p:sldId id="545" r:id="rId9"/>
    <p:sldId id="546" r:id="rId10"/>
    <p:sldId id="558" r:id="rId11"/>
    <p:sldId id="559" r:id="rId12"/>
    <p:sldId id="560" r:id="rId13"/>
    <p:sldId id="547" r:id="rId14"/>
    <p:sldId id="548" r:id="rId15"/>
    <p:sldId id="549" r:id="rId16"/>
    <p:sldId id="55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9"/>
    <p:restoredTop sz="94660"/>
  </p:normalViewPr>
  <p:slideViewPr>
    <p:cSldViewPr>
      <p:cViewPr varScale="1">
        <p:scale>
          <a:sx n="128" d="100"/>
          <a:sy n="128" d="100"/>
        </p:scale>
        <p:origin x="6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e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w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26147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11,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11,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11,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11,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11,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11,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4.jpeg"/><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8.bin"/><Relationship Id="rId5" Type="http://schemas.openxmlformats.org/officeDocument/2006/relationships/image" Target="../media/image31.emf"/><Relationship Id="rId10" Type="http://schemas.openxmlformats.org/officeDocument/2006/relationships/image" Target="../media/image35.jpeg"/><Relationship Id="rId4" Type="http://schemas.openxmlformats.org/officeDocument/2006/relationships/oleObject" Target="../embeddings/oleObject27.bin"/><Relationship Id="rId9"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oleObject" Target="../embeddings/oleObject30.bin"/><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8.jpe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2.bin"/><Relationship Id="rId11" Type="http://schemas.openxmlformats.org/officeDocument/2006/relationships/image" Target="../media/image43.wmf"/><Relationship Id="rId5" Type="http://schemas.openxmlformats.org/officeDocument/2006/relationships/image" Target="../media/image40.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9.bin"/><Relationship Id="rId18" Type="http://schemas.openxmlformats.org/officeDocument/2006/relationships/image" Target="../media/image50.wmf"/><Relationship Id="rId3" Type="http://schemas.openxmlformats.org/officeDocument/2006/relationships/audio" Target="../media/audio1.wav"/><Relationship Id="rId7" Type="http://schemas.openxmlformats.org/officeDocument/2006/relationships/oleObject" Target="../embeddings/oleObject36.bin"/><Relationship Id="rId12" Type="http://schemas.openxmlformats.org/officeDocument/2006/relationships/image" Target="../media/image47.e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49.emf"/><Relationship Id="rId20" Type="http://schemas.openxmlformats.org/officeDocument/2006/relationships/image" Target="../media/image51.emf"/><Relationship Id="rId1" Type="http://schemas.openxmlformats.org/officeDocument/2006/relationships/vmlDrawing" Target="../drawings/vmlDrawing8.vml"/><Relationship Id="rId6" Type="http://schemas.openxmlformats.org/officeDocument/2006/relationships/image" Target="../media/image44.e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6.emf"/><Relationship Id="rId19" Type="http://schemas.openxmlformats.org/officeDocument/2006/relationships/oleObject" Target="../embeddings/oleObject42.bin"/><Relationship Id="rId4" Type="http://schemas.openxmlformats.org/officeDocument/2006/relationships/image" Target="../media/image52.jpeg"/><Relationship Id="rId9" Type="http://schemas.openxmlformats.org/officeDocument/2006/relationships/oleObject" Target="../embeddings/oleObject37.bin"/><Relationship Id="rId14" Type="http://schemas.openxmlformats.org/officeDocument/2006/relationships/image" Target="../media/image48.emf"/></Relationships>
</file>

<file path=ppt/slides/_rels/slide16.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47.bin"/><Relationship Id="rId1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oleObject" Target="../embeddings/oleObject44.bin"/><Relationship Id="rId12" Type="http://schemas.openxmlformats.org/officeDocument/2006/relationships/image" Target="../media/image56.e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8.emf"/><Relationship Id="rId1" Type="http://schemas.openxmlformats.org/officeDocument/2006/relationships/vmlDrawing" Target="../drawings/vmlDrawing9.vml"/><Relationship Id="rId6" Type="http://schemas.openxmlformats.org/officeDocument/2006/relationships/image" Target="../media/image53.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55.emf"/><Relationship Id="rId4" Type="http://schemas.openxmlformats.org/officeDocument/2006/relationships/image" Target="../media/image52.jpeg"/><Relationship Id="rId9" Type="http://schemas.openxmlformats.org/officeDocument/2006/relationships/oleObject" Target="../embeddings/oleObject45.bin"/><Relationship Id="rId14" Type="http://schemas.openxmlformats.org/officeDocument/2006/relationships/image" Target="../media/image5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image" Target="../media/image11.jpeg"/><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emf"/><Relationship Id="rId15" Type="http://schemas.openxmlformats.org/officeDocument/2006/relationships/image" Target="../media/image8.w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19" Type="http://schemas.openxmlformats.org/officeDocument/2006/relationships/oleObject" Target="../embeddings/oleObject17.bin"/><Relationship Id="rId4" Type="http://schemas.openxmlformats.org/officeDocument/2006/relationships/image" Target="../media/image12.w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4.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image" Target="../media/image21.emf"/><Relationship Id="rId4" Type="http://schemas.openxmlformats.org/officeDocument/2006/relationships/oleObject" Target="../embeddings/oleObject18.bin"/><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5.bin"/><Relationship Id="rId3" Type="http://schemas.openxmlformats.org/officeDocument/2006/relationships/notesSlide" Target="../notesSlides/notesSlide3.xml"/><Relationship Id="rId7" Type="http://schemas.openxmlformats.org/officeDocument/2006/relationships/oleObject" Target="../embeddings/oleObject22.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4.vml"/><Relationship Id="rId6" Type="http://schemas.openxmlformats.org/officeDocument/2006/relationships/image" Target="../media/image25.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7.wmf"/><Relationship Id="rId4" Type="http://schemas.openxmlformats.org/officeDocument/2006/relationships/image" Target="../media/image24.jpeg"/><Relationship Id="rId9" Type="http://schemas.openxmlformats.org/officeDocument/2006/relationships/oleObject" Target="../embeddings/oleObject23.bin"/><Relationship Id="rId1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11,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22</a:t>
            </a:r>
          </a:p>
          <a:p>
            <a:pPr marL="990600" lvl="1" indent="-533400"/>
            <a:r>
              <a:rPr lang="en-US" dirty="0">
                <a:solidFill>
                  <a:srgbClr val="003300"/>
                </a:solidFill>
                <a:latin typeface="Arial Narrow" charset="0"/>
              </a:rPr>
              <a:t>Gauss’ Law</a:t>
            </a:r>
          </a:p>
          <a:p>
            <a:pPr marL="990600" lvl="1" indent="-533400"/>
            <a:r>
              <a:rPr lang="en-US" dirty="0">
                <a:solidFill>
                  <a:srgbClr val="003300"/>
                </a:solidFill>
                <a:latin typeface="Arial Narrow" charset="0"/>
              </a:rPr>
              <a:t>Electric Flux</a:t>
            </a:r>
          </a:p>
          <a:p>
            <a:pPr marL="990600" lvl="1" indent="-533400"/>
            <a:r>
              <a:rPr lang="en-US" dirty="0">
                <a:solidFill>
                  <a:srgbClr val="003300"/>
                </a:solidFill>
                <a:latin typeface="Arial Narrow" charset="0"/>
              </a:rPr>
              <a:t>Gauss’ Law with Multiple Charges</a:t>
            </a:r>
          </a:p>
          <a:p>
            <a:pPr algn="l">
              <a:buNone/>
            </a:pPr>
            <a:r>
              <a:rPr lang="en-US" dirty="0">
                <a:latin typeface="Arial Narrow" pitchFamily="-84" charset="0"/>
              </a:rPr>
              <a:t>CH 23</a:t>
            </a:r>
          </a:p>
          <a:p>
            <a:pPr marL="990600" lvl="1" indent="-533400"/>
            <a:r>
              <a:rPr lang="en-US" dirty="0">
                <a:solidFill>
                  <a:srgbClr val="003300"/>
                </a:solidFill>
                <a:latin typeface="Arial Narrow" charset="0"/>
              </a:rPr>
              <a:t>Electric Potential Energy</a:t>
            </a:r>
          </a:p>
          <a:p>
            <a:pPr marL="990600" lvl="1" indent="-533400"/>
            <a:r>
              <a:rPr lang="en-US" dirty="0">
                <a:solidFill>
                  <a:srgbClr val="003300"/>
                </a:solidFill>
                <a:latin typeface="Arial Narrow" charset="0"/>
              </a:rPr>
              <a:t>Electric Potential</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10</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442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11</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ext uri="{D42A27DB-BD31-4B8C-83A1-F6EECF244321}">
                <p14:modId xmlns:p14="http://schemas.microsoft.com/office/powerpoint/2010/main" val="2587312483"/>
              </p:ext>
            </p:extLst>
          </p:nvPr>
        </p:nvGraphicFramePr>
        <p:xfrm>
          <a:off x="4114800" y="4329113"/>
          <a:ext cx="2255837" cy="1052512"/>
        </p:xfrm>
        <a:graphic>
          <a:graphicData uri="http://schemas.openxmlformats.org/presentationml/2006/ole">
            <mc:AlternateContent xmlns:mc="http://schemas.openxmlformats.org/markup-compatibility/2006">
              <mc:Choice xmlns:v="urn:schemas-microsoft-com:vml" Requires="v">
                <p:oleObj spid="_x0000_s35372"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114800"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35373"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35374"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7568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11,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3EB9B037-81C0-1A4F-801E-4388C2A928F7}" type="slidenum">
              <a:rPr lang="en-US"/>
              <a:pPr/>
              <a:t>12</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759200" cy="281940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36026"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99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4803"/>
                                        </p:tgtEl>
                                        <p:attrNameLst>
                                          <p:attrName>style.visibility</p:attrName>
                                        </p:attrNameLst>
                                      </p:cBhvr>
                                      <p:to>
                                        <p:strVal val="visible"/>
                                      </p:to>
                                    </p:set>
                                    <p:anim calcmode="lin" valueType="num">
                                      <p:cBhvr>
                                        <p:cTn id="12" dur="500" fill="hold"/>
                                        <p:tgtEl>
                                          <p:spTgt spid="204803"/>
                                        </p:tgtEl>
                                        <p:attrNameLst>
                                          <p:attrName>ppt_w</p:attrName>
                                        </p:attrNameLst>
                                      </p:cBhvr>
                                      <p:tavLst>
                                        <p:tav tm="0">
                                          <p:val>
                                            <p:fltVal val="0"/>
                                          </p:val>
                                        </p:tav>
                                        <p:tav tm="100000">
                                          <p:val>
                                            <p:strVal val="#ppt_w"/>
                                          </p:val>
                                        </p:tav>
                                      </p:tavLst>
                                    </p:anim>
                                    <p:anim calcmode="lin" valueType="num">
                                      <p:cBhvr>
                                        <p:cTn id="13" dur="500" fill="hold"/>
                                        <p:tgtEl>
                                          <p:spTgt spid="204803"/>
                                        </p:tgtEl>
                                        <p:attrNameLst>
                                          <p:attrName>ppt_h</p:attrName>
                                        </p:attrNameLst>
                                      </p:cBhvr>
                                      <p:tavLst>
                                        <p:tav tm="0">
                                          <p:val>
                                            <p:fltVal val="0"/>
                                          </p:val>
                                        </p:tav>
                                        <p:tav tm="100000">
                                          <p:val>
                                            <p:strVal val="#ppt_h"/>
                                          </p:val>
                                        </p:tav>
                                      </p:tavLst>
                                    </p:anim>
                                    <p:animEffect transition="in" filter="fade">
                                      <p:cBhvr>
                                        <p:cTn id="14" dur="500"/>
                                        <p:tgtEl>
                                          <p:spTgt spid="2048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4806">
                                            <p:txEl>
                                              <p:pRg st="0" end="0"/>
                                            </p:txEl>
                                          </p:spTgt>
                                        </p:tgtEl>
                                        <p:attrNameLst>
                                          <p:attrName>style.visibility</p:attrName>
                                        </p:attrNameLst>
                                      </p:cBhvr>
                                      <p:to>
                                        <p:strVal val="visible"/>
                                      </p:to>
                                    </p:set>
                                    <p:animEffect transition="in" filter="wipe(left)">
                                      <p:cBhvr>
                                        <p:cTn id="19" dur="500"/>
                                        <p:tgtEl>
                                          <p:spTgt spid="20480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6">
                                            <p:txEl>
                                              <p:pRg st="1" end="1"/>
                                            </p:txEl>
                                          </p:spTgt>
                                        </p:tgtEl>
                                        <p:attrNameLst>
                                          <p:attrName>style.visibility</p:attrName>
                                        </p:attrNameLst>
                                      </p:cBhvr>
                                      <p:to>
                                        <p:strVal val="visible"/>
                                      </p:to>
                                    </p:set>
                                    <p:animEffect transition="in" filter="wipe(left)">
                                      <p:cBhvr>
                                        <p:cTn id="24" dur="500"/>
                                        <p:tgtEl>
                                          <p:spTgt spid="20480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6">
                                            <p:txEl>
                                              <p:pRg st="2" end="2"/>
                                            </p:txEl>
                                          </p:spTgt>
                                        </p:tgtEl>
                                        <p:attrNameLst>
                                          <p:attrName>style.visibility</p:attrName>
                                        </p:attrNameLst>
                                      </p:cBhvr>
                                      <p:to>
                                        <p:strVal val="visible"/>
                                      </p:to>
                                    </p:set>
                                    <p:animEffect transition="in" filter="wipe(left)">
                                      <p:cBhvr>
                                        <p:cTn id="29" dur="500"/>
                                        <p:tgtEl>
                                          <p:spTgt spid="20480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6">
                                            <p:txEl>
                                              <p:pRg st="3" end="3"/>
                                            </p:txEl>
                                          </p:spTgt>
                                        </p:tgtEl>
                                        <p:attrNameLst>
                                          <p:attrName>style.visibility</p:attrName>
                                        </p:attrNameLst>
                                      </p:cBhvr>
                                      <p:to>
                                        <p:strVal val="visible"/>
                                      </p:to>
                                    </p:set>
                                    <p:animEffect transition="in" filter="wipe(left)">
                                      <p:cBhvr>
                                        <p:cTn id="34" dur="500"/>
                                        <p:tgtEl>
                                          <p:spTgt spid="20480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204802"/>
                                        </p:tgtEl>
                                        <p:attrNameLst>
                                          <p:attrName>style.visibility</p:attrName>
                                        </p:attrNameLst>
                                      </p:cBhvr>
                                      <p:to>
                                        <p:strVal val="visible"/>
                                      </p:to>
                                    </p:set>
                                    <p:animEffect transition="in" filter="fade">
                                      <p:cBhvr>
                                        <p:cTn id="39" dur="770" decel="100000"/>
                                        <p:tgtEl>
                                          <p:spTgt spid="204802"/>
                                        </p:tgtEl>
                                      </p:cBhvr>
                                    </p:animEffect>
                                    <p:animScale>
                                      <p:cBhvr>
                                        <p:cTn id="40" dur="770" decel="100000"/>
                                        <p:tgtEl>
                                          <p:spTgt spid="204802"/>
                                        </p:tgtEl>
                                      </p:cBhvr>
                                      <p:from x="10000" y="10000"/>
                                      <p:to x="200000" y="450000"/>
                                    </p:animScale>
                                    <p:animScale>
                                      <p:cBhvr>
                                        <p:cTn id="41" dur="1230" accel="100000" fill="hold">
                                          <p:stCondLst>
                                            <p:cond delay="770"/>
                                          </p:stCondLst>
                                        </p:cTn>
                                        <p:tgtEl>
                                          <p:spTgt spid="204802"/>
                                        </p:tgtEl>
                                      </p:cBhvr>
                                      <p:from x="200000" y="450000"/>
                                      <p:to x="100000" y="100000"/>
                                    </p:animScale>
                                    <p:set>
                                      <p:cBhvr>
                                        <p:cTn id="42" dur="770" fill="hold"/>
                                        <p:tgtEl>
                                          <p:spTgt spid="204802"/>
                                        </p:tgtEl>
                                        <p:attrNameLst>
                                          <p:attrName>ppt_x</p:attrName>
                                        </p:attrNameLst>
                                      </p:cBhvr>
                                      <p:to>
                                        <p:strVal val="(0.5)"/>
                                      </p:to>
                                    </p:set>
                                    <p:anim from="(0.5)" to="(#ppt_x)" calcmode="lin" valueType="num">
                                      <p:cBhvr>
                                        <p:cTn id="43" dur="1230" accel="100000" fill="hold">
                                          <p:stCondLst>
                                            <p:cond delay="770"/>
                                          </p:stCondLst>
                                        </p:cTn>
                                        <p:tgtEl>
                                          <p:spTgt spid="204802"/>
                                        </p:tgtEl>
                                        <p:attrNameLst>
                                          <p:attrName>ppt_x</p:attrName>
                                        </p:attrNameLst>
                                      </p:cBhvr>
                                    </p:anim>
                                    <p:set>
                                      <p:cBhvr>
                                        <p:cTn id="44" dur="770" fill="hold"/>
                                        <p:tgtEl>
                                          <p:spTgt spid="204802"/>
                                        </p:tgtEl>
                                        <p:attrNameLst>
                                          <p:attrName>ppt_y</p:attrName>
                                        </p:attrNameLst>
                                      </p:cBhvr>
                                      <p:to>
                                        <p:strVal val="(#ppt_y+0.4)"/>
                                      </p:to>
                                    </p:set>
                                    <p:anim from="(#ppt_y+0.4)" to="(#ppt_y)" calcmode="lin" valueType="num">
                                      <p:cBhvr>
                                        <p:cTn id="45" dur="1230" accel="100000" fill="hold">
                                          <p:stCondLst>
                                            <p:cond delay="770"/>
                                          </p:stCondLst>
                                        </p:cTn>
                                        <p:tgtEl>
                                          <p:spTgt spid="204802"/>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4806">
                                            <p:txEl>
                                              <p:pRg st="4" end="4"/>
                                            </p:txEl>
                                          </p:spTgt>
                                        </p:tgtEl>
                                        <p:attrNameLst>
                                          <p:attrName>style.visibility</p:attrName>
                                        </p:attrNameLst>
                                      </p:cBhvr>
                                      <p:to>
                                        <p:strVal val="visible"/>
                                      </p:to>
                                    </p:set>
                                    <p:animEffect transition="in" filter="wipe(left)">
                                      <p:cBhvr>
                                        <p:cTn id="50" dur="500"/>
                                        <p:tgtEl>
                                          <p:spTgt spid="20480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4807"/>
                                        </p:tgtEl>
                                        <p:attrNameLst>
                                          <p:attrName>style.visibility</p:attrName>
                                        </p:attrNameLst>
                                      </p:cBhvr>
                                      <p:to>
                                        <p:strVal val="visible"/>
                                      </p:to>
                                    </p:set>
                                    <p:animEffect transition="in" filter="wipe(left)">
                                      <p:cBhvr>
                                        <p:cTn id="55" dur="500"/>
                                        <p:tgtEl>
                                          <p:spTgt spid="20480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4806">
                                            <p:txEl>
                                              <p:pRg st="5" end="5"/>
                                            </p:txEl>
                                          </p:spTgt>
                                        </p:tgtEl>
                                        <p:attrNameLst>
                                          <p:attrName>style.visibility</p:attrName>
                                        </p:attrNameLst>
                                      </p:cBhvr>
                                      <p:to>
                                        <p:strVal val="visible"/>
                                      </p:to>
                                    </p:set>
                                    <p:animEffect transition="in" filter="wipe(left)">
                                      <p:cBhvr>
                                        <p:cTn id="60"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11,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BB09488C-0840-9B44-825B-4948AB0B4A55}" type="slidenum">
              <a:rPr lang="en-US"/>
              <a:pPr/>
              <a:t>13</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 net flux 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406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5826"/>
                                        </p:tgtEl>
                                        <p:attrNameLst>
                                          <p:attrName>style.visibility</p:attrName>
                                        </p:attrNameLst>
                                      </p:cBhvr>
                                      <p:to>
                                        <p:strVal val="visible"/>
                                      </p:to>
                                    </p:set>
                                    <p:animScale>
                                      <p:cBhvr>
                                        <p:cTn id="12"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826"/>
                                        </p:tgtEl>
                                        <p:attrNameLst>
                                          <p:attrName>ppt_x</p:attrName>
                                          <p:attrName>ppt_y</p:attrName>
                                        </p:attrNameLst>
                                      </p:cBhvr>
                                    </p:animMotion>
                                    <p:animEffect transition="in" filter="fade">
                                      <p:cBhvr>
                                        <p:cTn id="14" dur="1000"/>
                                        <p:tgtEl>
                                          <p:spTgt spid="2058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5829">
                                            <p:txEl>
                                              <p:pRg st="1" end="1"/>
                                            </p:txEl>
                                          </p:spTgt>
                                        </p:tgtEl>
                                        <p:attrNameLst>
                                          <p:attrName>style.visibility</p:attrName>
                                        </p:attrNameLst>
                                      </p:cBhvr>
                                      <p:to>
                                        <p:strVal val="visible"/>
                                      </p:to>
                                    </p:set>
                                    <p:animEffect transition="in" filter="wipe(left)">
                                      <p:cBhvr>
                                        <p:cTn id="19" dur="500"/>
                                        <p:tgtEl>
                                          <p:spTgt spid="205829">
                                            <p:txEl>
                                              <p:pRg st="1" end="1"/>
                                            </p:txEl>
                                          </p:spTgt>
                                        </p:tgtEl>
                                      </p:cBhvr>
                                    </p:animEffect>
                                  </p:childTnLst>
                                </p:cTn>
                              </p:par>
                            </p:childTnLst>
                          </p:cTn>
                        </p:par>
                        <p:par>
                          <p:cTn id="20" fill="hold">
                            <p:stCondLst>
                              <p:cond delay="95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29">
                                            <p:txEl>
                                              <p:pRg st="2" end="2"/>
                                            </p:txEl>
                                          </p:spTgt>
                                        </p:tgtEl>
                                        <p:attrNameLst>
                                          <p:attrName>style.visibility</p:attrName>
                                        </p:attrNameLst>
                                      </p:cBhvr>
                                      <p:to>
                                        <p:strVal val="visible"/>
                                      </p:to>
                                    </p:set>
                                    <p:animEffect transition="in" filter="wipe(left)">
                                      <p:cBhvr>
                                        <p:cTn id="30" dur="500"/>
                                        <p:tgtEl>
                                          <p:spTgt spid="2058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205829">
                                            <p:txEl>
                                              <p:pRg st="3" end="3"/>
                                            </p:txEl>
                                          </p:spTgt>
                                        </p:tgtEl>
                                        <p:attrNameLst>
                                          <p:attrName>style.visibility</p:attrName>
                                        </p:attrNameLst>
                                      </p:cBhvr>
                                      <p:to>
                                        <p:strVal val="visible"/>
                                      </p:to>
                                    </p:set>
                                    <p:animEffect transition="in" filter="wipe(left)">
                                      <p:cBhvr>
                                        <p:cTn id="39" dur="500"/>
                                        <p:tgtEl>
                                          <p:spTgt spid="205829">
                                            <p:txEl>
                                              <p:pRg st="3" end="3"/>
                                            </p:txEl>
                                          </p:spTgt>
                                        </p:tgtEl>
                                      </p:cBhvr>
                                    </p:animEffect>
                                  </p:childTnLst>
                                </p:cTn>
                              </p:par>
                            </p:childTnLst>
                          </p:cTn>
                        </p:par>
                        <p:par>
                          <p:cTn id="40" fill="hold">
                            <p:stCondLst>
                              <p:cond delay="11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5829">
                                            <p:txEl>
                                              <p:pRg st="4" end="4"/>
                                            </p:txEl>
                                          </p:spTgt>
                                        </p:tgtEl>
                                        <p:attrNameLst>
                                          <p:attrName>style.visibility</p:attrName>
                                        </p:attrNameLst>
                                      </p:cBhvr>
                                      <p:to>
                                        <p:strVal val="visible"/>
                                      </p:to>
                                    </p:set>
                                    <p:animEffect transition="in" filter="wipe(left)">
                                      <p:cBhvr>
                                        <p:cTn id="50" dur="500"/>
                                        <p:tgtEl>
                                          <p:spTgt spid="205829">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iterate type="wd">
                                    <p:tmPct val="10000"/>
                                  </p:iterate>
                                  <p:childTnLst>
                                    <p:set>
                                      <p:cBhvr>
                                        <p:cTn id="58" dur="1" fill="hold">
                                          <p:stCondLst>
                                            <p:cond delay="0"/>
                                          </p:stCondLst>
                                        </p:cTn>
                                        <p:tgtEl>
                                          <p:spTgt spid="205829">
                                            <p:txEl>
                                              <p:pRg st="5" end="5"/>
                                            </p:txEl>
                                          </p:spTgt>
                                        </p:tgtEl>
                                        <p:attrNameLst>
                                          <p:attrName>style.visibility</p:attrName>
                                        </p:attrNameLst>
                                      </p:cBhvr>
                                      <p:to>
                                        <p:strVal val="visible"/>
                                      </p:to>
                                    </p:set>
                                    <p:animEffect transition="in" filter="wipe(left)">
                                      <p:cBhvr>
                                        <p:cTn id="59" dur="500"/>
                                        <p:tgtEl>
                                          <p:spTgt spid="205829">
                                            <p:txEl>
                                              <p:pRg st="5" end="5"/>
                                            </p:txEl>
                                          </p:spTgt>
                                        </p:tgtEl>
                                      </p:cBhvr>
                                    </p:animEffect>
                                  </p:childTnLst>
                                </p:cTn>
                              </p:par>
                            </p:childTnLst>
                          </p:cTn>
                        </p:par>
                        <p:par>
                          <p:cTn id="60" fill="hold">
                            <p:stCondLst>
                              <p:cond delay="1400"/>
                            </p:stCondLst>
                            <p:childTnLst>
                              <p:par>
                                <p:cTn id="61" presetID="35" presetClass="entr" presetSubtype="0" fill="hold" nodeType="afterEffect">
                                  <p:stCondLst>
                                    <p:cond delay="0"/>
                                  </p:stCondLst>
                                  <p:iterate type="wd">
                                    <p:tmPct val="10000"/>
                                  </p:iterate>
                                  <p:childTnLst>
                                    <p:set>
                                      <p:cBhvr>
                                        <p:cTn id="62" dur="1" fill="hold">
                                          <p:stCondLst>
                                            <p:cond delay="0"/>
                                          </p:stCondLst>
                                        </p:cTn>
                                        <p:tgtEl>
                                          <p:spTgt spid="205827"/>
                                        </p:tgtEl>
                                        <p:attrNameLst>
                                          <p:attrName>style.visibility</p:attrName>
                                        </p:attrNameLst>
                                      </p:cBhvr>
                                      <p:to>
                                        <p:strVal val="visible"/>
                                      </p:to>
                                    </p:set>
                                    <p:animEffect transition="in" filter="fade">
                                      <p:cBhvr>
                                        <p:cTn id="63" dur="2000"/>
                                        <p:tgtEl>
                                          <p:spTgt spid="205827"/>
                                        </p:tgtEl>
                                      </p:cBhvr>
                                    </p:animEffect>
                                    <p:anim calcmode="lin" valueType="num">
                                      <p:cBhvr>
                                        <p:cTn id="64" dur="2000" fill="hold"/>
                                        <p:tgtEl>
                                          <p:spTgt spid="205827"/>
                                        </p:tgtEl>
                                        <p:attrNameLst>
                                          <p:attrName>style.rotation</p:attrName>
                                        </p:attrNameLst>
                                      </p:cBhvr>
                                      <p:tavLst>
                                        <p:tav tm="0">
                                          <p:val>
                                            <p:fltVal val="720"/>
                                          </p:val>
                                        </p:tav>
                                        <p:tav tm="100000">
                                          <p:val>
                                            <p:fltVal val="0"/>
                                          </p:val>
                                        </p:tav>
                                      </p:tavLst>
                                    </p:anim>
                                    <p:anim calcmode="lin" valueType="num">
                                      <p:cBhvr>
                                        <p:cTn id="65" dur="2000" fill="hold"/>
                                        <p:tgtEl>
                                          <p:spTgt spid="205827"/>
                                        </p:tgtEl>
                                        <p:attrNameLst>
                                          <p:attrName>ppt_h</p:attrName>
                                        </p:attrNameLst>
                                      </p:cBhvr>
                                      <p:tavLst>
                                        <p:tav tm="0">
                                          <p:val>
                                            <p:fltVal val="0"/>
                                          </p:val>
                                        </p:tav>
                                        <p:tav tm="100000">
                                          <p:val>
                                            <p:strVal val="#ppt_h"/>
                                          </p:val>
                                        </p:tav>
                                      </p:tavLst>
                                    </p:anim>
                                    <p:anim calcmode="lin" valueType="num">
                                      <p:cBhvr>
                                        <p:cTn id="66"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05829">
                                            <p:txEl>
                                              <p:pRg st="6" end="6"/>
                                            </p:txEl>
                                          </p:spTgt>
                                        </p:tgtEl>
                                        <p:attrNameLst>
                                          <p:attrName>style.visibility</p:attrName>
                                        </p:attrNameLst>
                                      </p:cBhvr>
                                      <p:to>
                                        <p:strVal val="visible"/>
                                      </p:to>
                                    </p:set>
                                    <p:animEffect transition="in" filter="wipe(left)">
                                      <p:cBhvr>
                                        <p:cTn id="71" dur="500"/>
                                        <p:tgtEl>
                                          <p:spTgt spid="20582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05829">
                                            <p:txEl>
                                              <p:pRg st="7" end="7"/>
                                            </p:txEl>
                                          </p:spTgt>
                                        </p:tgtEl>
                                        <p:attrNameLst>
                                          <p:attrName>style.visibility</p:attrName>
                                        </p:attrNameLst>
                                      </p:cBhvr>
                                      <p:to>
                                        <p:strVal val="visible"/>
                                      </p:to>
                                    </p:set>
                                    <p:animEffect transition="in" filter="wipe(left)">
                                      <p:cBhvr>
                                        <p:cTn id="76"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uiExpand="1" build="p"/>
      <p:bldP spid="2" grpId="0" animBg="1"/>
      <p:bldP spid="2"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F9B5C29B-0438-7546-A5C5-7B4E9EEDE26F}" type="slidenum">
              <a:rPr lang="en-US"/>
              <a:pPr/>
              <a:t>14</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7605" name="Equation" r:id="rId4" imgW="596900" imgH="304800" progId="Equation.DSMT4">
                  <p:embed/>
                </p:oleObj>
              </mc:Choice>
              <mc:Fallback>
                <p:oleObj name="Equation" r:id="rId4" imgW="596900" imgH="304800" progId="Equation.DSMT4">
                  <p:embed/>
                  <p:pic>
                    <p:nvPicPr>
                      <p:cNvPr id="207877" name="Object 5"/>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7606" name="Equation" r:id="rId6" imgW="596900" imgH="304800" progId="Equation.DSMT4">
                  <p:embed/>
                </p:oleObj>
              </mc:Choice>
              <mc:Fallback>
                <p:oleObj name="Equation" r:id="rId6" imgW="596900" imgH="304800" progId="Equation.DSMT4">
                  <p:embed/>
                  <p:pic>
                    <p:nvPicPr>
                      <p:cNvPr id="207880" name="Object 8"/>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7607" name="Equation" r:id="rId8" imgW="228600" imgH="406080" progId="Equation.DSMT4">
                  <p:embed/>
                </p:oleObj>
              </mc:Choice>
              <mc:Fallback>
                <p:oleObj name="Equation" r:id="rId8" imgW="228600" imgH="406080" progId="Equation.DSMT4">
                  <p:embed/>
                  <p:pic>
                    <p:nvPicPr>
                      <p:cNvPr id="20788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7608" name="Equation" r:id="rId10" imgW="266400" imgH="406080" progId="Equation.DSMT4">
                  <p:embed/>
                </p:oleObj>
              </mc:Choice>
              <mc:Fallback>
                <p:oleObj name="Equation" r:id="rId10" imgW="266400" imgH="406080" progId="Equation.DSMT4">
                  <p:embed/>
                  <p:pic>
                    <p:nvPicPr>
                      <p:cNvPr id="20788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95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par>
                          <p:cTn id="8" fill="hold">
                            <p:stCondLst>
                              <p:cond delay="900"/>
                            </p:stCondLst>
                            <p:childTnLst>
                              <p:par>
                                <p:cTn id="9" presetID="52" presetClass="entr" presetSubtype="0" fill="hold" nodeType="afterEffect">
                                  <p:stCondLst>
                                    <p:cond delay="0"/>
                                  </p:stCondLst>
                                  <p:iterate type="wd">
                                    <p:tmPct val="10000"/>
                                  </p:iterate>
                                  <p:childTnLst>
                                    <p:set>
                                      <p:cBhvr>
                                        <p:cTn id="10" dur="1" fill="hold">
                                          <p:stCondLst>
                                            <p:cond delay="0"/>
                                          </p:stCondLst>
                                        </p:cTn>
                                        <p:tgtEl>
                                          <p:spTgt spid="207874"/>
                                        </p:tgtEl>
                                        <p:attrNameLst>
                                          <p:attrName>style.visibility</p:attrName>
                                        </p:attrNameLst>
                                      </p:cBhvr>
                                      <p:to>
                                        <p:strVal val="visible"/>
                                      </p:to>
                                    </p:set>
                                    <p:animScale>
                                      <p:cBhvr>
                                        <p:cTn id="11"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7874"/>
                                        </p:tgtEl>
                                        <p:attrNameLst>
                                          <p:attrName>ppt_x</p:attrName>
                                          <p:attrName>ppt_y</p:attrName>
                                        </p:attrNameLst>
                                      </p:cBhvr>
                                    </p:animMotion>
                                    <p:animEffect transition="in" filter="fade">
                                      <p:cBhvr>
                                        <p:cTn id="13" dur="1000"/>
                                        <p:tgtEl>
                                          <p:spTgt spid="20787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7878"/>
                                        </p:tgtEl>
                                        <p:attrNameLst>
                                          <p:attrName>style.visibility</p:attrName>
                                        </p:attrNameLst>
                                      </p:cBhvr>
                                      <p:to>
                                        <p:strVal val="visible"/>
                                      </p:to>
                                    </p:set>
                                    <p:anim calcmode="lin" valueType="num">
                                      <p:cBhvr>
                                        <p:cTn id="18" dur="500" fill="hold"/>
                                        <p:tgtEl>
                                          <p:spTgt spid="207878"/>
                                        </p:tgtEl>
                                        <p:attrNameLst>
                                          <p:attrName>ppt_w</p:attrName>
                                        </p:attrNameLst>
                                      </p:cBhvr>
                                      <p:tavLst>
                                        <p:tav tm="0">
                                          <p:val>
                                            <p:fltVal val="0"/>
                                          </p:val>
                                        </p:tav>
                                        <p:tav tm="100000">
                                          <p:val>
                                            <p:strVal val="#ppt_w"/>
                                          </p:val>
                                        </p:tav>
                                      </p:tavLst>
                                    </p:anim>
                                    <p:anim calcmode="lin" valueType="num">
                                      <p:cBhvr>
                                        <p:cTn id="19" dur="500" fill="hold"/>
                                        <p:tgtEl>
                                          <p:spTgt spid="207878"/>
                                        </p:tgtEl>
                                        <p:attrNameLst>
                                          <p:attrName>ppt_h</p:attrName>
                                        </p:attrNameLst>
                                      </p:cBhvr>
                                      <p:tavLst>
                                        <p:tav tm="0">
                                          <p:val>
                                            <p:fltVal val="0"/>
                                          </p:val>
                                        </p:tav>
                                        <p:tav tm="100000">
                                          <p:val>
                                            <p:strVal val="#ppt_h"/>
                                          </p:val>
                                        </p:tav>
                                      </p:tavLst>
                                    </p:anim>
                                    <p:animEffect transition="in" filter="fade">
                                      <p:cBhvr>
                                        <p:cTn id="20" dur="500"/>
                                        <p:tgtEl>
                                          <p:spTgt spid="20787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07879"/>
                                        </p:tgtEl>
                                        <p:attrNameLst>
                                          <p:attrName>style.visibility</p:attrName>
                                        </p:attrNameLst>
                                      </p:cBhvr>
                                      <p:to>
                                        <p:strVal val="visible"/>
                                      </p:to>
                                    </p:set>
                                    <p:anim calcmode="lin" valueType="num">
                                      <p:cBhvr>
                                        <p:cTn id="23" dur="500" fill="hold"/>
                                        <p:tgtEl>
                                          <p:spTgt spid="207879"/>
                                        </p:tgtEl>
                                        <p:attrNameLst>
                                          <p:attrName>ppt_w</p:attrName>
                                        </p:attrNameLst>
                                      </p:cBhvr>
                                      <p:tavLst>
                                        <p:tav tm="0">
                                          <p:val>
                                            <p:fltVal val="0"/>
                                          </p:val>
                                        </p:tav>
                                        <p:tav tm="100000">
                                          <p:val>
                                            <p:strVal val="#ppt_w"/>
                                          </p:val>
                                        </p:tav>
                                      </p:tavLst>
                                    </p:anim>
                                    <p:anim calcmode="lin" valueType="num">
                                      <p:cBhvr>
                                        <p:cTn id="24" dur="500" fill="hold"/>
                                        <p:tgtEl>
                                          <p:spTgt spid="207879"/>
                                        </p:tgtEl>
                                        <p:attrNameLst>
                                          <p:attrName>ppt_h</p:attrName>
                                        </p:attrNameLst>
                                      </p:cBhvr>
                                      <p:tavLst>
                                        <p:tav tm="0">
                                          <p:val>
                                            <p:fltVal val="0"/>
                                          </p:val>
                                        </p:tav>
                                        <p:tav tm="100000">
                                          <p:val>
                                            <p:strVal val="#ppt_h"/>
                                          </p:val>
                                        </p:tav>
                                      </p:tavLst>
                                    </p:anim>
                                    <p:animEffect transition="in" filter="fade">
                                      <p:cBhvr>
                                        <p:cTn id="25" dur="500"/>
                                        <p:tgtEl>
                                          <p:spTgt spid="20787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7876">
                                            <p:txEl>
                                              <p:pRg st="1" end="1"/>
                                            </p:txEl>
                                          </p:spTgt>
                                        </p:tgtEl>
                                        <p:attrNameLst>
                                          <p:attrName>style.visibility</p:attrName>
                                        </p:attrNameLst>
                                      </p:cBhvr>
                                      <p:to>
                                        <p:strVal val="visible"/>
                                      </p:to>
                                    </p:set>
                                    <p:animEffect transition="in" filter="wipe(left)">
                                      <p:cBhvr>
                                        <p:cTn id="30" dur="500"/>
                                        <p:tgtEl>
                                          <p:spTgt spid="20787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7876">
                                            <p:txEl>
                                              <p:pRg st="2" end="2"/>
                                            </p:txEl>
                                          </p:spTgt>
                                        </p:tgtEl>
                                        <p:attrNameLst>
                                          <p:attrName>style.visibility</p:attrName>
                                        </p:attrNameLst>
                                      </p:cBhvr>
                                      <p:to>
                                        <p:strVal val="visible"/>
                                      </p:to>
                                    </p:set>
                                    <p:animEffect transition="in" filter="wipe(left)">
                                      <p:cBhvr>
                                        <p:cTn id="35" dur="500"/>
                                        <p:tgtEl>
                                          <p:spTgt spid="207876">
                                            <p:txEl>
                                              <p:pRg st="2" end="2"/>
                                            </p:txEl>
                                          </p:spTgt>
                                        </p:tgtEl>
                                      </p:cBhvr>
                                    </p:animEffect>
                                  </p:childTnLst>
                                </p:cTn>
                              </p:par>
                            </p:childTnLst>
                          </p:cTn>
                        </p:par>
                        <p:par>
                          <p:cTn id="36" fill="hold">
                            <p:stCondLst>
                              <p:cond delay="550"/>
                            </p:stCondLst>
                            <p:childTnLst>
                              <p:par>
                                <p:cTn id="37" presetID="22" presetClass="entr" presetSubtype="8" fill="hold" nodeType="afterEffect">
                                  <p:stCondLst>
                                    <p:cond delay="0"/>
                                  </p:stCondLst>
                                  <p:childTnLst>
                                    <p:set>
                                      <p:cBhvr>
                                        <p:cTn id="38" dur="1" fill="hold">
                                          <p:stCondLst>
                                            <p:cond delay="0"/>
                                          </p:stCondLst>
                                        </p:cTn>
                                        <p:tgtEl>
                                          <p:spTgt spid="207877"/>
                                        </p:tgtEl>
                                        <p:attrNameLst>
                                          <p:attrName>style.visibility</p:attrName>
                                        </p:attrNameLst>
                                      </p:cBhvr>
                                      <p:to>
                                        <p:strVal val="visible"/>
                                      </p:to>
                                    </p:set>
                                    <p:animEffect transition="in" filter="wipe(left)">
                                      <p:cBhvr>
                                        <p:cTn id="39" dur="500"/>
                                        <p:tgtEl>
                                          <p:spTgt spid="2078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7876">
                                            <p:txEl>
                                              <p:pRg st="4" end="4"/>
                                            </p:txEl>
                                          </p:spTgt>
                                        </p:tgtEl>
                                        <p:attrNameLst>
                                          <p:attrName>style.visibility</p:attrName>
                                        </p:attrNameLst>
                                      </p:cBhvr>
                                      <p:to>
                                        <p:strVal val="visible"/>
                                      </p:to>
                                    </p:set>
                                    <p:animEffect transition="in" filter="wipe(left)">
                                      <p:cBhvr>
                                        <p:cTn id="44" dur="500"/>
                                        <p:tgtEl>
                                          <p:spTgt spid="207876">
                                            <p:txEl>
                                              <p:pRg st="4" end="4"/>
                                            </p:txEl>
                                          </p:spTgt>
                                        </p:tgtEl>
                                      </p:cBhvr>
                                    </p:animEffect>
                                  </p:childTnLst>
                                </p:cTn>
                              </p:par>
                            </p:childTnLst>
                          </p:cTn>
                        </p:par>
                        <p:par>
                          <p:cTn id="45" fill="hold">
                            <p:stCondLst>
                              <p:cond delay="550"/>
                            </p:stCondLst>
                            <p:childTnLst>
                              <p:par>
                                <p:cTn id="46" presetID="22" presetClass="entr" presetSubtype="8" fill="hold" nodeType="afterEffect">
                                  <p:stCondLst>
                                    <p:cond delay="0"/>
                                  </p:stCondLst>
                                  <p:childTnLst>
                                    <p:set>
                                      <p:cBhvr>
                                        <p:cTn id="47" dur="1" fill="hold">
                                          <p:stCondLst>
                                            <p:cond delay="0"/>
                                          </p:stCondLst>
                                        </p:cTn>
                                        <p:tgtEl>
                                          <p:spTgt spid="207880"/>
                                        </p:tgtEl>
                                        <p:attrNameLst>
                                          <p:attrName>style.visibility</p:attrName>
                                        </p:attrNameLst>
                                      </p:cBhvr>
                                      <p:to>
                                        <p:strVal val="visible"/>
                                      </p:to>
                                    </p:set>
                                    <p:animEffect transition="in" filter="wipe(left)">
                                      <p:cBhvr>
                                        <p:cTn id="48" dur="500"/>
                                        <p:tgtEl>
                                          <p:spTgt spid="20788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7881"/>
                                        </p:tgtEl>
                                        <p:attrNameLst>
                                          <p:attrName>style.visibility</p:attrName>
                                        </p:attrNameLst>
                                      </p:cBhvr>
                                      <p:to>
                                        <p:strVal val="visible"/>
                                      </p:to>
                                    </p:set>
                                    <p:animEffect transition="in" filter="wipe(left)">
                                      <p:cBhvr>
                                        <p:cTn id="53" dur="500"/>
                                        <p:tgtEl>
                                          <p:spTgt spid="20788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07882"/>
                                        </p:tgtEl>
                                        <p:attrNameLst>
                                          <p:attrName>style.visibility</p:attrName>
                                        </p:attrNameLst>
                                      </p:cBhvr>
                                      <p:to>
                                        <p:strVal val="visible"/>
                                      </p:to>
                                    </p:set>
                                    <p:animEffect transition="in" filter="wipe(left)">
                                      <p:cBhvr>
                                        <p:cTn id="58" dur="5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uiExpand="1" build="p"/>
      <p:bldP spid="207878" grpId="0"/>
      <p:bldP spid="2078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Sept. 11,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4EDCFC4C-6E18-FD4E-93F6-E905DDAF783E}" type="slidenum">
              <a:rPr lang="en-US"/>
              <a:pPr/>
              <a:t>15</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55753" name="Equation" r:id="rId5" imgW="596900" imgH="304800" progId="Equation.DSMT4">
                  <p:embed/>
                </p:oleObj>
              </mc:Choice>
              <mc:Fallback>
                <p:oleObj name="Equation" r:id="rId5" imgW="596900" imgH="304800" progId="Equation.DSMT4">
                  <p:embed/>
                  <p:pic>
                    <p:nvPicPr>
                      <p:cNvPr id="208902" name="Object 6"/>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55754" name="Equation" r:id="rId7" imgW="253800" imgH="152280" progId="Equation.DSMT4">
                  <p:embed/>
                </p:oleObj>
              </mc:Choice>
              <mc:Fallback>
                <p:oleObj name="Equation" r:id="rId7" imgW="253800" imgH="152280" progId="Equation.DSMT4">
                  <p:embed/>
                  <p:pic>
                    <p:nvPicPr>
                      <p:cNvPr id="2089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55755" name="Equation" r:id="rId9" imgW="546100" imgH="304800" progId="Equation.DSMT4">
                  <p:embed/>
                </p:oleObj>
              </mc:Choice>
              <mc:Fallback>
                <p:oleObj name="Equation" r:id="rId9" imgW="546100" imgH="304800" progId="Equation.DSMT4">
                  <p:embed/>
                  <p:pic>
                    <p:nvPicPr>
                      <p:cNvPr id="208906" name="Object 10"/>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55756" name="Equation" r:id="rId11" imgW="533400" imgH="304800" progId="Equation.DSMT4">
                  <p:embed/>
                </p:oleObj>
              </mc:Choice>
              <mc:Fallback>
                <p:oleObj name="Equation" r:id="rId11" imgW="533400" imgH="304800" progId="Equation.DSMT4">
                  <p:embed/>
                  <p:pic>
                    <p:nvPicPr>
                      <p:cNvPr id="208907" name="Object 11"/>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55757" name="Equation" r:id="rId13" imgW="660400" imgH="304800" progId="Equation.DSMT4">
                  <p:embed/>
                </p:oleObj>
              </mc:Choice>
              <mc:Fallback>
                <p:oleObj name="Equation" r:id="rId13" imgW="660400" imgH="304800" progId="Equation.DSMT4">
                  <p:embed/>
                  <p:pic>
                    <p:nvPicPr>
                      <p:cNvPr id="208908" name="Object 12"/>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55758" name="Equation" r:id="rId15" imgW="444500" imgH="431800" progId="Equation.DSMT4">
                  <p:embed/>
                </p:oleObj>
              </mc:Choice>
              <mc:Fallback>
                <p:oleObj name="Equation" r:id="rId15" imgW="444500" imgH="431800" progId="Equation.DSMT4">
                  <p:embed/>
                  <p:pic>
                    <p:nvPicPr>
                      <p:cNvPr id="208909" name="Object 13"/>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55759" name="Equation" r:id="rId17" imgW="203040" imgH="406080" progId="Equation.DSMT4">
                  <p:embed/>
                </p:oleObj>
              </mc:Choice>
              <mc:Fallback>
                <p:oleObj name="Equation" r:id="rId17" imgW="203040" imgH="406080" progId="Equation.DSMT4">
                  <p:embed/>
                  <p:pic>
                    <p:nvPicPr>
                      <p:cNvPr id="20891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55760" name="Equation" r:id="rId19" imgW="457200" imgH="431800" progId="Equation.DSMT4">
                  <p:embed/>
                </p:oleObj>
              </mc:Choice>
              <mc:Fallback>
                <p:oleObj name="Equation" r:id="rId19" imgW="457200" imgH="431800" progId="Equation.DSMT4">
                  <p:embed/>
                  <p:pic>
                    <p:nvPicPr>
                      <p:cNvPr id="208911" name="Object 15"/>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4961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11,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49281944-574F-FF4B-8F60-DE60AF160DB9}" type="slidenum">
              <a:rPr lang="en-US"/>
              <a:pPr/>
              <a:t>16</a:t>
            </a:fld>
            <a:endParaRPr lang="en-US"/>
          </a:p>
        </p:txBody>
      </p:sp>
      <p:pic>
        <p:nvPicPr>
          <p:cNvPr id="209922" name="Picture 2" descr="FG22_007"/>
          <p:cNvPicPr>
            <a:picLocks noChangeAspect="1" noChangeArrowheads="1"/>
          </p:cNvPicPr>
          <p:nvPr/>
        </p:nvPicPr>
        <p:blipFill>
          <a:blip r:embed="rId4"/>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72976" name="Equation" r:id="rId5" imgW="596900" imgH="304800" progId="Equation.DSMT4">
                  <p:embed/>
                </p:oleObj>
              </mc:Choice>
              <mc:Fallback>
                <p:oleObj name="Equation" r:id="rId5" imgW="596900" imgH="304800" progId="Equation.DSMT4">
                  <p:embed/>
                  <p:pic>
                    <p:nvPicPr>
                      <p:cNvPr id="209926" name="Object 6"/>
                      <p:cNvPicPr>
                        <a:picLocks noChangeAspect="1" noChangeArrowheads="1"/>
                      </p:cNvPicPr>
                      <p:nvPr/>
                    </p:nvPicPr>
                    <p:blipFill>
                      <a:blip r:embed="rId6"/>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extLst>
              <p:ext uri="{D42A27DB-BD31-4B8C-83A1-F6EECF244321}">
                <p14:modId xmlns:p14="http://schemas.microsoft.com/office/powerpoint/2010/main" val="211316423"/>
              </p:ext>
            </p:extLst>
          </p:nvPr>
        </p:nvGraphicFramePr>
        <p:xfrm>
          <a:off x="4819650" y="2344738"/>
          <a:ext cx="1962150" cy="1174750"/>
        </p:xfrm>
        <a:graphic>
          <a:graphicData uri="http://schemas.openxmlformats.org/presentationml/2006/ole">
            <mc:AlternateContent xmlns:mc="http://schemas.openxmlformats.org/markup-compatibility/2006">
              <mc:Choice xmlns:v="urn:schemas-microsoft-com:vml" Requires="v">
                <p:oleObj spid="_x0000_s72977" name="Equation" r:id="rId7" imgW="749300" imgH="419100" progId="Equation.DSMT4">
                  <p:embed/>
                </p:oleObj>
              </mc:Choice>
              <mc:Fallback>
                <p:oleObj name="Equation" r:id="rId7" imgW="749300" imgH="419100" progId="Equation.DSMT4">
                  <p:embed/>
                  <p:pic>
                    <p:nvPicPr>
                      <p:cNvPr id="209928" name="Object 8"/>
                      <p:cNvPicPr>
                        <a:picLocks noChangeAspect="1" noChangeArrowheads="1"/>
                      </p:cNvPicPr>
                      <p:nvPr/>
                    </p:nvPicPr>
                    <p:blipFill>
                      <a:blip r:embed="rId8"/>
                      <a:srcRect/>
                      <a:stretch>
                        <a:fillRect/>
                      </a:stretch>
                    </p:blipFill>
                    <p:spPr bwMode="auto">
                      <a:xfrm>
                        <a:off x="4819650" y="2344738"/>
                        <a:ext cx="1962150" cy="11747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72978" name="Equation" r:id="rId9" imgW="1003300" imgH="419100" progId="Equation.DSMT4">
                  <p:embed/>
                </p:oleObj>
              </mc:Choice>
              <mc:Fallback>
                <p:oleObj name="Equation" r:id="rId9" imgW="1003300" imgH="419100" progId="Equation.DSMT4">
                  <p:embed/>
                  <p:pic>
                    <p:nvPicPr>
                      <p:cNvPr id="209929" name="Object 9"/>
                      <p:cNvPicPr>
                        <a:picLocks noChangeAspect="1" noChangeArrowheads="1"/>
                      </p:cNvPicPr>
                      <p:nvPr/>
                    </p:nvPicPr>
                    <p:blipFill>
                      <a:blip r:embed="rId10"/>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72979" name="Equation" r:id="rId11" imgW="1028700" imgH="419100" progId="Equation.DSMT4">
                  <p:embed/>
                </p:oleObj>
              </mc:Choice>
              <mc:Fallback>
                <p:oleObj name="Equation" r:id="rId11" imgW="1028700" imgH="419100" progId="Equation.DSMT4">
                  <p:embed/>
                  <p:pic>
                    <p:nvPicPr>
                      <p:cNvPr id="209930" name="Object 10"/>
                      <p:cNvPicPr>
                        <a:picLocks noChangeAspect="1" noChangeArrowheads="1"/>
                      </p:cNvPicPr>
                      <p:nvPr/>
                    </p:nvPicPr>
                    <p:blipFill>
                      <a:blip r:embed="rId12"/>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72980" name="Equation" r:id="rId13" imgW="787400" imgH="419100" progId="Equation.DSMT4">
                  <p:embed/>
                </p:oleObj>
              </mc:Choice>
              <mc:Fallback>
                <p:oleObj name="Equation" r:id="rId13" imgW="787400" imgH="419100" progId="Equation.DSMT4">
                  <p:embed/>
                  <p:pic>
                    <p:nvPicPr>
                      <p:cNvPr id="209931" name="Object 11"/>
                      <p:cNvPicPr>
                        <a:picLocks noChangeAspect="1" noChangeArrowheads="1"/>
                      </p:cNvPicPr>
                      <p:nvPr/>
                    </p:nvPicPr>
                    <p:blipFill>
                      <a:blip r:embed="rId14"/>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72981" name="Equation" r:id="rId15" imgW="1016000" imgH="419100" progId="Equation.DSMT4">
                  <p:embed/>
                </p:oleObj>
              </mc:Choice>
              <mc:Fallback>
                <p:oleObj name="Equation" r:id="rId15" imgW="1016000" imgH="419100" progId="Equation.DSMT4">
                  <p:embed/>
                  <p:pic>
                    <p:nvPicPr>
                      <p:cNvPr id="209932" name="Object 12"/>
                      <p:cNvPicPr>
                        <a:picLocks noChangeAspect="1" noChangeArrowheads="1"/>
                      </p:cNvPicPr>
                      <p:nvPr/>
                    </p:nvPicPr>
                    <p:blipFill>
                      <a:blip r:embed="rId16"/>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72982" name="Equation" r:id="rId17" imgW="203040" imgH="406080" progId="Equation.DSMT4">
                  <p:embed/>
                </p:oleObj>
              </mc:Choice>
              <mc:Fallback>
                <p:oleObj name="Equation" r:id="rId17" imgW="203040" imgH="406080" progId="Equation.DSMT4">
                  <p:embed/>
                  <p:pic>
                    <p:nvPicPr>
                      <p:cNvPr id="20993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1274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wipe(left)">
                                      <p:cBhvr>
                                        <p:cTn id="7" dur="5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wipe(down)">
                                      <p:cBhvr>
                                        <p:cTn id="12" dur="580">
                                          <p:stCondLst>
                                            <p:cond delay="0"/>
                                          </p:stCondLst>
                                        </p:cTn>
                                        <p:tgtEl>
                                          <p:spTgt spid="209922"/>
                                        </p:tgtEl>
                                      </p:cBhvr>
                                    </p:animEffect>
                                    <p:anim calcmode="lin" valueType="num">
                                      <p:cBhvr>
                                        <p:cTn id="13" dur="1822" tmFilter="0,0; 0.14,0.36; 0.43,0.73; 0.71,0.91; 1.0,1.0">
                                          <p:stCondLst>
                                            <p:cond delay="0"/>
                                          </p:stCondLst>
                                        </p:cTn>
                                        <p:tgtEl>
                                          <p:spTgt spid="2099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99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99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99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99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9922"/>
                                        </p:tgtEl>
                                      </p:cBhvr>
                                      <p:to x="100000" y="60000"/>
                                    </p:animScale>
                                    <p:animScale>
                                      <p:cBhvr>
                                        <p:cTn id="19" dur="166" decel="50000">
                                          <p:stCondLst>
                                            <p:cond delay="676"/>
                                          </p:stCondLst>
                                        </p:cTn>
                                        <p:tgtEl>
                                          <p:spTgt spid="209922"/>
                                        </p:tgtEl>
                                      </p:cBhvr>
                                      <p:to x="100000" y="100000"/>
                                    </p:animScale>
                                    <p:animScale>
                                      <p:cBhvr>
                                        <p:cTn id="20" dur="26">
                                          <p:stCondLst>
                                            <p:cond delay="1312"/>
                                          </p:stCondLst>
                                        </p:cTn>
                                        <p:tgtEl>
                                          <p:spTgt spid="209922"/>
                                        </p:tgtEl>
                                      </p:cBhvr>
                                      <p:to x="100000" y="80000"/>
                                    </p:animScale>
                                    <p:animScale>
                                      <p:cBhvr>
                                        <p:cTn id="21" dur="166" decel="50000">
                                          <p:stCondLst>
                                            <p:cond delay="1338"/>
                                          </p:stCondLst>
                                        </p:cTn>
                                        <p:tgtEl>
                                          <p:spTgt spid="209922"/>
                                        </p:tgtEl>
                                      </p:cBhvr>
                                      <p:to x="100000" y="100000"/>
                                    </p:animScale>
                                    <p:animScale>
                                      <p:cBhvr>
                                        <p:cTn id="22" dur="26">
                                          <p:stCondLst>
                                            <p:cond delay="1642"/>
                                          </p:stCondLst>
                                        </p:cTn>
                                        <p:tgtEl>
                                          <p:spTgt spid="209922"/>
                                        </p:tgtEl>
                                      </p:cBhvr>
                                      <p:to x="100000" y="90000"/>
                                    </p:animScale>
                                    <p:animScale>
                                      <p:cBhvr>
                                        <p:cTn id="23" dur="166" decel="50000">
                                          <p:stCondLst>
                                            <p:cond delay="1668"/>
                                          </p:stCondLst>
                                        </p:cTn>
                                        <p:tgtEl>
                                          <p:spTgt spid="209922"/>
                                        </p:tgtEl>
                                      </p:cBhvr>
                                      <p:to x="100000" y="100000"/>
                                    </p:animScale>
                                    <p:animScale>
                                      <p:cBhvr>
                                        <p:cTn id="24" dur="26">
                                          <p:stCondLst>
                                            <p:cond delay="1808"/>
                                          </p:stCondLst>
                                        </p:cTn>
                                        <p:tgtEl>
                                          <p:spTgt spid="209922"/>
                                        </p:tgtEl>
                                      </p:cBhvr>
                                      <p:to x="100000" y="95000"/>
                                    </p:animScale>
                                    <p:animScale>
                                      <p:cBhvr>
                                        <p:cTn id="25" dur="166" decel="50000">
                                          <p:stCondLst>
                                            <p:cond delay="1834"/>
                                          </p:stCondLst>
                                        </p:cTn>
                                        <p:tgtEl>
                                          <p:spTgt spid="2099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9924">
                                            <p:txEl>
                                              <p:pRg st="1" end="1"/>
                                            </p:txEl>
                                          </p:spTgt>
                                        </p:tgtEl>
                                        <p:attrNameLst>
                                          <p:attrName>style.visibility</p:attrName>
                                        </p:attrNameLst>
                                      </p:cBhvr>
                                      <p:to>
                                        <p:strVal val="visible"/>
                                      </p:to>
                                    </p:set>
                                    <p:animEffect transition="in" filter="wipe(left)">
                                      <p:cBhvr>
                                        <p:cTn id="30" dur="500"/>
                                        <p:tgtEl>
                                          <p:spTgt spid="2099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9928"/>
                                        </p:tgtEl>
                                        <p:attrNameLst>
                                          <p:attrName>style.visibility</p:attrName>
                                        </p:attrNameLst>
                                      </p:cBhvr>
                                      <p:to>
                                        <p:strVal val="visible"/>
                                      </p:to>
                                    </p:set>
                                    <p:animEffect transition="in" filter="wipe(left)">
                                      <p:cBhvr>
                                        <p:cTn id="35" dur="500"/>
                                        <p:tgtEl>
                                          <p:spTgt spid="209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9925">
                                            <p:txEl>
                                              <p:pRg st="0" end="0"/>
                                            </p:txEl>
                                          </p:spTgt>
                                        </p:tgtEl>
                                        <p:attrNameLst>
                                          <p:attrName>style.visibility</p:attrName>
                                        </p:attrNameLst>
                                      </p:cBhvr>
                                      <p:to>
                                        <p:strVal val="visible"/>
                                      </p:to>
                                    </p:set>
                                    <p:animEffect transition="in" filter="wipe(left)">
                                      <p:cBhvr>
                                        <p:cTn id="40" dur="500"/>
                                        <p:tgtEl>
                                          <p:spTgt spid="2099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9926"/>
                                        </p:tgtEl>
                                        <p:attrNameLst>
                                          <p:attrName>style.visibility</p:attrName>
                                        </p:attrNameLst>
                                      </p:cBhvr>
                                      <p:to>
                                        <p:strVal val="visible"/>
                                      </p:to>
                                    </p:set>
                                    <p:animEffect transition="in" filter="wipe(left)">
                                      <p:cBhvr>
                                        <p:cTn id="45" dur="500"/>
                                        <p:tgtEl>
                                          <p:spTgt spid="2099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9930"/>
                                        </p:tgtEl>
                                        <p:attrNameLst>
                                          <p:attrName>style.visibility</p:attrName>
                                        </p:attrNameLst>
                                      </p:cBhvr>
                                      <p:to>
                                        <p:strVal val="visible"/>
                                      </p:to>
                                    </p:set>
                                    <p:animEffect transition="in" filter="wipe(left)">
                                      <p:cBhvr>
                                        <p:cTn id="50" dur="500"/>
                                        <p:tgtEl>
                                          <p:spTgt spid="2099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9931"/>
                                        </p:tgtEl>
                                        <p:attrNameLst>
                                          <p:attrName>style.visibility</p:attrName>
                                        </p:attrNameLst>
                                      </p:cBhvr>
                                      <p:to>
                                        <p:strVal val="visible"/>
                                      </p:to>
                                    </p:set>
                                    <p:animEffect transition="in" filter="wipe(left)">
                                      <p:cBhvr>
                                        <p:cTn id="55" dur="500"/>
                                        <p:tgtEl>
                                          <p:spTgt spid="2099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9929"/>
                                        </p:tgtEl>
                                        <p:attrNameLst>
                                          <p:attrName>style.visibility</p:attrName>
                                        </p:attrNameLst>
                                      </p:cBhvr>
                                      <p:to>
                                        <p:strVal val="visible"/>
                                      </p:to>
                                    </p:set>
                                    <p:animEffect transition="in" filter="wipe(left)">
                                      <p:cBhvr>
                                        <p:cTn id="60" dur="500"/>
                                        <p:tgtEl>
                                          <p:spTgt spid="2099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9932"/>
                                        </p:tgtEl>
                                        <p:attrNameLst>
                                          <p:attrName>style.visibility</p:attrName>
                                        </p:attrNameLst>
                                      </p:cBhvr>
                                      <p:to>
                                        <p:strVal val="visible"/>
                                      </p:to>
                                    </p:set>
                                    <p:animEffect transition="in" filter="wipe(left)">
                                      <p:cBhvr>
                                        <p:cTn id="65" dur="500"/>
                                        <p:tgtEl>
                                          <p:spTgt spid="2099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9933"/>
                                        </p:tgtEl>
                                        <p:attrNameLst>
                                          <p:attrName>style.visibility</p:attrName>
                                        </p:attrNameLst>
                                      </p:cBhvr>
                                      <p:to>
                                        <p:strVal val="visible"/>
                                      </p:to>
                                    </p:set>
                                    <p:animEffect transition="in" filter="wipe(left)">
                                      <p:cBhvr>
                                        <p:cTn id="70" dur="500"/>
                                        <p:tgtEl>
                                          <p:spTgt spid="209933"/>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iterate type="wd">
                                    <p:tmPct val="10000"/>
                                  </p:iterate>
                                  <p:childTnLst>
                                    <p:set>
                                      <p:cBhvr>
                                        <p:cTn id="74" dur="1" fill="hold">
                                          <p:stCondLst>
                                            <p:cond delay="0"/>
                                          </p:stCondLst>
                                        </p:cTn>
                                        <p:tgtEl>
                                          <p:spTgt spid="209927"/>
                                        </p:tgtEl>
                                        <p:attrNameLst>
                                          <p:attrName>style.visibility</p:attrName>
                                        </p:attrNameLst>
                                      </p:cBhvr>
                                      <p:to>
                                        <p:strVal val="visible"/>
                                      </p:to>
                                    </p:set>
                                    <p:animEffect transition="in" filter="fade">
                                      <p:cBhvr>
                                        <p:cTn id="75" dur="2000"/>
                                        <p:tgtEl>
                                          <p:spTgt spid="209927"/>
                                        </p:tgtEl>
                                      </p:cBhvr>
                                    </p:animEffect>
                                    <p:anim calcmode="lin" valueType="num">
                                      <p:cBhvr>
                                        <p:cTn id="76" dur="2000" fill="hold"/>
                                        <p:tgtEl>
                                          <p:spTgt spid="209927"/>
                                        </p:tgtEl>
                                        <p:attrNameLst>
                                          <p:attrName>style.rotation</p:attrName>
                                        </p:attrNameLst>
                                      </p:cBhvr>
                                      <p:tavLst>
                                        <p:tav tm="0">
                                          <p:val>
                                            <p:fltVal val="720"/>
                                          </p:val>
                                        </p:tav>
                                        <p:tav tm="100000">
                                          <p:val>
                                            <p:fltVal val="0"/>
                                          </p:val>
                                        </p:tav>
                                      </p:tavLst>
                                    </p:anim>
                                    <p:anim calcmode="lin" valueType="num">
                                      <p:cBhvr>
                                        <p:cTn id="77" dur="2000" fill="hold"/>
                                        <p:tgtEl>
                                          <p:spTgt spid="209927"/>
                                        </p:tgtEl>
                                        <p:attrNameLst>
                                          <p:attrName>ppt_h</p:attrName>
                                        </p:attrNameLst>
                                      </p:cBhvr>
                                      <p:tavLst>
                                        <p:tav tm="0">
                                          <p:val>
                                            <p:fltVal val="0"/>
                                          </p:val>
                                        </p:tav>
                                        <p:tav tm="100000">
                                          <p:val>
                                            <p:strVal val="#ppt_h"/>
                                          </p:val>
                                        </p:tav>
                                      </p:tavLst>
                                    </p:anim>
                                    <p:anim calcmode="lin" valueType="num">
                                      <p:cBhvr>
                                        <p:cTn id="78" dur="2000" fill="hold"/>
                                        <p:tgtEl>
                                          <p:spTgt spid="2099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build="p"/>
      <p:bldP spid="209925" grpId="0" build="p"/>
      <p:bldP spid="2099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334000"/>
          </a:xfrm>
        </p:spPr>
        <p:txBody>
          <a:bodyPr/>
          <a:lstStyle/>
          <a:p>
            <a:pPr>
              <a:lnSpc>
                <a:spcPct val="90000"/>
              </a:lnSpc>
            </a:pPr>
            <a:r>
              <a:rPr lang="en-US" sz="2800" dirty="0">
                <a:latin typeface="Arial Narrow" charset="0"/>
                <a:ea typeface="ＭＳ Ｐゴシック" charset="0"/>
              </a:rPr>
              <a:t>Reading assignments</a:t>
            </a:r>
          </a:p>
          <a:p>
            <a:pPr lvl="1">
              <a:lnSpc>
                <a:spcPct val="90000"/>
              </a:lnSpc>
            </a:pPr>
            <a:r>
              <a:rPr lang="en-US" sz="2400" dirty="0">
                <a:latin typeface="Arial Narrow" charset="0"/>
                <a:ea typeface="ＭＳ Ｐゴシック" charset="0"/>
              </a:rPr>
              <a:t>CH21.11, CH21.12, CH21.13 and CH22.4</a:t>
            </a:r>
          </a:p>
          <a:p>
            <a:pPr>
              <a:lnSpc>
                <a:spcPct val="90000"/>
              </a:lnSpc>
            </a:pPr>
            <a:r>
              <a:rPr lang="en-US" sz="2800" dirty="0">
                <a:latin typeface="Arial Narrow" charset="0"/>
                <a:ea typeface="ＭＳ Ｐゴシック" charset="0"/>
              </a:rPr>
              <a:t>1</a:t>
            </a:r>
            <a:r>
              <a:rPr lang="en-US" sz="2800" baseline="30000" dirty="0">
                <a:latin typeface="Arial Narrow" charset="0"/>
                <a:ea typeface="ＭＳ Ｐゴシック" charset="0"/>
              </a:rPr>
              <a:t>st</a:t>
            </a:r>
            <a:r>
              <a:rPr lang="en-US" sz="28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Sept. 18: DO NOT MISS THE EXAM!</a:t>
            </a:r>
          </a:p>
          <a:p>
            <a:pPr lvl="1">
              <a:lnSpc>
                <a:spcPct val="90000"/>
              </a:lnSpc>
            </a:pPr>
            <a:r>
              <a:rPr lang="en-US" sz="2400" dirty="0">
                <a:latin typeface="Arial Narrow" charset="0"/>
                <a:ea typeface="ＭＳ Ｐゴシック" charset="0"/>
                <a:cs typeface="ＭＳ Ｐゴシック" charset="0"/>
              </a:rPr>
              <a:t>CH1.1 to what we learn on Monday, Sept. 16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dirty="0">
                <a:latin typeface="Arial Narrow" charset="0"/>
                <a:ea typeface="ＭＳ Ｐゴシック" charset="0"/>
              </a:rPr>
              <a:t>Colloquium at 4pm today in SH100</a:t>
            </a:r>
          </a:p>
          <a:p>
            <a:pPr lvl="1" eaLnBrk="1" hangingPunct="1"/>
            <a:r>
              <a:rPr lang="en-US" dirty="0">
                <a:latin typeface="Arial Narrow" charset="0"/>
                <a:ea typeface="ＭＳ Ｐゴシック" charset="0"/>
              </a:rPr>
              <a:t>Dr. Isaac </a:t>
            </a:r>
            <a:r>
              <a:rPr lang="en-US" dirty="0" err="1">
                <a:latin typeface="Arial Narrow" charset="0"/>
                <a:ea typeface="ＭＳ Ｐゴシック" charset="0"/>
              </a:rPr>
              <a:t>Rutel</a:t>
            </a:r>
            <a:r>
              <a:rPr lang="en-US" dirty="0">
                <a:latin typeface="Arial Narrow" charset="0"/>
                <a:ea typeface="ＭＳ Ｐゴシック" charset="0"/>
              </a:rPr>
              <a:t> of U. of Oklahoma</a:t>
            </a: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Wednesday, Sept. 11,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par>
                                <p:cTn id="53" presetID="22" presetClass="entr" presetSubtype="8" fill="hold" grpId="0" nodeType="withEffect">
                                  <p:stCondLst>
                                    <p:cond delay="0"/>
                                  </p:stCondLst>
                                  <p:iterate type="wd">
                                    <p:tmPct val="10000"/>
                                  </p:iterate>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C7CB0E-2272-BC41-AA7B-9516FFD7B84D}"/>
              </a:ext>
            </a:extLst>
          </p:cNvPr>
          <p:cNvSpPr>
            <a:spLocks noGrp="1"/>
          </p:cNvSpPr>
          <p:nvPr>
            <p:ph type="dt" sz="half" idx="10"/>
          </p:nvPr>
        </p:nvSpPr>
        <p:spPr/>
        <p:txBody>
          <a:bodyPr/>
          <a:lstStyle/>
          <a:p>
            <a:pPr>
              <a:defRPr/>
            </a:pPr>
            <a:r>
              <a:rPr lang="en-US"/>
              <a:t>Wednesday, Sept. 11, 2019</a:t>
            </a:r>
          </a:p>
        </p:txBody>
      </p:sp>
      <p:sp>
        <p:nvSpPr>
          <p:cNvPr id="5" name="Footer Placeholder 4">
            <a:extLst>
              <a:ext uri="{FF2B5EF4-FFF2-40B4-BE49-F238E27FC236}">
                <a16:creationId xmlns:a16="http://schemas.microsoft.com/office/drawing/2014/main" id="{FC56D515-0F6C-D246-B92D-8E973C616CF4}"/>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61C22CEF-3A37-1247-A2D7-24F1D3D7545E}"/>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pic>
        <p:nvPicPr>
          <p:cNvPr id="8" name="Picture 7" descr="A screenshot of text&#10;&#10;Description automatically generated">
            <a:extLst>
              <a:ext uri="{FF2B5EF4-FFF2-40B4-BE49-F238E27FC236}">
                <a16:creationId xmlns:a16="http://schemas.microsoft.com/office/drawing/2014/main" id="{2DADEB8C-AC79-8443-865D-21AB4D019FA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281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sz="3200"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11,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11,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5</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75801"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75802"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75803"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75804"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75805"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75806"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75807"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75808"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65961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Sept. 11,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6</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76828"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76829"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76830"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76831"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76832"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76833"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76834"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76835"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76836"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1623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11,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1B416A75-5676-B940-AAF1-183BA8B23B63}" type="slidenum">
              <a:rPr lang="en-US"/>
              <a:pPr/>
              <a:t>7</a:t>
            </a:fld>
            <a:endParaRPr lang="en-US"/>
          </a:p>
        </p:txBody>
      </p:sp>
      <p:sp>
        <p:nvSpPr>
          <p:cNvPr id="196610" name="Rectangle 2"/>
          <p:cNvSpPr>
            <a:spLocks noGrp="1" noChangeArrowheads="1"/>
          </p:cNvSpPr>
          <p:nvPr>
            <p:ph type="title"/>
          </p:nvPr>
        </p:nvSpPr>
        <p:spPr>
          <a:xfrm>
            <a:off x="381000" y="190500"/>
            <a:ext cx="8077200" cy="685800"/>
          </a:xfrm>
        </p:spPr>
        <p:txBody>
          <a:bodyPr/>
          <a:lstStyle/>
          <a:p>
            <a:r>
              <a:rPr lang="en-US" sz="5400" b="1"/>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a distribution of charges can be obtained using Coulomb’s law by summing (or integrating) over the charge distributions vectorially.</a:t>
            </a:r>
          </a:p>
          <a:p>
            <a:r>
              <a:rPr lang="en-US" dirty="0">
                <a:sym typeface="Wingdings" charset="2"/>
              </a:rPr>
              <a:t>Gauss’ law, however, gives an additional insight into the nature of the electrostatic field and a more general relationship between the charge and the field</a:t>
            </a:r>
          </a:p>
        </p:txBody>
      </p:sp>
    </p:spTree>
    <p:extLst>
      <p:ext uri="{BB962C8B-B14F-4D97-AF65-F5344CB8AC3E}">
        <p14:creationId xmlns:p14="http://schemas.microsoft.com/office/powerpoint/2010/main" val="19858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11,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D48C67DE-9B62-5B49-AE41-94562FDA6966}" type="slidenum">
              <a:rPr lang="en-US"/>
              <a:pPr/>
              <a:t>8</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a:t>
            </a:r>
            <a:r>
              <a:rPr lang="en-US" sz="2400">
                <a:sym typeface="Wingdings" charset="2"/>
              </a:rPr>
              <a:t>is perpendicular </a:t>
            </a:r>
            <a:r>
              <a:rPr lang="en-US" sz="2400" dirty="0">
                <a:sym typeface="Wingdings" charset="2"/>
              </a:rPr>
              <a:t>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33175"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33176"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7F183812-935C-0643-98DE-D437A93CDF8B}"/>
              </a:ext>
            </a:extLst>
          </p:cNvPr>
          <p:cNvSpPr txBox="1"/>
          <p:nvPr/>
        </p:nvSpPr>
        <p:spPr>
          <a:xfrm>
            <a:off x="6729525" y="4571355"/>
            <a:ext cx="776175" cy="461665"/>
          </a:xfrm>
          <a:prstGeom prst="rect">
            <a:avLst/>
          </a:prstGeom>
          <a:noFill/>
        </p:spPr>
        <p:txBody>
          <a:bodyPr wrap="none" rtlCol="0">
            <a:spAutoFit/>
          </a:bodyPr>
          <a:lstStyle/>
          <a:p>
            <a:r>
              <a:rPr lang="en-US" dirty="0">
                <a:solidFill>
                  <a:srgbClr val="C00000"/>
                </a:solidFill>
                <a:highlight>
                  <a:srgbClr val="FFFF00"/>
                </a:highlight>
                <a:latin typeface="+mn-lt"/>
              </a:rPr>
              <a:t>Unit?</a:t>
            </a:r>
          </a:p>
        </p:txBody>
      </p:sp>
      <p:graphicFrame>
        <p:nvGraphicFramePr>
          <p:cNvPr id="11" name="Object 11">
            <a:extLst>
              <a:ext uri="{FF2B5EF4-FFF2-40B4-BE49-F238E27FC236}">
                <a16:creationId xmlns:a16="http://schemas.microsoft.com/office/drawing/2014/main" id="{0C6232DF-BFAC-844A-AA9C-322D40B11E97}"/>
              </a:ext>
            </a:extLst>
          </p:cNvPr>
          <p:cNvGraphicFramePr>
            <a:graphicFrameLocks noChangeAspect="1"/>
          </p:cNvGraphicFramePr>
          <p:nvPr>
            <p:extLst>
              <p:ext uri="{D42A27DB-BD31-4B8C-83A1-F6EECF244321}">
                <p14:modId xmlns:p14="http://schemas.microsoft.com/office/powerpoint/2010/main" val="3583552539"/>
              </p:ext>
            </p:extLst>
          </p:nvPr>
        </p:nvGraphicFramePr>
        <p:xfrm>
          <a:off x="7505700" y="4570710"/>
          <a:ext cx="1058985" cy="457200"/>
        </p:xfrm>
        <a:graphic>
          <a:graphicData uri="http://schemas.openxmlformats.org/presentationml/2006/ole">
            <mc:AlternateContent xmlns:mc="http://schemas.openxmlformats.org/markup-compatibility/2006">
              <mc:Choice xmlns:v="urn:schemas-microsoft-com:vml" Requires="v">
                <p:oleObj spid="_x0000_s33177" name="Equation" r:id="rId8" imgW="558800" imgH="241300" progId="Equation.DSMT4">
                  <p:embed/>
                </p:oleObj>
              </mc:Choice>
              <mc:Fallback>
                <p:oleObj name="Equation" r:id="rId8" imgW="558800" imgH="241300" progId="Equation.DSMT4">
                  <p:embed/>
                  <p:pic>
                    <p:nvPicPr>
                      <p:cNvPr id="198667" name="Object 11"/>
                      <p:cNvPicPr>
                        <a:picLocks noChangeAspect="1" noChangeArrowheads="1"/>
                      </p:cNvPicPr>
                      <p:nvPr/>
                    </p:nvPicPr>
                    <p:blipFill>
                      <a:blip r:embed="rId9"/>
                      <a:srcRect/>
                      <a:stretch>
                        <a:fillRect/>
                      </a:stretch>
                    </p:blipFill>
                    <p:spPr bwMode="auto">
                      <a:xfrm>
                        <a:off x="7505700" y="4570710"/>
                        <a:ext cx="105898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6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97636">
                                            <p:txEl>
                                              <p:pRg st="5" end="5"/>
                                            </p:txEl>
                                          </p:spTgt>
                                        </p:tgtEl>
                                        <p:attrNameLst>
                                          <p:attrName>style.visibility</p:attrName>
                                        </p:attrNameLst>
                                      </p:cBhvr>
                                      <p:to>
                                        <p:strVal val="visible"/>
                                      </p:to>
                                    </p:set>
                                    <p:animEffect transition="in" filter="wipe(left)">
                                      <p:cBhvr>
                                        <p:cTn id="58" dur="500"/>
                                        <p:tgtEl>
                                          <p:spTgt spid="19763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97636">
                                            <p:txEl>
                                              <p:pRg st="6" end="6"/>
                                            </p:txEl>
                                          </p:spTgt>
                                        </p:tgtEl>
                                        <p:attrNameLst>
                                          <p:attrName>style.visibility</p:attrName>
                                        </p:attrNameLst>
                                      </p:cBhvr>
                                      <p:to>
                                        <p:strVal val="visible"/>
                                      </p:to>
                                    </p:set>
                                    <p:animEffect transition="in" filter="wipe(left)">
                                      <p:cBhvr>
                                        <p:cTn id="6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11,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416F477F-FD23-C54F-A295-3491CF93ABEB}" type="slidenum">
              <a:rPr lang="en-US"/>
              <a:pPr/>
              <a:t>9</a:t>
            </a:fld>
            <a:endParaRPr lang="en-US"/>
          </a:p>
        </p:txBody>
      </p:sp>
      <p:pic>
        <p:nvPicPr>
          <p:cNvPr id="198658" name="Picture 2" descr="FG22_001"/>
          <p:cNvPicPr>
            <a:picLocks noChangeAspect="1" noChangeArrowheads="1"/>
          </p:cNvPicPr>
          <p:nvPr/>
        </p:nvPicPr>
        <p:blipFill>
          <a:blip r:embed="rId4"/>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73815" name="Equation" r:id="rId5" imgW="749300" imgH="241300" progId="Equation.DSMT4">
                  <p:embed/>
                </p:oleObj>
              </mc:Choice>
              <mc:Fallback>
                <p:oleObj name="Equation" r:id="rId5" imgW="749300" imgH="241300" progId="Equation.DSMT4">
                  <p:embed/>
                  <p:pic>
                    <p:nvPicPr>
                      <p:cNvPr id="198663" name="Object 7"/>
                      <p:cNvPicPr>
                        <a:picLocks noChangeAspect="1" noChangeArrowheads="1"/>
                      </p:cNvPicPr>
                      <p:nvPr/>
                    </p:nvPicPr>
                    <p:blipFill>
                      <a:blip r:embed="rId6"/>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73816" name="Equation" r:id="rId7" imgW="1257120" imgH="203040" progId="Equation.DSMT4">
                  <p:embed/>
                </p:oleObj>
              </mc:Choice>
              <mc:Fallback>
                <p:oleObj name="Equation" r:id="rId7" imgW="1257120" imgH="203040" progId="Equation.DSMT4">
                  <p:embed/>
                  <p:pic>
                    <p:nvPicPr>
                      <p:cNvPr id="19866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73817" name="Equation" r:id="rId9" imgW="1054080" imgH="228600" progId="Equation.DSMT4">
                  <p:embed/>
                </p:oleObj>
              </mc:Choice>
              <mc:Fallback>
                <p:oleObj name="Equation" r:id="rId9" imgW="1054080" imgH="228600" progId="Equation.DSMT4">
                  <p:embed/>
                  <p:pic>
                    <p:nvPicPr>
                      <p:cNvPr id="19866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73818" name="Equation" r:id="rId11" imgW="2298600" imgH="279360" progId="Equation.DSMT4">
                  <p:embed/>
                </p:oleObj>
              </mc:Choice>
              <mc:Fallback>
                <p:oleObj name="Equation" r:id="rId11" imgW="2298600" imgH="279360" progId="Equation.DSMT4">
                  <p:embed/>
                  <p:pic>
                    <p:nvPicPr>
                      <p:cNvPr id="19866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73819" name="Equation" r:id="rId13" imgW="2692080" imgH="279360" progId="Equation.DSMT4">
                  <p:embed/>
                </p:oleObj>
              </mc:Choice>
              <mc:Fallback>
                <p:oleObj name="Equation" r:id="rId13" imgW="2692080" imgH="279360" progId="Equation.DSMT4">
                  <p:embed/>
                  <p:pic>
                    <p:nvPicPr>
                      <p:cNvPr id="198668"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73820" name="Equation" r:id="rId15" imgW="507960" imgH="164880" progId="Equation.DSMT4">
                  <p:embed/>
                </p:oleObj>
              </mc:Choice>
              <mc:Fallback>
                <p:oleObj name="Equation" r:id="rId15" imgW="507960" imgH="164880" progId="Equation.DSMT4">
                  <p:embed/>
                  <p:pic>
                    <p:nvPicPr>
                      <p:cNvPr id="19866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25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23455</TotalTime>
  <Words>1645</Words>
  <Application>Microsoft Macintosh PowerPoint</Application>
  <PresentationFormat>On-screen Show (4:3)</PresentationFormat>
  <Paragraphs>166</Paragraphs>
  <Slides>16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 Narrow</vt:lpstr>
      <vt:lpstr>Monotype Corsiva</vt:lpstr>
      <vt:lpstr>Symbol</vt:lpstr>
      <vt:lpstr>Times New Roman</vt:lpstr>
      <vt:lpstr>phys1443-spring02</vt:lpstr>
      <vt:lpstr>Equation</vt:lpstr>
      <vt:lpstr>PHYS 1444 – Section 002 Lecture #6</vt:lpstr>
      <vt:lpstr>Announcements</vt:lpstr>
      <vt:lpstr>PowerPoint Presentation</vt:lpstr>
      <vt:lpstr>Reminder: Special Project #2 – Angels &amp; Demons</vt:lpstr>
      <vt:lpstr>Example 21 – 14 </vt:lpstr>
      <vt:lpstr>Example 21 – 14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lpstr>Gauss’ Law from Coulomb’s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586</cp:revision>
  <dcterms:created xsi:type="dcterms:W3CDTF">2012-01-19T04:21:20Z</dcterms:created>
  <dcterms:modified xsi:type="dcterms:W3CDTF">2019-09-11T19:32:35Z</dcterms:modified>
</cp:coreProperties>
</file>