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1" r:id="rId2"/>
    <p:sldId id="481" r:id="rId3"/>
    <p:sldId id="518" r:id="rId4"/>
    <p:sldId id="551" r:id="rId5"/>
    <p:sldId id="552" r:id="rId6"/>
    <p:sldId id="553" r:id="rId7"/>
    <p:sldId id="554" r:id="rId8"/>
    <p:sldId id="555" r:id="rId9"/>
    <p:sldId id="556" r:id="rId10"/>
    <p:sldId id="561" r:id="rId11"/>
    <p:sldId id="564" r:id="rId12"/>
    <p:sldId id="565" r:id="rId13"/>
    <p:sldId id="566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FFCC"/>
    <a:srgbClr val="CC6600"/>
    <a:srgbClr val="FF0066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68"/>
    <p:restoredTop sz="94660"/>
  </p:normalViewPr>
  <p:slideViewPr>
    <p:cSldViewPr>
      <p:cViewPr varScale="1">
        <p:scale>
          <a:sx n="96" d="100"/>
          <a:sy n="96" d="100"/>
        </p:scale>
        <p:origin x="1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6" Type="http://schemas.openxmlformats.org/officeDocument/2006/relationships/image" Target="../media/image25.wmf"/><Relationship Id="rId5" Type="http://schemas.openxmlformats.org/officeDocument/2006/relationships/image" Target="../media/image24.e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62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2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e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9.jpeg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4.emf"/><Relationship Id="rId3" Type="http://schemas.openxmlformats.org/officeDocument/2006/relationships/image" Target="../media/image26.jpeg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3.wmf"/><Relationship Id="rId5" Type="http://schemas.openxmlformats.org/officeDocument/2006/relationships/image" Target="../media/image20.e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2.emf"/><Relationship Id="rId1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#7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5645" y="1447800"/>
            <a:ext cx="2784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Sept. 16,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74AB4F-D8E9-754F-B6F3-C37DEBE1BAF1}"/>
              </a:ext>
            </a:extLst>
          </p:cNvPr>
          <p:cNvSpPr txBox="1">
            <a:spLocks/>
          </p:cNvSpPr>
          <p:nvPr/>
        </p:nvSpPr>
        <p:spPr bwMode="auto">
          <a:xfrm>
            <a:off x="1308712" y="2439134"/>
            <a:ext cx="6920888" cy="328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dirty="0">
                <a:latin typeface="Arial Narrow" pitchFamily="-84" charset="0"/>
              </a:rPr>
              <a:t>CH 22</a:t>
            </a:r>
          </a:p>
          <a:p>
            <a:pPr marL="990600" lvl="1" indent="-533400"/>
            <a:r>
              <a:rPr lang="en-US" dirty="0">
                <a:solidFill>
                  <a:srgbClr val="7030A0"/>
                </a:solidFill>
                <a:latin typeface="Arial Narrow" charset="0"/>
              </a:rPr>
              <a:t>Gauss’ Law with Multiple Charges</a:t>
            </a:r>
          </a:p>
          <a:p>
            <a:pPr algn="l">
              <a:buNone/>
            </a:pPr>
            <a:r>
              <a:rPr lang="en-US" dirty="0">
                <a:latin typeface="Arial Narrow" pitchFamily="-84" charset="0"/>
              </a:rPr>
              <a:t>CH 23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Point Charges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Shape of the Electric Potential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V due to Charge Distribution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7A89E37A-2797-3A4B-9FB3-BCB38ECF1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96" y="6177904"/>
            <a:ext cx="8052333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#5, due 11pm, Wednesday, Sept. 25!!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/>
              <a:t>Gauss’ Law Summary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relationship between flux and the enclosed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 </a:t>
            </a:r>
            <a:r>
              <a:rPr lang="en-US" sz="2000" dirty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>
                <a:sym typeface="Wingdings" charset="2"/>
              </a:rPr>
              <a:t>0</a:t>
            </a:r>
            <a:r>
              <a:rPr lang="en-US" sz="2000" dirty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A 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 existence of an electric 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our choice.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Universality of the law!</a:t>
            </a:r>
            <a:r>
              <a:rPr lang="en-US" sz="2400" dirty="0">
                <a:sym typeface="Wingdings" charset="2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 or in which way they are distributed.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field lines but not the total number of lines entering or leaving the surface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984314"/>
              </p:ext>
            </p:extLst>
          </p:nvPr>
        </p:nvGraphicFramePr>
        <p:xfrm>
          <a:off x="3759200" y="990600"/>
          <a:ext cx="1879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9" name="Equation" r:id="rId4" imgW="901700" imgH="431800" progId="Equation.DSMT4">
                  <p:embed/>
                </p:oleObj>
              </mc:Choice>
              <mc:Fallback>
                <p:oleObj name="Equation" r:id="rId4" imgW="901700" imgH="431800" progId="Equation.DSMT4">
                  <p:embed/>
                  <p:pic>
                    <p:nvPicPr>
                      <p:cNvPr id="2068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990600"/>
                        <a:ext cx="18796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150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11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 dirty="0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991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only thing matters is the direct linear distance between the objects not the path.</a:t>
            </a:r>
          </a:p>
        </p:txBody>
      </p:sp>
    </p:spTree>
    <p:extLst>
      <p:ext uri="{BB962C8B-B14F-4D97-AF65-F5344CB8AC3E}">
        <p14:creationId xmlns:p14="http://schemas.microsoft.com/office/powerpoint/2010/main" val="4269548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12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0574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916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energy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of the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228600" y="19050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+q, on a point at the positive plate and let it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  <p:extLst>
      <p:ext uri="{BB962C8B-B14F-4D97-AF65-F5344CB8AC3E}">
        <p14:creationId xmlns:p14="http://schemas.microsoft.com/office/powerpoint/2010/main" val="3962840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CA07-A523-D047-BCEB-1AE0DEF14C83}" type="slidenum">
              <a:rPr lang="en-US"/>
              <a:pPr/>
              <a:t>13</a:t>
            </a:fld>
            <a:endParaRPr lang="en-US"/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</p:spPr>
      </p:pic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the mechanical energy (K+U) 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charged object has only the electric potential energy (no KE)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decreases and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Turns into kinetic energy as the electric force works on the charged object, and the charged object 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81450" y="3219450"/>
            <a:ext cx="3905250" cy="2838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6619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</a:rPr>
              <a:t>Reading assignment: CH23.9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</a:rPr>
              <a:t>1</a:t>
            </a:r>
            <a:r>
              <a:rPr lang="en-US" sz="2800" baseline="30000" dirty="0">
                <a:latin typeface="Arial Narrow" charset="0"/>
                <a:ea typeface="ＭＳ Ｐゴシック" charset="0"/>
              </a:rPr>
              <a:t>st</a:t>
            </a:r>
            <a:r>
              <a:rPr lang="en-US" sz="2800" dirty="0">
                <a:latin typeface="Arial Narrow" charset="0"/>
                <a:ea typeface="ＭＳ Ｐゴシック" charset="0"/>
              </a:rPr>
              <a:t> Term Exam </a:t>
            </a:r>
            <a:r>
              <a:rPr lang="en-US" sz="2800" dirty="0">
                <a:latin typeface="Arial Narrow" charset="0"/>
                <a:ea typeface="ＭＳ Ｐゴシック" charset="0"/>
                <a:sym typeface="Wingdings" pitchFamily="2" charset="2"/>
              </a:rPr>
              <a:t> come ~10min earlier to the class</a:t>
            </a:r>
            <a:endParaRPr lang="en-US" sz="28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In class, this Wednesday, Sept. 18: DO NOT MISS THE EXAM!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CH21.1 to CH23.1+ Appendices A1 </a:t>
            </a:r>
            <a:r>
              <a:rPr lang="mr-IN" sz="2400" dirty="0">
                <a:latin typeface="Arial Narrow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A8</a:t>
            </a:r>
          </a:p>
          <a:p>
            <a:pPr lvl="1" eaLnBrk="1" hangingPunct="1"/>
            <a:r>
              <a:rPr lang="en-US" sz="2400" dirty="0"/>
              <a:t>You can bring your calculator but it must not have any relevant formula pre-input</a:t>
            </a:r>
          </a:p>
          <a:p>
            <a:pPr lvl="1" eaLnBrk="1" hangingPunct="1"/>
            <a:r>
              <a:rPr lang="en-US" sz="2400" dirty="0"/>
              <a:t>BYOF: You may bring a one 8.5x11.5 sheet (front and back) of handwritten formulae and values of constants for the exam</a:t>
            </a:r>
          </a:p>
          <a:p>
            <a:pPr lvl="1" eaLnBrk="1" hangingPunct="1"/>
            <a:r>
              <a:rPr lang="en-US" sz="2400" dirty="0"/>
              <a:t>No derivations, word definitions, or solutions of any problems !</a:t>
            </a:r>
          </a:p>
          <a:p>
            <a:pPr lvl="1" eaLnBrk="1" hangingPunct="1"/>
            <a:r>
              <a:rPr lang="en-US" sz="2400" dirty="0"/>
              <a:t>No additional formulae or values of constants will be provided!</a:t>
            </a:r>
          </a:p>
          <a:p>
            <a:pPr eaLnBrk="1" hangingPunct="1"/>
            <a:r>
              <a:rPr lang="en-US" sz="2800" dirty="0"/>
              <a:t>Quiz 1 results</a:t>
            </a:r>
          </a:p>
          <a:p>
            <a:pPr lvl="1" eaLnBrk="1" hangingPunct="1"/>
            <a:r>
              <a:rPr lang="en-US" sz="2400" dirty="0"/>
              <a:t>Class average: 28.2/50</a:t>
            </a:r>
          </a:p>
          <a:p>
            <a:pPr lvl="2" eaLnBrk="1" hangingPunct="1"/>
            <a:r>
              <a:rPr lang="en-US" sz="2000" dirty="0"/>
              <a:t>Equivalent to 56.4/100</a:t>
            </a:r>
          </a:p>
          <a:p>
            <a:pPr lvl="1" eaLnBrk="1" hangingPunct="1"/>
            <a:r>
              <a:rPr lang="en-US" sz="2400" dirty="0"/>
              <a:t>Top score: 49/50</a:t>
            </a:r>
          </a:p>
          <a:p>
            <a:pPr eaLnBrk="1" hangingPunct="1"/>
            <a:endParaRPr 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r>
              <a:rPr lang="en-US" sz="3200" dirty="0">
                <a:latin typeface="Arial Narrow" charset="0"/>
                <a:ea typeface="ＭＳ Ｐゴシック" charset="0"/>
                <a:cs typeface="ＭＳ Ｐゴシック" charset="0"/>
              </a:rPr>
              <a:t>Reminder: Special Project #2 – 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xx-grams of anti-matter and the same quantity of matter, where xx is the last two digits of your SS#. (20 points)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Use the famous Einstein’s formula for mass-energy equivalence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yy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ns, where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yy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is the first two digits of your SS#. (10 points)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world electricity usage (3.6GJ/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) this energy corresponds to. (5 points)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at the beginning of the class Monday, Sept. 23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Sept. 16, 2019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003300"/>
                </a:solidFill>
                <a:latin typeface="Arial Narrow" charset="0"/>
              </a:rPr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0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939F-5CDE-C344-9BEE-A94324778209}" type="slidenum">
              <a:rPr lang="en-US"/>
              <a:pPr/>
              <a:t>4</a:t>
            </a:fld>
            <a:endParaRPr lang="en-US"/>
          </a:p>
        </p:txBody>
      </p:sp>
      <p:pic>
        <p:nvPicPr>
          <p:cNvPr id="210946" name="Picture 2" descr="FG22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3657600" cy="2743200"/>
          </a:xfrm>
          <a:prstGeom prst="rect">
            <a:avLst/>
          </a:prstGeom>
          <a:noFill/>
        </p:spPr>
      </p:pic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  <a:br>
              <a:rPr lang="en-US"/>
            </a:br>
            <a:r>
              <a:rPr lang="en-US"/>
              <a:t>Irregular Surface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6781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consider the same single static point charge Q surrounded by a symmetric spherical surface A</a:t>
            </a:r>
            <a:r>
              <a:rPr lang="en-US" sz="2800" baseline="-25000"/>
              <a:t>1</a:t>
            </a:r>
            <a:r>
              <a:rPr lang="en-US" sz="2800"/>
              <a:t> and a randomly shaped surface A</a:t>
            </a:r>
            <a:r>
              <a:rPr lang="en-US" sz="2800" baseline="-25000"/>
              <a:t>2</a:t>
            </a:r>
            <a:r>
              <a:rPr lang="en-US" sz="2800"/>
              <a:t>.</a:t>
            </a: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76200" y="2438400"/>
            <a:ext cx="90678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What is the difference in the total number of field lines due to the charge Q, passing through the two surfaces?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None.  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total number of field lines passing through the surface is the same no matter what the shape the enclosing surface has.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So we can write: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flux due to the given enclosed charge is the same no matter what the shape of the surface enclosing it is.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Gauss’ law,                     , is valid for any surface surrounding a single point charge Q.</a:t>
            </a:r>
          </a:p>
        </p:txBody>
      </p:sp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895600" y="4483100"/>
          <a:ext cx="137318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3" name="Equation" r:id="rId4" imgW="596900" imgH="419100" progId="Equation.DSMT4">
                  <p:embed/>
                </p:oleObj>
              </mc:Choice>
              <mc:Fallback>
                <p:oleObj name="Equation" r:id="rId4" imgW="596900" imgH="419100" progId="Equation.DSMT4">
                  <p:embed/>
                  <p:pic>
                    <p:nvPicPr>
                      <p:cNvPr id="2109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83100"/>
                        <a:ext cx="1373188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5319713" y="6011863"/>
          <a:ext cx="10810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4" name="Equation" r:id="rId6" imgW="774700" imgH="419100" progId="Equation.DSMT4">
                  <p:embed/>
                </p:oleObj>
              </mc:Choice>
              <mc:Fallback>
                <p:oleObj name="Equation" r:id="rId6" imgW="774700" imgH="419100" progId="Equation.DSMT4">
                  <p:embed/>
                  <p:pic>
                    <p:nvPicPr>
                      <p:cNvPr id="2109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713" y="6011863"/>
                        <a:ext cx="1081087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265613" y="4483100"/>
          <a:ext cx="13731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5" name="Equation" r:id="rId8" imgW="596900" imgH="419100" progId="Equation.DSMT4">
                  <p:embed/>
                </p:oleObj>
              </mc:Choice>
              <mc:Fallback>
                <p:oleObj name="Equation" r:id="rId8" imgW="596900" imgH="419100" progId="Equation.DSMT4">
                  <p:embed/>
                  <p:pic>
                    <p:nvPicPr>
                      <p:cNvPr id="2109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4483100"/>
                        <a:ext cx="1373187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5638800" y="4419600"/>
          <a:ext cx="46672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6" name="Equation" r:id="rId10" imgW="203040" imgH="406080" progId="Equation.DSMT4">
                  <p:embed/>
                </p:oleObj>
              </mc:Choice>
              <mc:Fallback>
                <p:oleObj name="Equation" r:id="rId10" imgW="203040" imgH="406080" progId="Equation.DSMT4">
                  <p:embed/>
                  <p:pic>
                    <p:nvPicPr>
                      <p:cNvPr id="2109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419600"/>
                        <a:ext cx="466725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962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E6BB-AD62-244F-B62F-B078111CDD09}" type="slidenum">
              <a:rPr lang="en-US"/>
              <a:pPr/>
              <a:t>5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Gauss’ Law w/ more than one charge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1219200"/>
          </a:xfrm>
        </p:spPr>
        <p:txBody>
          <a:bodyPr/>
          <a:lstStyle/>
          <a:p>
            <a:r>
              <a:rPr lang="en-US" dirty="0"/>
              <a:t>Let’s consider several charges inside a closed surface.</a:t>
            </a:r>
          </a:p>
          <a:p>
            <a:r>
              <a:rPr lang="en-US" dirty="0"/>
              <a:t>For each charge, Q</a:t>
            </a:r>
            <a:r>
              <a:rPr lang="en-US" i="1" baseline="-25000" dirty="0"/>
              <a:t>i</a:t>
            </a:r>
            <a:r>
              <a:rPr lang="en-US" dirty="0"/>
              <a:t> inside the chosen closed surface, 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76200" y="2819400"/>
            <a:ext cx="9067800" cy="312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Since electric fields can be added vectorially, following the superposition principle, the total field </a:t>
            </a:r>
            <a:r>
              <a:rPr lang="en-US" sz="2800" b="1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E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 is equal to the sum of the fields due to each charge               plus any external fields.  So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value of the flux depends only on the charge enclosed in the surface!!  Gauss’ law.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1692275" y="2041525"/>
          <a:ext cx="1663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29" name="Equation" r:id="rId3" imgW="622300" imgH="304800" progId="Equation.DSMT4">
                  <p:embed/>
                </p:oleObj>
              </mc:Choice>
              <mc:Fallback>
                <p:oleObj name="Equation" r:id="rId3" imgW="622300" imgH="304800" progId="Equation.DSMT4">
                  <p:embed/>
                  <p:pic>
                    <p:nvPicPr>
                      <p:cNvPr id="2129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041525"/>
                        <a:ext cx="16637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911725" y="1905000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      ?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5538" y="2362200"/>
            <a:ext cx="40560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electric field produced by Q</a:t>
            </a:r>
            <a:r>
              <a:rPr lang="en-US" sz="2000" b="1" i="1" baseline="-25000">
                <a:solidFill>
                  <a:srgbClr val="800000"/>
                </a:solidFill>
                <a:latin typeface="Arial Narrow" charset="0"/>
              </a:rPr>
              <a:t>i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 alone!</a:t>
            </a:r>
          </a:p>
        </p:txBody>
      </p:sp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786438" y="1828800"/>
          <a:ext cx="3857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0" name="Equation" r:id="rId5" imgW="165100" imgH="228600" progId="Equation.DSMT4">
                  <p:embed/>
                </p:oleObj>
              </mc:Choice>
              <mc:Fallback>
                <p:oleObj name="Equation" r:id="rId5" imgW="165100" imgH="228600" progId="Equation.DSMT4">
                  <p:embed/>
                  <p:pic>
                    <p:nvPicPr>
                      <p:cNvPr id="2130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1828800"/>
                        <a:ext cx="3857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3810000" y="365760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1" name="Equation" r:id="rId7" imgW="596900" imgH="254000" progId="Equation.DSMT4">
                  <p:embed/>
                </p:oleObj>
              </mc:Choice>
              <mc:Fallback>
                <p:oleObj name="Equation" r:id="rId7" imgW="596900" imgH="254000" progId="Equation.DSMT4">
                  <p:embed/>
                  <p:pic>
                    <p:nvPicPr>
                      <p:cNvPr id="2130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65760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457200" y="4324350"/>
          <a:ext cx="150336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2" name="Equation" r:id="rId9" imgW="596900" imgH="304800" progId="Equation.DSMT4">
                  <p:embed/>
                </p:oleObj>
              </mc:Choice>
              <mc:Fallback>
                <p:oleObj name="Equation" r:id="rId9" imgW="596900" imgH="304800" progId="Equation.DSMT4">
                  <p:embed/>
                  <p:pic>
                    <p:nvPicPr>
                      <p:cNvPr id="2130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324350"/>
                        <a:ext cx="1503363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162800" y="40386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Q</a:t>
            </a:r>
            <a:r>
              <a:rPr lang="en-US" sz="2000" b="1" baseline="-25000">
                <a:solidFill>
                  <a:srgbClr val="800000"/>
                </a:solidFill>
                <a:latin typeface="Arial Narrow" charset="0"/>
              </a:rPr>
              <a:t>encl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?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7086600" y="4495800"/>
            <a:ext cx="19050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total enclosed charge!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1971675" y="4324350"/>
          <a:ext cx="31019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3" name="Equation" r:id="rId11" imgW="1231900" imgH="304800" progId="Equation.DSMT4">
                  <p:embed/>
                </p:oleObj>
              </mc:Choice>
              <mc:Fallback>
                <p:oleObj name="Equation" r:id="rId11" imgW="1231900" imgH="304800" progId="Equation.DSMT4">
                  <p:embed/>
                  <p:pic>
                    <p:nvPicPr>
                      <p:cNvPr id="2130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324350"/>
                        <a:ext cx="31019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4999038" y="4129088"/>
          <a:ext cx="124936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4" name="Equation" r:id="rId13" imgW="495300" imgH="457200" progId="Equation.DSMT4">
                  <p:embed/>
                </p:oleObj>
              </mc:Choice>
              <mc:Fallback>
                <p:oleObj name="Equation" r:id="rId13" imgW="495300" imgH="457200" progId="Equation.DSMT4">
                  <p:embed/>
                  <p:pic>
                    <p:nvPicPr>
                      <p:cNvPr id="213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4129088"/>
                        <a:ext cx="1249362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6172200" y="4237038"/>
          <a:ext cx="830263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5" name="Equation" r:id="rId15" imgW="330200" imgH="431800" progId="Equation.DSMT4">
                  <p:embed/>
                </p:oleObj>
              </mc:Choice>
              <mc:Fallback>
                <p:oleObj name="Equation" r:id="rId15" imgW="330200" imgH="431800" progId="Equation.DSMT4">
                  <p:embed/>
                  <p:pic>
                    <p:nvPicPr>
                      <p:cNvPr id="2130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37038"/>
                        <a:ext cx="830263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1905000"/>
          <a:ext cx="5429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36" name="Equation" r:id="rId17" imgW="203040" imgH="406080" progId="Equation.DSMT4">
                  <p:embed/>
                </p:oleObj>
              </mc:Choice>
              <mc:Fallback>
                <p:oleObj name="Equation" r:id="rId17" imgW="203040" imgH="406080" progId="Equation.DSMT4">
                  <p:embed/>
                  <p:pic>
                    <p:nvPicPr>
                      <p:cNvPr id="2130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05000"/>
                        <a:ext cx="54292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46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949-A757-2642-B93E-BC0C39F36828}" type="slidenum">
              <a:rPr lang="en-US"/>
              <a:pPr/>
              <a:t>6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So what is Gauss’ Law good for?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4419600"/>
          </a:xfrm>
        </p:spPr>
        <p:txBody>
          <a:bodyPr/>
          <a:lstStyle/>
          <a:p>
            <a:r>
              <a:rPr lang="en-US"/>
              <a:t>Derivation of Gauss’ law from Coulomb’s law is only valid for </a:t>
            </a:r>
            <a:r>
              <a:rPr lang="en-US" b="1" u="sng">
                <a:solidFill>
                  <a:srgbClr val="FF0066"/>
                </a:solidFill>
              </a:rPr>
              <a:t>static electric charge</a:t>
            </a:r>
            <a:r>
              <a:rPr lang="en-US"/>
              <a:t>.</a:t>
            </a:r>
          </a:p>
          <a:p>
            <a:r>
              <a:rPr lang="en-US"/>
              <a:t>Electric field can also be produced by changing magnetic fields.</a:t>
            </a:r>
          </a:p>
          <a:p>
            <a:pPr lvl="1"/>
            <a:r>
              <a:rPr lang="en-US"/>
              <a:t>Coulomb’s law cannot describe this field while Gauss’ law is still valid</a:t>
            </a:r>
          </a:p>
          <a:p>
            <a:r>
              <a:rPr lang="en-US"/>
              <a:t>Gauss’ law is more general than Coulomb’s law.</a:t>
            </a:r>
          </a:p>
          <a:p>
            <a:pPr lvl="1"/>
            <a:r>
              <a:rPr lang="en-US"/>
              <a:t>Can be used to obtain electric field, forces or obtain charges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52400" y="5235575"/>
            <a:ext cx="8839200" cy="860425"/>
          </a:xfrm>
          <a:prstGeom prst="rect">
            <a:avLst/>
          </a:prstGeom>
          <a:solidFill>
            <a:srgbClr val="FFFF66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800000"/>
                </a:solidFill>
                <a:latin typeface="Arial Narrow" charset="0"/>
              </a:rPr>
              <a:t>Gauss’ Law: Any </a:t>
            </a:r>
            <a:r>
              <a:rPr lang="en-US" b="1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differences</a:t>
            </a:r>
            <a:r>
              <a:rPr lang="en-US" dirty="0">
                <a:solidFill>
                  <a:srgbClr val="800000"/>
                </a:solidFill>
                <a:latin typeface="Arial Narrow" charset="0"/>
              </a:rPr>
              <a:t> between the input and output flux of the electric field over any enclosed surface is due to the charge inside that surface!!!</a:t>
            </a:r>
          </a:p>
        </p:txBody>
      </p:sp>
    </p:spTree>
    <p:extLst>
      <p:ext uri="{BB962C8B-B14F-4D97-AF65-F5344CB8AC3E}">
        <p14:creationId xmlns:p14="http://schemas.microsoft.com/office/powerpoint/2010/main" val="178672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/>
              <a:t>Solving problems with Gauss’ Law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5800" y="9144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Identify the symmetry of the charge distributions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Draw an appropriate Gaussian surface, making sure it pass through the point you want to know the electric field at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Use the symmetry of charge distribution to determine the direction of E at the point of the Gaussian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Evaluate the flux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Calculate the enclosed charge by the Gaussian surface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8000"/>
                </a:solidFill>
                <a:latin typeface="Arial Narrow" charset="0"/>
                <a:sym typeface="Wingdings"/>
              </a:rPr>
              <a:t>Ignore all the charges outside the Gaussian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/>
              </a:rPr>
              <a:t>Equate the flux to the enclosed charge and solve for E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2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F5DD-D7FD-0C44-8C59-758DD682AA16}" type="slidenum">
              <a:rPr lang="en-US"/>
              <a:pPr/>
              <a:t>8</a:t>
            </a:fld>
            <a:endParaRPr lang="en-US"/>
          </a:p>
        </p:txBody>
      </p:sp>
      <p:pic>
        <p:nvPicPr>
          <p:cNvPr id="215042" name="Picture 2" descr="FG22_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81000"/>
            <a:ext cx="3733800" cy="2800350"/>
          </a:xfrm>
          <a:prstGeom prst="rect">
            <a:avLst/>
          </a:prstGeom>
          <a:noFill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22 – 2 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Flux from Gauss’ Law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Consider two Gaussian surfaces,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shown in the figure. The only charge present is the charge +Q at the center of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 What is the net flux through each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95600"/>
            <a:ext cx="5410200" cy="1600200"/>
          </a:xfrm>
        </p:spPr>
        <p:txBody>
          <a:bodyPr/>
          <a:lstStyle/>
          <a:p>
            <a:r>
              <a:rPr lang="en-US"/>
              <a:t>The surface A</a:t>
            </a:r>
            <a:r>
              <a:rPr lang="en-US" baseline="-25000"/>
              <a:t>1</a:t>
            </a:r>
            <a:r>
              <a:rPr lang="en-US"/>
              <a:t> encloses the charge +Q, so from Gauss’ law we obtain the total net flux 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152400" y="449580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For the surface A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the charge, +Q, is outside the surface, so the total net flux is 0.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5562600" y="3192463"/>
          <a:ext cx="207010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25" name="Equation" r:id="rId4" imgW="596900" imgH="304800" progId="Equation.DSMT4">
                  <p:embed/>
                </p:oleObj>
              </mc:Choice>
              <mc:Fallback>
                <p:oleObj name="Equation" r:id="rId4" imgW="596900" imgH="304800" progId="Equation.DSMT4">
                  <p:embed/>
                  <p:pic>
                    <p:nvPicPr>
                      <p:cNvPr id="2150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92463"/>
                        <a:ext cx="2070100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410200" y="4667250"/>
          <a:ext cx="20669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26" name="Equation" r:id="rId6" imgW="596900" imgH="304800" progId="Equation.DSMT4">
                  <p:embed/>
                </p:oleObj>
              </mc:Choice>
              <mc:Fallback>
                <p:oleObj name="Equation" r:id="rId6" imgW="596900" imgH="304800" progId="Equation.DSMT4">
                  <p:embed/>
                  <p:pic>
                    <p:nvPicPr>
                      <p:cNvPr id="2150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667250"/>
                        <a:ext cx="206692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7502525" y="3048000"/>
          <a:ext cx="879475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27" name="Equation" r:id="rId8" imgW="253800" imgH="406080" progId="Equation.DSMT4">
                  <p:embed/>
                </p:oleObj>
              </mc:Choice>
              <mc:Fallback>
                <p:oleObj name="Equation" r:id="rId8" imgW="253800" imgH="406080" progId="Equation.DSMT4">
                  <p:embed/>
                  <p:pic>
                    <p:nvPicPr>
                      <p:cNvPr id="2150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525" y="3048000"/>
                        <a:ext cx="879475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354888" y="4495800"/>
          <a:ext cx="1408112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28" name="Equation" r:id="rId10" imgW="406080" imgH="406080" progId="Equation.DSMT4">
                  <p:embed/>
                </p:oleObj>
              </mc:Choice>
              <mc:Fallback>
                <p:oleObj name="Equation" r:id="rId10" imgW="406080" imgH="406080" progId="Equation.DSMT4">
                  <p:embed/>
                  <p:pic>
                    <p:nvPicPr>
                      <p:cNvPr id="2150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4495800"/>
                        <a:ext cx="1408112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63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C395-CDC4-5844-904F-BAD13B7EA6D1}" type="slidenum">
              <a:rPr lang="en-US"/>
              <a:pPr/>
              <a:t>9</a:t>
            </a:fld>
            <a:endParaRPr lang="en-US"/>
          </a:p>
        </p:txBody>
      </p:sp>
      <p:pic>
        <p:nvPicPr>
          <p:cNvPr id="216066" name="Picture 2" descr="FG22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76200"/>
            <a:ext cx="3276600" cy="2457450"/>
          </a:xfrm>
          <a:prstGeom prst="rect">
            <a:avLst/>
          </a:prstGeom>
          <a:noFill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22 – 6 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5791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Long uniform line of charge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A very long straight wire possesses a uniform positive charge per unit length, </a:t>
            </a:r>
            <a:r>
              <a:rPr lang="en-US" dirty="0" err="1">
                <a:solidFill>
                  <a:schemeClr val="accent2"/>
                </a:solidFill>
                <a:latin typeface="Symbol" charset="2"/>
                <a:ea typeface="Lucida Grande"/>
                <a:cs typeface="Symbol" charset="2"/>
              </a:rPr>
              <a:t>λ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Calculate the electric field at points near but outside the wire, far from the ends.</a:t>
            </a: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458200" cy="2895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dirty="0"/>
              <a:t>Which direction do you think the field due to the charge on the wire is?</a:t>
            </a:r>
          </a:p>
          <a:p>
            <a:pPr lvl="1" algn="just">
              <a:lnSpc>
                <a:spcPct val="90000"/>
              </a:lnSpc>
            </a:pPr>
            <a:r>
              <a:rPr lang="en-US" sz="2000" dirty="0"/>
              <a:t>Radially outward from the wire, the direction of the radial vector </a:t>
            </a:r>
            <a:r>
              <a:rPr lang="en-US" sz="2000" b="1" dirty="0"/>
              <a:t>r</a:t>
            </a:r>
            <a:r>
              <a:rPr lang="en-US" sz="20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2400" dirty="0"/>
              <a:t>Due to the cylindrical symmetry, the field is the same on the Gaussian surface of the cylinder surrounding the wire.</a:t>
            </a:r>
          </a:p>
          <a:p>
            <a:pPr lvl="1" algn="just">
              <a:lnSpc>
                <a:spcPct val="90000"/>
              </a:lnSpc>
            </a:pPr>
            <a:r>
              <a:rPr lang="en-US" sz="2000" dirty="0"/>
              <a:t>The end surfaces do not contribute to the flux at all.   Why?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/>
              <a:t>Because the field vector </a:t>
            </a:r>
            <a:r>
              <a:rPr lang="en-US" sz="1800" b="1" dirty="0"/>
              <a:t>E</a:t>
            </a:r>
            <a:r>
              <a:rPr lang="en-US" sz="1800" dirty="0"/>
              <a:t> is perpendicular to the surface vector </a:t>
            </a:r>
            <a:r>
              <a:rPr lang="en-US" sz="1800" dirty="0" err="1"/>
              <a:t>d</a:t>
            </a:r>
            <a:r>
              <a:rPr lang="en-US" sz="1800" b="1" dirty="0" err="1"/>
              <a:t>A</a:t>
            </a:r>
            <a:r>
              <a:rPr lang="en-US" sz="18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2400" dirty="0"/>
              <a:t>From Gauss’ law</a:t>
            </a:r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2667000" y="4465638"/>
          <a:ext cx="14668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3" name="Equation" r:id="rId4" imgW="596900" imgH="304800" progId="Equation.DSMT4">
                  <p:embed/>
                </p:oleObj>
              </mc:Choice>
              <mc:Fallback>
                <p:oleObj name="Equation" r:id="rId4" imgW="596900" imgH="304800" progId="Equation.DSMT4">
                  <p:embed/>
                  <p:pic>
                    <p:nvPicPr>
                      <p:cNvPr id="2160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65638"/>
                        <a:ext cx="146685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1" name="Object 7"/>
          <p:cNvGraphicFramePr>
            <a:graphicFrameLocks noChangeAspect="1"/>
          </p:cNvGraphicFramePr>
          <p:nvPr/>
        </p:nvGraphicFramePr>
        <p:xfrm>
          <a:off x="2895600" y="5091113"/>
          <a:ext cx="160020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4" name="Equation" r:id="rId6" imgW="635000" imgH="419100" progId="Equation.DSMT4">
                  <p:embed/>
                </p:oleObj>
              </mc:Choice>
              <mc:Fallback>
                <p:oleObj name="Equation" r:id="rId6" imgW="635000" imgH="419100" progId="Equation.DSMT4">
                  <p:embed/>
                  <p:pic>
                    <p:nvPicPr>
                      <p:cNvPr id="2160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91113"/>
                        <a:ext cx="1600200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357313" y="5334000"/>
            <a:ext cx="1385887" cy="609600"/>
          </a:xfrm>
          <a:prstGeom prst="rightArrow">
            <a:avLst>
              <a:gd name="adj1" fmla="val 50000"/>
              <a:gd name="adj2" fmla="val 56836"/>
            </a:avLst>
          </a:prstGeom>
          <a:solidFill>
            <a:srgbClr val="FFFF66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80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4114800" y="4465638"/>
          <a:ext cx="13112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5" name="Equation" r:id="rId8" imgW="533400" imgH="304800" progId="Equation.DSMT4">
                  <p:embed/>
                </p:oleObj>
              </mc:Choice>
              <mc:Fallback>
                <p:oleObj name="Equation" r:id="rId8" imgW="533400" imgH="304800" progId="Equation.DSMT4">
                  <p:embed/>
                  <p:pic>
                    <p:nvPicPr>
                      <p:cNvPr id="2160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465638"/>
                        <a:ext cx="131127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5410200" y="4554538"/>
          <a:ext cx="1560513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6" name="Equation" r:id="rId10" imgW="634680" imgH="228600" progId="Equation.DSMT4">
                  <p:embed/>
                </p:oleObj>
              </mc:Choice>
              <mc:Fallback>
                <p:oleObj name="Equation" r:id="rId10" imgW="634680" imgH="228600" progId="Equation.DSMT4">
                  <p:embed/>
                  <p:pic>
                    <p:nvPicPr>
                      <p:cNvPr id="216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554538"/>
                        <a:ext cx="1560513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5" name="Object 11"/>
          <p:cNvGraphicFramePr>
            <a:graphicFrameLocks noChangeAspect="1"/>
          </p:cNvGraphicFramePr>
          <p:nvPr/>
        </p:nvGraphicFramePr>
        <p:xfrm>
          <a:off x="6908800" y="4313238"/>
          <a:ext cx="10922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7" name="Equation" r:id="rId12" imgW="444500" imgH="431800" progId="Equation.DSMT4">
                  <p:embed/>
                </p:oleObj>
              </mc:Choice>
              <mc:Fallback>
                <p:oleObj name="Equation" r:id="rId12" imgW="444500" imgH="431800" progId="Equation.DSMT4">
                  <p:embed/>
                  <p:pic>
                    <p:nvPicPr>
                      <p:cNvPr id="2160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800" y="4313238"/>
                        <a:ext cx="1092200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6" name="Object 12"/>
          <p:cNvGraphicFramePr>
            <a:graphicFrameLocks noChangeAspect="1"/>
          </p:cNvGraphicFramePr>
          <p:nvPr/>
        </p:nvGraphicFramePr>
        <p:xfrm>
          <a:off x="7959725" y="4343400"/>
          <a:ext cx="498475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8" name="Equation" r:id="rId14" imgW="203040" imgH="406080" progId="Equation.DSMT4">
                  <p:embed/>
                </p:oleObj>
              </mc:Choice>
              <mc:Fallback>
                <p:oleObj name="Equation" r:id="rId14" imgW="203040" imgH="406080" progId="Equation.DSMT4">
                  <p:embed/>
                  <p:pic>
                    <p:nvPicPr>
                      <p:cNvPr id="2160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5" y="4343400"/>
                        <a:ext cx="498475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756624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26184</TotalTime>
  <Words>1676</Words>
  <Application>Microsoft Macintosh PowerPoint</Application>
  <PresentationFormat>On-screen Show (4:3)</PresentationFormat>
  <Paragraphs>174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#7</vt:lpstr>
      <vt:lpstr>Announcements</vt:lpstr>
      <vt:lpstr>Reminder: Special Project #2 – Angels &amp; Demons</vt:lpstr>
      <vt:lpstr>Gauss’ Law from Coulomb’s Law Irregular Surface</vt:lpstr>
      <vt:lpstr>Gauss’ Law w/ more than one charge</vt:lpstr>
      <vt:lpstr>So what is Gauss’ Law good for?</vt:lpstr>
      <vt:lpstr>Solving problems with Gauss’ Law</vt:lpstr>
      <vt:lpstr>Example 22 – 2 </vt:lpstr>
      <vt:lpstr>Example 22 – 6 </vt:lpstr>
      <vt:lpstr>Gauss’ Law Summary</vt:lpstr>
      <vt:lpstr>Electric Potential Energy</vt:lpstr>
      <vt:lpstr>Electric Potential Energy</vt:lpstr>
      <vt:lpstr>Electric Potential Energy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628</cp:revision>
  <dcterms:created xsi:type="dcterms:W3CDTF">2012-01-19T04:21:20Z</dcterms:created>
  <dcterms:modified xsi:type="dcterms:W3CDTF">2019-09-16T19:56:52Z</dcterms:modified>
</cp:coreProperties>
</file>