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481" r:id="rId3"/>
    <p:sldId id="518" r:id="rId4"/>
    <p:sldId id="551" r:id="rId5"/>
    <p:sldId id="552" r:id="rId6"/>
    <p:sldId id="553" r:id="rId7"/>
    <p:sldId id="554" r:id="rId8"/>
    <p:sldId id="555" r:id="rId9"/>
    <p:sldId id="556" r:id="rId10"/>
    <p:sldId id="561" r:id="rId11"/>
    <p:sldId id="564" r:id="rId12"/>
    <p:sldId id="565" r:id="rId13"/>
    <p:sldId id="566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6"/>
    <p:restoredTop sz="94660"/>
  </p:normalViewPr>
  <p:slideViewPr>
    <p:cSldViewPr>
      <p:cViewPr varScale="1">
        <p:scale>
          <a:sx n="97" d="100"/>
          <a:sy n="97" d="100"/>
        </p:scale>
        <p:origin x="8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6" Type="http://schemas.openxmlformats.org/officeDocument/2006/relationships/image" Target="../media/image25.wmf"/><Relationship Id="rId5" Type="http://schemas.openxmlformats.org/officeDocument/2006/relationships/image" Target="../media/image24.e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2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Sept. 16,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e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9.jpeg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4.emf"/><Relationship Id="rId3" Type="http://schemas.openxmlformats.org/officeDocument/2006/relationships/image" Target="../media/image26.jpeg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emf"/><Relationship Id="rId1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#7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5645" y="1447800"/>
            <a:ext cx="2784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Sept. 16,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308712" y="2439134"/>
            <a:ext cx="6920888" cy="328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pitchFamily="-84" charset="0"/>
              </a:rPr>
              <a:t>CH 22</a:t>
            </a:r>
          </a:p>
          <a:p>
            <a:pPr marL="990600" lvl="1" indent="-533400"/>
            <a:r>
              <a:rPr lang="en-US" dirty="0">
                <a:solidFill>
                  <a:srgbClr val="7030A0"/>
                </a:solidFill>
                <a:latin typeface="Arial Narrow" charset="0"/>
              </a:rPr>
              <a:t>Gauss’ Law with Multiple Charges</a:t>
            </a:r>
          </a:p>
          <a:p>
            <a:pPr algn="l">
              <a:buNone/>
            </a:pPr>
            <a:r>
              <a:rPr lang="en-US" dirty="0">
                <a:latin typeface="Arial Narrow" pitchFamily="-84" charset="0"/>
              </a:rPr>
              <a:t>CH 23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Point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Shape of the Electric Potential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V due to Charge Distribution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7A89E37A-2797-3A4B-9FB3-BCB38ECF1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96" y="6177904"/>
            <a:ext cx="8052333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#5, due 11pm, Wednesday, Sept. 25!!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/>
              <a:t>Gauss’ Law Summary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relationship between flux and the enclosed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 </a:t>
            </a:r>
            <a:r>
              <a:rPr lang="en-US" sz="2000" dirty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>
                <a:sym typeface="Wingdings" charset="2"/>
              </a:rPr>
              <a:t>0</a:t>
            </a:r>
            <a:r>
              <a:rPr lang="en-US" sz="2000" dirty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ym typeface="Wingdings" charset="2"/>
              </a:rPr>
              <a:t>A 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an electric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 or in which way they are distributed.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984314"/>
              </p:ext>
            </p:extLst>
          </p:nvPr>
        </p:nvGraphicFramePr>
        <p:xfrm>
          <a:off x="3759200" y="990600"/>
          <a:ext cx="1879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7" name="Equation" r:id="rId4" imgW="901700" imgH="431800" progId="Equation.DSMT4">
                  <p:embed/>
                </p:oleObj>
              </mc:Choice>
              <mc:Fallback>
                <p:oleObj name="Equation" r:id="rId4" imgW="901700" imgH="431800" progId="Equation.DSMT4">
                  <p:embed/>
                  <p:pic>
                    <p:nvPicPr>
                      <p:cNvPr id="206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990600"/>
                        <a:ext cx="18796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15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 dirty="0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991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only thing matters is the direct linear distance between the objects not the path.</a:t>
            </a:r>
          </a:p>
        </p:txBody>
      </p:sp>
    </p:spTree>
    <p:extLst>
      <p:ext uri="{BB962C8B-B14F-4D97-AF65-F5344CB8AC3E}">
        <p14:creationId xmlns:p14="http://schemas.microsoft.com/office/powerpoint/2010/main" val="42695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12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0574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916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energy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of the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228600" y="19050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+q, on a point at the positive plate and let it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  <p:extLst>
      <p:ext uri="{BB962C8B-B14F-4D97-AF65-F5344CB8AC3E}">
        <p14:creationId xmlns:p14="http://schemas.microsoft.com/office/powerpoint/2010/main" val="396284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build="p"/>
      <p:bldP spid="22016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13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(no KE)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object, 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6619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2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2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2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build="p"/>
      <p:bldP spid="221189" grpId="0"/>
      <p:bldP spid="221190" grpId="0"/>
      <p:bldP spid="221191" grpId="0"/>
      <p:bldP spid="221192" grpId="0"/>
      <p:bldP spid="221193" grpId="0"/>
      <p:bldP spid="221194" grpId="0"/>
      <p:bldP spid="221195" grpId="0"/>
      <p:bldP spid="221196" grpId="0"/>
      <p:bldP spid="221197" grpId="0"/>
      <p:bldP spid="221198" grpId="0"/>
      <p:bldP spid="221199" grpId="0" animBg="1"/>
      <p:bldP spid="221200" grpId="0" animBg="1"/>
      <p:bldP spid="221201" grpId="0" animBg="1"/>
      <p:bldP spid="2212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</a:rPr>
              <a:t>Reading assignment: CH23.9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</a:rPr>
              <a:t>1</a:t>
            </a:r>
            <a:r>
              <a:rPr lang="en-US" sz="2800" baseline="30000" dirty="0">
                <a:latin typeface="Arial Narrow" charset="0"/>
                <a:ea typeface="ＭＳ Ｐゴシック" charset="0"/>
              </a:rPr>
              <a:t>st</a:t>
            </a:r>
            <a:r>
              <a:rPr lang="en-US" sz="2800" dirty="0">
                <a:latin typeface="Arial Narrow" charset="0"/>
                <a:ea typeface="ＭＳ Ｐゴシック" charset="0"/>
              </a:rPr>
              <a:t> Term Exam </a:t>
            </a:r>
            <a:r>
              <a:rPr lang="en-US" sz="2800" dirty="0">
                <a:latin typeface="Arial Narrow" charset="0"/>
                <a:ea typeface="ＭＳ Ｐゴシック" charset="0"/>
                <a:sym typeface="Wingdings" pitchFamily="2" charset="2"/>
              </a:rPr>
              <a:t> come ~10min earlier to the class</a:t>
            </a:r>
            <a:endParaRPr lang="en-US" sz="28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In class, this Wednesday, Sept. 18: DO NOT MISS THE EXAM!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CH21.1 to CH23.1+ Appendices A1 </a:t>
            </a:r>
            <a:r>
              <a:rPr lang="mr-IN" sz="2400" dirty="0">
                <a:latin typeface="Arial Narrow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A8</a:t>
            </a:r>
          </a:p>
          <a:p>
            <a:pPr lvl="1" eaLnBrk="1" hangingPunct="1"/>
            <a:r>
              <a:rPr lang="en-US" sz="2400" dirty="0"/>
              <a:t>You can bring your calculator but it must not have any relevant formula pre-input</a:t>
            </a:r>
          </a:p>
          <a:p>
            <a:pPr lvl="1" eaLnBrk="1" hangingPunct="1"/>
            <a:r>
              <a:rPr lang="en-US" sz="2400" dirty="0"/>
              <a:t>BYOF: You may bring a one 8.5x11.5 sheet (front and back) of handwritten formulae and values of constants for the exam</a:t>
            </a:r>
          </a:p>
          <a:p>
            <a:pPr lvl="1" eaLnBrk="1" hangingPunct="1"/>
            <a:r>
              <a:rPr lang="en-US" sz="2400" dirty="0"/>
              <a:t>No derivations, word definitions, or solutions of any problems !</a:t>
            </a:r>
          </a:p>
          <a:p>
            <a:pPr lvl="1" eaLnBrk="1" hangingPunct="1"/>
            <a:r>
              <a:rPr lang="en-US" sz="2400" dirty="0"/>
              <a:t>No additional formulae or values of constants will be provided!</a:t>
            </a:r>
          </a:p>
          <a:p>
            <a:pPr eaLnBrk="1" hangingPunct="1"/>
            <a:r>
              <a:rPr lang="en-US" sz="2800" dirty="0"/>
              <a:t>Quiz 1 results</a:t>
            </a:r>
          </a:p>
          <a:p>
            <a:pPr lvl="1" eaLnBrk="1" hangingPunct="1"/>
            <a:r>
              <a:rPr lang="en-US" sz="2400" dirty="0"/>
              <a:t>Class average: 28.2/50</a:t>
            </a:r>
          </a:p>
          <a:p>
            <a:pPr lvl="2" eaLnBrk="1" hangingPunct="1"/>
            <a:r>
              <a:rPr lang="en-US" sz="2000" dirty="0"/>
              <a:t>Equivalent to 56.4/100</a:t>
            </a:r>
          </a:p>
          <a:p>
            <a:pPr lvl="1" eaLnBrk="1" hangingPunct="1"/>
            <a:r>
              <a:rPr lang="en-US" sz="2400" dirty="0"/>
              <a:t>Top score: 49/50</a:t>
            </a:r>
          </a:p>
          <a:p>
            <a:pPr eaLnBrk="1" hangingPunct="1"/>
            <a:endParaRPr 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Reminder: Special Project #2 – 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xx-grams of anti-matter and the same quantity of matter, where xx is the last two digits of your SS#. (20 points)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Use the famous Einstein’s formula for mass-energy equivalence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yy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ns, where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yy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is the first two digits of your SS#. (10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world electricity usage (3.6GJ/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this energy corresponds to. (5 points)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at the beginning of the class Monday, Sept. 23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Monday, Sept. 16, 2019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003300"/>
                </a:solidFill>
                <a:latin typeface="Arial Narrow" charset="0"/>
              </a:rPr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0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4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total number of field lines due to the charge Q, passing through the two surfaces?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the enclosing surface has.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Q.</a:t>
            </a: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83100"/>
          <a:ext cx="137318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5" name="Equation" r:id="rId4" imgW="596900" imgH="419100" progId="Equation.DSMT4">
                  <p:embed/>
                </p:oleObj>
              </mc:Choice>
              <mc:Fallback>
                <p:oleObj name="Equation" r:id="rId4" imgW="596900" imgH="419100" progId="Equation.DSMT4">
                  <p:embed/>
                  <p:pic>
                    <p:nvPicPr>
                      <p:cNvPr id="2109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83100"/>
                        <a:ext cx="1373188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319713" y="6011863"/>
          <a:ext cx="10810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6" name="Equation" r:id="rId6" imgW="774700" imgH="419100" progId="Equation.DSMT4">
                  <p:embed/>
                </p:oleObj>
              </mc:Choice>
              <mc:Fallback>
                <p:oleObj name="Equation" r:id="rId6" imgW="774700" imgH="419100" progId="Equation.DSMT4">
                  <p:embed/>
                  <p:pic>
                    <p:nvPicPr>
                      <p:cNvPr id="2109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3" y="6011863"/>
                        <a:ext cx="1081087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83100"/>
          <a:ext cx="13731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7" name="Equation" r:id="rId8" imgW="596900" imgH="419100" progId="Equation.DSMT4">
                  <p:embed/>
                </p:oleObj>
              </mc:Choice>
              <mc:Fallback>
                <p:oleObj name="Equation" r:id="rId8" imgW="596900" imgH="419100" progId="Equation.DSMT4">
                  <p:embed/>
                  <p:pic>
                    <p:nvPicPr>
                      <p:cNvPr id="2109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4483100"/>
                        <a:ext cx="1373187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19600"/>
          <a:ext cx="46672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8" name="Equation" r:id="rId10" imgW="203040" imgH="406080" progId="Equation.DSMT4">
                  <p:embed/>
                </p:oleObj>
              </mc:Choice>
              <mc:Fallback>
                <p:oleObj name="Equation" r:id="rId10" imgW="203040" imgH="406080" progId="Equation.DSMT4">
                  <p:embed/>
                  <p:pic>
                    <p:nvPicPr>
                      <p:cNvPr id="2109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419600"/>
                        <a:ext cx="466725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96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4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 dirty="0"/>
              <a:t>Let’s consider several charges inside a closed surface.</a:t>
            </a:r>
          </a:p>
          <a:p>
            <a:r>
              <a:rPr lang="en-US" dirty="0"/>
              <a:t>For each charge, Q</a:t>
            </a:r>
            <a:r>
              <a:rPr lang="en-US" i="1" baseline="-25000" dirty="0"/>
              <a:t>i</a:t>
            </a:r>
            <a:r>
              <a:rPr lang="en-US" dirty="0"/>
              <a:t>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vectorially, following the superposition principle, the total field </a:t>
            </a:r>
            <a:r>
              <a:rPr lang="en-US" sz="2800" b="1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 plus any external fields. 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only on the charge enclosed in the surface!! 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92275" y="2041525"/>
          <a:ext cx="1663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3" name="Equation" r:id="rId3" imgW="622300" imgH="304800" progId="Equation.DSMT4">
                  <p:embed/>
                </p:oleObj>
              </mc:Choice>
              <mc:Fallback>
                <p:oleObj name="Equation" r:id="rId3" imgW="622300" imgH="304800" progId="Equation.DSMT4">
                  <p:embed/>
                  <p:pic>
                    <p:nvPicPr>
                      <p:cNvPr id="212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041525"/>
                        <a:ext cx="16637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4" name="Equation" r:id="rId5" imgW="165100" imgH="228600" progId="Equation.DSMT4">
                  <p:embed/>
                </p:oleObj>
              </mc:Choice>
              <mc:Fallback>
                <p:oleObj name="Equation" r:id="rId5" imgW="165100" imgH="228600" progId="Equation.DSMT4">
                  <p:embed/>
                  <p:pic>
                    <p:nvPicPr>
                      <p:cNvPr id="2130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1828800"/>
                        <a:ext cx="3857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65760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5" name="Equation" r:id="rId7" imgW="596900" imgH="254000" progId="Equation.DSMT4">
                  <p:embed/>
                </p:oleObj>
              </mc:Choice>
              <mc:Fallback>
                <p:oleObj name="Equation" r:id="rId7" imgW="596900" imgH="254000" progId="Equation.DSMT4">
                  <p:embed/>
                  <p:pic>
                    <p:nvPicPr>
                      <p:cNvPr id="2130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65760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24350"/>
          <a:ext cx="150336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6" name="Equation" r:id="rId9" imgW="596900" imgH="304800" progId="Equation.DSMT4">
                  <p:embed/>
                </p:oleObj>
              </mc:Choice>
              <mc:Fallback>
                <p:oleObj name="Equation" r:id="rId9" imgW="596900" imgH="304800" progId="Equation.DSMT4">
                  <p:embed/>
                  <p:pic>
                    <p:nvPicPr>
                      <p:cNvPr id="2130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24350"/>
                        <a:ext cx="1503363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71675" y="4324350"/>
          <a:ext cx="31019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7" name="Equation" r:id="rId11" imgW="1231900" imgH="304800" progId="Equation.DSMT4">
                  <p:embed/>
                </p:oleObj>
              </mc:Choice>
              <mc:Fallback>
                <p:oleObj name="Equation" r:id="rId11" imgW="1231900" imgH="304800" progId="Equation.DSMT4">
                  <p:embed/>
                  <p:pic>
                    <p:nvPicPr>
                      <p:cNvPr id="2130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324350"/>
                        <a:ext cx="31019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8" name="Equation" r:id="rId13" imgW="495300" imgH="457200" progId="Equation.DSMT4">
                  <p:embed/>
                </p:oleObj>
              </mc:Choice>
              <mc:Fallback>
                <p:oleObj name="Equation" r:id="rId13" imgW="495300" imgH="457200" progId="Equation.DSMT4">
                  <p:embed/>
                  <p:pic>
                    <p:nvPicPr>
                      <p:cNvPr id="213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4129088"/>
                        <a:ext cx="1249362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37038"/>
          <a:ext cx="830263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19" name="Equation" r:id="rId15" imgW="330200" imgH="431800" progId="Equation.DSMT4">
                  <p:embed/>
                </p:oleObj>
              </mc:Choice>
              <mc:Fallback>
                <p:oleObj name="Equation" r:id="rId15" imgW="330200" imgH="431800" progId="Equation.DSMT4">
                  <p:embed/>
                  <p:pic>
                    <p:nvPicPr>
                      <p:cNvPr id="2130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37038"/>
                        <a:ext cx="830263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20" name="Equation" r:id="rId17" imgW="203040" imgH="406080" progId="Equation.DSMT4">
                  <p:embed/>
                </p:oleObj>
              </mc:Choice>
              <mc:Fallback>
                <p:oleObj name="Equation" r:id="rId17" imgW="203040" imgH="406080" progId="Equation.DSMT4">
                  <p:embed/>
                  <p:pic>
                    <p:nvPicPr>
                      <p:cNvPr id="2130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05000"/>
                        <a:ext cx="5429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  <p:bldP spid="212996" grpId="0" build="p"/>
      <p:bldP spid="212998" grpId="0"/>
      <p:bldP spid="212999" grpId="0" animBg="1"/>
      <p:bldP spid="213003" grpId="0"/>
      <p:bldP spid="2130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6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/>
              <a:t>Derivation of Gauss’ law from Coulomb’s law is only valid for </a:t>
            </a:r>
            <a:r>
              <a:rPr lang="en-US" b="1" u="sng">
                <a:solidFill>
                  <a:srgbClr val="FF0066"/>
                </a:solidFill>
              </a:rPr>
              <a:t>static electric charge</a:t>
            </a:r>
            <a:r>
              <a:rPr lang="en-US"/>
              <a:t>.</a:t>
            </a:r>
          </a:p>
          <a:p>
            <a:r>
              <a:rPr lang="en-US"/>
              <a:t>Electric field can also be produced by changing magnetic fields.</a:t>
            </a:r>
          </a:p>
          <a:p>
            <a:pPr lvl="1"/>
            <a:r>
              <a:rPr lang="en-US"/>
              <a:t>Coulomb’s law cannot describe this field while Gauss’ law is still valid</a:t>
            </a:r>
          </a:p>
          <a:p>
            <a:r>
              <a:rPr lang="en-US"/>
              <a:t>Gauss’ law is more general than Coulomb’s law.</a:t>
            </a:r>
          </a:p>
          <a:p>
            <a:pPr lvl="1"/>
            <a:r>
              <a:rPr lang="en-US"/>
              <a:t>Can be used to obtain electric field, forces or obtain charges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52400" y="5235575"/>
            <a:ext cx="88392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 dirty="0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inside that surface!!!</a:t>
            </a:r>
          </a:p>
        </p:txBody>
      </p:sp>
    </p:spTree>
    <p:extLst>
      <p:ext uri="{BB962C8B-B14F-4D97-AF65-F5344CB8AC3E}">
        <p14:creationId xmlns:p14="http://schemas.microsoft.com/office/powerpoint/2010/main" val="178672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  <p:bldP spid="2140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/>
              <a:t>Solving problems with Gauss’ Law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14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Draw an appropriate Gaussian surface, making sure it pass through the point you want to know the electric field 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the Gaussian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Calculate the enclosed charge by the Gaussian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Gaussian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2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8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 two Gaussian 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surface A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192463"/>
          <a:ext cx="20701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7" name="Equation" r:id="rId5" imgW="596900" imgH="304800" progId="Equation.DSMT4">
                  <p:embed/>
                </p:oleObj>
              </mc:Choice>
              <mc:Fallback>
                <p:oleObj name="Equation" r:id="rId5" imgW="596900" imgH="304800" progId="Equation.DSMT4">
                  <p:embed/>
                  <p:pic>
                    <p:nvPicPr>
                      <p:cNvPr id="2150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92463"/>
                        <a:ext cx="207010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67250"/>
          <a:ext cx="20669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8" name="Equation" r:id="rId7" imgW="596900" imgH="304800" progId="Equation.DSMT4">
                  <p:embed/>
                </p:oleObj>
              </mc:Choice>
              <mc:Fallback>
                <p:oleObj name="Equation" r:id="rId7" imgW="596900" imgH="304800" progId="Equation.DSMT4">
                  <p:embed/>
                  <p:pic>
                    <p:nvPicPr>
                      <p:cNvPr id="2150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667250"/>
                        <a:ext cx="206692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9" name="Equation" r:id="rId9" imgW="253800" imgH="406080" progId="Equation.DSMT4">
                  <p:embed/>
                </p:oleObj>
              </mc:Choice>
              <mc:Fallback>
                <p:oleObj name="Equation" r:id="rId9" imgW="253800" imgH="406080" progId="Equation.DSMT4">
                  <p:embed/>
                  <p:pic>
                    <p:nvPicPr>
                      <p:cNvPr id="2150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5" y="3048000"/>
                        <a:ext cx="879475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0" name="Equation" r:id="rId11" imgW="406080" imgH="406080" progId="Equation.DSMT4">
                  <p:embed/>
                </p:oleObj>
              </mc:Choice>
              <mc:Fallback>
                <p:oleObj name="Equation" r:id="rId11" imgW="406080" imgH="406080" progId="Equation.DSMT4">
                  <p:embed/>
                  <p:pic>
                    <p:nvPicPr>
                      <p:cNvPr id="2150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4495800"/>
                        <a:ext cx="1408112" cy="136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63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 build="p"/>
      <p:bldP spid="2150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Sept. 16,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9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762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 6 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Symbol" charset="2"/>
                <a:ea typeface="Lucida Grande"/>
                <a:cs typeface="Symbol" charset="2"/>
              </a:rPr>
              <a:t>λ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Calculate the electric field at points 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458200" cy="2895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 algn="just">
              <a:lnSpc>
                <a:spcPct val="90000"/>
              </a:lnSpc>
            </a:pPr>
            <a:r>
              <a:rPr lang="en-US" sz="2000" dirty="0"/>
              <a:t>Radially outward from the wire, the direction of the radial vector </a:t>
            </a:r>
            <a:r>
              <a:rPr lang="en-US" sz="2000" b="1" dirty="0"/>
              <a:t>r</a:t>
            </a:r>
            <a:r>
              <a:rPr lang="en-US" sz="2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2400" dirty="0"/>
              <a:t>Due to the cylindrical symmetry, the field is the same on the Gaussian surface of the cylinder surrounding the wire.</a:t>
            </a:r>
          </a:p>
          <a:p>
            <a:pPr lvl="1" algn="just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65638"/>
          <a:ext cx="14668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1" name="Equation" r:id="rId4" imgW="596900" imgH="304800" progId="Equation.DSMT4">
                  <p:embed/>
                </p:oleObj>
              </mc:Choice>
              <mc:Fallback>
                <p:oleObj name="Equation" r:id="rId4" imgW="596900" imgH="304800" progId="Equation.DSMT4">
                  <p:embed/>
                  <p:pic>
                    <p:nvPicPr>
                      <p:cNvPr id="2160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65638"/>
                        <a:ext cx="146685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091113"/>
          <a:ext cx="16002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2" name="Equation" r:id="rId6" imgW="635000" imgH="419100" progId="Equation.DSMT4">
                  <p:embed/>
                </p:oleObj>
              </mc:Choice>
              <mc:Fallback>
                <p:oleObj name="Equation" r:id="rId6" imgW="635000" imgH="419100" progId="Equation.DSMT4">
                  <p:embed/>
                  <p:pic>
                    <p:nvPicPr>
                      <p:cNvPr id="2160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91113"/>
                        <a:ext cx="160020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14800" y="4465638"/>
          <a:ext cx="13112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3" name="Equation" r:id="rId8" imgW="533400" imgH="304800" progId="Equation.DSMT4">
                  <p:embed/>
                </p:oleObj>
              </mc:Choice>
              <mc:Fallback>
                <p:oleObj name="Equation" r:id="rId8" imgW="533400" imgH="304800" progId="Equation.DSMT4">
                  <p:embed/>
                  <p:pic>
                    <p:nvPicPr>
                      <p:cNvPr id="2160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465638"/>
                        <a:ext cx="131127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4" name="Equation" r:id="rId10" imgW="634680" imgH="228600" progId="Equation.DSMT4">
                  <p:embed/>
                </p:oleObj>
              </mc:Choice>
              <mc:Fallback>
                <p:oleObj name="Equation" r:id="rId10" imgW="634680" imgH="228600" progId="Equation.DSMT4">
                  <p:embed/>
                  <p:pic>
                    <p:nvPicPr>
                      <p:cNvPr id="216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554538"/>
                        <a:ext cx="1560513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13238"/>
          <a:ext cx="10922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5" name="Equation" r:id="rId12" imgW="444500" imgH="431800" progId="Equation.DSMT4">
                  <p:embed/>
                </p:oleObj>
              </mc:Choice>
              <mc:Fallback>
                <p:oleObj name="Equation" r:id="rId12" imgW="444500" imgH="431800" progId="Equation.DSMT4">
                  <p:embed/>
                  <p:pic>
                    <p:nvPicPr>
                      <p:cNvPr id="2160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800" y="4313238"/>
                        <a:ext cx="109220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6" name="Equation" r:id="rId14" imgW="203040" imgH="406080" progId="Equation.DSMT4">
                  <p:embed/>
                </p:oleObj>
              </mc:Choice>
              <mc:Fallback>
                <p:oleObj name="Equation" r:id="rId14" imgW="203040" imgH="406080" progId="Equation.DSMT4">
                  <p:embed/>
                  <p:pic>
                    <p:nvPicPr>
                      <p:cNvPr id="2160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5" y="4343400"/>
                        <a:ext cx="498475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7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/>
      <p:bldP spid="216069" grpId="0" build="p"/>
      <p:bldP spid="216072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26183</TotalTime>
  <Words>1676</Words>
  <Application>Microsoft Macintosh PowerPoint</Application>
  <PresentationFormat>On-screen Show (4:3)</PresentationFormat>
  <Paragraphs>174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#7</vt:lpstr>
      <vt:lpstr>Announcements</vt:lpstr>
      <vt:lpstr>Reminder: Special Project #2 – Angels &amp; Demons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  <vt:lpstr>Gauss’ Law Summary</vt:lpstr>
      <vt:lpstr>Electric Potential Energy</vt:lpstr>
      <vt:lpstr>Electric Potential Energy</vt:lpstr>
      <vt:lpstr>Electric Potential Energy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627</cp:revision>
  <dcterms:created xsi:type="dcterms:W3CDTF">2012-01-19T04:21:20Z</dcterms:created>
  <dcterms:modified xsi:type="dcterms:W3CDTF">2019-09-16T19:55:15Z</dcterms:modified>
</cp:coreProperties>
</file>