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391" r:id="rId2"/>
    <p:sldId id="481" r:id="rId3"/>
    <p:sldId id="591" r:id="rId4"/>
    <p:sldId id="567" r:id="rId5"/>
    <p:sldId id="568" r:id="rId6"/>
    <p:sldId id="569" r:id="rId7"/>
    <p:sldId id="570" r:id="rId8"/>
    <p:sldId id="571" r:id="rId9"/>
    <p:sldId id="572" r:id="rId10"/>
    <p:sldId id="573" r:id="rId11"/>
    <p:sldId id="574" r:id="rId12"/>
    <p:sldId id="575" r:id="rId13"/>
    <p:sldId id="576" r:id="rId14"/>
    <p:sldId id="582" r:id="rId15"/>
    <p:sldId id="583" r:id="rId16"/>
    <p:sldId id="584"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06"/>
    <p:restoredTop sz="94660"/>
  </p:normalViewPr>
  <p:slideViewPr>
    <p:cSldViewPr>
      <p:cViewPr varScale="1">
        <p:scale>
          <a:sx n="140" d="100"/>
          <a:sy n="140" d="100"/>
        </p:scale>
        <p:origin x="216"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5" Type="http://schemas.openxmlformats.org/officeDocument/2006/relationships/image" Target="../media/image14.emf"/><Relationship Id="rId4"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emf"/><Relationship Id="rId18" Type="http://schemas.openxmlformats.org/officeDocument/2006/relationships/image" Target="../media/image39.emf"/><Relationship Id="rId3" Type="http://schemas.openxmlformats.org/officeDocument/2006/relationships/image" Target="../media/image24.emf"/><Relationship Id="rId7" Type="http://schemas.openxmlformats.org/officeDocument/2006/relationships/image" Target="../media/image28.emf"/><Relationship Id="rId12" Type="http://schemas.openxmlformats.org/officeDocument/2006/relationships/image" Target="../media/image33.emf"/><Relationship Id="rId17" Type="http://schemas.openxmlformats.org/officeDocument/2006/relationships/image" Target="../media/image38.emf"/><Relationship Id="rId2" Type="http://schemas.openxmlformats.org/officeDocument/2006/relationships/image" Target="../media/image23.emf"/><Relationship Id="rId16" Type="http://schemas.openxmlformats.org/officeDocument/2006/relationships/image" Target="../media/image37.emf"/><Relationship Id="rId1" Type="http://schemas.openxmlformats.org/officeDocument/2006/relationships/image" Target="../media/image22.emf"/><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5" Type="http://schemas.openxmlformats.org/officeDocument/2006/relationships/image" Target="../media/image3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 Id="rId14"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image" Target="../media/image52.emf"/><Relationship Id="rId3" Type="http://schemas.openxmlformats.org/officeDocument/2006/relationships/image" Target="../media/image42.wmf"/><Relationship Id="rId7" Type="http://schemas.openxmlformats.org/officeDocument/2006/relationships/image" Target="../media/image46.emf"/><Relationship Id="rId12" Type="http://schemas.openxmlformats.org/officeDocument/2006/relationships/image" Target="../media/image51.e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emf"/><Relationship Id="rId11" Type="http://schemas.openxmlformats.org/officeDocument/2006/relationships/image" Target="../media/image50.emf"/><Relationship Id="rId5" Type="http://schemas.openxmlformats.org/officeDocument/2006/relationships/image" Target="../media/image44.wmf"/><Relationship Id="rId10" Type="http://schemas.openxmlformats.org/officeDocument/2006/relationships/image" Target="../media/image49.emf"/><Relationship Id="rId4" Type="http://schemas.openxmlformats.org/officeDocument/2006/relationships/image" Target="../media/image43.wmf"/><Relationship Id="rId9"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14533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1156789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Sept. 23,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23,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23,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23,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2133600" cy="457200"/>
          </a:xfrm>
        </p:spPr>
        <p:txBody>
          <a:bodyPr/>
          <a:lstStyle>
            <a:lvl1pPr>
              <a:defRPr/>
            </a:lvl1pPr>
          </a:lstStyle>
          <a:p>
            <a:r>
              <a:rPr lang="en-US"/>
              <a:t>Monday, Sept. 23, 2019</a:t>
            </a:r>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r>
              <a:rPr lang="en-US"/>
              <a:t>PHYS 1444-002, Fall 2019                    Dr. Jaehoon Yu</a:t>
            </a:r>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BD0D8340-873C-AA4E-887A-4A70ECD8055E}" type="slidenum">
              <a:rPr lang="en-US"/>
              <a:pPr/>
              <a:t>‹#›</a:t>
            </a:fld>
            <a:endParaRPr lang="en-US"/>
          </a:p>
        </p:txBody>
      </p:sp>
    </p:spTree>
    <p:extLst>
      <p:ext uri="{BB962C8B-B14F-4D97-AF65-F5344CB8AC3E}">
        <p14:creationId xmlns:p14="http://schemas.microsoft.com/office/powerpoint/2010/main" val="37242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23,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Sept. 23,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Sept. 23,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23,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Sept. 23,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Sept. 23,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23,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23,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Sept. 23,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1.jpeg"/><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20.emf"/><Relationship Id="rId5" Type="http://schemas.openxmlformats.org/officeDocument/2006/relationships/image" Target="../media/image17.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9.emf"/></Relationships>
</file>

<file path=ppt/slides/_rels/slide13.xml.rels><?xml version="1.0" encoding="UTF-8" standalone="yes"?>
<Relationships xmlns="http://schemas.openxmlformats.org/package/2006/relationships"><Relationship Id="rId13" Type="http://schemas.openxmlformats.org/officeDocument/2006/relationships/oleObject" Target="../embeddings/oleObject21.bin"/><Relationship Id="rId18" Type="http://schemas.openxmlformats.org/officeDocument/2006/relationships/image" Target="../media/image29.emf"/><Relationship Id="rId26" Type="http://schemas.openxmlformats.org/officeDocument/2006/relationships/image" Target="../media/image33.emf"/><Relationship Id="rId39" Type="http://schemas.openxmlformats.org/officeDocument/2006/relationships/oleObject" Target="../embeddings/oleObject34.bin"/><Relationship Id="rId21" Type="http://schemas.openxmlformats.org/officeDocument/2006/relationships/oleObject" Target="../embeddings/oleObject25.bin"/><Relationship Id="rId34" Type="http://schemas.openxmlformats.org/officeDocument/2006/relationships/image" Target="../media/image37.emf"/><Relationship Id="rId7" Type="http://schemas.openxmlformats.org/officeDocument/2006/relationships/oleObject" Target="../embeddings/oleObject18.bin"/><Relationship Id="rId12" Type="http://schemas.openxmlformats.org/officeDocument/2006/relationships/image" Target="../media/image26.emf"/><Relationship Id="rId17" Type="http://schemas.openxmlformats.org/officeDocument/2006/relationships/oleObject" Target="../embeddings/oleObject23.bin"/><Relationship Id="rId25" Type="http://schemas.openxmlformats.org/officeDocument/2006/relationships/oleObject" Target="../embeddings/oleObject27.bin"/><Relationship Id="rId33" Type="http://schemas.openxmlformats.org/officeDocument/2006/relationships/oleObject" Target="../embeddings/oleObject31.bin"/><Relationship Id="rId38" Type="http://schemas.openxmlformats.org/officeDocument/2006/relationships/image" Target="../media/image39.emf"/><Relationship Id="rId2" Type="http://schemas.openxmlformats.org/officeDocument/2006/relationships/slideLayout" Target="../slideLayouts/slideLayout2.xml"/><Relationship Id="rId16" Type="http://schemas.openxmlformats.org/officeDocument/2006/relationships/image" Target="../media/image28.emf"/><Relationship Id="rId20" Type="http://schemas.openxmlformats.org/officeDocument/2006/relationships/image" Target="../media/image30.emf"/><Relationship Id="rId29" Type="http://schemas.openxmlformats.org/officeDocument/2006/relationships/oleObject" Target="../embeddings/oleObject29.bin"/><Relationship Id="rId1" Type="http://schemas.openxmlformats.org/officeDocument/2006/relationships/vmlDrawing" Target="../drawings/vmlDrawing5.vml"/><Relationship Id="rId6" Type="http://schemas.openxmlformats.org/officeDocument/2006/relationships/image" Target="../media/image23.emf"/><Relationship Id="rId11" Type="http://schemas.openxmlformats.org/officeDocument/2006/relationships/oleObject" Target="../embeddings/oleObject20.bin"/><Relationship Id="rId24" Type="http://schemas.openxmlformats.org/officeDocument/2006/relationships/image" Target="../media/image32.emf"/><Relationship Id="rId32" Type="http://schemas.openxmlformats.org/officeDocument/2006/relationships/image" Target="../media/image36.emf"/><Relationship Id="rId37" Type="http://schemas.openxmlformats.org/officeDocument/2006/relationships/oleObject" Target="../embeddings/oleObject33.bin"/><Relationship Id="rId5" Type="http://schemas.openxmlformats.org/officeDocument/2006/relationships/oleObject" Target="../embeddings/oleObject17.bin"/><Relationship Id="rId15" Type="http://schemas.openxmlformats.org/officeDocument/2006/relationships/oleObject" Target="../embeddings/oleObject22.bin"/><Relationship Id="rId23" Type="http://schemas.openxmlformats.org/officeDocument/2006/relationships/oleObject" Target="../embeddings/oleObject26.bin"/><Relationship Id="rId28" Type="http://schemas.openxmlformats.org/officeDocument/2006/relationships/image" Target="../media/image34.emf"/><Relationship Id="rId36" Type="http://schemas.openxmlformats.org/officeDocument/2006/relationships/image" Target="../media/image38.emf"/><Relationship Id="rId10" Type="http://schemas.openxmlformats.org/officeDocument/2006/relationships/image" Target="../media/image25.emf"/><Relationship Id="rId19" Type="http://schemas.openxmlformats.org/officeDocument/2006/relationships/oleObject" Target="../embeddings/oleObject24.bin"/><Relationship Id="rId31" Type="http://schemas.openxmlformats.org/officeDocument/2006/relationships/oleObject" Target="../embeddings/oleObject30.bin"/><Relationship Id="rId4" Type="http://schemas.openxmlformats.org/officeDocument/2006/relationships/image" Target="../media/image22.emf"/><Relationship Id="rId9" Type="http://schemas.openxmlformats.org/officeDocument/2006/relationships/oleObject" Target="../embeddings/oleObject19.bin"/><Relationship Id="rId14" Type="http://schemas.openxmlformats.org/officeDocument/2006/relationships/image" Target="../media/image27.emf"/><Relationship Id="rId22" Type="http://schemas.openxmlformats.org/officeDocument/2006/relationships/image" Target="../media/image31.emf"/><Relationship Id="rId27" Type="http://schemas.openxmlformats.org/officeDocument/2006/relationships/oleObject" Target="../embeddings/oleObject28.bin"/><Relationship Id="rId30" Type="http://schemas.openxmlformats.org/officeDocument/2006/relationships/image" Target="../media/image35.emf"/><Relationship Id="rId35" Type="http://schemas.openxmlformats.org/officeDocument/2006/relationships/oleObject" Target="../embeddings/oleObject32.bin"/><Relationship Id="rId8" Type="http://schemas.openxmlformats.org/officeDocument/2006/relationships/image" Target="../media/image24.emf"/><Relationship Id="rId3"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4.wmf"/><Relationship Id="rId18" Type="http://schemas.openxmlformats.org/officeDocument/2006/relationships/oleObject" Target="../embeddings/oleObject42.bin"/><Relationship Id="rId26" Type="http://schemas.openxmlformats.org/officeDocument/2006/relationships/oleObject" Target="../embeddings/oleObject46.bin"/><Relationship Id="rId3" Type="http://schemas.openxmlformats.org/officeDocument/2006/relationships/image" Target="../media/image53.jpeg"/><Relationship Id="rId21" Type="http://schemas.openxmlformats.org/officeDocument/2006/relationships/image" Target="../media/image48.emf"/><Relationship Id="rId7" Type="http://schemas.openxmlformats.org/officeDocument/2006/relationships/image" Target="../media/image41.wmf"/><Relationship Id="rId12" Type="http://schemas.openxmlformats.org/officeDocument/2006/relationships/oleObject" Target="../embeddings/oleObject39.bin"/><Relationship Id="rId17" Type="http://schemas.openxmlformats.org/officeDocument/2006/relationships/image" Target="../media/image46.emf"/><Relationship Id="rId25" Type="http://schemas.openxmlformats.org/officeDocument/2006/relationships/image" Target="../media/image50.emf"/><Relationship Id="rId2" Type="http://schemas.openxmlformats.org/officeDocument/2006/relationships/slideLayout" Target="../slideLayouts/slideLayout2.xml"/><Relationship Id="rId16" Type="http://schemas.openxmlformats.org/officeDocument/2006/relationships/oleObject" Target="../embeddings/oleObject41.bin"/><Relationship Id="rId20" Type="http://schemas.openxmlformats.org/officeDocument/2006/relationships/oleObject" Target="../embeddings/oleObject43.bin"/><Relationship Id="rId29" Type="http://schemas.openxmlformats.org/officeDocument/2006/relationships/image" Target="../media/image52.emf"/><Relationship Id="rId1" Type="http://schemas.openxmlformats.org/officeDocument/2006/relationships/vmlDrawing" Target="../drawings/vmlDrawing6.vml"/><Relationship Id="rId6" Type="http://schemas.openxmlformats.org/officeDocument/2006/relationships/oleObject" Target="../embeddings/oleObject36.bin"/><Relationship Id="rId11" Type="http://schemas.openxmlformats.org/officeDocument/2006/relationships/image" Target="../media/image43.wmf"/><Relationship Id="rId24" Type="http://schemas.openxmlformats.org/officeDocument/2006/relationships/oleObject" Target="../embeddings/oleObject45.bin"/><Relationship Id="rId5" Type="http://schemas.openxmlformats.org/officeDocument/2006/relationships/image" Target="../media/image40.wmf"/><Relationship Id="rId15" Type="http://schemas.openxmlformats.org/officeDocument/2006/relationships/image" Target="../media/image45.emf"/><Relationship Id="rId23" Type="http://schemas.openxmlformats.org/officeDocument/2006/relationships/image" Target="../media/image49.emf"/><Relationship Id="rId28" Type="http://schemas.openxmlformats.org/officeDocument/2006/relationships/oleObject" Target="../embeddings/oleObject47.bin"/><Relationship Id="rId10" Type="http://schemas.openxmlformats.org/officeDocument/2006/relationships/oleObject" Target="../embeddings/oleObject38.bin"/><Relationship Id="rId19" Type="http://schemas.openxmlformats.org/officeDocument/2006/relationships/image" Target="../media/image47.emf"/><Relationship Id="rId4" Type="http://schemas.openxmlformats.org/officeDocument/2006/relationships/oleObject" Target="../embeddings/oleObject35.bin"/><Relationship Id="rId9" Type="http://schemas.openxmlformats.org/officeDocument/2006/relationships/image" Target="../media/image42.wmf"/><Relationship Id="rId14" Type="http://schemas.openxmlformats.org/officeDocument/2006/relationships/oleObject" Target="../embeddings/oleObject40.bin"/><Relationship Id="rId22" Type="http://schemas.openxmlformats.org/officeDocument/2006/relationships/oleObject" Target="../embeddings/oleObject44.bin"/><Relationship Id="rId27" Type="http://schemas.openxmlformats.org/officeDocument/2006/relationships/image" Target="../media/image51.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58.wmf"/><Relationship Id="rId3" Type="http://schemas.openxmlformats.org/officeDocument/2006/relationships/image" Target="../media/image9.jpeg"/><Relationship Id="rId7" Type="http://schemas.openxmlformats.org/officeDocument/2006/relationships/image" Target="../media/image55.wmf"/><Relationship Id="rId12"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9.bin"/><Relationship Id="rId11" Type="http://schemas.openxmlformats.org/officeDocument/2006/relationships/image" Target="../media/image57.e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56.wmf"/><Relationship Id="rId14" Type="http://schemas.openxmlformats.org/officeDocument/2006/relationships/oleObject" Target="../embeddings/oleObject53.bin"/></Relationships>
</file>

<file path=ppt/slides/_rels/slide2.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4.bin"/><Relationship Id="rId10" Type="http://schemas.openxmlformats.org/officeDocument/2006/relationships/image" Target="../media/image8.emf"/><Relationship Id="rId4" Type="http://schemas.openxmlformats.org/officeDocument/2006/relationships/image" Target="../media/image5.emf"/><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8</a:t>
            </a:r>
          </a:p>
        </p:txBody>
      </p:sp>
      <p:sp>
        <p:nvSpPr>
          <p:cNvPr id="18438" name="Text Box 4"/>
          <p:cNvSpPr txBox="1">
            <a:spLocks noChangeArrowheads="1"/>
          </p:cNvSpPr>
          <p:nvPr/>
        </p:nvSpPr>
        <p:spPr bwMode="auto">
          <a:xfrm>
            <a:off x="3025645" y="1531203"/>
            <a:ext cx="2784737"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Sept. 23,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sp>
        <p:nvSpPr>
          <p:cNvPr id="10" name="Content Placeholder 2">
            <a:extLst>
              <a:ext uri="{FF2B5EF4-FFF2-40B4-BE49-F238E27FC236}">
                <a16:creationId xmlns:a16="http://schemas.microsoft.com/office/drawing/2014/main" id="{4974AB4F-D8E9-754F-B6F3-C37DEBE1BAF1}"/>
              </a:ext>
            </a:extLst>
          </p:cNvPr>
          <p:cNvSpPr txBox="1">
            <a:spLocks/>
          </p:cNvSpPr>
          <p:nvPr/>
        </p:nvSpPr>
        <p:spPr bwMode="auto">
          <a:xfrm>
            <a:off x="1308712" y="2439134"/>
            <a:ext cx="6920888" cy="328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dirty="0">
                <a:latin typeface="Arial Narrow" pitchFamily="-84" charset="0"/>
              </a:rPr>
              <a:t>CH 23</a:t>
            </a:r>
          </a:p>
          <a:p>
            <a:pPr marL="990600" lvl="1" indent="-533400"/>
            <a:r>
              <a:rPr lang="en-US" dirty="0">
                <a:latin typeface="Arial Narrow" charset="0"/>
              </a:rPr>
              <a:t>Electric Potential due to Point Charges</a:t>
            </a:r>
          </a:p>
          <a:p>
            <a:pPr marL="990600" lvl="1" indent="-533400"/>
            <a:r>
              <a:rPr lang="en-US" dirty="0">
                <a:latin typeface="Arial Narrow" charset="0"/>
              </a:rPr>
              <a:t>Shape of the Electric Potential</a:t>
            </a:r>
          </a:p>
          <a:p>
            <a:pPr marL="990600" lvl="1" indent="-533400"/>
            <a:r>
              <a:rPr lang="en-US" dirty="0">
                <a:latin typeface="Arial Narrow" charset="0"/>
              </a:rPr>
              <a:t>V due to Charge Distributions</a:t>
            </a:r>
          </a:p>
          <a:p>
            <a:pPr marL="990600" lvl="1" indent="-533400"/>
            <a:r>
              <a:rPr lang="en-US" dirty="0" err="1">
                <a:latin typeface="Arial Narrow" charset="0"/>
              </a:rPr>
              <a:t>Equi</a:t>
            </a:r>
            <a:r>
              <a:rPr lang="en-US" dirty="0">
                <a:latin typeface="Arial Narrow" charset="0"/>
              </a:rPr>
              <a:t>-potential Lines and Surfaces</a:t>
            </a:r>
          </a:p>
        </p:txBody>
      </p:sp>
      <p:pic>
        <p:nvPicPr>
          <p:cNvPr id="4" name="Picture 3">
            <a:extLst>
              <a:ext uri="{FF2B5EF4-FFF2-40B4-BE49-F238E27FC236}">
                <a16:creationId xmlns:a16="http://schemas.microsoft.com/office/drawing/2014/main" id="{CB061A04-C436-F745-894B-CB53CA467747}"/>
              </a:ext>
            </a:extLst>
          </p:cNvPr>
          <p:cNvPicPr>
            <a:picLocks noChangeAspect="1"/>
          </p:cNvPicPr>
          <p:nvPr/>
        </p:nvPicPr>
        <p:blipFill>
          <a:blip r:link="rId2"/>
          <a:stretch>
            <a:fillRect/>
          </a:stretch>
        </p:blipFill>
        <p:spPr>
          <a:xfrm>
            <a:off x="1270000" y="1270000"/>
            <a:ext cx="63500" cy="76200"/>
          </a:xfrm>
          <a:prstGeom prst="rect">
            <a:avLst/>
          </a:prstGeom>
        </p:spPr>
      </p:pic>
      <p:sp>
        <p:nvSpPr>
          <p:cNvPr id="8" name="Text Box 9">
            <a:extLst>
              <a:ext uri="{FF2B5EF4-FFF2-40B4-BE49-F238E27FC236}">
                <a16:creationId xmlns:a16="http://schemas.microsoft.com/office/drawing/2014/main" id="{7A89E37A-2797-3A4B-9FB3-BCB38ECF1C09}"/>
              </a:ext>
            </a:extLst>
          </p:cNvPr>
          <p:cNvSpPr txBox="1">
            <a:spLocks noChangeArrowheads="1"/>
          </p:cNvSpPr>
          <p:nvPr/>
        </p:nvSpPr>
        <p:spPr bwMode="auto">
          <a:xfrm>
            <a:off x="659296" y="5867400"/>
            <a:ext cx="7925696"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#6, due 11pm, Wednesday, Oct. 2!!</a:t>
            </a:r>
          </a:p>
        </p:txBody>
      </p:sp>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23, 2019</a:t>
            </a:r>
          </a:p>
        </p:txBody>
      </p:sp>
      <p:sp>
        <p:nvSpPr>
          <p:cNvPr id="6" name="Footer Placeholder 4"/>
          <p:cNvSpPr>
            <a:spLocks noGrp="1"/>
          </p:cNvSpPr>
          <p:nvPr>
            <p:ph type="ftr" sz="quarter" idx="11"/>
          </p:nvPr>
        </p:nvSpPr>
        <p:spPr/>
        <p:txBody>
          <a:bodyPr/>
          <a:lstStyle/>
          <a:p>
            <a:r>
              <a:rPr lang="en-US"/>
              <a:t>PHYS 1444-002, Fall 2019                    Dr. Jaehoon Yu</a:t>
            </a:r>
          </a:p>
        </p:txBody>
      </p:sp>
      <p:sp>
        <p:nvSpPr>
          <p:cNvPr id="7" name="Slide Number Placeholder 5"/>
          <p:cNvSpPr>
            <a:spLocks noGrp="1"/>
          </p:cNvSpPr>
          <p:nvPr>
            <p:ph type="sldNum" sz="quarter" idx="12"/>
          </p:nvPr>
        </p:nvSpPr>
        <p:spPr/>
        <p:txBody>
          <a:bodyPr/>
          <a:lstStyle/>
          <a:p>
            <a:fld id="{C7FB85AD-B157-1D42-90E5-4531C831B7AE}" type="slidenum">
              <a:rPr lang="en-US"/>
              <a:pPr/>
              <a:t>10</a:t>
            </a:fld>
            <a:endParaRPr lang="en-US"/>
          </a:p>
        </p:txBody>
      </p:sp>
      <p:sp>
        <p:nvSpPr>
          <p:cNvPr id="228354" name="Rectangle 2"/>
          <p:cNvSpPr>
            <a:spLocks noGrp="1" noChangeArrowheads="1"/>
          </p:cNvSpPr>
          <p:nvPr>
            <p:ph type="title"/>
          </p:nvPr>
        </p:nvSpPr>
        <p:spPr>
          <a:xfrm>
            <a:off x="381000" y="0"/>
            <a:ext cx="8382000" cy="685800"/>
          </a:xfrm>
        </p:spPr>
        <p:txBody>
          <a:bodyPr/>
          <a:lstStyle/>
          <a:p>
            <a:r>
              <a:rPr lang="en-US"/>
              <a:t>Electric Potential and Potential Energy </a:t>
            </a:r>
          </a:p>
        </p:txBody>
      </p:sp>
      <p:sp>
        <p:nvSpPr>
          <p:cNvPr id="228355" name="Rectangle 3"/>
          <p:cNvSpPr>
            <a:spLocks noChangeArrowheads="1"/>
          </p:cNvSpPr>
          <p:nvPr/>
        </p:nvSpPr>
        <p:spPr bwMode="auto">
          <a:xfrm>
            <a:off x="304800" y="762000"/>
            <a:ext cx="85344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electric potential difference gives potential energy or the possibility to perform work based on the charge of the object.</a:t>
            </a:r>
          </a:p>
          <a:p>
            <a:pPr marL="342900" indent="-342900">
              <a:spcBef>
                <a:spcPct val="20000"/>
              </a:spcBef>
              <a:buFontTx/>
              <a:buChar char="•"/>
            </a:pPr>
            <a:r>
              <a:rPr lang="en-US" sz="2800" dirty="0">
                <a:solidFill>
                  <a:schemeClr val="accent2"/>
                </a:solidFill>
                <a:latin typeface="Arial Narrow" charset="0"/>
              </a:rPr>
              <a:t>So what is happening in a battery or a generator?</a:t>
            </a:r>
          </a:p>
          <a:p>
            <a:pPr marL="742950" lvl="1" indent="-285750">
              <a:spcBef>
                <a:spcPct val="20000"/>
              </a:spcBef>
              <a:buFontTx/>
              <a:buChar char="–"/>
            </a:pPr>
            <a:r>
              <a:rPr lang="en-US" dirty="0">
                <a:solidFill>
                  <a:srgbClr val="660066"/>
                </a:solidFill>
                <a:latin typeface="Arial Narrow" charset="0"/>
                <a:ea typeface="ＭＳ Ｐゴシック" charset="-128"/>
              </a:rPr>
              <a:t>They maintain a potential difference.</a:t>
            </a:r>
          </a:p>
          <a:p>
            <a:pPr marL="742950" lvl="1" indent="-285750">
              <a:spcBef>
                <a:spcPct val="20000"/>
              </a:spcBef>
              <a:buFontTx/>
              <a:buChar char="–"/>
            </a:pPr>
            <a:r>
              <a:rPr lang="en-US" dirty="0">
                <a:solidFill>
                  <a:srgbClr val="660066"/>
                </a:solidFill>
                <a:latin typeface="Arial Narrow" charset="0"/>
                <a:ea typeface="ＭＳ Ｐゴシック" charset="-128"/>
              </a:rPr>
              <a:t>The actual amount of energy used or transformed depends on how much charge flows.</a:t>
            </a:r>
          </a:p>
          <a:p>
            <a:pPr marL="742950" lvl="1" indent="-285750">
              <a:spcBef>
                <a:spcPct val="20000"/>
              </a:spcBef>
              <a:buFontTx/>
              <a:buChar char="–"/>
            </a:pPr>
            <a:r>
              <a:rPr lang="en-US" dirty="0">
                <a:solidFill>
                  <a:srgbClr val="660066"/>
                </a:solidFill>
                <a:latin typeface="Arial Narrow" charset="0"/>
                <a:ea typeface="ＭＳ Ｐゴシック" charset="-128"/>
              </a:rPr>
              <a:t>How much is the potential difference maintained by a car’s battery?</a:t>
            </a:r>
          </a:p>
          <a:p>
            <a:pPr marL="1143000" lvl="2" indent="-228600">
              <a:spcBef>
                <a:spcPct val="20000"/>
              </a:spcBef>
              <a:buFontTx/>
              <a:buChar char="•"/>
            </a:pPr>
            <a:r>
              <a:rPr lang="en-US" sz="2000" dirty="0">
                <a:solidFill>
                  <a:srgbClr val="003300"/>
                </a:solidFill>
                <a:latin typeface="Arial Narrow" charset="0"/>
                <a:ea typeface="ＭＳ Ｐゴシック" charset="-128"/>
              </a:rPr>
              <a:t>12Volts</a:t>
            </a:r>
          </a:p>
          <a:p>
            <a:pPr marL="742950" lvl="1" indent="-285750">
              <a:spcBef>
                <a:spcPct val="20000"/>
              </a:spcBef>
              <a:buFontTx/>
              <a:buChar char="–"/>
            </a:pPr>
            <a:r>
              <a:rPr lang="en-US" dirty="0">
                <a:solidFill>
                  <a:srgbClr val="660066"/>
                </a:solidFill>
                <a:latin typeface="Arial Narrow" charset="0"/>
                <a:ea typeface="ＭＳ Ｐゴシック" charset="-128"/>
              </a:rPr>
              <a:t>If for a given period, 5C charge flows through the headlight lamp, what is the total energy transformed?</a:t>
            </a:r>
          </a:p>
          <a:p>
            <a:pPr marL="1143000" lvl="2" indent="-228600">
              <a:spcBef>
                <a:spcPct val="20000"/>
              </a:spcBef>
              <a:buFontTx/>
              <a:buChar char="•"/>
            </a:pPr>
            <a:r>
              <a:rPr lang="en-US" sz="2000" dirty="0" err="1">
                <a:solidFill>
                  <a:srgbClr val="003300"/>
                </a:solidFill>
                <a:latin typeface="Arial Narrow" charset="0"/>
                <a:ea typeface="ＭＳ Ｐゴシック" charset="-128"/>
              </a:rPr>
              <a:t>E</a:t>
            </a:r>
            <a:r>
              <a:rPr lang="en-US" sz="2000" baseline="-25000" dirty="0" err="1">
                <a:solidFill>
                  <a:srgbClr val="003300"/>
                </a:solidFill>
                <a:latin typeface="Arial Narrow" charset="0"/>
                <a:ea typeface="ＭＳ Ｐゴシック" charset="-128"/>
              </a:rPr>
              <a:t>tot</a:t>
            </a:r>
            <a:r>
              <a:rPr lang="en-US" sz="2000" dirty="0">
                <a:solidFill>
                  <a:srgbClr val="003300"/>
                </a:solidFill>
                <a:latin typeface="Arial Narrow" charset="0"/>
                <a:ea typeface="ＭＳ Ｐゴシック" charset="-128"/>
              </a:rPr>
              <a:t>=5C*12V=60   Umm… What is the unit? </a:t>
            </a:r>
          </a:p>
          <a:p>
            <a:pPr marL="742950" lvl="1" indent="-285750">
              <a:spcBef>
                <a:spcPct val="20000"/>
              </a:spcBef>
              <a:buFontTx/>
              <a:buChar char="–"/>
            </a:pPr>
            <a:r>
              <a:rPr lang="en-US" dirty="0">
                <a:solidFill>
                  <a:srgbClr val="660066"/>
                </a:solidFill>
                <a:latin typeface="Arial Narrow" charset="0"/>
                <a:ea typeface="ＭＳ Ｐゴシック" charset="-128"/>
              </a:rPr>
              <a:t>If it is left on twice as long?  </a:t>
            </a:r>
            <a:r>
              <a:rPr lang="en-US" dirty="0" err="1">
                <a:solidFill>
                  <a:srgbClr val="660066"/>
                </a:solidFill>
                <a:latin typeface="Arial Narrow" charset="0"/>
                <a:ea typeface="ＭＳ Ｐゴシック" charset="-128"/>
              </a:rPr>
              <a:t>E</a:t>
            </a:r>
            <a:r>
              <a:rPr lang="en-US" baseline="-25000" dirty="0" err="1">
                <a:solidFill>
                  <a:srgbClr val="660066"/>
                </a:solidFill>
                <a:latin typeface="Arial Narrow" charset="0"/>
                <a:ea typeface="ＭＳ Ｐゴシック" charset="-128"/>
              </a:rPr>
              <a:t>tot</a:t>
            </a:r>
            <a:r>
              <a:rPr lang="en-US" dirty="0">
                <a:solidFill>
                  <a:srgbClr val="660066"/>
                </a:solidFill>
                <a:latin typeface="Arial Narrow" charset="0"/>
                <a:ea typeface="ＭＳ Ｐゴシック" charset="-128"/>
              </a:rPr>
              <a:t>=10C*12V=120J.</a:t>
            </a:r>
          </a:p>
        </p:txBody>
      </p:sp>
      <p:sp>
        <p:nvSpPr>
          <p:cNvPr id="228356" name="Text Box 4"/>
          <p:cNvSpPr txBox="1">
            <a:spLocks noChangeArrowheads="1"/>
          </p:cNvSpPr>
          <p:nvPr/>
        </p:nvSpPr>
        <p:spPr bwMode="auto">
          <a:xfrm>
            <a:off x="5710238" y="5013325"/>
            <a:ext cx="8429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dirty="0">
                <a:solidFill>
                  <a:srgbClr val="CC0000"/>
                </a:solidFill>
                <a:latin typeface="Arial Narrow" charset="0"/>
              </a:rPr>
              <a:t>Joules</a:t>
            </a:r>
          </a:p>
        </p:txBody>
      </p:sp>
    </p:spTree>
    <p:extLst>
      <p:ext uri="{BB962C8B-B14F-4D97-AF65-F5344CB8AC3E}">
        <p14:creationId xmlns:p14="http://schemas.microsoft.com/office/powerpoint/2010/main" val="543225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r>
              <a:rPr lang="en-US"/>
              <a:t>Monday, Sept. 23, 2019</a:t>
            </a:r>
          </a:p>
        </p:txBody>
      </p:sp>
      <p:sp>
        <p:nvSpPr>
          <p:cNvPr id="39" name="Footer Placeholder 4"/>
          <p:cNvSpPr>
            <a:spLocks noGrp="1"/>
          </p:cNvSpPr>
          <p:nvPr>
            <p:ph type="ftr" sz="quarter" idx="11"/>
          </p:nvPr>
        </p:nvSpPr>
        <p:spPr/>
        <p:txBody>
          <a:bodyPr/>
          <a:lstStyle/>
          <a:p>
            <a:r>
              <a:rPr lang="en-US"/>
              <a:t>PHYS 1444-002, Fall 2019                    Dr. Jaehoon Yu</a:t>
            </a:r>
          </a:p>
        </p:txBody>
      </p:sp>
      <p:sp>
        <p:nvSpPr>
          <p:cNvPr id="40" name="Slide Number Placeholder 5"/>
          <p:cNvSpPr>
            <a:spLocks noGrp="1"/>
          </p:cNvSpPr>
          <p:nvPr>
            <p:ph type="sldNum" sz="quarter" idx="12"/>
          </p:nvPr>
        </p:nvSpPr>
        <p:spPr/>
        <p:txBody>
          <a:bodyPr/>
          <a:lstStyle/>
          <a:p>
            <a:fld id="{42044AD4-DBB6-8D49-A093-942F98192D5B}" type="slidenum">
              <a:rPr lang="en-US"/>
              <a:pPr/>
              <a:t>11</a:t>
            </a:fld>
            <a:endParaRPr lang="en-US"/>
          </a:p>
        </p:txBody>
      </p:sp>
      <p:sp>
        <p:nvSpPr>
          <p:cNvPr id="233474" name="Rectangle 2"/>
          <p:cNvSpPr>
            <a:spLocks noGrp="1" noChangeArrowheads="1"/>
          </p:cNvSpPr>
          <p:nvPr>
            <p:ph type="title"/>
          </p:nvPr>
        </p:nvSpPr>
        <p:spPr>
          <a:xfrm>
            <a:off x="685800" y="0"/>
            <a:ext cx="7772400" cy="685800"/>
          </a:xfrm>
        </p:spPr>
        <p:txBody>
          <a:bodyPr/>
          <a:lstStyle/>
          <a:p>
            <a:r>
              <a:rPr lang="en-US" dirty="0"/>
              <a:t>Some Typical Voltages </a:t>
            </a:r>
          </a:p>
        </p:txBody>
      </p:sp>
      <p:graphicFrame>
        <p:nvGraphicFramePr>
          <p:cNvPr id="233532" name="Group 60"/>
          <p:cNvGraphicFramePr>
            <a:graphicFrameLocks noGrp="1"/>
          </p:cNvGraphicFramePr>
          <p:nvPr>
            <p:ph idx="1"/>
          </p:nvPr>
        </p:nvGraphicFramePr>
        <p:xfrm>
          <a:off x="685800" y="609600"/>
          <a:ext cx="7772400" cy="4572000"/>
        </p:xfrm>
        <a:graphic>
          <a:graphicData uri="http://schemas.openxmlformats.org/drawingml/2006/table">
            <a:tbl>
              <a:tblPr/>
              <a:tblGrid>
                <a:gridCol w="4953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Sources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Approximate Voltage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Thundercloud to ground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8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High-Voltage Power Lines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6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Power supply for TV tube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ignition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Household outlet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2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battery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12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Flashlight battery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1.5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Resting potential across nerve membrane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-1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Potential changes on skin (EKG and EEG)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10</a:t>
                      </a:r>
                      <a:r>
                        <a:rPr kumimoji="0" lang="en-US" sz="2400" b="0" i="0" u="none" strike="noStrike" cap="none" normalizeH="0" baseline="30000" dirty="0">
                          <a:ln>
                            <a:noFill/>
                          </a:ln>
                          <a:solidFill>
                            <a:schemeClr val="accent2"/>
                          </a:solidFill>
                          <a:effectLst/>
                          <a:latin typeface="Arial Narrow" charset="0"/>
                        </a:rPr>
                        <a:t>-4 </a:t>
                      </a:r>
                      <a:r>
                        <a:rPr kumimoji="0" lang="en-US" sz="2400" b="0" i="0" u="none" strike="noStrike" cap="none" normalizeH="0" baseline="0" dirty="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609600" y="5308937"/>
            <a:ext cx="8229600" cy="1015663"/>
          </a:xfrm>
          <a:prstGeom prst="rect">
            <a:avLst/>
          </a:prstGeom>
          <a:noFill/>
        </p:spPr>
        <p:txBody>
          <a:bodyPr wrap="square" rtlCol="0">
            <a:spAutoFit/>
          </a:bodyPr>
          <a:lstStyle/>
          <a:p>
            <a:r>
              <a:rPr lang="en-US" sz="2000" dirty="0">
                <a:solidFill>
                  <a:srgbClr val="000090"/>
                </a:solidFill>
                <a:latin typeface="+mj-lt"/>
              </a:rPr>
              <a:t>In a typical lightening strike, 15C of electrons are released in 500</a:t>
            </a:r>
            <a:r>
              <a:rPr lang="en-US" sz="2000" dirty="0">
                <a:solidFill>
                  <a:srgbClr val="000090"/>
                </a:solidFill>
                <a:latin typeface="Symbol" charset="2"/>
                <a:cs typeface="Symbol" charset="2"/>
              </a:rPr>
              <a:t>μ</a:t>
            </a:r>
            <a:r>
              <a:rPr lang="en-US" sz="2000" dirty="0">
                <a:solidFill>
                  <a:srgbClr val="000090"/>
                </a:solidFill>
                <a:latin typeface="+mj-lt"/>
              </a:rPr>
              <a:t>s.   What is the total kinetic energy of these electrons when they strike ground?  What is the power released during this strike?  What do you think will happen to a tree hit by this lightening?</a:t>
            </a:r>
          </a:p>
        </p:txBody>
      </p:sp>
    </p:spTree>
    <p:extLst>
      <p:ext uri="{BB962C8B-B14F-4D97-AF65-F5344CB8AC3E}">
        <p14:creationId xmlns:p14="http://schemas.microsoft.com/office/powerpoint/2010/main" val="3606243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Sept. 23, 2019</a:t>
            </a:r>
          </a:p>
        </p:txBody>
      </p:sp>
      <p:sp>
        <p:nvSpPr>
          <p:cNvPr id="11" name="Footer Placeholder 4"/>
          <p:cNvSpPr>
            <a:spLocks noGrp="1"/>
          </p:cNvSpPr>
          <p:nvPr>
            <p:ph type="ftr" sz="quarter" idx="11"/>
          </p:nvPr>
        </p:nvSpPr>
        <p:spPr/>
        <p:txBody>
          <a:bodyPr/>
          <a:lstStyle/>
          <a:p>
            <a:r>
              <a:rPr lang="en-US"/>
              <a:t>PHYS 1444-002, Fall 2019                    Dr. Jaehoon Yu</a:t>
            </a:r>
          </a:p>
        </p:txBody>
      </p:sp>
      <p:sp>
        <p:nvSpPr>
          <p:cNvPr id="12" name="Slide Number Placeholder 5"/>
          <p:cNvSpPr>
            <a:spLocks noGrp="1"/>
          </p:cNvSpPr>
          <p:nvPr>
            <p:ph type="sldNum" sz="quarter" idx="12"/>
          </p:nvPr>
        </p:nvSpPr>
        <p:spPr/>
        <p:txBody>
          <a:bodyPr/>
          <a:lstStyle/>
          <a:p>
            <a:fld id="{DFE60DE2-ADC3-CB4F-9B68-46E3FFA4ACF0}" type="slidenum">
              <a:rPr lang="en-US"/>
              <a:pPr/>
              <a:t>12</a:t>
            </a:fld>
            <a:endParaRPr lang="en-US"/>
          </a:p>
        </p:txBody>
      </p:sp>
      <p:pic>
        <p:nvPicPr>
          <p:cNvPr id="229378" name="Picture 2" descr="FG23_003"/>
          <p:cNvPicPr>
            <a:picLocks noChangeAspect="1" noChangeArrowheads="1"/>
          </p:cNvPicPr>
          <p:nvPr/>
        </p:nvPicPr>
        <p:blipFill>
          <a:blip r:embed="rId3"/>
          <a:srcRect/>
          <a:stretch>
            <a:fillRect/>
          </a:stretch>
        </p:blipFill>
        <p:spPr bwMode="auto">
          <a:xfrm>
            <a:off x="6324600" y="381000"/>
            <a:ext cx="2819400" cy="2895600"/>
          </a:xfrm>
          <a:prstGeom prst="rect">
            <a:avLst/>
          </a:prstGeom>
          <a:noFill/>
        </p:spPr>
      </p:pic>
      <p:sp>
        <p:nvSpPr>
          <p:cNvPr id="229379" name="Rectangle 3"/>
          <p:cNvSpPr>
            <a:spLocks noGrp="1" noChangeArrowheads="1"/>
          </p:cNvSpPr>
          <p:nvPr>
            <p:ph type="title"/>
          </p:nvPr>
        </p:nvSpPr>
        <p:spPr>
          <a:xfrm>
            <a:off x="228600" y="0"/>
            <a:ext cx="8686800" cy="762000"/>
          </a:xfrm>
        </p:spPr>
        <p:txBody>
          <a:bodyPr/>
          <a:lstStyle/>
          <a:p>
            <a:r>
              <a:rPr lang="en-US"/>
              <a:t>Example 23 – 2 </a:t>
            </a:r>
          </a:p>
        </p:txBody>
      </p:sp>
      <p:sp>
        <p:nvSpPr>
          <p:cNvPr id="229380" name="Text Box 4"/>
          <p:cNvSpPr txBox="1">
            <a:spLocks noChangeArrowheads="1"/>
          </p:cNvSpPr>
          <p:nvPr/>
        </p:nvSpPr>
        <p:spPr bwMode="auto">
          <a:xfrm>
            <a:off x="152400" y="762000"/>
            <a:ext cx="67056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Electrons in TV tube: </a:t>
            </a:r>
            <a:r>
              <a:rPr lang="en-US" sz="2000" dirty="0">
                <a:solidFill>
                  <a:schemeClr val="accent2"/>
                </a:solidFill>
                <a:latin typeface="Arial Narrow" charset="0"/>
              </a:rPr>
              <a:t>Suppose an electron in the picture tube of a television set is accelerated from rest through a potential difference </a:t>
            </a:r>
            <a:r>
              <a:rPr lang="en-US" sz="2000" dirty="0" err="1">
                <a:solidFill>
                  <a:schemeClr val="accent2"/>
                </a:solidFill>
                <a:latin typeface="Arial Narrow" charset="0"/>
              </a:rPr>
              <a:t>V</a:t>
            </a:r>
            <a:r>
              <a:rPr lang="en-US" sz="2000" baseline="-25000" dirty="0" err="1">
                <a:solidFill>
                  <a:schemeClr val="accent2"/>
                </a:solidFill>
                <a:latin typeface="Arial Narrow" charset="0"/>
              </a:rPr>
              <a:t>ba</a:t>
            </a:r>
            <a:r>
              <a:rPr lang="en-US" sz="2000" dirty="0">
                <a:solidFill>
                  <a:schemeClr val="accent2"/>
                </a:solidFill>
                <a:latin typeface="Arial Narrow" charset="0"/>
              </a:rPr>
              <a:t>=+5000V.  (a) What is the change in potential energy of the electron? (b) What is the speed of the electron (m=9.1x10</a:t>
            </a:r>
            <a:r>
              <a:rPr lang="en-US" sz="2000" baseline="30000" dirty="0">
                <a:solidFill>
                  <a:schemeClr val="accent2"/>
                </a:solidFill>
                <a:latin typeface="Arial Narrow" charset="0"/>
              </a:rPr>
              <a:t>-31</a:t>
            </a:r>
            <a:r>
              <a:rPr lang="en-US" sz="2000" dirty="0">
                <a:solidFill>
                  <a:schemeClr val="accent2"/>
                </a:solidFill>
                <a:latin typeface="Arial Narrow" charset="0"/>
              </a:rPr>
              <a:t>kg) as a result of this acceleration?   (c) Repeat for a proton (m=1.67x10</a:t>
            </a:r>
            <a:r>
              <a:rPr lang="en-US" sz="2000" baseline="30000" dirty="0">
                <a:solidFill>
                  <a:schemeClr val="accent2"/>
                </a:solidFill>
                <a:latin typeface="Arial Narrow" charset="0"/>
              </a:rPr>
              <a:t>-27</a:t>
            </a:r>
            <a:r>
              <a:rPr lang="en-US" sz="2000" dirty="0">
                <a:solidFill>
                  <a:schemeClr val="accent2"/>
                </a:solidFill>
                <a:latin typeface="Arial Narrow" charset="0"/>
              </a:rPr>
              <a:t>kg) that accelerates through a potential difference of </a:t>
            </a:r>
            <a:r>
              <a:rPr lang="en-US" sz="2000" dirty="0" err="1">
                <a:solidFill>
                  <a:schemeClr val="accent2"/>
                </a:solidFill>
                <a:latin typeface="Arial Narrow" charset="0"/>
              </a:rPr>
              <a:t>V</a:t>
            </a:r>
            <a:r>
              <a:rPr lang="en-US" sz="2000" baseline="-25000" dirty="0" err="1">
                <a:solidFill>
                  <a:schemeClr val="accent2"/>
                </a:solidFill>
                <a:latin typeface="Arial Narrow" charset="0"/>
              </a:rPr>
              <a:t>ba</a:t>
            </a:r>
            <a:r>
              <a:rPr lang="en-US" sz="2000" dirty="0">
                <a:solidFill>
                  <a:schemeClr val="accent2"/>
                </a:solidFill>
                <a:latin typeface="Arial Narrow" charset="0"/>
              </a:rPr>
              <a:t>= - 5000V. </a:t>
            </a:r>
          </a:p>
        </p:txBody>
      </p:sp>
      <p:sp>
        <p:nvSpPr>
          <p:cNvPr id="229381" name="Rectangle 5"/>
          <p:cNvSpPr>
            <a:spLocks noGrp="1" noChangeArrowheads="1"/>
          </p:cNvSpPr>
          <p:nvPr>
            <p:ph type="body" idx="1"/>
          </p:nvPr>
        </p:nvSpPr>
        <p:spPr>
          <a:xfrm>
            <a:off x="228600" y="3048000"/>
            <a:ext cx="6400800" cy="1752600"/>
          </a:xfrm>
        </p:spPr>
        <p:txBody>
          <a:bodyPr/>
          <a:lstStyle/>
          <a:p>
            <a:pPr>
              <a:lnSpc>
                <a:spcPct val="90000"/>
              </a:lnSpc>
            </a:pPr>
            <a:r>
              <a:rPr lang="en-US" sz="2400" dirty="0"/>
              <a:t>(a) What is the charge of an electron?</a:t>
            </a:r>
          </a:p>
          <a:p>
            <a:pPr lvl="1">
              <a:lnSpc>
                <a:spcPct val="90000"/>
              </a:lnSpc>
            </a:pPr>
            <a:r>
              <a:rPr lang="en-US" sz="2000" dirty="0"/>
              <a:t> </a:t>
            </a:r>
          </a:p>
          <a:p>
            <a:pPr>
              <a:lnSpc>
                <a:spcPct val="90000"/>
              </a:lnSpc>
            </a:pPr>
            <a:endParaRPr lang="en-US" sz="2400" dirty="0"/>
          </a:p>
          <a:p>
            <a:pPr>
              <a:lnSpc>
                <a:spcPct val="90000"/>
              </a:lnSpc>
            </a:pPr>
            <a:r>
              <a:rPr lang="en-US" sz="2400" dirty="0"/>
              <a:t>So what is the change of its potential energy?</a:t>
            </a:r>
          </a:p>
        </p:txBody>
      </p:sp>
      <p:graphicFrame>
        <p:nvGraphicFramePr>
          <p:cNvPr id="229382" name="Object 6"/>
          <p:cNvGraphicFramePr>
            <a:graphicFrameLocks noChangeAspect="1"/>
          </p:cNvGraphicFramePr>
          <p:nvPr/>
        </p:nvGraphicFramePr>
        <p:xfrm>
          <a:off x="290513" y="4899025"/>
          <a:ext cx="896937" cy="360363"/>
        </p:xfrm>
        <a:graphic>
          <a:graphicData uri="http://schemas.openxmlformats.org/presentationml/2006/ole">
            <mc:AlternateContent xmlns:mc="http://schemas.openxmlformats.org/markup-compatibility/2006">
              <mc:Choice xmlns:v="urn:schemas-microsoft-com:vml" Requires="v">
                <p:oleObj spid="_x0000_s63177" name="Equation" r:id="rId4" imgW="368300" imgH="152400" progId="Equation.DSMT4">
                  <p:embed/>
                </p:oleObj>
              </mc:Choice>
              <mc:Fallback>
                <p:oleObj name="Equation" r:id="rId4" imgW="368300" imgH="152400" progId="Equation.DSMT4">
                  <p:embed/>
                  <p:pic>
                    <p:nvPicPr>
                      <p:cNvPr id="229382" name="Object 6"/>
                      <p:cNvPicPr>
                        <a:picLocks noChangeAspect="1" noChangeArrowheads="1"/>
                      </p:cNvPicPr>
                      <p:nvPr/>
                    </p:nvPicPr>
                    <p:blipFill>
                      <a:blip r:embed="rId5"/>
                      <a:srcRect/>
                      <a:stretch>
                        <a:fillRect/>
                      </a:stretch>
                    </p:blipFill>
                    <p:spPr bwMode="auto">
                      <a:xfrm>
                        <a:off x="290513" y="4899025"/>
                        <a:ext cx="896937" cy="360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3" name="Object 7"/>
          <p:cNvGraphicFramePr>
            <a:graphicFrameLocks noChangeAspect="1"/>
          </p:cNvGraphicFramePr>
          <p:nvPr/>
        </p:nvGraphicFramePr>
        <p:xfrm>
          <a:off x="1128713" y="4797425"/>
          <a:ext cx="1020762" cy="539750"/>
        </p:xfrm>
        <a:graphic>
          <a:graphicData uri="http://schemas.openxmlformats.org/presentationml/2006/ole">
            <mc:AlternateContent xmlns:mc="http://schemas.openxmlformats.org/markup-compatibility/2006">
              <mc:Choice xmlns:v="urn:schemas-microsoft-com:vml" Requires="v">
                <p:oleObj spid="_x0000_s63178" name="Equation" r:id="rId6" imgW="419100" imgH="228600" progId="Equation.DSMT4">
                  <p:embed/>
                </p:oleObj>
              </mc:Choice>
              <mc:Fallback>
                <p:oleObj name="Equation" r:id="rId6" imgW="419100" imgH="228600" progId="Equation.DSMT4">
                  <p:embed/>
                  <p:pic>
                    <p:nvPicPr>
                      <p:cNvPr id="229383" name="Object 7"/>
                      <p:cNvPicPr>
                        <a:picLocks noChangeAspect="1" noChangeArrowheads="1"/>
                      </p:cNvPicPr>
                      <p:nvPr/>
                    </p:nvPicPr>
                    <p:blipFill>
                      <a:blip r:embed="rId7"/>
                      <a:srcRect/>
                      <a:stretch>
                        <a:fillRect/>
                      </a:stretch>
                    </p:blipFill>
                    <p:spPr bwMode="auto">
                      <a:xfrm>
                        <a:off x="1128713" y="4797425"/>
                        <a:ext cx="1020762" cy="539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4" name="Object 8"/>
          <p:cNvGraphicFramePr>
            <a:graphicFrameLocks noChangeAspect="1"/>
          </p:cNvGraphicFramePr>
          <p:nvPr/>
        </p:nvGraphicFramePr>
        <p:xfrm>
          <a:off x="2101850" y="4721225"/>
          <a:ext cx="6692900" cy="719138"/>
        </p:xfrm>
        <a:graphic>
          <a:graphicData uri="http://schemas.openxmlformats.org/presentationml/2006/ole">
            <mc:AlternateContent xmlns:mc="http://schemas.openxmlformats.org/markup-compatibility/2006">
              <mc:Choice xmlns:v="urn:schemas-microsoft-com:vml" Requires="v">
                <p:oleObj spid="_x0000_s63179" name="Equation" r:id="rId8" imgW="2743200" imgH="304800" progId="Equation.DSMT4">
                  <p:embed/>
                </p:oleObj>
              </mc:Choice>
              <mc:Fallback>
                <p:oleObj name="Equation" r:id="rId8" imgW="2743200" imgH="304800" progId="Equation.DSMT4">
                  <p:embed/>
                  <p:pic>
                    <p:nvPicPr>
                      <p:cNvPr id="229384" name="Object 8"/>
                      <p:cNvPicPr>
                        <a:picLocks noChangeAspect="1" noChangeArrowheads="1"/>
                      </p:cNvPicPr>
                      <p:nvPr/>
                    </p:nvPicPr>
                    <p:blipFill>
                      <a:blip r:embed="rId9"/>
                      <a:srcRect/>
                      <a:stretch>
                        <a:fillRect/>
                      </a:stretch>
                    </p:blipFill>
                    <p:spPr bwMode="auto">
                      <a:xfrm>
                        <a:off x="2101850" y="4721225"/>
                        <a:ext cx="6692900" cy="719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5" name="Object 9"/>
          <p:cNvGraphicFramePr>
            <a:graphicFrameLocks noChangeAspect="1"/>
          </p:cNvGraphicFramePr>
          <p:nvPr/>
        </p:nvGraphicFramePr>
        <p:xfrm>
          <a:off x="1130300" y="3389313"/>
          <a:ext cx="2084388" cy="433387"/>
        </p:xfrm>
        <a:graphic>
          <a:graphicData uri="http://schemas.openxmlformats.org/presentationml/2006/ole">
            <mc:AlternateContent xmlns:mc="http://schemas.openxmlformats.org/markup-compatibility/2006">
              <mc:Choice xmlns:v="urn:schemas-microsoft-com:vml" Requires="v">
                <p:oleObj spid="_x0000_s63180" name="Equation" r:id="rId10" imgW="1003300" imgH="215900" progId="Equation.DSMT4">
                  <p:embed/>
                </p:oleObj>
              </mc:Choice>
              <mc:Fallback>
                <p:oleObj name="Equation" r:id="rId10" imgW="1003300" imgH="215900" progId="Equation.DSMT4">
                  <p:embed/>
                  <p:pic>
                    <p:nvPicPr>
                      <p:cNvPr id="229385" name="Object 9"/>
                      <p:cNvPicPr>
                        <a:picLocks noChangeAspect="1" noChangeArrowheads="1"/>
                      </p:cNvPicPr>
                      <p:nvPr/>
                    </p:nvPicPr>
                    <p:blipFill>
                      <a:blip r:embed="rId11"/>
                      <a:srcRect/>
                      <a:stretch>
                        <a:fillRect/>
                      </a:stretch>
                    </p:blipFill>
                    <p:spPr bwMode="auto">
                      <a:xfrm>
                        <a:off x="1130300" y="3389313"/>
                        <a:ext cx="2084388" cy="433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4673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Monday, Sept. 23, 2019</a:t>
            </a:r>
          </a:p>
        </p:txBody>
      </p:sp>
      <p:sp>
        <p:nvSpPr>
          <p:cNvPr id="21" name="Footer Placeholder 4"/>
          <p:cNvSpPr>
            <a:spLocks noGrp="1"/>
          </p:cNvSpPr>
          <p:nvPr>
            <p:ph type="ftr" sz="quarter" idx="11"/>
          </p:nvPr>
        </p:nvSpPr>
        <p:spPr/>
        <p:txBody>
          <a:bodyPr/>
          <a:lstStyle/>
          <a:p>
            <a:r>
              <a:rPr lang="en-US"/>
              <a:t>PHYS 1444-002, Fall 2019                    Dr. Jaehoon Yu</a:t>
            </a:r>
          </a:p>
        </p:txBody>
      </p:sp>
      <p:sp>
        <p:nvSpPr>
          <p:cNvPr id="22" name="Slide Number Placeholder 5"/>
          <p:cNvSpPr>
            <a:spLocks noGrp="1"/>
          </p:cNvSpPr>
          <p:nvPr>
            <p:ph type="sldNum" sz="quarter" idx="12"/>
          </p:nvPr>
        </p:nvSpPr>
        <p:spPr/>
        <p:txBody>
          <a:bodyPr/>
          <a:lstStyle/>
          <a:p>
            <a:fld id="{565C2E95-96D0-3042-A2F0-4441097FEA15}" type="slidenum">
              <a:rPr lang="en-US"/>
              <a:pPr/>
              <a:t>13</a:t>
            </a:fld>
            <a:endParaRPr lang="en-US"/>
          </a:p>
        </p:txBody>
      </p:sp>
      <p:sp>
        <p:nvSpPr>
          <p:cNvPr id="230402" name="Rectangle 2"/>
          <p:cNvSpPr>
            <a:spLocks noGrp="1" noChangeArrowheads="1"/>
          </p:cNvSpPr>
          <p:nvPr>
            <p:ph type="title"/>
          </p:nvPr>
        </p:nvSpPr>
        <p:spPr>
          <a:xfrm>
            <a:off x="228600" y="0"/>
            <a:ext cx="8686800" cy="762000"/>
          </a:xfrm>
        </p:spPr>
        <p:txBody>
          <a:bodyPr/>
          <a:lstStyle/>
          <a:p>
            <a:r>
              <a:rPr lang="en-US"/>
              <a:t>Example 23 – 2 </a:t>
            </a:r>
          </a:p>
        </p:txBody>
      </p:sp>
      <p:sp>
        <p:nvSpPr>
          <p:cNvPr id="230403" name="Rectangle 3"/>
          <p:cNvSpPr>
            <a:spLocks noGrp="1" noChangeArrowheads="1"/>
          </p:cNvSpPr>
          <p:nvPr>
            <p:ph type="body" idx="1"/>
          </p:nvPr>
        </p:nvSpPr>
        <p:spPr>
          <a:xfrm>
            <a:off x="304800" y="609600"/>
            <a:ext cx="8458200" cy="1371600"/>
          </a:xfrm>
        </p:spPr>
        <p:txBody>
          <a:bodyPr/>
          <a:lstStyle/>
          <a:p>
            <a:r>
              <a:rPr lang="en-US" sz="2800"/>
              <a:t>(b) Speed of the electron?</a:t>
            </a:r>
          </a:p>
          <a:p>
            <a:pPr lvl="1"/>
            <a:r>
              <a:rPr lang="en-US" sz="2400"/>
              <a:t>The entire potential energy of the electron turns to its kinetic energy.   Thus the equation is</a:t>
            </a:r>
          </a:p>
        </p:txBody>
      </p:sp>
      <p:graphicFrame>
        <p:nvGraphicFramePr>
          <p:cNvPr id="230404" name="Object 4"/>
          <p:cNvGraphicFramePr>
            <a:graphicFrameLocks noChangeAspect="1"/>
          </p:cNvGraphicFramePr>
          <p:nvPr/>
        </p:nvGraphicFramePr>
        <p:xfrm>
          <a:off x="785813" y="3144838"/>
          <a:ext cx="609600" cy="484187"/>
        </p:xfrm>
        <a:graphic>
          <a:graphicData uri="http://schemas.openxmlformats.org/presentationml/2006/ole">
            <mc:AlternateContent xmlns:mc="http://schemas.openxmlformats.org/markup-compatibility/2006">
              <mc:Choice xmlns:v="urn:schemas-microsoft-com:vml" Requires="v">
                <p:oleObj spid="_x0000_s114852" name="Equation" r:id="rId3" imgW="279400" imgH="228600" progId="Equation.DSMT4">
                  <p:embed/>
                </p:oleObj>
              </mc:Choice>
              <mc:Fallback>
                <p:oleObj name="Equation" r:id="rId3" imgW="279400" imgH="228600" progId="Equation.DSMT4">
                  <p:embed/>
                  <p:pic>
                    <p:nvPicPr>
                      <p:cNvPr id="230404" name="Object 4"/>
                      <p:cNvPicPr>
                        <a:picLocks noChangeAspect="1" noChangeArrowheads="1"/>
                      </p:cNvPicPr>
                      <p:nvPr/>
                    </p:nvPicPr>
                    <p:blipFill>
                      <a:blip r:embed="rId4"/>
                      <a:srcRect/>
                      <a:stretch>
                        <a:fillRect/>
                      </a:stretch>
                    </p:blipFill>
                    <p:spPr bwMode="auto">
                      <a:xfrm>
                        <a:off x="785813" y="3144838"/>
                        <a:ext cx="609600" cy="484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5" name="Object 5"/>
          <p:cNvGraphicFramePr>
            <a:graphicFrameLocks noChangeAspect="1"/>
          </p:cNvGraphicFramePr>
          <p:nvPr/>
        </p:nvGraphicFramePr>
        <p:xfrm>
          <a:off x="762000" y="2006600"/>
          <a:ext cx="866775" cy="358775"/>
        </p:xfrm>
        <a:graphic>
          <a:graphicData uri="http://schemas.openxmlformats.org/presentationml/2006/ole">
            <mc:AlternateContent xmlns:mc="http://schemas.openxmlformats.org/markup-compatibility/2006">
              <mc:Choice xmlns:v="urn:schemas-microsoft-com:vml" Requires="v">
                <p:oleObj spid="_x0000_s114853" name="Equation" r:id="rId5" imgW="355600" imgH="152400" progId="Equation.DSMT4">
                  <p:embed/>
                </p:oleObj>
              </mc:Choice>
              <mc:Fallback>
                <p:oleObj name="Equation" r:id="rId5" imgW="355600" imgH="152400" progId="Equation.DSMT4">
                  <p:embed/>
                  <p:pic>
                    <p:nvPicPr>
                      <p:cNvPr id="230405" name="Object 5"/>
                      <p:cNvPicPr>
                        <a:picLocks noChangeAspect="1" noChangeArrowheads="1"/>
                      </p:cNvPicPr>
                      <p:nvPr/>
                    </p:nvPicPr>
                    <p:blipFill>
                      <a:blip r:embed="rId6"/>
                      <a:srcRect/>
                      <a:stretch>
                        <a:fillRect/>
                      </a:stretch>
                    </p:blipFill>
                    <p:spPr bwMode="auto">
                      <a:xfrm>
                        <a:off x="762000" y="2006600"/>
                        <a:ext cx="866775"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0406" name="Rectangle 6"/>
          <p:cNvSpPr>
            <a:spLocks noChangeArrowheads="1"/>
          </p:cNvSpPr>
          <p:nvPr/>
        </p:nvSpPr>
        <p:spPr bwMode="auto">
          <a:xfrm>
            <a:off x="304800" y="3886200"/>
            <a:ext cx="8458200" cy="609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(C) Speed of a proton?</a:t>
            </a:r>
          </a:p>
        </p:txBody>
      </p:sp>
      <p:graphicFrame>
        <p:nvGraphicFramePr>
          <p:cNvPr id="230407" name="Object 7"/>
          <p:cNvGraphicFramePr>
            <a:graphicFrameLocks noChangeAspect="1"/>
          </p:cNvGraphicFramePr>
          <p:nvPr/>
        </p:nvGraphicFramePr>
        <p:xfrm>
          <a:off x="838200" y="5373688"/>
          <a:ext cx="712788" cy="598487"/>
        </p:xfrm>
        <a:graphic>
          <a:graphicData uri="http://schemas.openxmlformats.org/presentationml/2006/ole">
            <mc:AlternateContent xmlns:mc="http://schemas.openxmlformats.org/markup-compatibility/2006">
              <mc:Choice xmlns:v="urn:schemas-microsoft-com:vml" Requires="v">
                <p:oleObj spid="_x0000_s114854" name="Equation" r:id="rId7" imgW="292100" imgH="254000" progId="Equation.DSMT4">
                  <p:embed/>
                </p:oleObj>
              </mc:Choice>
              <mc:Fallback>
                <p:oleObj name="Equation" r:id="rId7" imgW="292100" imgH="254000" progId="Equation.DSMT4">
                  <p:embed/>
                  <p:pic>
                    <p:nvPicPr>
                      <p:cNvPr id="230407" name="Object 7"/>
                      <p:cNvPicPr>
                        <a:picLocks noChangeAspect="1" noChangeArrowheads="1"/>
                      </p:cNvPicPr>
                      <p:nvPr/>
                    </p:nvPicPr>
                    <p:blipFill>
                      <a:blip r:embed="rId8"/>
                      <a:srcRect/>
                      <a:stretch>
                        <a:fillRect/>
                      </a:stretch>
                    </p:blipFill>
                    <p:spPr bwMode="auto">
                      <a:xfrm>
                        <a:off x="838200" y="5373688"/>
                        <a:ext cx="712788" cy="5984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8" name="Object 8"/>
          <p:cNvGraphicFramePr>
            <a:graphicFrameLocks noChangeAspect="1"/>
          </p:cNvGraphicFramePr>
          <p:nvPr/>
        </p:nvGraphicFramePr>
        <p:xfrm>
          <a:off x="304800" y="4572000"/>
          <a:ext cx="868363" cy="358775"/>
        </p:xfrm>
        <a:graphic>
          <a:graphicData uri="http://schemas.openxmlformats.org/presentationml/2006/ole">
            <mc:AlternateContent xmlns:mc="http://schemas.openxmlformats.org/markup-compatibility/2006">
              <mc:Choice xmlns:v="urn:schemas-microsoft-com:vml" Requires="v">
                <p:oleObj spid="_x0000_s114855" name="Equation" r:id="rId9" imgW="355600" imgH="152400" progId="Equation.DSMT4">
                  <p:embed/>
                </p:oleObj>
              </mc:Choice>
              <mc:Fallback>
                <p:oleObj name="Equation" r:id="rId9" imgW="355600" imgH="152400" progId="Equation.DSMT4">
                  <p:embed/>
                  <p:pic>
                    <p:nvPicPr>
                      <p:cNvPr id="230408" name="Object 8"/>
                      <p:cNvPicPr>
                        <a:picLocks noChangeAspect="1" noChangeArrowheads="1"/>
                      </p:cNvPicPr>
                      <p:nvPr/>
                    </p:nvPicPr>
                    <p:blipFill>
                      <a:blip r:embed="rId10"/>
                      <a:srcRect/>
                      <a:stretch>
                        <a:fillRect/>
                      </a:stretch>
                    </p:blipFill>
                    <p:spPr bwMode="auto">
                      <a:xfrm>
                        <a:off x="304800" y="4572000"/>
                        <a:ext cx="8683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9" name="Object 9"/>
          <p:cNvGraphicFramePr>
            <a:graphicFrameLocks noChangeAspect="1"/>
          </p:cNvGraphicFramePr>
          <p:nvPr/>
        </p:nvGraphicFramePr>
        <p:xfrm>
          <a:off x="1538288" y="1738313"/>
          <a:ext cx="1766887" cy="896937"/>
        </p:xfrm>
        <a:graphic>
          <a:graphicData uri="http://schemas.openxmlformats.org/presentationml/2006/ole">
            <mc:AlternateContent xmlns:mc="http://schemas.openxmlformats.org/markup-compatibility/2006">
              <mc:Choice xmlns:v="urn:schemas-microsoft-com:vml" Requires="v">
                <p:oleObj spid="_x0000_s114856" name="Equation" r:id="rId11" imgW="723900" imgH="381000" progId="Equation.DSMT4">
                  <p:embed/>
                </p:oleObj>
              </mc:Choice>
              <mc:Fallback>
                <p:oleObj name="Equation" r:id="rId11" imgW="723900" imgH="381000" progId="Equation.DSMT4">
                  <p:embed/>
                  <p:pic>
                    <p:nvPicPr>
                      <p:cNvPr id="230409" name="Object 9"/>
                      <p:cNvPicPr>
                        <a:picLocks noChangeAspect="1" noChangeArrowheads="1"/>
                      </p:cNvPicPr>
                      <p:nvPr/>
                    </p:nvPicPr>
                    <p:blipFill>
                      <a:blip r:embed="rId12"/>
                      <a:srcRect/>
                      <a:stretch>
                        <a:fillRect/>
                      </a:stretch>
                    </p:blipFill>
                    <p:spPr bwMode="auto">
                      <a:xfrm>
                        <a:off x="1538288" y="1738313"/>
                        <a:ext cx="1766887" cy="896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0" name="Object 10"/>
          <p:cNvGraphicFramePr>
            <a:graphicFrameLocks noChangeAspect="1"/>
          </p:cNvGraphicFramePr>
          <p:nvPr/>
        </p:nvGraphicFramePr>
        <p:xfrm>
          <a:off x="3276600" y="1995488"/>
          <a:ext cx="682625" cy="358775"/>
        </p:xfrm>
        <a:graphic>
          <a:graphicData uri="http://schemas.openxmlformats.org/presentationml/2006/ole">
            <mc:AlternateContent xmlns:mc="http://schemas.openxmlformats.org/markup-compatibility/2006">
              <mc:Choice xmlns:v="urn:schemas-microsoft-com:vml" Requires="v">
                <p:oleObj spid="_x0000_s114857" name="Equation" r:id="rId13" imgW="279400" imgH="152400" progId="Equation.DSMT4">
                  <p:embed/>
                </p:oleObj>
              </mc:Choice>
              <mc:Fallback>
                <p:oleObj name="Equation" r:id="rId13" imgW="279400" imgH="152400" progId="Equation.DSMT4">
                  <p:embed/>
                  <p:pic>
                    <p:nvPicPr>
                      <p:cNvPr id="230410" name="Object 10"/>
                      <p:cNvPicPr>
                        <a:picLocks noChangeAspect="1" noChangeArrowheads="1"/>
                      </p:cNvPicPr>
                      <p:nvPr/>
                    </p:nvPicPr>
                    <p:blipFill>
                      <a:blip r:embed="rId14"/>
                      <a:srcRect/>
                      <a:stretch>
                        <a:fillRect/>
                      </a:stretch>
                    </p:blipFill>
                    <p:spPr bwMode="auto">
                      <a:xfrm>
                        <a:off x="3276600" y="1995488"/>
                        <a:ext cx="682625"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1" name="Object 11"/>
          <p:cNvGraphicFramePr>
            <a:graphicFrameLocks noChangeAspect="1"/>
          </p:cNvGraphicFramePr>
          <p:nvPr/>
        </p:nvGraphicFramePr>
        <p:xfrm>
          <a:off x="3886200" y="1995488"/>
          <a:ext cx="1084263" cy="358775"/>
        </p:xfrm>
        <a:graphic>
          <a:graphicData uri="http://schemas.openxmlformats.org/presentationml/2006/ole">
            <mc:AlternateContent xmlns:mc="http://schemas.openxmlformats.org/markup-compatibility/2006">
              <mc:Choice xmlns:v="urn:schemas-microsoft-com:vml" Requires="v">
                <p:oleObj spid="_x0000_s114858" name="Equation" r:id="rId15" imgW="444500" imgH="152400" progId="Equation.DSMT4">
                  <p:embed/>
                </p:oleObj>
              </mc:Choice>
              <mc:Fallback>
                <p:oleObj name="Equation" r:id="rId15" imgW="444500" imgH="152400" progId="Equation.DSMT4">
                  <p:embed/>
                  <p:pic>
                    <p:nvPicPr>
                      <p:cNvPr id="230411" name="Object 11"/>
                      <p:cNvPicPr>
                        <a:picLocks noChangeAspect="1" noChangeArrowheads="1"/>
                      </p:cNvPicPr>
                      <p:nvPr/>
                    </p:nvPicPr>
                    <p:blipFill>
                      <a:blip r:embed="rId16"/>
                      <a:srcRect/>
                      <a:stretch>
                        <a:fillRect/>
                      </a:stretch>
                    </p:blipFill>
                    <p:spPr bwMode="auto">
                      <a:xfrm>
                        <a:off x="3886200" y="1995488"/>
                        <a:ext cx="10842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2" name="Object 12"/>
          <p:cNvGraphicFramePr>
            <a:graphicFrameLocks noChangeAspect="1"/>
          </p:cNvGraphicFramePr>
          <p:nvPr/>
        </p:nvGraphicFramePr>
        <p:xfrm>
          <a:off x="4903788" y="1930400"/>
          <a:ext cx="1208087" cy="538163"/>
        </p:xfrm>
        <a:graphic>
          <a:graphicData uri="http://schemas.openxmlformats.org/presentationml/2006/ole">
            <mc:AlternateContent xmlns:mc="http://schemas.openxmlformats.org/markup-compatibility/2006">
              <mc:Choice xmlns:v="urn:schemas-microsoft-com:vml" Requires="v">
                <p:oleObj spid="_x0000_s114859" name="Equation" r:id="rId17" imgW="495300" imgH="228600" progId="Equation.DSMT4">
                  <p:embed/>
                </p:oleObj>
              </mc:Choice>
              <mc:Fallback>
                <p:oleObj name="Equation" r:id="rId17" imgW="495300" imgH="228600" progId="Equation.DSMT4">
                  <p:embed/>
                  <p:pic>
                    <p:nvPicPr>
                      <p:cNvPr id="230412" name="Object 12"/>
                      <p:cNvPicPr>
                        <a:picLocks noChangeAspect="1" noChangeArrowheads="1"/>
                      </p:cNvPicPr>
                      <p:nvPr/>
                    </p:nvPicPr>
                    <p:blipFill>
                      <a:blip r:embed="rId18"/>
                      <a:srcRect/>
                      <a:stretch>
                        <a:fillRect/>
                      </a:stretch>
                    </p:blipFill>
                    <p:spPr bwMode="auto">
                      <a:xfrm>
                        <a:off x="4903788" y="1930400"/>
                        <a:ext cx="1208087" cy="538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3" name="Object 13"/>
          <p:cNvGraphicFramePr>
            <a:graphicFrameLocks noChangeAspect="1"/>
          </p:cNvGraphicFramePr>
          <p:nvPr/>
        </p:nvGraphicFramePr>
        <p:xfrm>
          <a:off x="3109913" y="2343150"/>
          <a:ext cx="5133975" cy="655638"/>
        </p:xfrm>
        <a:graphic>
          <a:graphicData uri="http://schemas.openxmlformats.org/presentationml/2006/ole">
            <mc:AlternateContent xmlns:mc="http://schemas.openxmlformats.org/markup-compatibility/2006">
              <mc:Choice xmlns:v="urn:schemas-microsoft-com:vml" Requires="v">
                <p:oleObj spid="_x0000_s114860" name="Equation" r:id="rId19" imgW="2298700" imgH="304800" progId="Equation.DSMT4">
                  <p:embed/>
                </p:oleObj>
              </mc:Choice>
              <mc:Fallback>
                <p:oleObj name="Equation" r:id="rId19" imgW="2298700" imgH="304800" progId="Equation.DSMT4">
                  <p:embed/>
                  <p:pic>
                    <p:nvPicPr>
                      <p:cNvPr id="230413" name="Object 13"/>
                      <p:cNvPicPr>
                        <a:picLocks noChangeAspect="1" noChangeArrowheads="1"/>
                      </p:cNvPicPr>
                      <p:nvPr/>
                    </p:nvPicPr>
                    <p:blipFill>
                      <a:blip r:embed="rId20"/>
                      <a:srcRect/>
                      <a:stretch>
                        <a:fillRect/>
                      </a:stretch>
                    </p:blipFill>
                    <p:spPr bwMode="auto">
                      <a:xfrm>
                        <a:off x="3109913" y="2343150"/>
                        <a:ext cx="5133975" cy="655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4" name="Object 14"/>
          <p:cNvGraphicFramePr>
            <a:graphicFrameLocks noChangeAspect="1"/>
          </p:cNvGraphicFramePr>
          <p:nvPr/>
        </p:nvGraphicFramePr>
        <p:xfrm>
          <a:off x="1357313" y="2976563"/>
          <a:ext cx="1609725" cy="992187"/>
        </p:xfrm>
        <a:graphic>
          <a:graphicData uri="http://schemas.openxmlformats.org/presentationml/2006/ole">
            <mc:AlternateContent xmlns:mc="http://schemas.openxmlformats.org/markup-compatibility/2006">
              <mc:Choice xmlns:v="urn:schemas-microsoft-com:vml" Requires="v">
                <p:oleObj spid="_x0000_s114861" name="Equation" r:id="rId21" imgW="736600" imgH="469900" progId="Equation.DSMT4">
                  <p:embed/>
                </p:oleObj>
              </mc:Choice>
              <mc:Fallback>
                <p:oleObj name="Equation" r:id="rId21" imgW="736600" imgH="469900" progId="Equation.DSMT4">
                  <p:embed/>
                  <p:pic>
                    <p:nvPicPr>
                      <p:cNvPr id="230414" name="Object 14"/>
                      <p:cNvPicPr>
                        <a:picLocks noChangeAspect="1" noChangeArrowheads="1"/>
                      </p:cNvPicPr>
                      <p:nvPr/>
                    </p:nvPicPr>
                    <p:blipFill>
                      <a:blip r:embed="rId22"/>
                      <a:srcRect/>
                      <a:stretch>
                        <a:fillRect/>
                      </a:stretch>
                    </p:blipFill>
                    <p:spPr bwMode="auto">
                      <a:xfrm>
                        <a:off x="1357313" y="2976563"/>
                        <a:ext cx="1609725" cy="992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5" name="Object 15"/>
          <p:cNvGraphicFramePr>
            <a:graphicFrameLocks noChangeAspect="1"/>
          </p:cNvGraphicFramePr>
          <p:nvPr/>
        </p:nvGraphicFramePr>
        <p:xfrm>
          <a:off x="3059113" y="2936875"/>
          <a:ext cx="3992562" cy="963613"/>
        </p:xfrm>
        <a:graphic>
          <a:graphicData uri="http://schemas.openxmlformats.org/presentationml/2006/ole">
            <mc:AlternateContent xmlns:mc="http://schemas.openxmlformats.org/markup-compatibility/2006">
              <mc:Choice xmlns:v="urn:schemas-microsoft-com:vml" Requires="v">
                <p:oleObj spid="_x0000_s114862" name="Equation" r:id="rId23" imgW="1828800" imgH="457200" progId="Equation.DSMT4">
                  <p:embed/>
                </p:oleObj>
              </mc:Choice>
              <mc:Fallback>
                <p:oleObj name="Equation" r:id="rId23" imgW="1828800" imgH="457200" progId="Equation.DSMT4">
                  <p:embed/>
                  <p:pic>
                    <p:nvPicPr>
                      <p:cNvPr id="230415" name="Object 15"/>
                      <p:cNvPicPr>
                        <a:picLocks noChangeAspect="1" noChangeArrowheads="1"/>
                      </p:cNvPicPr>
                      <p:nvPr/>
                    </p:nvPicPr>
                    <p:blipFill>
                      <a:blip r:embed="rId24"/>
                      <a:srcRect/>
                      <a:stretch>
                        <a:fillRect/>
                      </a:stretch>
                    </p:blipFill>
                    <p:spPr bwMode="auto">
                      <a:xfrm>
                        <a:off x="3059113" y="2936875"/>
                        <a:ext cx="3992562" cy="963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6" name="Object 16"/>
          <p:cNvGraphicFramePr>
            <a:graphicFrameLocks noChangeAspect="1"/>
          </p:cNvGraphicFramePr>
          <p:nvPr/>
        </p:nvGraphicFramePr>
        <p:xfrm>
          <a:off x="1158875" y="4300538"/>
          <a:ext cx="1827213" cy="896937"/>
        </p:xfrm>
        <a:graphic>
          <a:graphicData uri="http://schemas.openxmlformats.org/presentationml/2006/ole">
            <mc:AlternateContent xmlns:mc="http://schemas.openxmlformats.org/markup-compatibility/2006">
              <mc:Choice xmlns:v="urn:schemas-microsoft-com:vml" Requires="v">
                <p:oleObj spid="_x0000_s114863" name="Equation" r:id="rId25" imgW="749300" imgH="381000" progId="Equation.DSMT4">
                  <p:embed/>
                </p:oleObj>
              </mc:Choice>
              <mc:Fallback>
                <p:oleObj name="Equation" r:id="rId25" imgW="749300" imgH="381000" progId="Equation.DSMT4">
                  <p:embed/>
                  <p:pic>
                    <p:nvPicPr>
                      <p:cNvPr id="230416" name="Object 16"/>
                      <p:cNvPicPr>
                        <a:picLocks noChangeAspect="1" noChangeArrowheads="1"/>
                      </p:cNvPicPr>
                      <p:nvPr/>
                    </p:nvPicPr>
                    <p:blipFill>
                      <a:blip r:embed="rId26"/>
                      <a:srcRect/>
                      <a:stretch>
                        <a:fillRect/>
                      </a:stretch>
                    </p:blipFill>
                    <p:spPr bwMode="auto">
                      <a:xfrm>
                        <a:off x="1158875" y="4300538"/>
                        <a:ext cx="1827213" cy="896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7" name="Object 17"/>
          <p:cNvGraphicFramePr>
            <a:graphicFrameLocks noChangeAspect="1"/>
          </p:cNvGraphicFramePr>
          <p:nvPr/>
        </p:nvGraphicFramePr>
        <p:xfrm>
          <a:off x="2971800" y="4572000"/>
          <a:ext cx="598488" cy="315912"/>
        </p:xfrm>
        <a:graphic>
          <a:graphicData uri="http://schemas.openxmlformats.org/presentationml/2006/ole">
            <mc:AlternateContent xmlns:mc="http://schemas.openxmlformats.org/markup-compatibility/2006">
              <mc:Choice xmlns:v="urn:schemas-microsoft-com:vml" Requires="v">
                <p:oleObj spid="_x0000_s114864" name="Equation" r:id="rId27" imgW="279400" imgH="152400" progId="Equation.DSMT4">
                  <p:embed/>
                </p:oleObj>
              </mc:Choice>
              <mc:Fallback>
                <p:oleObj name="Equation" r:id="rId27" imgW="279400" imgH="152400" progId="Equation.DSMT4">
                  <p:embed/>
                  <p:pic>
                    <p:nvPicPr>
                      <p:cNvPr id="230417" name="Object 17"/>
                      <p:cNvPicPr>
                        <a:picLocks noChangeAspect="1" noChangeArrowheads="1"/>
                      </p:cNvPicPr>
                      <p:nvPr/>
                    </p:nvPicPr>
                    <p:blipFill>
                      <a:blip r:embed="rId28"/>
                      <a:srcRect/>
                      <a:stretch>
                        <a:fillRect/>
                      </a:stretch>
                    </p:blipFill>
                    <p:spPr bwMode="auto">
                      <a:xfrm>
                        <a:off x="2971800" y="4572000"/>
                        <a:ext cx="598488" cy="315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8" name="Object 18"/>
          <p:cNvGraphicFramePr>
            <a:graphicFrameLocks noChangeAspect="1"/>
          </p:cNvGraphicFramePr>
          <p:nvPr/>
        </p:nvGraphicFramePr>
        <p:xfrm>
          <a:off x="1420813" y="5137150"/>
          <a:ext cx="1795462" cy="1163638"/>
        </p:xfrm>
        <a:graphic>
          <a:graphicData uri="http://schemas.openxmlformats.org/presentationml/2006/ole">
            <mc:AlternateContent xmlns:mc="http://schemas.openxmlformats.org/markup-compatibility/2006">
              <mc:Choice xmlns:v="urn:schemas-microsoft-com:vml" Requires="v">
                <p:oleObj spid="_x0000_s114865" name="Equation" r:id="rId29" imgW="736600" imgH="495300" progId="Equation.DSMT4">
                  <p:embed/>
                </p:oleObj>
              </mc:Choice>
              <mc:Fallback>
                <p:oleObj name="Equation" r:id="rId29" imgW="736600" imgH="495300" progId="Equation.DSMT4">
                  <p:embed/>
                  <p:pic>
                    <p:nvPicPr>
                      <p:cNvPr id="230418" name="Object 18"/>
                      <p:cNvPicPr>
                        <a:picLocks noChangeAspect="1" noChangeArrowheads="1"/>
                      </p:cNvPicPr>
                      <p:nvPr/>
                    </p:nvPicPr>
                    <p:blipFill>
                      <a:blip r:embed="rId30"/>
                      <a:srcRect/>
                      <a:stretch>
                        <a:fillRect/>
                      </a:stretch>
                    </p:blipFill>
                    <p:spPr bwMode="auto">
                      <a:xfrm>
                        <a:off x="1420813" y="5137150"/>
                        <a:ext cx="1795462" cy="1163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9" name="Object 19"/>
          <p:cNvGraphicFramePr>
            <a:graphicFrameLocks noChangeAspect="1"/>
          </p:cNvGraphicFramePr>
          <p:nvPr/>
        </p:nvGraphicFramePr>
        <p:xfrm>
          <a:off x="3086100" y="5091113"/>
          <a:ext cx="4429125" cy="1076325"/>
        </p:xfrm>
        <a:graphic>
          <a:graphicData uri="http://schemas.openxmlformats.org/presentationml/2006/ole">
            <mc:AlternateContent xmlns:mc="http://schemas.openxmlformats.org/markup-compatibility/2006">
              <mc:Choice xmlns:v="urn:schemas-microsoft-com:vml" Requires="v">
                <p:oleObj spid="_x0000_s114866" name="Equation" r:id="rId31" imgW="1816100" imgH="457200" progId="Equation.DSMT4">
                  <p:embed/>
                </p:oleObj>
              </mc:Choice>
              <mc:Fallback>
                <p:oleObj name="Equation" r:id="rId31" imgW="1816100" imgH="457200" progId="Equation.DSMT4">
                  <p:embed/>
                  <p:pic>
                    <p:nvPicPr>
                      <p:cNvPr id="230419" name="Object 19"/>
                      <p:cNvPicPr>
                        <a:picLocks noChangeAspect="1" noChangeArrowheads="1"/>
                      </p:cNvPicPr>
                      <p:nvPr/>
                    </p:nvPicPr>
                    <p:blipFill>
                      <a:blip r:embed="rId32"/>
                      <a:srcRect/>
                      <a:stretch>
                        <a:fillRect/>
                      </a:stretch>
                    </p:blipFill>
                    <p:spPr bwMode="auto">
                      <a:xfrm>
                        <a:off x="3086100" y="5091113"/>
                        <a:ext cx="4429125" cy="1076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3" name="Object 17"/>
          <p:cNvGraphicFramePr>
            <a:graphicFrameLocks noChangeAspect="1"/>
          </p:cNvGraphicFramePr>
          <p:nvPr/>
        </p:nvGraphicFramePr>
        <p:xfrm>
          <a:off x="3581400" y="4572000"/>
          <a:ext cx="954087" cy="314325"/>
        </p:xfrm>
        <a:graphic>
          <a:graphicData uri="http://schemas.openxmlformats.org/presentationml/2006/ole">
            <mc:AlternateContent xmlns:mc="http://schemas.openxmlformats.org/markup-compatibility/2006">
              <mc:Choice xmlns:v="urn:schemas-microsoft-com:vml" Requires="v">
                <p:oleObj spid="_x0000_s114867" name="Equation" r:id="rId33" imgW="444500" imgH="152400" progId="Equation.DSMT4">
                  <p:embed/>
                </p:oleObj>
              </mc:Choice>
              <mc:Fallback>
                <p:oleObj name="Equation" r:id="rId33" imgW="444500" imgH="152400" progId="Equation.DSMT4">
                  <p:embed/>
                  <p:pic>
                    <p:nvPicPr>
                      <p:cNvPr id="285713" name="Object 17"/>
                      <p:cNvPicPr>
                        <a:picLocks noChangeAspect="1" noChangeArrowheads="1"/>
                      </p:cNvPicPr>
                      <p:nvPr/>
                    </p:nvPicPr>
                    <p:blipFill>
                      <a:blip r:embed="rId34"/>
                      <a:srcRect/>
                      <a:stretch>
                        <a:fillRect/>
                      </a:stretch>
                    </p:blipFill>
                    <p:spPr bwMode="auto">
                      <a:xfrm>
                        <a:off x="3581400" y="4572000"/>
                        <a:ext cx="954087" cy="314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4" name="Object 18"/>
          <p:cNvGraphicFramePr>
            <a:graphicFrameLocks noChangeAspect="1"/>
          </p:cNvGraphicFramePr>
          <p:nvPr>
            <p:extLst>
              <p:ext uri="{D42A27DB-BD31-4B8C-83A1-F6EECF244321}">
                <p14:modId xmlns:p14="http://schemas.microsoft.com/office/powerpoint/2010/main" val="3955515777"/>
              </p:ext>
            </p:extLst>
          </p:nvPr>
        </p:nvGraphicFramePr>
        <p:xfrm>
          <a:off x="4513100" y="4485173"/>
          <a:ext cx="2125663" cy="577850"/>
        </p:xfrm>
        <a:graphic>
          <a:graphicData uri="http://schemas.openxmlformats.org/presentationml/2006/ole">
            <mc:AlternateContent xmlns:mc="http://schemas.openxmlformats.org/markup-compatibility/2006">
              <mc:Choice xmlns:v="urn:schemas-microsoft-com:vml" Requires="v">
                <p:oleObj spid="_x0000_s114868" name="Equation" r:id="rId35" imgW="990600" imgH="279400" progId="Equation.DSMT4">
                  <p:embed/>
                </p:oleObj>
              </mc:Choice>
              <mc:Fallback>
                <p:oleObj name="Equation" r:id="rId35" imgW="990600" imgH="279400" progId="Equation.DSMT4">
                  <p:embed/>
                  <p:pic>
                    <p:nvPicPr>
                      <p:cNvPr id="285714" name="Object 18"/>
                      <p:cNvPicPr>
                        <a:picLocks noChangeAspect="1" noChangeArrowheads="1"/>
                      </p:cNvPicPr>
                      <p:nvPr/>
                    </p:nvPicPr>
                    <p:blipFill>
                      <a:blip r:embed="rId36"/>
                      <a:srcRect/>
                      <a:stretch>
                        <a:fillRect/>
                      </a:stretch>
                    </p:blipFill>
                    <p:spPr bwMode="auto">
                      <a:xfrm>
                        <a:off x="4513100" y="4485173"/>
                        <a:ext cx="2125663" cy="577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5" name="Object 19"/>
          <p:cNvGraphicFramePr>
            <a:graphicFrameLocks noChangeAspect="1"/>
          </p:cNvGraphicFramePr>
          <p:nvPr/>
        </p:nvGraphicFramePr>
        <p:xfrm>
          <a:off x="6594475" y="4495800"/>
          <a:ext cx="2535238" cy="525463"/>
        </p:xfrm>
        <a:graphic>
          <a:graphicData uri="http://schemas.openxmlformats.org/presentationml/2006/ole">
            <mc:AlternateContent xmlns:mc="http://schemas.openxmlformats.org/markup-compatibility/2006">
              <mc:Choice xmlns:v="urn:schemas-microsoft-com:vml" Requires="v">
                <p:oleObj spid="_x0000_s114869" name="Equation" r:id="rId37" imgW="1181100" imgH="254000" progId="Equation.DSMT4">
                  <p:embed/>
                </p:oleObj>
              </mc:Choice>
              <mc:Fallback>
                <p:oleObj name="Equation" r:id="rId37" imgW="1181100" imgH="254000" progId="Equation.DSMT4">
                  <p:embed/>
                  <p:pic>
                    <p:nvPicPr>
                      <p:cNvPr id="285715" name="Object 19"/>
                      <p:cNvPicPr>
                        <a:picLocks noChangeAspect="1" noChangeArrowheads="1"/>
                      </p:cNvPicPr>
                      <p:nvPr/>
                    </p:nvPicPr>
                    <p:blipFill>
                      <a:blip r:embed="rId38"/>
                      <a:srcRect/>
                      <a:stretch>
                        <a:fillRect/>
                      </a:stretch>
                    </p:blipFill>
                    <p:spPr bwMode="auto">
                      <a:xfrm>
                        <a:off x="6594475" y="4495800"/>
                        <a:ext cx="2535238" cy="5254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 name="Object 1">
            <a:extLst>
              <a:ext uri="{FF2B5EF4-FFF2-40B4-BE49-F238E27FC236}">
                <a16:creationId xmlns:a16="http://schemas.microsoft.com/office/drawing/2014/main" id="{1CBA737A-984E-274E-9C3B-65CF532B3FBB}"/>
              </a:ext>
            </a:extLst>
          </p:cNvPr>
          <p:cNvGraphicFramePr>
            <a:graphicFrameLocks noChangeAspect="1"/>
          </p:cNvGraphicFramePr>
          <p:nvPr/>
        </p:nvGraphicFramePr>
        <p:xfrm>
          <a:off x="1143000" y="1397000"/>
          <a:ext cx="6858000" cy="4064000"/>
        </p:xfrm>
        <a:graphic>
          <a:graphicData uri="http://schemas.openxmlformats.org/presentationml/2006/ole">
            <mc:AlternateContent xmlns:mc="http://schemas.openxmlformats.org/markup-compatibility/2006">
              <mc:Choice xmlns:v="urn:schemas-microsoft-com:vml" Requires="v">
                <p:oleObj spid="_x0000_s114870" r:id="rId39" imgW="0" imgH="0" progId="Equation.DSMT4">
                  <p:embed/>
                </p:oleObj>
              </mc:Choice>
              <mc:Fallback>
                <p:oleObj r:id="rId39" imgW="0" imgH="0" progId="Equation.DSMT4">
                  <p:embed/>
                  <p:pic>
                    <p:nvPicPr>
                      <p:cNvPr id="0" name=""/>
                      <p:cNvPicPr/>
                      <p:nvPr/>
                    </p:nvPicPr>
                    <p:blipFill/>
                    <p:spPr>
                      <a:xfrm>
                        <a:off x="1143000" y="1397000"/>
                        <a:ext cx="6858000" cy="4064000"/>
                      </a:xfrm>
                      <a:prstGeom prst="rect">
                        <a:avLst/>
                      </a:prstGeom>
                    </p:spPr>
                  </p:pic>
                </p:oleObj>
              </mc:Fallback>
            </mc:AlternateContent>
          </a:graphicData>
        </a:graphic>
      </p:graphicFrame>
    </p:spTree>
    <p:extLst>
      <p:ext uri="{BB962C8B-B14F-4D97-AF65-F5344CB8AC3E}">
        <p14:creationId xmlns:p14="http://schemas.microsoft.com/office/powerpoint/2010/main" val="315446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23, 2019</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0C7406-CD1A-3448-9C29-C97F9A65BA5E}"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1427" name="Rectangle 3"/>
          <p:cNvSpPr>
            <a:spLocks noChangeArrowheads="1"/>
          </p:cNvSpPr>
          <p:nvPr/>
        </p:nvSpPr>
        <p:spPr bwMode="auto">
          <a:xfrm>
            <a:off x="762000" y="685800"/>
            <a:ext cx="76962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The effect of the charge distribution can be described in terms of electric field or electric potential.</a:t>
            </a:r>
          </a:p>
          <a:p>
            <a:pPr marL="742950" lvl="1" indent="-285750">
              <a:spcBef>
                <a:spcPct val="20000"/>
              </a:spcBef>
              <a:buFontTx/>
              <a:buChar char="–"/>
            </a:pPr>
            <a:r>
              <a:rPr lang="en-US" sz="2800" dirty="0">
                <a:solidFill>
                  <a:srgbClr val="660066"/>
                </a:solidFill>
                <a:latin typeface="Arial Narrow" charset="0"/>
              </a:rPr>
              <a:t>What kind of quantities are the electric field and the electric potential?</a:t>
            </a:r>
          </a:p>
          <a:p>
            <a:pPr marL="1143000" lvl="2" indent="-228600">
              <a:spcBef>
                <a:spcPct val="20000"/>
              </a:spcBef>
              <a:buFontTx/>
              <a:buChar char="•"/>
            </a:pPr>
            <a:r>
              <a:rPr lang="en-US" dirty="0">
                <a:solidFill>
                  <a:srgbClr val="003300"/>
                </a:solidFill>
                <a:latin typeface="Arial Narrow" charset="0"/>
              </a:rPr>
              <a:t>Electric Field:</a:t>
            </a:r>
          </a:p>
          <a:p>
            <a:pPr marL="1143000" lvl="2" indent="-228600">
              <a:spcBef>
                <a:spcPct val="20000"/>
              </a:spcBef>
              <a:buFontTx/>
              <a:buChar char="•"/>
            </a:pPr>
            <a:r>
              <a:rPr lang="en-US" dirty="0">
                <a:solidFill>
                  <a:srgbClr val="003300"/>
                </a:solidFill>
                <a:latin typeface="Arial Narrow" charset="0"/>
              </a:rPr>
              <a:t>Electric Potential: </a:t>
            </a:r>
          </a:p>
          <a:p>
            <a:pPr marL="742950" lvl="1" indent="-285750">
              <a:spcBef>
                <a:spcPct val="20000"/>
              </a:spcBef>
              <a:buFontTx/>
              <a:buChar char="–"/>
            </a:pPr>
            <a:r>
              <a:rPr lang="en-US" sz="2800" dirty="0">
                <a:solidFill>
                  <a:srgbClr val="660066"/>
                </a:solidFill>
                <a:latin typeface="Arial Narrow" charset="0"/>
              </a:rPr>
              <a:t>Since electric potential is a scalar quantity, it is often easier to handle.</a:t>
            </a:r>
          </a:p>
          <a:p>
            <a:pPr marL="342900" indent="-342900">
              <a:spcBef>
                <a:spcPct val="20000"/>
              </a:spcBef>
              <a:buFontTx/>
              <a:buChar char="•"/>
            </a:pPr>
            <a:r>
              <a:rPr lang="en-US" sz="3200" dirty="0">
                <a:solidFill>
                  <a:schemeClr val="accent2"/>
                </a:solidFill>
                <a:latin typeface="Arial Narrow" charset="0"/>
              </a:rPr>
              <a:t>Well other than the above, how are these two quantities related?</a:t>
            </a:r>
          </a:p>
        </p:txBody>
      </p:sp>
      <p:sp>
        <p:nvSpPr>
          <p:cNvPr id="231428" name="Text Box 4"/>
          <p:cNvSpPr txBox="1">
            <a:spLocks noChangeArrowheads="1"/>
          </p:cNvSpPr>
          <p:nvPr/>
        </p:nvSpPr>
        <p:spPr bwMode="auto">
          <a:xfrm>
            <a:off x="3587750" y="3124200"/>
            <a:ext cx="9080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003300"/>
                </a:solidFill>
                <a:latin typeface="Arial Narrow" charset="0"/>
              </a:rPr>
              <a:t>Vector</a:t>
            </a:r>
          </a:p>
        </p:txBody>
      </p:sp>
      <p:sp>
        <p:nvSpPr>
          <p:cNvPr id="231429" name="Text Box 5"/>
          <p:cNvSpPr txBox="1">
            <a:spLocks noChangeArrowheads="1"/>
          </p:cNvSpPr>
          <p:nvPr/>
        </p:nvSpPr>
        <p:spPr bwMode="auto">
          <a:xfrm>
            <a:off x="3962400" y="3581400"/>
            <a:ext cx="893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3300"/>
                </a:solidFill>
                <a:latin typeface="Arial Narrow" charset="0"/>
              </a:rPr>
              <a:t>Scalar</a:t>
            </a:r>
          </a:p>
        </p:txBody>
      </p:sp>
    </p:spTree>
    <p:extLst>
      <p:ext uri="{BB962C8B-B14F-4D97-AF65-F5344CB8AC3E}">
        <p14:creationId xmlns:p14="http://schemas.microsoft.com/office/powerpoint/2010/main" val="23663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23, 2019</a:t>
            </a:r>
          </a:p>
        </p:txBody>
      </p:sp>
      <p:sp>
        <p:nvSpPr>
          <p:cNvPr id="2049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2049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4D6442-EDDE-4043-AE36-D0AD16B8AA51}"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pic>
        <p:nvPicPr>
          <p:cNvPr id="232450" name="Picture 2" descr="FG23_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05300"/>
            <a:ext cx="19812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8" name="Rectangle 3"/>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2452" name="Rectangle 4"/>
          <p:cNvSpPr>
            <a:spLocks noChangeArrowheads="1"/>
          </p:cNvSpPr>
          <p:nvPr/>
        </p:nvSpPr>
        <p:spPr bwMode="auto">
          <a:xfrm>
            <a:off x="381000" y="685800"/>
            <a:ext cx="8218488"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b="1" u="sng" dirty="0">
                <a:solidFill>
                  <a:srgbClr val="FF0000"/>
                </a:solidFill>
                <a:latin typeface="Arial Narrow" charset="0"/>
              </a:rPr>
              <a:t>Potential energy</a:t>
            </a:r>
            <a:r>
              <a:rPr lang="en-US" sz="3200" dirty="0">
                <a:solidFill>
                  <a:schemeClr val="accent2"/>
                </a:solidFill>
                <a:latin typeface="Arial Narrow" charset="0"/>
              </a:rPr>
              <a:t> change is expressed in terms of a conservative force (point </a:t>
            </a:r>
            <a:r>
              <a:rPr lang="en-US" sz="3200" b="1" i="1" dirty="0">
                <a:solidFill>
                  <a:schemeClr val="accent2"/>
                </a:solidFill>
                <a:latin typeface="Arial Narrow" charset="0"/>
              </a:rPr>
              <a:t>a</a:t>
            </a:r>
            <a:r>
              <a:rPr lang="en-US" sz="3200" dirty="0">
                <a:solidFill>
                  <a:schemeClr val="accent2"/>
                </a:solidFill>
                <a:latin typeface="Arial Narrow" charset="0"/>
              </a:rPr>
              <a:t> </a:t>
            </a:r>
            <a:r>
              <a:rPr lang="en-US" sz="3200">
                <a:solidFill>
                  <a:schemeClr val="accent2"/>
                </a:solidFill>
                <a:latin typeface="Arial Narrow" charset="0"/>
              </a:rPr>
              <a:t>at the </a:t>
            </a:r>
            <a:r>
              <a:rPr lang="en-US" sz="3200" dirty="0">
                <a:solidFill>
                  <a:schemeClr val="accent2"/>
                </a:solidFill>
                <a:latin typeface="Arial Narrow" charset="0"/>
              </a:rPr>
              <a:t>higher potential)</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For the electrical case, we are more interested in the </a:t>
            </a:r>
            <a:r>
              <a:rPr lang="en-US" sz="3200" b="1" u="sng" dirty="0">
                <a:solidFill>
                  <a:srgbClr val="FF0000"/>
                </a:solidFill>
                <a:latin typeface="Arial Narrow" charset="0"/>
              </a:rPr>
              <a:t>potential</a:t>
            </a:r>
            <a:r>
              <a:rPr lang="en-US" sz="3200" dirty="0">
                <a:solidFill>
                  <a:schemeClr val="accent2"/>
                </a:solidFill>
                <a:latin typeface="Arial Narrow" charset="0"/>
              </a:rPr>
              <a:t> difference: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rPr>
              <a:t>This formula can be used to determine </a:t>
            </a:r>
            <a:r>
              <a:rPr lang="en-US" sz="2800" dirty="0" err="1">
                <a:solidFill>
                  <a:srgbClr val="660066"/>
                </a:solidFill>
                <a:latin typeface="Arial Narrow" charset="0"/>
              </a:rPr>
              <a:t>V</a:t>
            </a:r>
            <a:r>
              <a:rPr lang="en-US" sz="2800" i="1" baseline="-25000" dirty="0" err="1">
                <a:solidFill>
                  <a:srgbClr val="660066"/>
                </a:solidFill>
                <a:latin typeface="Arial Narrow" charset="0"/>
              </a:rPr>
              <a:t>ba</a:t>
            </a:r>
            <a:r>
              <a:rPr lang="en-US" sz="2800" dirty="0">
                <a:solidFill>
                  <a:srgbClr val="660066"/>
                </a:solidFill>
                <a:latin typeface="Arial Narrow" charset="0"/>
              </a:rPr>
              <a:t> when the electric field is given. </a:t>
            </a:r>
          </a:p>
          <a:p>
            <a:pPr marL="342900" indent="-342900">
              <a:spcBef>
                <a:spcPct val="20000"/>
              </a:spcBef>
              <a:buFontTx/>
              <a:buChar char="•"/>
            </a:pPr>
            <a:r>
              <a:rPr lang="en-US" sz="3200" dirty="0">
                <a:solidFill>
                  <a:schemeClr val="accent2"/>
                </a:solidFill>
                <a:latin typeface="Arial Narrow" charset="0"/>
              </a:rPr>
              <a:t>When the field is uniform</a:t>
            </a:r>
          </a:p>
        </p:txBody>
      </p:sp>
      <p:graphicFrame>
        <p:nvGraphicFramePr>
          <p:cNvPr id="232453" name="Object 2"/>
          <p:cNvGraphicFramePr>
            <a:graphicFrameLocks noChangeAspect="1"/>
          </p:cNvGraphicFramePr>
          <p:nvPr/>
        </p:nvGraphicFramePr>
        <p:xfrm>
          <a:off x="2105025" y="1793081"/>
          <a:ext cx="1552575" cy="528638"/>
        </p:xfrm>
        <a:graphic>
          <a:graphicData uri="http://schemas.openxmlformats.org/presentationml/2006/ole">
            <mc:AlternateContent xmlns:mc="http://schemas.openxmlformats.org/markup-compatibility/2006">
              <mc:Choice xmlns:v="urn:schemas-microsoft-com:vml" Requires="v">
                <p:oleObj spid="_x0000_s97892" name="Equation" r:id="rId4" imgW="596880" imgH="203040" progId="Equation.DSMT4">
                  <p:embed/>
                </p:oleObj>
              </mc:Choice>
              <mc:Fallback>
                <p:oleObj name="Equation" r:id="rId4" imgW="596880" imgH="203040" progId="Equation.DSMT4">
                  <p:embed/>
                  <p:pic>
                    <p:nvPicPr>
                      <p:cNvPr id="23245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1793081"/>
                        <a:ext cx="1552575" cy="528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4" name="Object 3"/>
          <p:cNvGraphicFramePr>
            <a:graphicFrameLocks noChangeAspect="1"/>
          </p:cNvGraphicFramePr>
          <p:nvPr/>
        </p:nvGraphicFramePr>
        <p:xfrm>
          <a:off x="1066800" y="3463925"/>
          <a:ext cx="776288" cy="477838"/>
        </p:xfrm>
        <a:graphic>
          <a:graphicData uri="http://schemas.openxmlformats.org/presentationml/2006/ole">
            <mc:AlternateContent xmlns:mc="http://schemas.openxmlformats.org/markup-compatibility/2006">
              <mc:Choice xmlns:v="urn:schemas-microsoft-com:vml" Requires="v">
                <p:oleObj spid="_x0000_s97893" name="Equation" r:id="rId6" imgW="330120" imgH="203040" progId="Equation.DSMT4">
                  <p:embed/>
                </p:oleObj>
              </mc:Choice>
              <mc:Fallback>
                <p:oleObj name="Equation" r:id="rId6" imgW="330120" imgH="203040" progId="Equation.DSMT4">
                  <p:embed/>
                  <p:pic>
                    <p:nvPicPr>
                      <p:cNvPr id="23245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463925"/>
                        <a:ext cx="776288" cy="477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5" name="Object 4"/>
          <p:cNvGraphicFramePr>
            <a:graphicFrameLocks noChangeAspect="1"/>
          </p:cNvGraphicFramePr>
          <p:nvPr/>
        </p:nvGraphicFramePr>
        <p:xfrm>
          <a:off x="838200" y="5559425"/>
          <a:ext cx="1254125" cy="479425"/>
        </p:xfrm>
        <a:graphic>
          <a:graphicData uri="http://schemas.openxmlformats.org/presentationml/2006/ole">
            <mc:AlternateContent xmlns:mc="http://schemas.openxmlformats.org/markup-compatibility/2006">
              <mc:Choice xmlns:v="urn:schemas-microsoft-com:vml" Requires="v">
                <p:oleObj spid="_x0000_s97894" name="Equation" r:id="rId8" imgW="533160" imgH="203040" progId="Equation.DSMT4">
                  <p:embed/>
                </p:oleObj>
              </mc:Choice>
              <mc:Fallback>
                <p:oleObj name="Equation" r:id="rId8" imgW="533160" imgH="203040" progId="Equation.DSMT4">
                  <p:embed/>
                  <p:pic>
                    <p:nvPicPr>
                      <p:cNvPr id="23245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559425"/>
                        <a:ext cx="1254125" cy="479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2457" name="Text Box 9"/>
          <p:cNvSpPr txBox="1">
            <a:spLocks noChangeArrowheads="1"/>
          </p:cNvSpPr>
          <p:nvPr/>
        </p:nvSpPr>
        <p:spPr bwMode="auto">
          <a:xfrm>
            <a:off x="5797550" y="5486400"/>
            <a:ext cx="4508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00"/>
                </a:solidFill>
                <a:latin typeface="Arial Narrow" charset="0"/>
              </a:rPr>
              <a:t>so</a:t>
            </a:r>
          </a:p>
        </p:txBody>
      </p:sp>
      <p:sp>
        <p:nvSpPr>
          <p:cNvPr id="232458" name="Text Box 10"/>
          <p:cNvSpPr txBox="1">
            <a:spLocks noChangeArrowheads="1"/>
          </p:cNvSpPr>
          <p:nvPr/>
        </p:nvSpPr>
        <p:spPr bwMode="auto">
          <a:xfrm>
            <a:off x="381000" y="6335713"/>
            <a:ext cx="4271963"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Unit of the electric field in terms of potential?</a:t>
            </a:r>
          </a:p>
        </p:txBody>
      </p:sp>
      <p:sp>
        <p:nvSpPr>
          <p:cNvPr id="232459" name="Text Box 11"/>
          <p:cNvSpPr txBox="1">
            <a:spLocks noChangeArrowheads="1"/>
          </p:cNvSpPr>
          <p:nvPr/>
        </p:nvSpPr>
        <p:spPr bwMode="auto">
          <a:xfrm>
            <a:off x="4911725" y="6324600"/>
            <a:ext cx="554038"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V/m</a:t>
            </a:r>
          </a:p>
        </p:txBody>
      </p:sp>
      <p:sp>
        <p:nvSpPr>
          <p:cNvPr id="232460" name="Text Box 12"/>
          <p:cNvSpPr txBox="1">
            <a:spLocks noChangeArrowheads="1"/>
          </p:cNvSpPr>
          <p:nvPr/>
        </p:nvSpPr>
        <p:spPr bwMode="auto">
          <a:xfrm>
            <a:off x="5638800" y="6324600"/>
            <a:ext cx="2971800"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CC0000"/>
                </a:solidFill>
                <a:latin typeface="Arial Narrow" charset="0"/>
              </a:rPr>
              <a:t>Can you derive this from N/C?</a:t>
            </a:r>
          </a:p>
        </p:txBody>
      </p:sp>
      <p:graphicFrame>
        <p:nvGraphicFramePr>
          <p:cNvPr id="232461" name="Object 5"/>
          <p:cNvGraphicFramePr>
            <a:graphicFrameLocks noChangeAspect="1"/>
          </p:cNvGraphicFramePr>
          <p:nvPr/>
        </p:nvGraphicFramePr>
        <p:xfrm>
          <a:off x="1870075" y="3463925"/>
          <a:ext cx="1254125" cy="477838"/>
        </p:xfrm>
        <a:graphic>
          <a:graphicData uri="http://schemas.openxmlformats.org/presentationml/2006/ole">
            <mc:AlternateContent xmlns:mc="http://schemas.openxmlformats.org/markup-compatibility/2006">
              <mc:Choice xmlns:v="urn:schemas-microsoft-com:vml" Requires="v">
                <p:oleObj spid="_x0000_s97895" name="Equation" r:id="rId10" imgW="533160" imgH="203040" progId="Equation.DSMT4">
                  <p:embed/>
                </p:oleObj>
              </mc:Choice>
              <mc:Fallback>
                <p:oleObj name="Equation" r:id="rId10" imgW="533160" imgH="203040" progId="Equation.DSMT4">
                  <p:embed/>
                  <p:pic>
                    <p:nvPicPr>
                      <p:cNvPr id="23246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0075" y="3463925"/>
                        <a:ext cx="1254125" cy="477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2" name="Object 6"/>
          <p:cNvGraphicFramePr>
            <a:graphicFrameLocks noChangeAspect="1"/>
          </p:cNvGraphicFramePr>
          <p:nvPr/>
        </p:nvGraphicFramePr>
        <p:xfrm>
          <a:off x="3109913" y="3238500"/>
          <a:ext cx="1462087" cy="927100"/>
        </p:xfrm>
        <a:graphic>
          <a:graphicData uri="http://schemas.openxmlformats.org/presentationml/2006/ole">
            <mc:AlternateContent xmlns:mc="http://schemas.openxmlformats.org/markup-compatibility/2006">
              <mc:Choice xmlns:v="urn:schemas-microsoft-com:vml" Requires="v">
                <p:oleObj spid="_x0000_s97896" name="Equation" r:id="rId12" imgW="622080" imgH="393480" progId="Equation.DSMT4">
                  <p:embed/>
                </p:oleObj>
              </mc:Choice>
              <mc:Fallback>
                <p:oleObj name="Equation" r:id="rId12" imgW="622080" imgH="393480" progId="Equation.DSMT4">
                  <p:embed/>
                  <p:pic>
                    <p:nvPicPr>
                      <p:cNvPr id="23246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9913" y="3238500"/>
                        <a:ext cx="1462087" cy="927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3" name="Object 7"/>
          <p:cNvGraphicFramePr>
            <a:graphicFrameLocks noChangeAspect="1"/>
          </p:cNvGraphicFramePr>
          <p:nvPr/>
        </p:nvGraphicFramePr>
        <p:xfrm>
          <a:off x="4694238" y="3222625"/>
          <a:ext cx="1341437" cy="955675"/>
        </p:xfrm>
        <a:graphic>
          <a:graphicData uri="http://schemas.openxmlformats.org/presentationml/2006/ole">
            <mc:AlternateContent xmlns:mc="http://schemas.openxmlformats.org/markup-compatibility/2006">
              <mc:Choice xmlns:v="urn:schemas-microsoft-com:vml" Requires="v">
                <p:oleObj spid="_x0000_s97897" name="Equation" r:id="rId14" imgW="571500" imgH="406400" progId="Equation.DSMT4">
                  <p:embed/>
                </p:oleObj>
              </mc:Choice>
              <mc:Fallback>
                <p:oleObj name="Equation" r:id="rId14" imgW="571500" imgH="406400" progId="Equation.DSMT4">
                  <p:embed/>
                  <p:pic>
                    <p:nvPicPr>
                      <p:cNvPr id="232463" name="Object 7"/>
                      <p:cNvPicPr>
                        <a:picLocks noChangeAspect="1" noChangeArrowheads="1"/>
                      </p:cNvPicPr>
                      <p:nvPr/>
                    </p:nvPicPr>
                    <p:blipFill>
                      <a:blip r:embed="rId15"/>
                      <a:srcRect/>
                      <a:stretch>
                        <a:fillRect/>
                      </a:stretch>
                    </p:blipFill>
                    <p:spPr bwMode="auto">
                      <a:xfrm>
                        <a:off x="4694238" y="3222625"/>
                        <a:ext cx="1341437" cy="955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4" name="Object 8"/>
          <p:cNvGraphicFramePr>
            <a:graphicFrameLocks noChangeAspect="1"/>
          </p:cNvGraphicFramePr>
          <p:nvPr/>
        </p:nvGraphicFramePr>
        <p:xfrm>
          <a:off x="6051550" y="3421063"/>
          <a:ext cx="2624138" cy="449262"/>
        </p:xfrm>
        <a:graphic>
          <a:graphicData uri="http://schemas.openxmlformats.org/presentationml/2006/ole">
            <mc:AlternateContent xmlns:mc="http://schemas.openxmlformats.org/markup-compatibility/2006">
              <mc:Choice xmlns:v="urn:schemas-microsoft-com:vml" Requires="v">
                <p:oleObj spid="_x0000_s97898" name="Equation" r:id="rId16" imgW="1117600" imgH="190500" progId="Equation.DSMT4">
                  <p:embed/>
                </p:oleObj>
              </mc:Choice>
              <mc:Fallback>
                <p:oleObj name="Equation" r:id="rId16" imgW="1117600" imgH="190500" progId="Equation.DSMT4">
                  <p:embed/>
                  <p:pic>
                    <p:nvPicPr>
                      <p:cNvPr id="232464" name="Object 8"/>
                      <p:cNvPicPr>
                        <a:picLocks noChangeAspect="1" noChangeArrowheads="1"/>
                      </p:cNvPicPr>
                      <p:nvPr/>
                    </p:nvPicPr>
                    <p:blipFill>
                      <a:blip r:embed="rId17"/>
                      <a:srcRect/>
                      <a:stretch>
                        <a:fillRect/>
                      </a:stretch>
                    </p:blipFill>
                    <p:spPr bwMode="auto">
                      <a:xfrm>
                        <a:off x="6051550" y="3421063"/>
                        <a:ext cx="2624138"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7" name="Object 9"/>
          <p:cNvGraphicFramePr>
            <a:graphicFrameLocks noChangeAspect="1"/>
          </p:cNvGraphicFramePr>
          <p:nvPr/>
        </p:nvGraphicFramePr>
        <p:xfrm>
          <a:off x="4921250" y="5576888"/>
          <a:ext cx="717550" cy="360362"/>
        </p:xfrm>
        <a:graphic>
          <a:graphicData uri="http://schemas.openxmlformats.org/presentationml/2006/ole">
            <mc:AlternateContent xmlns:mc="http://schemas.openxmlformats.org/markup-compatibility/2006">
              <mc:Choice xmlns:v="urn:schemas-microsoft-com:vml" Requires="v">
                <p:oleObj spid="_x0000_s97899" name="Equation" r:id="rId18" imgW="304800" imgH="152400" progId="Equation.DSMT4">
                  <p:embed/>
                </p:oleObj>
              </mc:Choice>
              <mc:Fallback>
                <p:oleObj name="Equation" r:id="rId18" imgW="304800" imgH="152400" progId="Equation.DSMT4">
                  <p:embed/>
                  <p:pic>
                    <p:nvPicPr>
                      <p:cNvPr id="232467"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21250" y="5576888"/>
                        <a:ext cx="717550" cy="360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8" name="Object 10"/>
          <p:cNvGraphicFramePr>
            <a:graphicFrameLocks noChangeAspect="1"/>
          </p:cNvGraphicFramePr>
          <p:nvPr/>
        </p:nvGraphicFramePr>
        <p:xfrm>
          <a:off x="3702050" y="1826419"/>
          <a:ext cx="1089025" cy="461963"/>
        </p:xfrm>
        <a:graphic>
          <a:graphicData uri="http://schemas.openxmlformats.org/presentationml/2006/ole">
            <mc:AlternateContent xmlns:mc="http://schemas.openxmlformats.org/markup-compatibility/2006">
              <mc:Choice xmlns:v="urn:schemas-microsoft-com:vml" Requires="v">
                <p:oleObj spid="_x0000_s97900" name="Equation" r:id="rId20" imgW="419100" imgH="177800" progId="Equation.DSMT4">
                  <p:embed/>
                </p:oleObj>
              </mc:Choice>
              <mc:Fallback>
                <p:oleObj name="Equation" r:id="rId20" imgW="419100" imgH="177800" progId="Equation.DSMT4">
                  <p:embed/>
                  <p:pic>
                    <p:nvPicPr>
                      <p:cNvPr id="232468" name="Object 10"/>
                      <p:cNvPicPr>
                        <a:picLocks noChangeAspect="1" noChangeArrowheads="1"/>
                      </p:cNvPicPr>
                      <p:nvPr/>
                    </p:nvPicPr>
                    <p:blipFill>
                      <a:blip r:embed="rId21"/>
                      <a:srcRect/>
                      <a:stretch>
                        <a:fillRect/>
                      </a:stretch>
                    </p:blipFill>
                    <p:spPr bwMode="auto">
                      <a:xfrm>
                        <a:off x="3702050" y="1826419"/>
                        <a:ext cx="1089025" cy="461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11"/>
          <p:cNvGraphicFramePr>
            <a:graphicFrameLocks noChangeAspect="1"/>
          </p:cNvGraphicFramePr>
          <p:nvPr/>
        </p:nvGraphicFramePr>
        <p:xfrm>
          <a:off x="2103438" y="5508625"/>
          <a:ext cx="1223962" cy="419100"/>
        </p:xfrm>
        <a:graphic>
          <a:graphicData uri="http://schemas.openxmlformats.org/presentationml/2006/ole">
            <mc:AlternateContent xmlns:mc="http://schemas.openxmlformats.org/markup-compatibility/2006">
              <mc:Choice xmlns:v="urn:schemas-microsoft-com:vml" Requires="v">
                <p:oleObj spid="_x0000_s97901" name="Equation" r:id="rId22" imgW="520700" imgH="177800" progId="Equation.DSMT4">
                  <p:embed/>
                </p:oleObj>
              </mc:Choice>
              <mc:Fallback>
                <p:oleObj name="Equation" r:id="rId22" imgW="520700" imgH="177800" progId="Equation.DSMT4">
                  <p:embed/>
                  <p:pic>
                    <p:nvPicPr>
                      <p:cNvPr id="2"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03438" y="5508625"/>
                        <a:ext cx="1223962" cy="419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12"/>
          <p:cNvGraphicFramePr>
            <a:graphicFrameLocks noChangeAspect="1"/>
          </p:cNvGraphicFramePr>
          <p:nvPr/>
        </p:nvGraphicFramePr>
        <p:xfrm>
          <a:off x="3267075" y="5562600"/>
          <a:ext cx="1701800" cy="388938"/>
        </p:xfrm>
        <a:graphic>
          <a:graphicData uri="http://schemas.openxmlformats.org/presentationml/2006/ole">
            <mc:AlternateContent xmlns:mc="http://schemas.openxmlformats.org/markup-compatibility/2006">
              <mc:Choice xmlns:v="urn:schemas-microsoft-com:vml" Requires="v">
                <p:oleObj spid="_x0000_s97902" name="Equation" r:id="rId24" imgW="723900" imgH="165100" progId="Equation.DSMT4">
                  <p:embed/>
                </p:oleObj>
              </mc:Choice>
              <mc:Fallback>
                <p:oleObj name="Equation" r:id="rId24" imgW="723900" imgH="165100" progId="Equation.DSMT4">
                  <p:embed/>
                  <p:pic>
                    <p:nvPicPr>
                      <p:cNvPr id="3"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67075" y="5562600"/>
                        <a:ext cx="1701800" cy="388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 name="Text Box 10"/>
          <p:cNvSpPr txBox="1">
            <a:spLocks noChangeArrowheads="1"/>
          </p:cNvSpPr>
          <p:nvPr/>
        </p:nvSpPr>
        <p:spPr bwMode="auto">
          <a:xfrm>
            <a:off x="381000" y="6000750"/>
            <a:ext cx="2546350" cy="4000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What does </a:t>
            </a:r>
            <a:r>
              <a:rPr lang="ja-JP" altLang="en-US" sz="2000">
                <a:solidFill>
                  <a:srgbClr val="CC0000"/>
                </a:solidFill>
                <a:latin typeface="Arial Narrow" charset="0"/>
              </a:rPr>
              <a:t>“</a:t>
            </a:r>
            <a:r>
              <a:rPr lang="en-US" sz="2000">
                <a:solidFill>
                  <a:srgbClr val="CC0000"/>
                </a:solidFill>
                <a:latin typeface="Arial Narrow" charset="0"/>
              </a:rPr>
              <a:t>-</a:t>
            </a:r>
            <a:r>
              <a:rPr lang="ja-JP" altLang="en-US" sz="2000">
                <a:solidFill>
                  <a:srgbClr val="CC0000"/>
                </a:solidFill>
                <a:latin typeface="Arial Narrow" charset="0"/>
              </a:rPr>
              <a:t>”</a:t>
            </a:r>
            <a:r>
              <a:rPr lang="en-US" sz="2000">
                <a:solidFill>
                  <a:srgbClr val="CC0000"/>
                </a:solidFill>
                <a:latin typeface="Arial Narrow" charset="0"/>
              </a:rPr>
              <a:t>sign mean?</a:t>
            </a:r>
          </a:p>
        </p:txBody>
      </p:sp>
      <p:graphicFrame>
        <p:nvGraphicFramePr>
          <p:cNvPr id="6" name="Object 13"/>
          <p:cNvGraphicFramePr>
            <a:graphicFrameLocks noChangeAspect="1"/>
          </p:cNvGraphicFramePr>
          <p:nvPr/>
        </p:nvGraphicFramePr>
        <p:xfrm>
          <a:off x="6481763" y="5486400"/>
          <a:ext cx="1671637" cy="539750"/>
        </p:xfrm>
        <a:graphic>
          <a:graphicData uri="http://schemas.openxmlformats.org/presentationml/2006/ole">
            <mc:AlternateContent xmlns:mc="http://schemas.openxmlformats.org/markup-compatibility/2006">
              <mc:Choice xmlns:v="urn:schemas-microsoft-com:vml" Requires="v">
                <p:oleObj spid="_x0000_s97903" name="Equation" r:id="rId26" imgW="711200" imgH="228600" progId="Equation.DSMT4">
                  <p:embed/>
                </p:oleObj>
              </mc:Choice>
              <mc:Fallback>
                <p:oleObj name="Equation" r:id="rId26" imgW="711200" imgH="228600" progId="Equation.DSMT4">
                  <p:embed/>
                  <p:pic>
                    <p:nvPicPr>
                      <p:cNvPr id="6"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81763" y="5486400"/>
                        <a:ext cx="1671637"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 Box 10"/>
          <p:cNvSpPr txBox="1">
            <a:spLocks noChangeArrowheads="1"/>
          </p:cNvSpPr>
          <p:nvPr/>
        </p:nvSpPr>
        <p:spPr bwMode="auto">
          <a:xfrm>
            <a:off x="3048000" y="6000750"/>
            <a:ext cx="5259388" cy="4000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The direction of E is along that of decreasing potential.</a:t>
            </a:r>
          </a:p>
        </p:txBody>
      </p:sp>
      <p:sp>
        <p:nvSpPr>
          <p:cNvPr id="4" name="Oval 3"/>
          <p:cNvSpPr/>
          <p:nvPr/>
        </p:nvSpPr>
        <p:spPr bwMode="auto">
          <a:xfrm>
            <a:off x="4876800" y="3124200"/>
            <a:ext cx="533400" cy="1066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7" name="Object 10"/>
          <p:cNvGraphicFramePr>
            <a:graphicFrameLocks noChangeAspect="1"/>
          </p:cNvGraphicFramePr>
          <p:nvPr/>
        </p:nvGraphicFramePr>
        <p:xfrm>
          <a:off x="4903788" y="1759744"/>
          <a:ext cx="1054100" cy="595313"/>
        </p:xfrm>
        <a:graphic>
          <a:graphicData uri="http://schemas.openxmlformats.org/presentationml/2006/ole">
            <mc:AlternateContent xmlns:mc="http://schemas.openxmlformats.org/markup-compatibility/2006">
              <mc:Choice xmlns:v="urn:schemas-microsoft-com:vml" Requires="v">
                <p:oleObj spid="_x0000_s97904" name="Equation" r:id="rId28" imgW="406400" imgH="228600" progId="Equation.DSMT4">
                  <p:embed/>
                </p:oleObj>
              </mc:Choice>
              <mc:Fallback>
                <p:oleObj name="Equation" r:id="rId28" imgW="406400" imgH="228600" progId="Equation.DSMT4">
                  <p:embed/>
                  <p:pic>
                    <p:nvPicPr>
                      <p:cNvPr id="27" name="Object 10"/>
                      <p:cNvPicPr>
                        <a:picLocks noChangeAspect="1" noChangeArrowheads="1"/>
                      </p:cNvPicPr>
                      <p:nvPr/>
                    </p:nvPicPr>
                    <p:blipFill>
                      <a:blip r:embed="rId29"/>
                      <a:srcRect/>
                      <a:stretch>
                        <a:fillRect/>
                      </a:stretch>
                    </p:blipFill>
                    <p:spPr bwMode="auto">
                      <a:xfrm>
                        <a:off x="4903788" y="1759744"/>
                        <a:ext cx="1054100" cy="595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28528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23, 2019</a:t>
            </a:r>
          </a:p>
        </p:txBody>
      </p:sp>
      <p:sp>
        <p:nvSpPr>
          <p:cNvPr id="2151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2151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989B696-95E0-854E-82FD-0EFA2F2EAB41}"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grpSp>
        <p:nvGrpSpPr>
          <p:cNvPr id="2" name="Group 2"/>
          <p:cNvGrpSpPr>
            <a:grpSpLocks/>
          </p:cNvGrpSpPr>
          <p:nvPr/>
        </p:nvGrpSpPr>
        <p:grpSpPr bwMode="auto">
          <a:xfrm>
            <a:off x="6694488" y="533400"/>
            <a:ext cx="3592512" cy="3124200"/>
            <a:chOff x="4217" y="288"/>
            <a:chExt cx="2263" cy="1968"/>
          </a:xfrm>
        </p:grpSpPr>
        <p:grpSp>
          <p:nvGrpSpPr>
            <p:cNvPr id="21522" name="Group 3"/>
            <p:cNvGrpSpPr>
              <a:grpSpLocks/>
            </p:cNvGrpSpPr>
            <p:nvPr/>
          </p:nvGrpSpPr>
          <p:grpSpPr bwMode="auto">
            <a:xfrm>
              <a:off x="4217" y="288"/>
              <a:ext cx="2263" cy="1536"/>
              <a:chOff x="4169" y="144"/>
              <a:chExt cx="2263" cy="1968"/>
            </a:xfrm>
          </p:grpSpPr>
          <p:pic>
            <p:nvPicPr>
              <p:cNvPr id="21528" name="Picture 4" descr="FG23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 y="144"/>
                <a:ext cx="2263" cy="1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29" name="Rectangle 5"/>
              <p:cNvSpPr>
                <a:spLocks noChangeArrowheads="1"/>
              </p:cNvSpPr>
              <p:nvPr/>
            </p:nvSpPr>
            <p:spPr bwMode="auto">
              <a:xfrm>
                <a:off x="5568" y="1008"/>
                <a:ext cx="336" cy="2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1530" name="Rectangle 6"/>
              <p:cNvSpPr>
                <a:spLocks noChangeArrowheads="1"/>
              </p:cNvSpPr>
              <p:nvPr/>
            </p:nvSpPr>
            <p:spPr bwMode="auto">
              <a:xfrm>
                <a:off x="4704" y="1056"/>
                <a:ext cx="336" cy="2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pSp>
        <p:sp>
          <p:nvSpPr>
            <p:cNvPr id="21523" name="Line 7"/>
            <p:cNvSpPr>
              <a:spLocks noChangeShapeType="1"/>
            </p:cNvSpPr>
            <p:nvPr/>
          </p:nvSpPr>
          <p:spPr bwMode="auto">
            <a:xfrm>
              <a:off x="5136" y="1776"/>
              <a:ext cx="0"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21524" name="Line 8"/>
            <p:cNvSpPr>
              <a:spLocks noChangeShapeType="1"/>
            </p:cNvSpPr>
            <p:nvPr/>
          </p:nvSpPr>
          <p:spPr bwMode="auto">
            <a:xfrm>
              <a:off x="5568" y="1776"/>
              <a:ext cx="0"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cxnSp>
          <p:nvCxnSpPr>
            <p:cNvPr id="21525" name="AutoShape 9"/>
            <p:cNvCxnSpPr>
              <a:cxnSpLocks noChangeShapeType="1"/>
            </p:cNvCxnSpPr>
            <p:nvPr/>
          </p:nvCxnSpPr>
          <p:spPr bwMode="auto">
            <a:xfrm>
              <a:off x="5136" y="1968"/>
              <a:ext cx="432"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21526" name="Text Box 10"/>
            <p:cNvSpPr txBox="1">
              <a:spLocks noChangeArrowheads="1"/>
            </p:cNvSpPr>
            <p:nvPr/>
          </p:nvSpPr>
          <p:spPr bwMode="auto">
            <a:xfrm>
              <a:off x="5184" y="2006"/>
              <a:ext cx="35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50V</a:t>
              </a:r>
            </a:p>
          </p:txBody>
        </p:sp>
        <p:sp>
          <p:nvSpPr>
            <p:cNvPr id="21527" name="Text Box 11"/>
            <p:cNvSpPr txBox="1">
              <a:spLocks noChangeArrowheads="1"/>
            </p:cNvSpPr>
            <p:nvPr/>
          </p:nvSpPr>
          <p:spPr bwMode="auto">
            <a:xfrm>
              <a:off x="5184" y="1488"/>
              <a:ext cx="36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5cm</a:t>
              </a:r>
            </a:p>
          </p:txBody>
        </p:sp>
      </p:grpSp>
      <p:sp>
        <p:nvSpPr>
          <p:cNvPr id="21516" name="Rectangle 12"/>
          <p:cNvSpPr>
            <a:spLocks noGrp="1" noChangeArrowheads="1"/>
          </p:cNvSpPr>
          <p:nvPr>
            <p:ph type="title"/>
          </p:nvPr>
        </p:nvSpPr>
        <p:spPr>
          <a:xfrm>
            <a:off x="228600" y="0"/>
            <a:ext cx="8686800" cy="762000"/>
          </a:xfrm>
        </p:spPr>
        <p:txBody>
          <a:bodyPr/>
          <a:lstStyle/>
          <a:p>
            <a:r>
              <a:rPr lang="en-US" dirty="0">
                <a:latin typeface="Arial Narrow" charset="0"/>
                <a:ea typeface="ＭＳ Ｐゴシック" charset="0"/>
                <a:cs typeface="ＭＳ Ｐゴシック" charset="0"/>
              </a:rPr>
              <a:t>Example</a:t>
            </a:r>
          </a:p>
        </p:txBody>
      </p:sp>
      <p:sp>
        <p:nvSpPr>
          <p:cNvPr id="235533" name="Text Box 13"/>
          <p:cNvSpPr txBox="1">
            <a:spLocks noChangeArrowheads="1"/>
          </p:cNvSpPr>
          <p:nvPr/>
        </p:nvSpPr>
        <p:spPr bwMode="auto">
          <a:xfrm>
            <a:off x="609600" y="777875"/>
            <a:ext cx="7239000" cy="252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200" b="1">
                <a:solidFill>
                  <a:schemeClr val="accent2"/>
                </a:solidFill>
                <a:latin typeface="Arial Narrow" charset="0"/>
              </a:rPr>
              <a:t>Uniform electric field obtained from voltage: </a:t>
            </a:r>
            <a:r>
              <a:rPr lang="en-US" sz="3200">
                <a:solidFill>
                  <a:schemeClr val="accent2"/>
                </a:solidFill>
                <a:latin typeface="Arial Narrow" charset="0"/>
              </a:rPr>
              <a:t>Two parallel plates are charged to a voltage of 50V.  If the separation between the plates is 5.0cm, calculate the magnitude of the electric field between them, ignoring any fringe effect.</a:t>
            </a:r>
          </a:p>
        </p:txBody>
      </p:sp>
      <p:graphicFrame>
        <p:nvGraphicFramePr>
          <p:cNvPr id="235534" name="Object 2"/>
          <p:cNvGraphicFramePr>
            <a:graphicFrameLocks noChangeAspect="1"/>
          </p:cNvGraphicFramePr>
          <p:nvPr/>
        </p:nvGraphicFramePr>
        <p:xfrm>
          <a:off x="2536825" y="4916488"/>
          <a:ext cx="619125" cy="360362"/>
        </p:xfrm>
        <a:graphic>
          <a:graphicData uri="http://schemas.openxmlformats.org/presentationml/2006/ole">
            <mc:AlternateContent xmlns:mc="http://schemas.openxmlformats.org/markup-compatibility/2006">
              <mc:Choice xmlns:v="urn:schemas-microsoft-com:vml" Requires="v">
                <p:oleObj spid="_x0000_s98587" name="Equation" r:id="rId4" imgW="253800" imgH="152280" progId="Equation.DSMT4">
                  <p:embed/>
                </p:oleObj>
              </mc:Choice>
              <mc:Fallback>
                <p:oleObj name="Equation" r:id="rId4" imgW="253800" imgH="152280" progId="Equation.DSMT4">
                  <p:embed/>
                  <p:pic>
                    <p:nvPicPr>
                      <p:cNvPr id="23553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825" y="4916488"/>
                        <a:ext cx="619125" cy="360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5" name="Object 3"/>
          <p:cNvGraphicFramePr>
            <a:graphicFrameLocks noChangeAspect="1"/>
          </p:cNvGraphicFramePr>
          <p:nvPr/>
        </p:nvGraphicFramePr>
        <p:xfrm>
          <a:off x="3236913" y="4662488"/>
          <a:ext cx="681037" cy="868362"/>
        </p:xfrm>
        <a:graphic>
          <a:graphicData uri="http://schemas.openxmlformats.org/presentationml/2006/ole">
            <mc:AlternateContent xmlns:mc="http://schemas.openxmlformats.org/markup-compatibility/2006">
              <mc:Choice xmlns:v="urn:schemas-microsoft-com:vml" Requires="v">
                <p:oleObj spid="_x0000_s98588" name="Equation" r:id="rId6" imgW="279360" imgH="368280" progId="Equation.DSMT4">
                  <p:embed/>
                </p:oleObj>
              </mc:Choice>
              <mc:Fallback>
                <p:oleObj name="Equation" r:id="rId6" imgW="279360" imgH="368280" progId="Equation.DSMT4">
                  <p:embed/>
                  <p:pic>
                    <p:nvPicPr>
                      <p:cNvPr id="23553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6913" y="4662488"/>
                        <a:ext cx="681037" cy="868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6" name="Object 4"/>
          <p:cNvGraphicFramePr>
            <a:graphicFrameLocks noChangeAspect="1"/>
          </p:cNvGraphicFramePr>
          <p:nvPr/>
        </p:nvGraphicFramePr>
        <p:xfrm>
          <a:off x="3962400" y="4662488"/>
          <a:ext cx="1270000" cy="868362"/>
        </p:xfrm>
        <a:graphic>
          <a:graphicData uri="http://schemas.openxmlformats.org/presentationml/2006/ole">
            <mc:AlternateContent xmlns:mc="http://schemas.openxmlformats.org/markup-compatibility/2006">
              <mc:Choice xmlns:v="urn:schemas-microsoft-com:vml" Requires="v">
                <p:oleObj spid="_x0000_s98589" name="Equation" r:id="rId8" imgW="520560" imgH="368280" progId="Equation.DSMT4">
                  <p:embed/>
                </p:oleObj>
              </mc:Choice>
              <mc:Fallback>
                <p:oleObj name="Equation" r:id="rId8" imgW="520560" imgH="368280" progId="Equation.DSMT4">
                  <p:embed/>
                  <p:pic>
                    <p:nvPicPr>
                      <p:cNvPr id="23553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662488"/>
                        <a:ext cx="1270000" cy="868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7" name="Text Box 17"/>
          <p:cNvSpPr txBox="1">
            <a:spLocks noChangeArrowheads="1"/>
          </p:cNvSpPr>
          <p:nvPr/>
        </p:nvSpPr>
        <p:spPr bwMode="auto">
          <a:xfrm>
            <a:off x="609600" y="3429000"/>
            <a:ext cx="8016875"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is the relationship between electric field and the potential for a uniform field? </a:t>
            </a:r>
          </a:p>
        </p:txBody>
      </p:sp>
      <p:graphicFrame>
        <p:nvGraphicFramePr>
          <p:cNvPr id="235538" name="Object 5"/>
          <p:cNvGraphicFramePr>
            <a:graphicFrameLocks noChangeAspect="1"/>
          </p:cNvGraphicFramePr>
          <p:nvPr/>
        </p:nvGraphicFramePr>
        <p:xfrm>
          <a:off x="4660900" y="4057650"/>
          <a:ext cx="1465263" cy="490538"/>
        </p:xfrm>
        <a:graphic>
          <a:graphicData uri="http://schemas.openxmlformats.org/presentationml/2006/ole">
            <mc:AlternateContent xmlns:mc="http://schemas.openxmlformats.org/markup-compatibility/2006">
              <mc:Choice xmlns:v="urn:schemas-microsoft-com:vml" Requires="v">
                <p:oleObj spid="_x0000_s98590" name="Equation" r:id="rId10" imgW="457200" imgH="152400" progId="Equation.DSMT4">
                  <p:embed/>
                </p:oleObj>
              </mc:Choice>
              <mc:Fallback>
                <p:oleObj name="Equation" r:id="rId10" imgW="457200" imgH="152400" progId="Equation.DSMT4">
                  <p:embed/>
                  <p:pic>
                    <p:nvPicPr>
                      <p:cNvPr id="235538"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0900" y="4057650"/>
                        <a:ext cx="1465263" cy="490538"/>
                      </a:xfrm>
                      <a:prstGeom prst="rect">
                        <a:avLst/>
                      </a:prstGeom>
                      <a:solidFill>
                        <a:srgbClr val="FFFF00"/>
                      </a:solidFill>
                      <a:ln w="38100">
                        <a:solidFill>
                          <a:srgbClr val="C00000"/>
                        </a:solid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9" name="AutoShape 19"/>
          <p:cNvSpPr>
            <a:spLocks noChangeArrowheads="1"/>
          </p:cNvSpPr>
          <p:nvPr/>
        </p:nvSpPr>
        <p:spPr bwMode="auto">
          <a:xfrm>
            <a:off x="609600" y="4667250"/>
            <a:ext cx="1846263" cy="860425"/>
          </a:xfrm>
          <a:prstGeom prst="rightArrow">
            <a:avLst>
              <a:gd name="adj1" fmla="val 50000"/>
              <a:gd name="adj2" fmla="val 53644"/>
            </a:avLst>
          </a:prstGeom>
          <a:solidFill>
            <a:srgbClr val="FFFF66"/>
          </a:solidFill>
          <a:ln w="38100">
            <a:solidFill>
              <a:srgbClr val="CC0000"/>
            </a:solidFill>
            <a:miter lim="800000"/>
            <a:headEnd/>
            <a:tailEnd/>
          </a:ln>
        </p:spPr>
        <p:txBody>
          <a:bodyPr wrap="none" anchor="ctr">
            <a:spAutoFit/>
          </a:bodyPr>
          <a:lstStyle/>
          <a:p>
            <a:pPr algn="ctr"/>
            <a:r>
              <a:rPr lang="en-US">
                <a:solidFill>
                  <a:srgbClr val="CC0000"/>
                </a:solidFill>
                <a:latin typeface="Arial Narrow" charset="0"/>
              </a:rPr>
              <a:t>Solving for E</a:t>
            </a:r>
          </a:p>
        </p:txBody>
      </p:sp>
      <p:graphicFrame>
        <p:nvGraphicFramePr>
          <p:cNvPr id="235540" name="Object 6"/>
          <p:cNvGraphicFramePr>
            <a:graphicFrameLocks noChangeAspect="1"/>
          </p:cNvGraphicFramePr>
          <p:nvPr/>
        </p:nvGraphicFramePr>
        <p:xfrm>
          <a:off x="5230813" y="4648200"/>
          <a:ext cx="1703387" cy="898525"/>
        </p:xfrm>
        <a:graphic>
          <a:graphicData uri="http://schemas.openxmlformats.org/presentationml/2006/ole">
            <mc:AlternateContent xmlns:mc="http://schemas.openxmlformats.org/markup-compatibility/2006">
              <mc:Choice xmlns:v="urn:schemas-microsoft-com:vml" Requires="v">
                <p:oleObj spid="_x0000_s98591" name="Equation" r:id="rId12" imgW="698400" imgH="380880" progId="Equation.DSMT4">
                  <p:embed/>
                </p:oleObj>
              </mc:Choice>
              <mc:Fallback>
                <p:oleObj name="Equation" r:id="rId12" imgW="698400" imgH="380880" progId="Equation.DSMT4">
                  <p:embed/>
                  <p:pic>
                    <p:nvPicPr>
                      <p:cNvPr id="23554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0813" y="4648200"/>
                        <a:ext cx="1703387" cy="898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41" name="Object 7"/>
          <p:cNvGraphicFramePr>
            <a:graphicFrameLocks noChangeAspect="1"/>
          </p:cNvGraphicFramePr>
          <p:nvPr/>
        </p:nvGraphicFramePr>
        <p:xfrm>
          <a:off x="7034213" y="4929188"/>
          <a:ext cx="1423987" cy="388937"/>
        </p:xfrm>
        <a:graphic>
          <a:graphicData uri="http://schemas.openxmlformats.org/presentationml/2006/ole">
            <mc:AlternateContent xmlns:mc="http://schemas.openxmlformats.org/markup-compatibility/2006">
              <mc:Choice xmlns:v="urn:schemas-microsoft-com:vml" Requires="v">
                <p:oleObj spid="_x0000_s98592" name="Equation" r:id="rId14" imgW="583920" imgH="164880" progId="Equation.DSMT4">
                  <p:embed/>
                </p:oleObj>
              </mc:Choice>
              <mc:Fallback>
                <p:oleObj name="Equation" r:id="rId14" imgW="583920" imgH="164880" progId="Equation.DSMT4">
                  <p:embed/>
                  <p:pic>
                    <p:nvPicPr>
                      <p:cNvPr id="235541"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34213" y="4929188"/>
                        <a:ext cx="1423987" cy="388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Text Box 17"/>
          <p:cNvSpPr txBox="1">
            <a:spLocks noChangeArrowheads="1"/>
          </p:cNvSpPr>
          <p:nvPr/>
        </p:nvSpPr>
        <p:spPr bwMode="auto">
          <a:xfrm>
            <a:off x="533400" y="5638800"/>
            <a:ext cx="3810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Which direction is the field?</a:t>
            </a:r>
          </a:p>
        </p:txBody>
      </p:sp>
      <p:sp>
        <p:nvSpPr>
          <p:cNvPr id="26" name="Text Box 17"/>
          <p:cNvSpPr txBox="1">
            <a:spLocks noChangeArrowheads="1"/>
          </p:cNvSpPr>
          <p:nvPr/>
        </p:nvSpPr>
        <p:spPr bwMode="auto">
          <a:xfrm>
            <a:off x="4343400" y="5638800"/>
            <a:ext cx="457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Direction of decreasing potential!</a:t>
            </a:r>
          </a:p>
        </p:txBody>
      </p:sp>
    </p:spTree>
    <p:extLst>
      <p:ext uri="{BB962C8B-B14F-4D97-AF65-F5344CB8AC3E}">
        <p14:creationId xmlns:p14="http://schemas.microsoft.com/office/powerpoint/2010/main" val="48816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228600" y="685800"/>
            <a:ext cx="8763000" cy="5257800"/>
          </a:xfrm>
        </p:spPr>
        <p:txBody>
          <a:bodyPr/>
          <a:lstStyle/>
          <a:p>
            <a:pPr>
              <a:lnSpc>
                <a:spcPct val="90000"/>
              </a:lnSpc>
            </a:pPr>
            <a:r>
              <a:rPr lang="en-US" dirty="0">
                <a:latin typeface="Arial Narrow" charset="0"/>
                <a:ea typeface="ＭＳ Ｐゴシック" charset="0"/>
              </a:rPr>
              <a:t>Submit special project #2</a:t>
            </a:r>
          </a:p>
          <a:p>
            <a:pPr>
              <a:lnSpc>
                <a:spcPct val="90000"/>
              </a:lnSpc>
            </a:pPr>
            <a:r>
              <a:rPr lang="en-US" dirty="0">
                <a:latin typeface="Arial Narrow" charset="0"/>
                <a:ea typeface="ＭＳ Ｐゴシック" charset="0"/>
              </a:rPr>
              <a:t>Reading assignment: CH23.9</a:t>
            </a:r>
          </a:p>
          <a:p>
            <a:pPr eaLnBrk="1" hangingPunct="1"/>
            <a:r>
              <a:rPr lang="en-US" dirty="0"/>
              <a:t>Homework system</a:t>
            </a:r>
          </a:p>
          <a:p>
            <a:pPr lvl="1" eaLnBrk="1" hangingPunct="1"/>
            <a:r>
              <a:rPr lang="en-US" dirty="0"/>
              <a:t>Please take the necessary actions regarding the homework page access as soon as possible!</a:t>
            </a:r>
          </a:p>
          <a:p>
            <a:pPr lvl="2" eaLnBrk="1" hangingPunct="1"/>
            <a:r>
              <a:rPr lang="en-US" dirty="0"/>
              <a:t>You and I will lose access to your homework records!</a:t>
            </a:r>
            <a:endParaRPr lang="en-US" sz="3200" dirty="0"/>
          </a:p>
          <a:p>
            <a:pPr eaLnBrk="1" hangingPunct="1"/>
            <a:r>
              <a:rPr lang="en-US" dirty="0"/>
              <a:t>Today is the national voter registration day</a:t>
            </a:r>
          </a:p>
          <a:p>
            <a:pPr lvl="1" eaLnBrk="1" hangingPunct="1"/>
            <a:r>
              <a:rPr lang="en-US" dirty="0" err="1"/>
              <a:t>fyi</a:t>
            </a:r>
            <a:r>
              <a:rPr lang="en-US" dirty="0"/>
              <a:t>: To check your voting registration and register to vote </a:t>
            </a:r>
          </a:p>
          <a:p>
            <a:pPr lvl="2" eaLnBrk="1" hangingPunct="1"/>
            <a:r>
              <a:rPr lang="en-US" dirty="0">
                <a:hlinkClick r:id="rId3"/>
              </a:rPr>
              <a:t>https://teamrv-mvp.sos.texas.gov/MVP/mvp.do</a:t>
            </a:r>
            <a:endParaRPr lang="en-US" dirty="0"/>
          </a:p>
          <a:p>
            <a:pPr lvl="1" eaLnBrk="1" hangingPunct="1"/>
            <a:r>
              <a:rPr lang="en-US" dirty="0"/>
              <a:t>You can select criteria to check and register</a:t>
            </a:r>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Jaehoon Yu</a:t>
            </a:r>
          </a:p>
        </p:txBody>
      </p:sp>
      <p:sp>
        <p:nvSpPr>
          <p:cNvPr id="2" name="Date Placeholder 1">
            <a:extLst>
              <a:ext uri="{FF2B5EF4-FFF2-40B4-BE49-F238E27FC236}">
                <a16:creationId xmlns:a16="http://schemas.microsoft.com/office/drawing/2014/main" id="{A4E25BF4-F42F-684E-86C6-6F5B454740F3}"/>
              </a:ext>
            </a:extLst>
          </p:cNvPr>
          <p:cNvSpPr>
            <a:spLocks noGrp="1"/>
          </p:cNvSpPr>
          <p:nvPr>
            <p:ph type="dt" sz="half" idx="10"/>
          </p:nvPr>
        </p:nvSpPr>
        <p:spPr/>
        <p:txBody>
          <a:bodyPr/>
          <a:lstStyle/>
          <a:p>
            <a:pPr>
              <a:defRPr/>
            </a:pPr>
            <a:r>
              <a:rPr lang="en-US"/>
              <a:t>Monday, Sept. 23, 2019</a:t>
            </a:r>
          </a:p>
        </p:txBody>
      </p:sp>
    </p:spTree>
    <p:extLst>
      <p:ext uri="{BB962C8B-B14F-4D97-AF65-F5344CB8AC3E}">
        <p14:creationId xmlns:p14="http://schemas.microsoft.com/office/powerpoint/2010/main" val="1504967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Special Project #3</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err="1">
                <a:solidFill>
                  <a:schemeClr val="hlink"/>
                </a:solidFill>
                <a:latin typeface="Monotype Corsiva"/>
                <a:cs typeface="Monotype Corsiva"/>
              </a:rPr>
              <a:t>f</a:t>
            </a:r>
            <a:r>
              <a:rPr lang="en-US" sz="2000" b="1" dirty="0">
                <a:solidFill>
                  <a:schemeClr val="hlink"/>
                </a:solidFill>
              </a:rPr>
              <a:t>, </a:t>
            </a:r>
            <a:r>
              <a:rPr lang="en-US" sz="2000" b="1" dirty="0" err="1">
                <a:solidFill>
                  <a:schemeClr val="hlink"/>
                </a:solidFill>
              </a:rPr>
              <a:t>c</a:t>
            </a:r>
            <a:r>
              <a:rPr lang="en-US" sz="2000" b="1" dirty="0">
                <a:solidFill>
                  <a:schemeClr val="hlink"/>
                </a:solidFill>
              </a:rPr>
              <a:t>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000" b="1" baseline="-25000" dirty="0">
              <a:solidFill>
                <a:schemeClr val="hlink"/>
              </a:solidFill>
            </a:endParaRPr>
          </a:p>
          <a:p>
            <a:pPr lvl="1">
              <a:lnSpc>
                <a:spcPct val="80000"/>
              </a:lnSpc>
            </a:pPr>
            <a:r>
              <a:rPr lang="en-US" sz="2000" dirty="0">
                <a:solidFill>
                  <a:schemeClr val="hlink"/>
                </a:solidFill>
              </a:rPr>
              <a:t>(a) Using the Coulomb force and the kinematic equations.  (8 points)</a:t>
            </a:r>
          </a:p>
          <a:p>
            <a:pPr lvl="1">
              <a:lnSpc>
                <a:spcPct val="80000"/>
              </a:lnSpc>
            </a:pPr>
            <a:r>
              <a:rPr lang="en-US" sz="2000" dirty="0">
                <a:solidFill>
                  <a:schemeClr val="hlink"/>
                </a:solidFill>
              </a:rPr>
              <a:t>(</a:t>
            </a:r>
            <a:r>
              <a:rPr lang="en-US" sz="2000" dirty="0" err="1">
                <a:solidFill>
                  <a:schemeClr val="hlink"/>
                </a:solidFill>
              </a:rPr>
              <a:t>b</a:t>
            </a:r>
            <a:r>
              <a:rPr lang="en-US" sz="2000" dirty="0">
                <a:solidFill>
                  <a:schemeClr val="hlink"/>
                </a:solidFill>
              </a:rPr>
              <a:t>) Using the work-kinetic energy theorem. ( 8 points)</a:t>
            </a:r>
          </a:p>
          <a:p>
            <a:pPr lvl="1">
              <a:lnSpc>
                <a:spcPct val="80000"/>
              </a:lnSpc>
            </a:pPr>
            <a:r>
              <a:rPr lang="en-US" sz="2000" dirty="0">
                <a:solidFill>
                  <a:schemeClr val="hlink"/>
                </a:solidFill>
              </a:rPr>
              <a:t>(</a:t>
            </a:r>
            <a:r>
              <a:rPr lang="en-US" sz="2000" dirty="0" err="1">
                <a:solidFill>
                  <a:schemeClr val="hlink"/>
                </a:solidFill>
              </a:rPr>
              <a:t>c</a:t>
            </a:r>
            <a:r>
              <a:rPr lang="en-US" sz="2000" dirty="0">
                <a:solidFill>
                  <a:schemeClr val="hlink"/>
                </a:solidFill>
              </a:rPr>
              <a:t>)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dirty="0">
                <a:solidFill>
                  <a:srgbClr val="0000FF"/>
                </a:solidFill>
              </a:rPr>
              <a:t>Must be handwritten and not copied from anyone else!</a:t>
            </a:r>
          </a:p>
          <a:p>
            <a:pPr>
              <a:lnSpc>
                <a:spcPct val="80000"/>
              </a:lnSpc>
            </a:pPr>
            <a:r>
              <a:rPr lang="en-US" sz="2400" dirty="0">
                <a:solidFill>
                  <a:srgbClr val="0000FF"/>
                </a:solidFill>
              </a:rPr>
              <a:t>Due beginning of the class Monday, Sept. 30</a:t>
            </a:r>
          </a:p>
        </p:txBody>
      </p:sp>
      <p:sp>
        <p:nvSpPr>
          <p:cNvPr id="5" name="Date Placeholder 4"/>
          <p:cNvSpPr>
            <a:spLocks noGrp="1"/>
          </p:cNvSpPr>
          <p:nvPr>
            <p:ph type="dt" sz="half" idx="10"/>
          </p:nvPr>
        </p:nvSpPr>
        <p:spPr/>
        <p:txBody>
          <a:bodyPr/>
          <a:lstStyle/>
          <a:p>
            <a:r>
              <a:rPr lang="en-US"/>
              <a:t>Monday, Sept. 23, 2019</a:t>
            </a:r>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en-US"/>
              <a:t>PHYS 1444-002, Fall 2019                    Dr. Jaehoon Yu</a:t>
            </a:r>
          </a:p>
        </p:txBody>
      </p:sp>
    </p:spTree>
    <p:extLst>
      <p:ext uri="{BB962C8B-B14F-4D97-AF65-F5344CB8AC3E}">
        <p14:creationId xmlns:p14="http://schemas.microsoft.com/office/powerpoint/2010/main" val="337685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23, 2019</a:t>
            </a:r>
          </a:p>
        </p:txBody>
      </p:sp>
      <p:sp>
        <p:nvSpPr>
          <p:cNvPr id="6" name="Footer Placeholder 4"/>
          <p:cNvSpPr>
            <a:spLocks noGrp="1"/>
          </p:cNvSpPr>
          <p:nvPr>
            <p:ph type="ftr" sz="quarter" idx="11"/>
          </p:nvPr>
        </p:nvSpPr>
        <p:spPr/>
        <p:txBody>
          <a:bodyPr/>
          <a:lstStyle/>
          <a:p>
            <a:r>
              <a:rPr lang="en-US"/>
              <a:t>PHYS 1444-002, Fall 2019                    Dr. Jaehoon Yu</a:t>
            </a:r>
          </a:p>
        </p:txBody>
      </p:sp>
      <p:sp>
        <p:nvSpPr>
          <p:cNvPr id="7" name="Slide Number Placeholder 5"/>
          <p:cNvSpPr>
            <a:spLocks noGrp="1"/>
          </p:cNvSpPr>
          <p:nvPr>
            <p:ph type="sldNum" sz="quarter" idx="12"/>
          </p:nvPr>
        </p:nvSpPr>
        <p:spPr/>
        <p:txBody>
          <a:bodyPr/>
          <a:lstStyle/>
          <a:p>
            <a:fld id="{15EF2208-1268-C54B-BDB9-6BD69E65938C}" type="slidenum">
              <a:rPr lang="en-US"/>
              <a:pPr/>
              <a:t>4</a:t>
            </a:fld>
            <a:endParaRPr lang="en-US"/>
          </a:p>
        </p:txBody>
      </p:sp>
      <p:sp>
        <p:nvSpPr>
          <p:cNvPr id="222210" name="Rectangle 2"/>
          <p:cNvSpPr>
            <a:spLocks noGrp="1" noChangeArrowheads="1"/>
          </p:cNvSpPr>
          <p:nvPr>
            <p:ph type="title"/>
          </p:nvPr>
        </p:nvSpPr>
        <p:spPr>
          <a:xfrm>
            <a:off x="914400" y="0"/>
            <a:ext cx="7239000" cy="685800"/>
          </a:xfrm>
        </p:spPr>
        <p:txBody>
          <a:bodyPr/>
          <a:lstStyle/>
          <a:p>
            <a:r>
              <a:rPr lang="en-US"/>
              <a:t>Electric Potential</a:t>
            </a:r>
          </a:p>
        </p:txBody>
      </p:sp>
      <p:sp>
        <p:nvSpPr>
          <p:cNvPr id="222211" name="Rectangle 3"/>
          <p:cNvSpPr>
            <a:spLocks noChangeArrowheads="1"/>
          </p:cNvSpPr>
          <p:nvPr/>
        </p:nvSpPr>
        <p:spPr bwMode="auto">
          <a:xfrm>
            <a:off x="685800" y="685800"/>
            <a:ext cx="79248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How is the electric field defined?</a:t>
            </a:r>
          </a:p>
          <a:p>
            <a:pPr marL="742950" lvl="1" indent="-285750">
              <a:spcBef>
                <a:spcPct val="20000"/>
              </a:spcBef>
              <a:buFontTx/>
              <a:buChar char="–"/>
            </a:pPr>
            <a:r>
              <a:rPr lang="en-US" sz="2800" dirty="0">
                <a:solidFill>
                  <a:srgbClr val="660066"/>
                </a:solidFill>
                <a:latin typeface="Arial Narrow" charset="0"/>
                <a:ea typeface="ＭＳ Ｐゴシック" charset="-128"/>
              </a:rPr>
              <a:t>Electric force per unit charge: F/q</a:t>
            </a:r>
          </a:p>
          <a:p>
            <a:pPr marL="342900" indent="-342900">
              <a:spcBef>
                <a:spcPct val="20000"/>
              </a:spcBef>
              <a:buFontTx/>
              <a:buChar char="•"/>
            </a:pPr>
            <a:r>
              <a:rPr lang="en-US" sz="3200" dirty="0">
                <a:solidFill>
                  <a:schemeClr val="accent2"/>
                </a:solidFill>
                <a:latin typeface="Arial Narrow" charset="0"/>
              </a:rPr>
              <a:t>We can define the electric potential (potential) as </a:t>
            </a:r>
          </a:p>
          <a:p>
            <a:pPr marL="742950" lvl="1" indent="-285750">
              <a:spcBef>
                <a:spcPct val="20000"/>
              </a:spcBef>
              <a:buFontTx/>
              <a:buChar char="–"/>
            </a:pPr>
            <a:r>
              <a:rPr lang="en-US" sz="2800" dirty="0">
                <a:solidFill>
                  <a:srgbClr val="660066"/>
                </a:solidFill>
                <a:latin typeface="Arial Narrow" charset="0"/>
                <a:ea typeface="ＭＳ Ｐゴシック" charset="-128"/>
              </a:rPr>
              <a:t>The electric potential energy per unit charge</a:t>
            </a:r>
          </a:p>
          <a:p>
            <a:pPr marL="742950" lvl="1" indent="-285750">
              <a:spcBef>
                <a:spcPct val="20000"/>
              </a:spcBef>
              <a:buFontTx/>
              <a:buChar char="–"/>
            </a:pPr>
            <a:r>
              <a:rPr lang="en-US" sz="2800" dirty="0">
                <a:solidFill>
                  <a:srgbClr val="660066"/>
                </a:solidFill>
                <a:latin typeface="Arial Narrow" charset="0"/>
                <a:ea typeface="ＭＳ Ｐゴシック" charset="-128"/>
              </a:rPr>
              <a:t>This is like the voltage of a battery…</a:t>
            </a:r>
          </a:p>
          <a:p>
            <a:pPr marL="342900" indent="-342900">
              <a:spcBef>
                <a:spcPct val="20000"/>
              </a:spcBef>
              <a:buFontTx/>
              <a:buChar char="•"/>
            </a:pPr>
            <a:r>
              <a:rPr lang="en-US" sz="3200" dirty="0">
                <a:solidFill>
                  <a:schemeClr val="accent2"/>
                </a:solidFill>
                <a:latin typeface="Arial Narrow" charset="0"/>
              </a:rPr>
              <a:t>Electric potential is written with the symbol V</a:t>
            </a:r>
          </a:p>
          <a:p>
            <a:pPr marL="742950" lvl="1" indent="-285750">
              <a:spcBef>
                <a:spcPct val="20000"/>
              </a:spcBef>
              <a:buFontTx/>
              <a:buChar char="–"/>
            </a:pPr>
            <a:r>
              <a:rPr lang="en-US" sz="2800" dirty="0">
                <a:solidFill>
                  <a:srgbClr val="660066"/>
                </a:solidFill>
                <a:latin typeface="Arial Narrow" charset="0"/>
                <a:ea typeface="ＭＳ Ｐゴシック" charset="-128"/>
              </a:rPr>
              <a:t>If a positive test charge q has potential energy </a:t>
            </a:r>
            <a:r>
              <a:rPr lang="en-US" sz="2800" dirty="0" err="1">
                <a:solidFill>
                  <a:srgbClr val="660066"/>
                </a:solidFill>
                <a:latin typeface="Arial Narrow" charset="0"/>
                <a:ea typeface="ＭＳ Ｐゴシック" charset="-128"/>
              </a:rPr>
              <a:t>U</a:t>
            </a:r>
            <a:r>
              <a:rPr lang="en-US" sz="2800" baseline="-25000" dirty="0" err="1">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at  point </a:t>
            </a:r>
            <a:r>
              <a:rPr lang="en-US" sz="2800" i="1" dirty="0">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the electric potential of the charge at that point is</a:t>
            </a: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22212" name="Object 4"/>
          <p:cNvGraphicFramePr>
            <a:graphicFrameLocks noChangeAspect="1"/>
          </p:cNvGraphicFramePr>
          <p:nvPr/>
        </p:nvGraphicFramePr>
        <p:xfrm>
          <a:off x="3124200" y="5183188"/>
          <a:ext cx="760413" cy="595312"/>
        </p:xfrm>
        <a:graphic>
          <a:graphicData uri="http://schemas.openxmlformats.org/presentationml/2006/ole">
            <mc:AlternateContent xmlns:mc="http://schemas.openxmlformats.org/markup-compatibility/2006">
              <mc:Choice xmlns:v="urn:schemas-microsoft-com:vml" Requires="v">
                <p:oleObj spid="_x0000_s59751" name="Equation" r:id="rId3" imgW="292100" imgH="228600" progId="Equation.DSMT4">
                  <p:embed/>
                </p:oleObj>
              </mc:Choice>
              <mc:Fallback>
                <p:oleObj name="Equation" r:id="rId3" imgW="292100" imgH="228600" progId="Equation.DSMT4">
                  <p:embed/>
                  <p:pic>
                    <p:nvPicPr>
                      <p:cNvPr id="222212" name="Object 4"/>
                      <p:cNvPicPr>
                        <a:picLocks noChangeAspect="1" noChangeArrowheads="1"/>
                      </p:cNvPicPr>
                      <p:nvPr/>
                    </p:nvPicPr>
                    <p:blipFill>
                      <a:blip r:embed="rId4"/>
                      <a:srcRect/>
                      <a:stretch>
                        <a:fillRect/>
                      </a:stretch>
                    </p:blipFill>
                    <p:spPr bwMode="auto">
                      <a:xfrm>
                        <a:off x="3124200" y="5183188"/>
                        <a:ext cx="760413" cy="5953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3825875" y="4930775"/>
          <a:ext cx="593725" cy="1089025"/>
        </p:xfrm>
        <a:graphic>
          <a:graphicData uri="http://schemas.openxmlformats.org/presentationml/2006/ole">
            <mc:AlternateContent xmlns:mc="http://schemas.openxmlformats.org/markup-compatibility/2006">
              <mc:Choice xmlns:v="urn:schemas-microsoft-com:vml" Requires="v">
                <p:oleObj spid="_x0000_s59752" name="Equation" r:id="rId5" imgW="228600" imgH="419100" progId="Equation.DSMT4">
                  <p:embed/>
                </p:oleObj>
              </mc:Choice>
              <mc:Fallback>
                <p:oleObj name="Equation" r:id="rId5" imgW="228600" imgH="419100" progId="Equation.DSMT4">
                  <p:embed/>
                  <p:pic>
                    <p:nvPicPr>
                      <p:cNvPr id="8" name="Object 4"/>
                      <p:cNvPicPr>
                        <a:picLocks noChangeAspect="1" noChangeArrowheads="1"/>
                      </p:cNvPicPr>
                      <p:nvPr/>
                    </p:nvPicPr>
                    <p:blipFill>
                      <a:blip r:embed="rId6"/>
                      <a:srcRect/>
                      <a:stretch>
                        <a:fillRect/>
                      </a:stretch>
                    </p:blipFill>
                    <p:spPr bwMode="auto">
                      <a:xfrm>
                        <a:off x="3825875" y="4930775"/>
                        <a:ext cx="593725" cy="1089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13476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Sept. 23, 2019</a:t>
            </a:r>
          </a:p>
        </p:txBody>
      </p:sp>
      <p:sp>
        <p:nvSpPr>
          <p:cNvPr id="9" name="Footer Placeholder 4"/>
          <p:cNvSpPr>
            <a:spLocks noGrp="1"/>
          </p:cNvSpPr>
          <p:nvPr>
            <p:ph type="ftr" sz="quarter" idx="11"/>
          </p:nvPr>
        </p:nvSpPr>
        <p:spPr/>
        <p:txBody>
          <a:bodyPr/>
          <a:lstStyle/>
          <a:p>
            <a:r>
              <a:rPr lang="en-US"/>
              <a:t>PHYS 1444-002, Fall 2019                    Dr. Jaehoon Yu</a:t>
            </a:r>
          </a:p>
        </p:txBody>
      </p:sp>
      <p:sp>
        <p:nvSpPr>
          <p:cNvPr id="10" name="Slide Number Placeholder 5"/>
          <p:cNvSpPr>
            <a:spLocks noGrp="1"/>
          </p:cNvSpPr>
          <p:nvPr>
            <p:ph type="sldNum" sz="quarter" idx="12"/>
          </p:nvPr>
        </p:nvSpPr>
        <p:spPr/>
        <p:txBody>
          <a:bodyPr/>
          <a:lstStyle/>
          <a:p>
            <a:fld id="{98AF4779-8460-7149-AE81-487E163B2C39}" type="slidenum">
              <a:rPr lang="en-US"/>
              <a:pPr/>
              <a:t>5</a:t>
            </a:fld>
            <a:endParaRPr lang="en-US"/>
          </a:p>
        </p:txBody>
      </p:sp>
      <p:sp>
        <p:nvSpPr>
          <p:cNvPr id="223234" name="Rectangle 2"/>
          <p:cNvSpPr>
            <a:spLocks noGrp="1" noChangeArrowheads="1"/>
          </p:cNvSpPr>
          <p:nvPr>
            <p:ph type="title"/>
          </p:nvPr>
        </p:nvSpPr>
        <p:spPr>
          <a:xfrm>
            <a:off x="914400" y="0"/>
            <a:ext cx="7239000" cy="685800"/>
          </a:xfrm>
        </p:spPr>
        <p:txBody>
          <a:bodyPr/>
          <a:lstStyle/>
          <a:p>
            <a:r>
              <a:rPr lang="en-US"/>
              <a:t>Electric Potential</a:t>
            </a:r>
          </a:p>
        </p:txBody>
      </p:sp>
      <p:sp>
        <p:nvSpPr>
          <p:cNvPr id="223235" name="Rectangle 3"/>
          <p:cNvSpPr>
            <a:spLocks noChangeArrowheads="1"/>
          </p:cNvSpPr>
          <p:nvPr/>
        </p:nvSpPr>
        <p:spPr bwMode="auto">
          <a:xfrm>
            <a:off x="381000" y="609600"/>
            <a:ext cx="8534400" cy="60198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only the difference in potential energy is meaningful, only the potential difference between two points is measurable</a:t>
            </a:r>
          </a:p>
          <a:p>
            <a:pPr marL="342900" indent="-342900">
              <a:spcBef>
                <a:spcPct val="20000"/>
              </a:spcBef>
              <a:buFontTx/>
              <a:buChar char="•"/>
            </a:pPr>
            <a:r>
              <a:rPr lang="en-US" sz="2800" dirty="0">
                <a:solidFill>
                  <a:schemeClr val="accent2"/>
                </a:solidFill>
                <a:latin typeface="Arial Narrow" charset="0"/>
              </a:rPr>
              <a:t>What happens when the electric force does a “positive work”?</a:t>
            </a:r>
          </a:p>
          <a:p>
            <a:pPr marL="742950" lvl="1" indent="-285750">
              <a:spcBef>
                <a:spcPct val="20000"/>
              </a:spcBef>
              <a:buFontTx/>
              <a:buChar char="–"/>
            </a:pPr>
            <a:r>
              <a:rPr lang="en-US" dirty="0">
                <a:solidFill>
                  <a:srgbClr val="660066"/>
                </a:solidFill>
                <a:latin typeface="Arial Narrow" charset="0"/>
                <a:ea typeface="ＭＳ Ｐゴシック" charset="-128"/>
              </a:rPr>
              <a:t>The charge gains kinetic energy</a:t>
            </a:r>
          </a:p>
          <a:p>
            <a:pPr marL="742950" lvl="1" indent="-285750">
              <a:spcBef>
                <a:spcPct val="20000"/>
              </a:spcBef>
              <a:buFontTx/>
              <a:buChar char="–"/>
            </a:pPr>
            <a:r>
              <a:rPr lang="en-US" dirty="0">
                <a:solidFill>
                  <a:srgbClr val="660066"/>
                </a:solidFill>
                <a:latin typeface="Arial Narrow" charset="0"/>
                <a:ea typeface="ＭＳ Ｐゴシック" charset="-128"/>
              </a:rPr>
              <a:t>Electric potential energy of the charge decreases</a:t>
            </a:r>
          </a:p>
          <a:p>
            <a:pPr marL="342900" indent="-342900">
              <a:spcBef>
                <a:spcPct val="20000"/>
              </a:spcBef>
              <a:buFontTx/>
              <a:buChar char="•"/>
            </a:pPr>
            <a:r>
              <a:rPr lang="en-US" sz="2800" dirty="0">
                <a:solidFill>
                  <a:schemeClr val="accent2"/>
                </a:solidFill>
                <a:latin typeface="Arial Narrow" charset="0"/>
              </a:rPr>
              <a:t>Thus the difference in potential energy is the same as the negative of the work, </a:t>
            </a:r>
            <a:r>
              <a:rPr lang="en-US" sz="2800" dirty="0" err="1">
                <a:solidFill>
                  <a:schemeClr val="accent2"/>
                </a:solidFill>
                <a:latin typeface="Arial Narrow" charset="0"/>
              </a:rPr>
              <a:t>W</a:t>
            </a:r>
            <a:r>
              <a:rPr lang="en-US" sz="2800" baseline="-25000" dirty="0" err="1">
                <a:solidFill>
                  <a:schemeClr val="accent2"/>
                </a:solidFill>
                <a:latin typeface="Arial Narrow" charset="0"/>
              </a:rPr>
              <a:t>ba</a:t>
            </a:r>
            <a:r>
              <a:rPr lang="en-US" sz="2800" dirty="0">
                <a:solidFill>
                  <a:schemeClr val="accent2"/>
                </a:solidFill>
                <a:latin typeface="Arial Narrow" charset="0"/>
              </a:rPr>
              <a:t>, done on the charge by the electric field to move the charge from point a to b.</a:t>
            </a:r>
          </a:p>
          <a:p>
            <a:pPr marL="342900" indent="-342900">
              <a:spcBef>
                <a:spcPct val="20000"/>
              </a:spcBef>
              <a:buFontTx/>
              <a:buChar char="•"/>
            </a:pPr>
            <a:r>
              <a:rPr lang="en-US" sz="2800" dirty="0">
                <a:solidFill>
                  <a:schemeClr val="accent2"/>
                </a:solidFill>
                <a:latin typeface="Arial Narrow" charset="0"/>
              </a:rPr>
              <a:t>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Electric potential is independent of the test charge!!  Unit?</a:t>
            </a:r>
          </a:p>
        </p:txBody>
      </p:sp>
      <p:graphicFrame>
        <p:nvGraphicFramePr>
          <p:cNvPr id="223236" name="Object 4"/>
          <p:cNvGraphicFramePr>
            <a:graphicFrameLocks noChangeAspect="1"/>
          </p:cNvGraphicFramePr>
          <p:nvPr/>
        </p:nvGraphicFramePr>
        <p:xfrm>
          <a:off x="1962150" y="5376863"/>
          <a:ext cx="896938" cy="600075"/>
        </p:xfrm>
        <a:graphic>
          <a:graphicData uri="http://schemas.openxmlformats.org/presentationml/2006/ole">
            <mc:AlternateContent xmlns:mc="http://schemas.openxmlformats.org/markup-compatibility/2006">
              <mc:Choice xmlns:v="urn:schemas-microsoft-com:vml" Requires="v">
                <p:oleObj spid="_x0000_s61129" name="Equation" r:id="rId3" imgW="330200" imgH="228600" progId="Equation.DSMT4">
                  <p:embed/>
                </p:oleObj>
              </mc:Choice>
              <mc:Fallback>
                <p:oleObj name="Equation" r:id="rId3" imgW="330200" imgH="228600" progId="Equation.DSMT4">
                  <p:embed/>
                  <p:pic>
                    <p:nvPicPr>
                      <p:cNvPr id="223236" name="Object 4"/>
                      <p:cNvPicPr>
                        <a:picLocks noChangeAspect="1" noChangeArrowheads="1"/>
                      </p:cNvPicPr>
                      <p:nvPr/>
                    </p:nvPicPr>
                    <p:blipFill>
                      <a:blip r:embed="rId4"/>
                      <a:srcRect/>
                      <a:stretch>
                        <a:fillRect/>
                      </a:stretch>
                    </p:blipFill>
                    <p:spPr bwMode="auto">
                      <a:xfrm>
                        <a:off x="1962150" y="5376863"/>
                        <a:ext cx="896938" cy="600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3237" name="Object 5"/>
          <p:cNvGraphicFramePr>
            <a:graphicFrameLocks noChangeAspect="1"/>
          </p:cNvGraphicFramePr>
          <p:nvPr/>
        </p:nvGraphicFramePr>
        <p:xfrm>
          <a:off x="2860675" y="5376863"/>
          <a:ext cx="1482725" cy="600075"/>
        </p:xfrm>
        <a:graphic>
          <a:graphicData uri="http://schemas.openxmlformats.org/presentationml/2006/ole">
            <mc:AlternateContent xmlns:mc="http://schemas.openxmlformats.org/markup-compatibility/2006">
              <mc:Choice xmlns:v="urn:schemas-microsoft-com:vml" Requires="v">
                <p:oleObj spid="_x0000_s61130" name="Equation" r:id="rId5" imgW="546100" imgH="228600" progId="Equation.DSMT4">
                  <p:embed/>
                </p:oleObj>
              </mc:Choice>
              <mc:Fallback>
                <p:oleObj name="Equation" r:id="rId5" imgW="546100" imgH="228600" progId="Equation.DSMT4">
                  <p:embed/>
                  <p:pic>
                    <p:nvPicPr>
                      <p:cNvPr id="223237" name="Object 5"/>
                      <p:cNvPicPr>
                        <a:picLocks noChangeAspect="1" noChangeArrowheads="1"/>
                      </p:cNvPicPr>
                      <p:nvPr/>
                    </p:nvPicPr>
                    <p:blipFill>
                      <a:blip r:embed="rId6"/>
                      <a:srcRect/>
                      <a:stretch>
                        <a:fillRect/>
                      </a:stretch>
                    </p:blipFill>
                    <p:spPr bwMode="auto">
                      <a:xfrm>
                        <a:off x="2860675" y="5376863"/>
                        <a:ext cx="1482725" cy="600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3238" name="Object 6"/>
          <p:cNvGraphicFramePr>
            <a:graphicFrameLocks noChangeAspect="1"/>
          </p:cNvGraphicFramePr>
          <p:nvPr/>
        </p:nvGraphicFramePr>
        <p:xfrm>
          <a:off x="4316413" y="5165725"/>
          <a:ext cx="1685925" cy="1100138"/>
        </p:xfrm>
        <a:graphic>
          <a:graphicData uri="http://schemas.openxmlformats.org/presentationml/2006/ole">
            <mc:AlternateContent xmlns:mc="http://schemas.openxmlformats.org/markup-compatibility/2006">
              <mc:Choice xmlns:v="urn:schemas-microsoft-com:vml" Requires="v">
                <p:oleObj spid="_x0000_s61131" name="Equation" r:id="rId7" imgW="622300" imgH="419100" progId="Equation.DSMT4">
                  <p:embed/>
                </p:oleObj>
              </mc:Choice>
              <mc:Fallback>
                <p:oleObj name="Equation" r:id="rId7" imgW="622300" imgH="419100" progId="Equation.DSMT4">
                  <p:embed/>
                  <p:pic>
                    <p:nvPicPr>
                      <p:cNvPr id="223238" name="Object 6"/>
                      <p:cNvPicPr>
                        <a:picLocks noChangeAspect="1" noChangeArrowheads="1"/>
                      </p:cNvPicPr>
                      <p:nvPr/>
                    </p:nvPicPr>
                    <p:blipFill>
                      <a:blip r:embed="rId8"/>
                      <a:srcRect/>
                      <a:stretch>
                        <a:fillRect/>
                      </a:stretch>
                    </p:blipFill>
                    <p:spPr bwMode="auto">
                      <a:xfrm>
                        <a:off x="4316413" y="5165725"/>
                        <a:ext cx="1685925" cy="1100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3239" name="Object 7"/>
          <p:cNvGraphicFramePr>
            <a:graphicFrameLocks noChangeAspect="1"/>
          </p:cNvGraphicFramePr>
          <p:nvPr/>
        </p:nvGraphicFramePr>
        <p:xfrm>
          <a:off x="5970588" y="5165725"/>
          <a:ext cx="963612" cy="1100138"/>
        </p:xfrm>
        <a:graphic>
          <a:graphicData uri="http://schemas.openxmlformats.org/presentationml/2006/ole">
            <mc:AlternateContent xmlns:mc="http://schemas.openxmlformats.org/markup-compatibility/2006">
              <mc:Choice xmlns:v="urn:schemas-microsoft-com:vml" Requires="v">
                <p:oleObj spid="_x0000_s61132" name="Equation" r:id="rId9" imgW="355600" imgH="419100" progId="Equation.DSMT4">
                  <p:embed/>
                </p:oleObj>
              </mc:Choice>
              <mc:Fallback>
                <p:oleObj name="Equation" r:id="rId9" imgW="355600" imgH="419100" progId="Equation.DSMT4">
                  <p:embed/>
                  <p:pic>
                    <p:nvPicPr>
                      <p:cNvPr id="223239" name="Object 7"/>
                      <p:cNvPicPr>
                        <a:picLocks noChangeAspect="1" noChangeArrowheads="1"/>
                      </p:cNvPicPr>
                      <p:nvPr/>
                    </p:nvPicPr>
                    <p:blipFill>
                      <a:blip r:embed="rId10"/>
                      <a:srcRect/>
                      <a:stretch>
                        <a:fillRect/>
                      </a:stretch>
                    </p:blipFill>
                    <p:spPr bwMode="auto">
                      <a:xfrm>
                        <a:off x="5970588" y="5165725"/>
                        <a:ext cx="963612" cy="1100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 name="Text Box 5">
            <a:extLst>
              <a:ext uri="{FF2B5EF4-FFF2-40B4-BE49-F238E27FC236}">
                <a16:creationId xmlns:a16="http://schemas.microsoft.com/office/drawing/2014/main" id="{DEE34232-C6DB-AC41-8EEE-FAFB9570638C}"/>
              </a:ext>
            </a:extLst>
          </p:cNvPr>
          <p:cNvSpPr txBox="1">
            <a:spLocks noChangeArrowheads="1"/>
          </p:cNvSpPr>
          <p:nvPr/>
        </p:nvSpPr>
        <p:spPr bwMode="auto">
          <a:xfrm>
            <a:off x="7762618" y="6248400"/>
            <a:ext cx="543181" cy="369332"/>
          </a:xfrm>
          <a:prstGeom prst="rect">
            <a:avLst/>
          </a:prstGeom>
          <a:solidFill>
            <a:srgbClr val="FFFF66"/>
          </a:solidFill>
          <a:ln w="38100">
            <a:solidFill>
              <a:srgbClr val="CC0000"/>
            </a:solidFill>
            <a:miter lim="800000"/>
            <a:headEnd/>
            <a:tailEnd/>
          </a:ln>
          <a:effectLst/>
        </p:spPr>
        <p:txBody>
          <a:bodyPr wrap="square">
            <a:prstTxWarp prst="textNoShape">
              <a:avLst/>
            </a:prstTxWarp>
            <a:spAutoFit/>
          </a:bodyPr>
          <a:lstStyle/>
          <a:p>
            <a:pPr algn="ctr"/>
            <a:r>
              <a:rPr lang="en-US" sz="1800" b="1" dirty="0">
                <a:solidFill>
                  <a:srgbClr val="CC0000"/>
                </a:solidFill>
                <a:latin typeface="Arial Narrow" charset="0"/>
              </a:rPr>
              <a:t>J/C</a:t>
            </a:r>
          </a:p>
        </p:txBody>
      </p:sp>
    </p:spTree>
    <p:extLst>
      <p:ext uri="{BB962C8B-B14F-4D97-AF65-F5344CB8AC3E}">
        <p14:creationId xmlns:p14="http://schemas.microsoft.com/office/powerpoint/2010/main" val="403515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Sept. 23, 2019</a:t>
            </a:r>
          </a:p>
        </p:txBody>
      </p:sp>
      <p:sp>
        <p:nvSpPr>
          <p:cNvPr id="8" name="Footer Placeholder 4"/>
          <p:cNvSpPr>
            <a:spLocks noGrp="1"/>
          </p:cNvSpPr>
          <p:nvPr>
            <p:ph type="ftr" sz="quarter" idx="11"/>
          </p:nvPr>
        </p:nvSpPr>
        <p:spPr/>
        <p:txBody>
          <a:bodyPr/>
          <a:lstStyle/>
          <a:p>
            <a:r>
              <a:rPr lang="en-US"/>
              <a:t>PHYS 1444-002, Fall 2019                    Dr. Jaehoon Yu</a:t>
            </a:r>
          </a:p>
        </p:txBody>
      </p:sp>
      <p:sp>
        <p:nvSpPr>
          <p:cNvPr id="9" name="Slide Number Placeholder 5"/>
          <p:cNvSpPr>
            <a:spLocks noGrp="1"/>
          </p:cNvSpPr>
          <p:nvPr>
            <p:ph type="sldNum" sz="quarter" idx="12"/>
          </p:nvPr>
        </p:nvSpPr>
        <p:spPr/>
        <p:txBody>
          <a:bodyPr/>
          <a:lstStyle/>
          <a:p>
            <a:fld id="{751AD8D7-BACB-8041-9ED3-816531938109}" type="slidenum">
              <a:rPr lang="en-US"/>
              <a:pPr/>
              <a:t>6</a:t>
            </a:fld>
            <a:endParaRPr lang="en-US"/>
          </a:p>
        </p:txBody>
      </p:sp>
      <p:pic>
        <p:nvPicPr>
          <p:cNvPr id="224258" name="Picture 2" descr="FG23_001"/>
          <p:cNvPicPr>
            <a:picLocks noChangeAspect="1" noChangeArrowheads="1"/>
          </p:cNvPicPr>
          <p:nvPr/>
        </p:nvPicPr>
        <p:blipFill>
          <a:blip r:embed="rId2"/>
          <a:srcRect/>
          <a:stretch>
            <a:fillRect/>
          </a:stretch>
        </p:blipFill>
        <p:spPr bwMode="auto">
          <a:xfrm>
            <a:off x="6248400" y="2362200"/>
            <a:ext cx="3200400" cy="2606675"/>
          </a:xfrm>
          <a:prstGeom prst="rect">
            <a:avLst/>
          </a:prstGeom>
          <a:noFill/>
        </p:spPr>
      </p:pic>
      <p:sp>
        <p:nvSpPr>
          <p:cNvPr id="224259" name="Rectangle 3"/>
          <p:cNvSpPr>
            <a:spLocks noGrp="1" noChangeArrowheads="1"/>
          </p:cNvSpPr>
          <p:nvPr>
            <p:ph type="title"/>
          </p:nvPr>
        </p:nvSpPr>
        <p:spPr>
          <a:xfrm>
            <a:off x="457200" y="0"/>
            <a:ext cx="8153400" cy="685800"/>
          </a:xfrm>
        </p:spPr>
        <p:txBody>
          <a:bodyPr/>
          <a:lstStyle/>
          <a:p>
            <a:r>
              <a:rPr lang="en-US"/>
              <a:t>A Few Things about Electric Potential</a:t>
            </a:r>
          </a:p>
        </p:txBody>
      </p:sp>
      <p:sp>
        <p:nvSpPr>
          <p:cNvPr id="224260" name="Rectangle 4"/>
          <p:cNvSpPr>
            <a:spLocks noChangeArrowheads="1"/>
          </p:cNvSpPr>
          <p:nvPr/>
        </p:nvSpPr>
        <p:spPr bwMode="auto">
          <a:xfrm>
            <a:off x="381000" y="5334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What does the electric potential depend on?</a:t>
            </a:r>
          </a:p>
          <a:p>
            <a:pPr marL="742950" lvl="1" indent="-285750">
              <a:spcBef>
                <a:spcPct val="20000"/>
              </a:spcBef>
              <a:buFontTx/>
              <a:buChar char="–"/>
            </a:pPr>
            <a:r>
              <a:rPr lang="en-US" sz="2000" dirty="0">
                <a:solidFill>
                  <a:srgbClr val="660066"/>
                </a:solidFill>
                <a:latin typeface="Arial Narrow" charset="0"/>
                <a:ea typeface="ＭＳ Ｐゴシック" charset="-128"/>
              </a:rPr>
              <a:t>Other charges that create the field</a:t>
            </a:r>
          </a:p>
          <a:p>
            <a:pPr marL="742950" lvl="1" indent="-285750">
              <a:spcBef>
                <a:spcPct val="20000"/>
              </a:spcBef>
              <a:buFontTx/>
              <a:buChar char="–"/>
            </a:pPr>
            <a:r>
              <a:rPr lang="en-US" sz="2000" dirty="0">
                <a:solidFill>
                  <a:srgbClr val="660066"/>
                </a:solidFill>
                <a:latin typeface="Arial Narrow" charset="0"/>
                <a:ea typeface="ＭＳ Ｐゴシック" charset="-128"/>
              </a:rPr>
              <a:t>What about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No, the electric potential is independent of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Test charge gains potential energy by existing in the potential created by other charges</a:t>
            </a:r>
          </a:p>
          <a:p>
            <a:pPr marL="342900" indent="-342900">
              <a:spcBef>
                <a:spcPct val="20000"/>
              </a:spcBef>
              <a:buFontTx/>
              <a:buChar char="•"/>
            </a:pPr>
            <a:r>
              <a:rPr lang="en-US" dirty="0">
                <a:solidFill>
                  <a:schemeClr val="accent2"/>
                </a:solidFill>
                <a:latin typeface="Arial Narrow" charset="0"/>
              </a:rPr>
              <a:t>Which plate is at a higher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Positive plate.  Why?</a:t>
            </a:r>
          </a:p>
          <a:p>
            <a:pPr marL="1143000" lvl="2" indent="-228600">
              <a:spcBef>
                <a:spcPct val="20000"/>
              </a:spcBef>
              <a:buFontTx/>
              <a:buChar char="•"/>
            </a:pPr>
            <a:r>
              <a:rPr lang="en-US" sz="1800" dirty="0">
                <a:solidFill>
                  <a:srgbClr val="003300"/>
                </a:solidFill>
                <a:latin typeface="Arial Narrow" charset="0"/>
                <a:ea typeface="ＭＳ Ｐゴシック" charset="-128"/>
              </a:rPr>
              <a:t>Since positive charge has the greatest potential energy on it.</a:t>
            </a:r>
          </a:p>
          <a:p>
            <a:pPr marL="742950" lvl="1" indent="-285750">
              <a:spcBef>
                <a:spcPct val="20000"/>
              </a:spcBef>
              <a:buFontTx/>
              <a:buChar char="–"/>
            </a:pPr>
            <a:r>
              <a:rPr lang="en-US" sz="2000" dirty="0">
                <a:solidFill>
                  <a:srgbClr val="660066"/>
                </a:solidFill>
                <a:latin typeface="Arial Narrow" charset="0"/>
                <a:ea typeface="ＭＳ Ｐゴシック" charset="-128"/>
              </a:rPr>
              <a:t>What happens to the positive charge if it is let go?</a:t>
            </a:r>
          </a:p>
          <a:p>
            <a:pPr marL="1143000" lvl="2" indent="-228600">
              <a:spcBef>
                <a:spcPct val="20000"/>
              </a:spcBef>
              <a:buFontTx/>
              <a:buChar char="•"/>
            </a:pPr>
            <a:r>
              <a:rPr lang="en-US" sz="1800" dirty="0">
                <a:solidFill>
                  <a:srgbClr val="003300"/>
                </a:solidFill>
                <a:latin typeface="Arial Narrow" charset="0"/>
                <a:ea typeface="ＭＳ Ｐゴシック" charset="-128"/>
              </a:rPr>
              <a:t>It moves from higher potential to lower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How about a negative charge?</a:t>
            </a:r>
          </a:p>
          <a:p>
            <a:pPr marL="1143000" lvl="2" indent="-228600">
              <a:spcBef>
                <a:spcPct val="20000"/>
              </a:spcBef>
              <a:buFontTx/>
              <a:buChar char="•"/>
            </a:pPr>
            <a:r>
              <a:rPr lang="en-US" sz="1800" dirty="0">
                <a:solidFill>
                  <a:srgbClr val="003300"/>
                </a:solidFill>
                <a:latin typeface="Arial Narrow" charset="0"/>
                <a:ea typeface="ＭＳ Ｐゴシック" charset="-128"/>
              </a:rPr>
              <a:t>Its potential energy is higher on the negative plate.  Thus, it moves from negative plate to positive. Potential difference is the same.</a:t>
            </a:r>
          </a:p>
          <a:p>
            <a:pPr marL="342900" indent="-342900">
              <a:spcBef>
                <a:spcPct val="20000"/>
              </a:spcBef>
              <a:buFontTx/>
              <a:buChar char="•"/>
            </a:pPr>
            <a:r>
              <a:rPr lang="en-US" dirty="0">
                <a:solidFill>
                  <a:schemeClr val="accent2"/>
                </a:solidFill>
                <a:latin typeface="Arial Narrow" charset="0"/>
              </a:rPr>
              <a:t>The unit of the electric potential is Volt (V).</a:t>
            </a:r>
          </a:p>
          <a:p>
            <a:pPr marL="342900" indent="-342900">
              <a:spcBef>
                <a:spcPct val="20000"/>
              </a:spcBef>
              <a:buFontTx/>
              <a:buChar char="•"/>
            </a:pPr>
            <a:r>
              <a:rPr lang="en-US" dirty="0">
                <a:solidFill>
                  <a:schemeClr val="accent2"/>
                </a:solidFill>
                <a:latin typeface="Arial Narrow" charset="0"/>
              </a:rPr>
              <a:t>From the definition, 1V = 1J/C.</a:t>
            </a:r>
            <a:endParaRPr lang="en-US" sz="3200" dirty="0">
              <a:solidFill>
                <a:schemeClr val="accent2"/>
              </a:solidFill>
              <a:latin typeface="Arial Narrow" charset="0"/>
            </a:endParaRPr>
          </a:p>
        </p:txBody>
      </p:sp>
      <p:sp>
        <p:nvSpPr>
          <p:cNvPr id="224261" name="Text Box 5"/>
          <p:cNvSpPr txBox="1">
            <a:spLocks noChangeArrowheads="1"/>
          </p:cNvSpPr>
          <p:nvPr/>
        </p:nvSpPr>
        <p:spPr bwMode="auto">
          <a:xfrm>
            <a:off x="6019800" y="5257800"/>
            <a:ext cx="2971800" cy="679450"/>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Zero point of electric potential can be chosen arbitrarily.</a:t>
            </a:r>
          </a:p>
        </p:txBody>
      </p:sp>
      <p:sp>
        <p:nvSpPr>
          <p:cNvPr id="224262" name="Text Box 6"/>
          <p:cNvSpPr txBox="1">
            <a:spLocks noChangeArrowheads="1"/>
          </p:cNvSpPr>
          <p:nvPr/>
        </p:nvSpPr>
        <p:spPr bwMode="auto">
          <a:xfrm>
            <a:off x="6019800" y="6026150"/>
            <a:ext cx="2971800" cy="646331"/>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dirty="0">
                <a:solidFill>
                  <a:srgbClr val="CC0000"/>
                </a:solidFill>
                <a:latin typeface="Arial Narrow" charset="0"/>
              </a:rPr>
              <a:t>Often the ground, a conductor connected to Earth, is zero.</a:t>
            </a:r>
          </a:p>
        </p:txBody>
      </p:sp>
    </p:spTree>
    <p:extLst>
      <p:ext uri="{BB962C8B-B14F-4D97-AF65-F5344CB8AC3E}">
        <p14:creationId xmlns:p14="http://schemas.microsoft.com/office/powerpoint/2010/main" val="33983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Sept. 23, 2019</a:t>
            </a:r>
          </a:p>
        </p:txBody>
      </p:sp>
      <p:sp>
        <p:nvSpPr>
          <p:cNvPr id="8" name="Footer Placeholder 4"/>
          <p:cNvSpPr>
            <a:spLocks noGrp="1"/>
          </p:cNvSpPr>
          <p:nvPr>
            <p:ph type="ftr" sz="quarter" idx="11"/>
          </p:nvPr>
        </p:nvSpPr>
        <p:spPr/>
        <p:txBody>
          <a:bodyPr/>
          <a:lstStyle/>
          <a:p>
            <a:r>
              <a:rPr lang="en-US"/>
              <a:t>PHYS 1444-002, Fall 2019                    Dr. Jaehoon Yu</a:t>
            </a:r>
            <a:endParaRPr lang="en-US" dirty="0"/>
          </a:p>
        </p:txBody>
      </p:sp>
      <p:sp>
        <p:nvSpPr>
          <p:cNvPr id="9" name="Slide Number Placeholder 5"/>
          <p:cNvSpPr>
            <a:spLocks noGrp="1"/>
          </p:cNvSpPr>
          <p:nvPr>
            <p:ph type="sldNum" sz="quarter" idx="12"/>
          </p:nvPr>
        </p:nvSpPr>
        <p:spPr/>
        <p:txBody>
          <a:bodyPr/>
          <a:lstStyle/>
          <a:p>
            <a:fld id="{169E5CA8-1B15-4145-A5F6-7A69B4477714}" type="slidenum">
              <a:rPr lang="en-US"/>
              <a:pPr/>
              <a:t>7</a:t>
            </a:fld>
            <a:endParaRPr lang="en-US"/>
          </a:p>
        </p:txBody>
      </p:sp>
      <p:pic>
        <p:nvPicPr>
          <p:cNvPr id="225282" name="Picture 2" descr="FG23_001"/>
          <p:cNvPicPr>
            <a:picLocks noChangeAspect="1" noChangeArrowheads="1"/>
          </p:cNvPicPr>
          <p:nvPr/>
        </p:nvPicPr>
        <p:blipFill>
          <a:blip r:embed="rId2"/>
          <a:srcRect/>
          <a:stretch>
            <a:fillRect/>
          </a:stretch>
        </p:blipFill>
        <p:spPr bwMode="auto">
          <a:xfrm>
            <a:off x="6629400" y="228600"/>
            <a:ext cx="3200400" cy="2606675"/>
          </a:xfrm>
          <a:prstGeom prst="rect">
            <a:avLst/>
          </a:prstGeom>
          <a:noFill/>
        </p:spPr>
      </p:pic>
      <p:sp>
        <p:nvSpPr>
          <p:cNvPr id="225283" name="Rectangle 3"/>
          <p:cNvSpPr>
            <a:spLocks noGrp="1" noChangeArrowheads="1"/>
          </p:cNvSpPr>
          <p:nvPr>
            <p:ph type="title"/>
          </p:nvPr>
        </p:nvSpPr>
        <p:spPr>
          <a:xfrm>
            <a:off x="228600" y="76200"/>
            <a:ext cx="8686800" cy="762000"/>
          </a:xfrm>
        </p:spPr>
        <p:txBody>
          <a:bodyPr/>
          <a:lstStyle/>
          <a:p>
            <a:r>
              <a:rPr lang="en-US" dirty="0"/>
              <a:t>Example 23 – 1 </a:t>
            </a:r>
          </a:p>
        </p:txBody>
      </p:sp>
      <p:sp>
        <p:nvSpPr>
          <p:cNvPr id="225284" name="Text Box 4"/>
          <p:cNvSpPr txBox="1">
            <a:spLocks noChangeArrowheads="1"/>
          </p:cNvSpPr>
          <p:nvPr/>
        </p:nvSpPr>
        <p:spPr bwMode="auto">
          <a:xfrm>
            <a:off x="152400" y="762000"/>
            <a:ext cx="7315200" cy="22272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A negative charge: </a:t>
            </a:r>
            <a:r>
              <a:rPr lang="en-US" sz="2800">
                <a:solidFill>
                  <a:schemeClr val="accent2"/>
                </a:solidFill>
                <a:latin typeface="Arial Narrow" charset="0"/>
              </a:rPr>
              <a:t>Suppose a negative charge, such as an electron, is placed at point </a:t>
            </a:r>
            <a:r>
              <a:rPr lang="en-US" sz="2800" i="1">
                <a:solidFill>
                  <a:schemeClr val="accent2"/>
                </a:solidFill>
                <a:latin typeface="Arial Narrow" charset="0"/>
              </a:rPr>
              <a:t>b</a:t>
            </a:r>
            <a:r>
              <a:rPr lang="en-US" sz="2800">
                <a:solidFill>
                  <a:schemeClr val="accent2"/>
                </a:solidFill>
                <a:latin typeface="Arial Narrow" charset="0"/>
              </a:rPr>
              <a:t> in the figure.  If the electron is free to move, will its electric potential energy increase or decrease?  How will the electric potential change?</a:t>
            </a:r>
          </a:p>
        </p:txBody>
      </p:sp>
      <p:sp>
        <p:nvSpPr>
          <p:cNvPr id="225285" name="Rectangle 5"/>
          <p:cNvSpPr>
            <a:spLocks noGrp="1" noChangeArrowheads="1"/>
          </p:cNvSpPr>
          <p:nvPr>
            <p:ph type="body" idx="1"/>
          </p:nvPr>
        </p:nvSpPr>
        <p:spPr>
          <a:xfrm>
            <a:off x="152400" y="3124200"/>
            <a:ext cx="8991600" cy="1600200"/>
          </a:xfrm>
        </p:spPr>
        <p:txBody>
          <a:bodyPr/>
          <a:lstStyle/>
          <a:p>
            <a:pPr>
              <a:lnSpc>
                <a:spcPct val="80000"/>
              </a:lnSpc>
            </a:pPr>
            <a:r>
              <a:rPr lang="en-US" sz="2800" dirty="0"/>
              <a:t>An electron placed at point </a:t>
            </a:r>
            <a:r>
              <a:rPr lang="en-US" sz="2800" i="1" dirty="0"/>
              <a:t>b</a:t>
            </a:r>
            <a:r>
              <a:rPr lang="en-US" sz="2800" dirty="0"/>
              <a:t> will move toward the positive plate since it was released at its highest </a:t>
            </a:r>
            <a:r>
              <a:rPr lang="en-US" sz="2800" b="1" u="sng" dirty="0">
                <a:solidFill>
                  <a:srgbClr val="C00000"/>
                </a:solidFill>
              </a:rPr>
              <a:t>potential energy </a:t>
            </a:r>
            <a:r>
              <a:rPr lang="en-US" sz="2800" dirty="0"/>
              <a:t>point.</a:t>
            </a:r>
          </a:p>
          <a:p>
            <a:pPr>
              <a:lnSpc>
                <a:spcPct val="80000"/>
              </a:lnSpc>
            </a:pPr>
            <a:r>
              <a:rPr lang="en-US" sz="2800" dirty="0"/>
              <a:t>It will gain kinetic energy as it moves toward left, decreasing its potential energy.</a:t>
            </a:r>
          </a:p>
        </p:txBody>
      </p:sp>
      <p:sp>
        <p:nvSpPr>
          <p:cNvPr id="225286" name="Rectangle 6"/>
          <p:cNvSpPr>
            <a:spLocks noChangeArrowheads="1"/>
          </p:cNvSpPr>
          <p:nvPr/>
        </p:nvSpPr>
        <p:spPr bwMode="auto">
          <a:xfrm>
            <a:off x="76200" y="4724400"/>
            <a:ext cx="8991600" cy="16002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electron, however, moves from the point </a:t>
            </a:r>
            <a:r>
              <a:rPr lang="en-US" sz="2800" i="1" dirty="0">
                <a:solidFill>
                  <a:srgbClr val="FF0000"/>
                </a:solidFill>
                <a:latin typeface="Arial Narrow" charset="0"/>
              </a:rPr>
              <a:t>b</a:t>
            </a:r>
            <a:r>
              <a:rPr lang="en-US" sz="2800" dirty="0">
                <a:solidFill>
                  <a:schemeClr val="accent2"/>
                </a:solidFill>
                <a:latin typeface="Arial Narrow" charset="0"/>
              </a:rPr>
              <a:t> at a lower potential to point </a:t>
            </a:r>
            <a:r>
              <a:rPr lang="en-US" sz="2800" i="1" dirty="0">
                <a:solidFill>
                  <a:srgbClr val="FF0000"/>
                </a:solidFill>
                <a:latin typeface="Arial Narrow" charset="0"/>
              </a:rPr>
              <a:t>a</a:t>
            </a:r>
            <a:r>
              <a:rPr lang="en-US" sz="2800" dirty="0">
                <a:solidFill>
                  <a:schemeClr val="accent2"/>
                </a:solidFill>
                <a:latin typeface="Arial Narrow" charset="0"/>
              </a:rPr>
              <a:t> at a higher </a:t>
            </a:r>
            <a:r>
              <a:rPr lang="en-US" sz="2800" b="1" u="sng" dirty="0">
                <a:solidFill>
                  <a:srgbClr val="C00000"/>
                </a:solidFill>
                <a:latin typeface="Arial Narrow" charset="0"/>
              </a:rPr>
              <a:t>potential</a:t>
            </a:r>
            <a:r>
              <a:rPr lang="en-US" sz="2800" dirty="0">
                <a:solidFill>
                  <a:schemeClr val="accent2"/>
                </a:solidFill>
                <a:latin typeface="Arial Narrow" charset="0"/>
              </a:rPr>
              <a:t>. </a:t>
            </a:r>
            <a:r>
              <a:rPr lang="en-US" sz="2800" dirty="0">
                <a:solidFill>
                  <a:schemeClr val="accent2"/>
                </a:solidFill>
                <a:latin typeface="Symbol" charset="2"/>
              </a:rPr>
              <a:t>Δ</a:t>
            </a:r>
            <a:r>
              <a:rPr lang="en-US" sz="2800" dirty="0">
                <a:solidFill>
                  <a:schemeClr val="accent2"/>
                </a:solidFill>
                <a:latin typeface="Arial Narrow" charset="0"/>
              </a:rPr>
              <a:t>V=</a:t>
            </a:r>
            <a:r>
              <a:rPr lang="en-US" sz="2800" dirty="0" err="1">
                <a:solidFill>
                  <a:schemeClr val="accent2"/>
                </a:solidFill>
                <a:latin typeface="Arial Narrow" charset="0"/>
              </a:rPr>
              <a:t>V</a:t>
            </a:r>
            <a:r>
              <a:rPr lang="en-US" sz="2800" baseline="-25000" dirty="0" err="1">
                <a:solidFill>
                  <a:schemeClr val="accent2"/>
                </a:solidFill>
                <a:latin typeface="Arial Narrow" charset="0"/>
              </a:rPr>
              <a:t>a</a:t>
            </a:r>
            <a:r>
              <a:rPr lang="en-US" sz="2800" baseline="-25000" dirty="0">
                <a:solidFill>
                  <a:schemeClr val="accent2"/>
                </a:solidFill>
                <a:latin typeface="Arial Narrow" charset="0"/>
              </a:rPr>
              <a:t> </a:t>
            </a:r>
            <a:r>
              <a:rPr lang="mr-IN" sz="2800" dirty="0">
                <a:solidFill>
                  <a:schemeClr val="accent2"/>
                </a:solidFill>
                <a:latin typeface="Arial Narrow" charset="0"/>
              </a:rPr>
              <a:t>–</a:t>
            </a:r>
            <a:r>
              <a:rPr lang="en-US" sz="2800" dirty="0">
                <a:solidFill>
                  <a:schemeClr val="accent2"/>
                </a:solidFill>
                <a:latin typeface="Arial Narrow" charset="0"/>
              </a:rPr>
              <a:t> </a:t>
            </a:r>
            <a:r>
              <a:rPr lang="en-US" sz="2800" dirty="0" err="1">
                <a:solidFill>
                  <a:schemeClr val="accent2"/>
                </a:solidFill>
                <a:latin typeface="Arial Narrow" charset="0"/>
              </a:rPr>
              <a:t>V</a:t>
            </a:r>
            <a:r>
              <a:rPr lang="en-US" sz="2800" baseline="-25000" dirty="0" err="1">
                <a:solidFill>
                  <a:schemeClr val="accent2"/>
                </a:solidFill>
                <a:latin typeface="Arial Narrow" charset="0"/>
              </a:rPr>
              <a:t>b</a:t>
            </a:r>
            <a:r>
              <a:rPr lang="en-US" sz="2800" dirty="0">
                <a:solidFill>
                  <a:schemeClr val="accent2"/>
                </a:solidFill>
                <a:latin typeface="Arial Narrow" charset="0"/>
              </a:rPr>
              <a:t>&gt;0.</a:t>
            </a:r>
          </a:p>
          <a:p>
            <a:pPr marL="342900" indent="-342900">
              <a:lnSpc>
                <a:spcPct val="80000"/>
              </a:lnSpc>
              <a:spcBef>
                <a:spcPct val="20000"/>
              </a:spcBef>
              <a:buFontTx/>
              <a:buChar char="•"/>
            </a:pPr>
            <a:r>
              <a:rPr lang="en-US" sz="2800" dirty="0">
                <a:solidFill>
                  <a:schemeClr val="accent2"/>
                </a:solidFill>
                <a:latin typeface="Arial Narrow" charset="0"/>
              </a:rPr>
              <a:t>This is because the </a:t>
            </a:r>
            <a:r>
              <a:rPr lang="en-US" sz="2800" b="1" u="sng" dirty="0">
                <a:solidFill>
                  <a:srgbClr val="C00000"/>
                </a:solidFill>
                <a:latin typeface="Arial Narrow" charset="0"/>
              </a:rPr>
              <a:t>potential is generated by the charges on the plates</a:t>
            </a:r>
            <a:r>
              <a:rPr lang="en-US" sz="2800" dirty="0">
                <a:solidFill>
                  <a:schemeClr val="accent2"/>
                </a:solidFill>
                <a:latin typeface="Arial Narrow" charset="0"/>
              </a:rPr>
              <a:t> not by the electron.</a:t>
            </a:r>
          </a:p>
        </p:txBody>
      </p:sp>
    </p:spTree>
    <p:extLst>
      <p:ext uri="{BB962C8B-B14F-4D97-AF65-F5344CB8AC3E}">
        <p14:creationId xmlns:p14="http://schemas.microsoft.com/office/powerpoint/2010/main" val="1379343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Sept. 23, 2019</a:t>
            </a:r>
          </a:p>
        </p:txBody>
      </p:sp>
      <p:sp>
        <p:nvSpPr>
          <p:cNvPr id="8" name="Footer Placeholder 4"/>
          <p:cNvSpPr>
            <a:spLocks noGrp="1"/>
          </p:cNvSpPr>
          <p:nvPr>
            <p:ph type="ftr" sz="quarter" idx="11"/>
          </p:nvPr>
        </p:nvSpPr>
        <p:spPr/>
        <p:txBody>
          <a:bodyPr/>
          <a:lstStyle/>
          <a:p>
            <a:r>
              <a:rPr lang="en-US"/>
              <a:t>PHYS 1444-002, Fall 2019                    Dr. Jaehoon Yu</a:t>
            </a:r>
          </a:p>
        </p:txBody>
      </p:sp>
      <p:sp>
        <p:nvSpPr>
          <p:cNvPr id="9" name="Slide Number Placeholder 5"/>
          <p:cNvSpPr>
            <a:spLocks noGrp="1"/>
          </p:cNvSpPr>
          <p:nvPr>
            <p:ph type="sldNum" sz="quarter" idx="12"/>
          </p:nvPr>
        </p:nvSpPr>
        <p:spPr/>
        <p:txBody>
          <a:bodyPr/>
          <a:lstStyle/>
          <a:p>
            <a:fld id="{292B0011-6D50-EE4E-AF7F-8236F88EF9A0}" type="slidenum">
              <a:rPr lang="en-US"/>
              <a:pPr/>
              <a:t>8</a:t>
            </a:fld>
            <a:endParaRPr lang="en-US"/>
          </a:p>
        </p:txBody>
      </p:sp>
      <p:sp>
        <p:nvSpPr>
          <p:cNvPr id="226306" name="Rectangle 2"/>
          <p:cNvSpPr>
            <a:spLocks noGrp="1" noChangeArrowheads="1"/>
          </p:cNvSpPr>
          <p:nvPr>
            <p:ph type="title"/>
          </p:nvPr>
        </p:nvSpPr>
        <p:spPr>
          <a:xfrm>
            <a:off x="381000" y="0"/>
            <a:ext cx="8382000" cy="685800"/>
          </a:xfrm>
        </p:spPr>
        <p:txBody>
          <a:bodyPr/>
          <a:lstStyle/>
          <a:p>
            <a:r>
              <a:rPr lang="en-US" dirty="0"/>
              <a:t>Electric Potential and Potential Energy </a:t>
            </a:r>
          </a:p>
        </p:txBody>
      </p:sp>
      <p:sp>
        <p:nvSpPr>
          <p:cNvPr id="226307" name="Rectangle 3"/>
          <p:cNvSpPr>
            <a:spLocks noChangeArrowheads="1"/>
          </p:cNvSpPr>
          <p:nvPr/>
        </p:nvSpPr>
        <p:spPr bwMode="auto">
          <a:xfrm>
            <a:off x="381000" y="533400"/>
            <a:ext cx="83820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definition of the electric potential?</a:t>
            </a:r>
          </a:p>
          <a:p>
            <a:pPr marL="742950" lvl="1" indent="-285750">
              <a:spcBef>
                <a:spcPct val="20000"/>
              </a:spcBef>
              <a:buFontTx/>
              <a:buChar char="–"/>
            </a:pPr>
            <a:r>
              <a:rPr lang="en-US" dirty="0">
                <a:solidFill>
                  <a:srgbClr val="660066"/>
                </a:solidFill>
                <a:latin typeface="Arial Narrow" charset="0"/>
                <a:ea typeface="ＭＳ Ｐゴシック" charset="-128"/>
              </a:rPr>
              <a:t>The potential energy difference per unit charge </a:t>
            </a:r>
          </a:p>
          <a:p>
            <a:pPr marL="342900" indent="-342900">
              <a:spcBef>
                <a:spcPct val="20000"/>
              </a:spcBef>
              <a:buFontTx/>
              <a:buChar char="•"/>
            </a:pPr>
            <a:r>
              <a:rPr lang="en-US" sz="2800" dirty="0">
                <a:solidFill>
                  <a:schemeClr val="accent2"/>
                </a:solidFill>
                <a:latin typeface="Arial Narrow" charset="0"/>
              </a:rPr>
              <a:t>OK, then, how would you express the potential energy that a charge </a:t>
            </a:r>
            <a:r>
              <a:rPr lang="en-US" sz="2800" dirty="0" err="1">
                <a:solidFill>
                  <a:schemeClr val="accent2"/>
                </a:solidFill>
                <a:latin typeface="Arial Narrow" charset="0"/>
              </a:rPr>
              <a:t>q</a:t>
            </a:r>
            <a:r>
              <a:rPr lang="en-US" sz="2800" dirty="0">
                <a:solidFill>
                  <a:schemeClr val="accent2"/>
                </a:solidFill>
                <a:latin typeface="Arial Narrow" charset="0"/>
              </a:rPr>
              <a:t> would obtain when it is moved between point </a:t>
            </a:r>
            <a:r>
              <a:rPr lang="en-US" sz="2800" i="1" dirty="0">
                <a:solidFill>
                  <a:schemeClr val="accent2"/>
                </a:solidFill>
                <a:latin typeface="Arial Narrow" charset="0"/>
              </a:rPr>
              <a:t>a</a:t>
            </a:r>
            <a:r>
              <a:rPr lang="en-US" sz="2800" dirty="0">
                <a:solidFill>
                  <a:schemeClr val="accent2"/>
                </a:solidFill>
                <a:latin typeface="Arial Narrow" charset="0"/>
              </a:rPr>
              <a:t> and </a:t>
            </a:r>
            <a:r>
              <a:rPr lang="en-US" sz="2800" i="1" dirty="0" err="1">
                <a:solidFill>
                  <a:schemeClr val="accent2"/>
                </a:solidFill>
                <a:latin typeface="Arial Narrow" charset="0"/>
              </a:rPr>
              <a:t>b</a:t>
            </a:r>
            <a:r>
              <a:rPr lang="en-US" sz="2800" dirty="0">
                <a:solidFill>
                  <a:schemeClr val="accent2"/>
                </a:solidFill>
                <a:latin typeface="Arial Narrow" charset="0"/>
              </a:rPr>
              <a:t> with the potential difference </a:t>
            </a:r>
            <a:r>
              <a:rPr lang="en-US" sz="2800" dirty="0" err="1">
                <a:solidFill>
                  <a:schemeClr val="accent2"/>
                </a:solidFill>
                <a:latin typeface="Arial Narrow" charset="0"/>
              </a:rPr>
              <a:t>V</a:t>
            </a:r>
            <a:r>
              <a:rPr lang="en-US" sz="2800" i="1" baseline="-25000" dirty="0" err="1">
                <a:solidFill>
                  <a:schemeClr val="accent2"/>
                </a:solidFill>
                <a:latin typeface="Arial Narrow" charset="0"/>
              </a:rPr>
              <a:t>ba</a:t>
            </a:r>
            <a:r>
              <a:rPr lang="en-US" sz="2800" dirty="0">
                <a:solidFill>
                  <a:schemeClr val="accent2"/>
                </a:solidFill>
                <a:latin typeface="Arial Narrow" charset="0"/>
              </a:rPr>
              <a:t>?</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In other words, if an object with charge </a:t>
            </a:r>
            <a:r>
              <a:rPr lang="en-US" dirty="0" err="1">
                <a:solidFill>
                  <a:srgbClr val="660066"/>
                </a:solidFill>
                <a:latin typeface="Arial Narrow" charset="0"/>
                <a:ea typeface="ＭＳ Ｐゴシック" charset="-128"/>
              </a:rPr>
              <a:t>q</a:t>
            </a:r>
            <a:r>
              <a:rPr lang="en-US" dirty="0">
                <a:solidFill>
                  <a:srgbClr val="660066"/>
                </a:solidFill>
                <a:latin typeface="Arial Narrow" charset="0"/>
                <a:ea typeface="ＭＳ Ｐゴシック" charset="-128"/>
              </a:rPr>
              <a:t> moves through a potential difference </a:t>
            </a:r>
            <a:r>
              <a:rPr lang="en-US" dirty="0" err="1">
                <a:solidFill>
                  <a:srgbClr val="660066"/>
                </a:solidFill>
                <a:latin typeface="Arial Narrow" charset="0"/>
                <a:ea typeface="ＭＳ Ｐゴシック" charset="-128"/>
              </a:rPr>
              <a:t>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 its potential energy changes by </a:t>
            </a:r>
            <a:r>
              <a:rPr lang="en-US" dirty="0" err="1">
                <a:solidFill>
                  <a:srgbClr val="660066"/>
                </a:solidFill>
                <a:latin typeface="Arial Narrow" charset="0"/>
                <a:ea typeface="ＭＳ Ｐゴシック" charset="-128"/>
              </a:rPr>
              <a:t>qV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So based on this, how differently would you describe the electric potential in words?</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potential energy an electric charge can acquire in a given situation</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work a given charge can do.</a:t>
            </a:r>
          </a:p>
        </p:txBody>
      </p:sp>
      <p:graphicFrame>
        <p:nvGraphicFramePr>
          <p:cNvPr id="226308" name="Object 4"/>
          <p:cNvGraphicFramePr>
            <a:graphicFrameLocks noChangeAspect="1"/>
          </p:cNvGraphicFramePr>
          <p:nvPr/>
        </p:nvGraphicFramePr>
        <p:xfrm>
          <a:off x="1746250" y="2820988"/>
          <a:ext cx="1514475" cy="560387"/>
        </p:xfrm>
        <a:graphic>
          <a:graphicData uri="http://schemas.openxmlformats.org/presentationml/2006/ole">
            <mc:AlternateContent xmlns:mc="http://schemas.openxmlformats.org/markup-compatibility/2006">
              <mc:Choice xmlns:v="urn:schemas-microsoft-com:vml" Requires="v">
                <p:oleObj spid="_x0000_s62331" name="Equation" r:id="rId3" imgW="596900" imgH="228600" progId="Equation.DSMT4">
                  <p:embed/>
                </p:oleObj>
              </mc:Choice>
              <mc:Fallback>
                <p:oleObj name="Equation" r:id="rId3" imgW="596900" imgH="228600" progId="Equation.DSMT4">
                  <p:embed/>
                  <p:pic>
                    <p:nvPicPr>
                      <p:cNvPr id="226308" name="Object 4"/>
                      <p:cNvPicPr>
                        <a:picLocks noChangeAspect="1" noChangeArrowheads="1"/>
                      </p:cNvPicPr>
                      <p:nvPr/>
                    </p:nvPicPr>
                    <p:blipFill>
                      <a:blip r:embed="rId4"/>
                      <a:srcRect/>
                      <a:stretch>
                        <a:fillRect/>
                      </a:stretch>
                    </p:blipFill>
                    <p:spPr bwMode="auto">
                      <a:xfrm>
                        <a:off x="1746250" y="2820988"/>
                        <a:ext cx="1514475" cy="560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6309" name="Object 5"/>
          <p:cNvGraphicFramePr>
            <a:graphicFrameLocks noChangeAspect="1"/>
          </p:cNvGraphicFramePr>
          <p:nvPr/>
        </p:nvGraphicFramePr>
        <p:xfrm>
          <a:off x="3292475" y="2787650"/>
          <a:ext cx="1838325" cy="625475"/>
        </p:xfrm>
        <a:graphic>
          <a:graphicData uri="http://schemas.openxmlformats.org/presentationml/2006/ole">
            <mc:AlternateContent xmlns:mc="http://schemas.openxmlformats.org/markup-compatibility/2006">
              <mc:Choice xmlns:v="urn:schemas-microsoft-com:vml" Requires="v">
                <p:oleObj spid="_x0000_s62332" name="Equation" r:id="rId5" imgW="723900" imgH="254000" progId="Equation.DSMT4">
                  <p:embed/>
                </p:oleObj>
              </mc:Choice>
              <mc:Fallback>
                <p:oleObj name="Equation" r:id="rId5" imgW="723900" imgH="254000" progId="Equation.DSMT4">
                  <p:embed/>
                  <p:pic>
                    <p:nvPicPr>
                      <p:cNvPr id="226309" name="Object 5"/>
                      <p:cNvPicPr>
                        <a:picLocks noChangeAspect="1" noChangeArrowheads="1"/>
                      </p:cNvPicPr>
                      <p:nvPr/>
                    </p:nvPicPr>
                    <p:blipFill>
                      <a:blip r:embed="rId6"/>
                      <a:srcRect/>
                      <a:stretch>
                        <a:fillRect/>
                      </a:stretch>
                    </p:blipFill>
                    <p:spPr bwMode="auto">
                      <a:xfrm>
                        <a:off x="3292475" y="2787650"/>
                        <a:ext cx="1838325" cy="625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6310" name="Object 6"/>
          <p:cNvGraphicFramePr>
            <a:graphicFrameLocks noChangeAspect="1"/>
          </p:cNvGraphicFramePr>
          <p:nvPr/>
        </p:nvGraphicFramePr>
        <p:xfrm>
          <a:off x="5126038" y="2822575"/>
          <a:ext cx="741362" cy="561975"/>
        </p:xfrm>
        <a:graphic>
          <a:graphicData uri="http://schemas.openxmlformats.org/presentationml/2006/ole">
            <mc:AlternateContent xmlns:mc="http://schemas.openxmlformats.org/markup-compatibility/2006">
              <mc:Choice xmlns:v="urn:schemas-microsoft-com:vml" Requires="v">
                <p:oleObj spid="_x0000_s62333" name="Equation" r:id="rId7" imgW="292100" imgH="228600" progId="Equation.DSMT4">
                  <p:embed/>
                </p:oleObj>
              </mc:Choice>
              <mc:Fallback>
                <p:oleObj name="Equation" r:id="rId7" imgW="292100" imgH="228600" progId="Equation.DSMT4">
                  <p:embed/>
                  <p:pic>
                    <p:nvPicPr>
                      <p:cNvPr id="226310" name="Object 6"/>
                      <p:cNvPicPr>
                        <a:picLocks noChangeAspect="1" noChangeArrowheads="1"/>
                      </p:cNvPicPr>
                      <p:nvPr/>
                    </p:nvPicPr>
                    <p:blipFill>
                      <a:blip r:embed="rId8"/>
                      <a:srcRect/>
                      <a:stretch>
                        <a:fillRect/>
                      </a:stretch>
                    </p:blipFill>
                    <p:spPr bwMode="auto">
                      <a:xfrm>
                        <a:off x="5126038" y="2822575"/>
                        <a:ext cx="741362" cy="561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9557" name="Object 5"/>
          <p:cNvGraphicFramePr>
            <a:graphicFrameLocks noChangeAspect="1"/>
          </p:cNvGraphicFramePr>
          <p:nvPr/>
        </p:nvGraphicFramePr>
        <p:xfrm>
          <a:off x="6775450" y="885825"/>
          <a:ext cx="768350" cy="514350"/>
        </p:xfrm>
        <a:graphic>
          <a:graphicData uri="http://schemas.openxmlformats.org/presentationml/2006/ole">
            <mc:AlternateContent xmlns:mc="http://schemas.openxmlformats.org/markup-compatibility/2006">
              <mc:Choice xmlns:v="urn:schemas-microsoft-com:vml" Requires="v">
                <p:oleObj spid="_x0000_s62334" name="Equation" r:id="rId9" imgW="330200" imgH="228600" progId="Equation.DSMT4">
                  <p:embed/>
                </p:oleObj>
              </mc:Choice>
              <mc:Fallback>
                <p:oleObj name="Equation" r:id="rId9" imgW="330200" imgH="228600" progId="Equation.DSMT4">
                  <p:embed/>
                  <p:pic>
                    <p:nvPicPr>
                      <p:cNvPr id="279557" name="Object 5"/>
                      <p:cNvPicPr>
                        <a:picLocks noChangeAspect="1" noChangeArrowheads="1"/>
                      </p:cNvPicPr>
                      <p:nvPr/>
                    </p:nvPicPr>
                    <p:blipFill>
                      <a:blip r:embed="rId10"/>
                      <a:srcRect/>
                      <a:stretch>
                        <a:fillRect/>
                      </a:stretch>
                    </p:blipFill>
                    <p:spPr bwMode="auto">
                      <a:xfrm>
                        <a:off x="6775450" y="885825"/>
                        <a:ext cx="768350"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9558" name="Object 6"/>
          <p:cNvGraphicFramePr>
            <a:graphicFrameLocks noChangeAspect="1"/>
          </p:cNvGraphicFramePr>
          <p:nvPr/>
        </p:nvGraphicFramePr>
        <p:xfrm>
          <a:off x="7543800" y="652274"/>
          <a:ext cx="1216025" cy="947926"/>
        </p:xfrm>
        <a:graphic>
          <a:graphicData uri="http://schemas.openxmlformats.org/presentationml/2006/ole">
            <mc:AlternateContent xmlns:mc="http://schemas.openxmlformats.org/markup-compatibility/2006">
              <mc:Choice xmlns:v="urn:schemas-microsoft-com:vml" Requires="v">
                <p:oleObj spid="_x0000_s62335" name="Equation" r:id="rId11" imgW="520700" imgH="419100" progId="Equation.DSMT4">
                  <p:embed/>
                </p:oleObj>
              </mc:Choice>
              <mc:Fallback>
                <p:oleObj name="Equation" r:id="rId11" imgW="520700" imgH="419100" progId="Equation.DSMT4">
                  <p:embed/>
                  <p:pic>
                    <p:nvPicPr>
                      <p:cNvPr id="279558" name="Object 6"/>
                      <p:cNvPicPr>
                        <a:picLocks noChangeAspect="1" noChangeArrowheads="1"/>
                      </p:cNvPicPr>
                      <p:nvPr/>
                    </p:nvPicPr>
                    <p:blipFill>
                      <a:blip r:embed="rId12"/>
                      <a:srcRect/>
                      <a:stretch>
                        <a:fillRect/>
                      </a:stretch>
                    </p:blipFill>
                    <p:spPr bwMode="auto">
                      <a:xfrm>
                        <a:off x="7543800" y="652274"/>
                        <a:ext cx="1216025" cy="94792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79635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2" name="Picture 4" descr="FG23_002B"/>
          <p:cNvPicPr>
            <a:picLocks noChangeAspect="1" noChangeArrowheads="1"/>
          </p:cNvPicPr>
          <p:nvPr/>
        </p:nvPicPr>
        <p:blipFill>
          <a:blip r:embed="rId2"/>
          <a:srcRect/>
          <a:stretch>
            <a:fillRect/>
          </a:stretch>
        </p:blipFill>
        <p:spPr bwMode="auto">
          <a:xfrm rot="5400000">
            <a:off x="4076700" y="838200"/>
            <a:ext cx="4533900" cy="3390900"/>
          </a:xfrm>
          <a:prstGeom prst="rect">
            <a:avLst/>
          </a:prstGeom>
          <a:noFill/>
        </p:spPr>
      </p:pic>
      <p:sp>
        <p:nvSpPr>
          <p:cNvPr id="12" name="Date Placeholder 3"/>
          <p:cNvSpPr>
            <a:spLocks noGrp="1"/>
          </p:cNvSpPr>
          <p:nvPr>
            <p:ph type="dt" sz="half" idx="10"/>
          </p:nvPr>
        </p:nvSpPr>
        <p:spPr/>
        <p:txBody>
          <a:bodyPr/>
          <a:lstStyle/>
          <a:p>
            <a:r>
              <a:rPr lang="en-US"/>
              <a:t>Monday, Sept. 23, 2019</a:t>
            </a:r>
          </a:p>
        </p:txBody>
      </p:sp>
      <p:sp>
        <p:nvSpPr>
          <p:cNvPr id="13" name="Footer Placeholder 4"/>
          <p:cNvSpPr>
            <a:spLocks noGrp="1"/>
          </p:cNvSpPr>
          <p:nvPr>
            <p:ph type="ftr" sz="quarter" idx="11"/>
          </p:nvPr>
        </p:nvSpPr>
        <p:spPr/>
        <p:txBody>
          <a:bodyPr/>
          <a:lstStyle/>
          <a:p>
            <a:r>
              <a:rPr lang="en-US"/>
              <a:t>PHYS 1444-002, Fall 2019                    Dr. Jaehoon Yu</a:t>
            </a:r>
          </a:p>
        </p:txBody>
      </p:sp>
      <p:sp>
        <p:nvSpPr>
          <p:cNvPr id="14" name="Slide Number Placeholder 5"/>
          <p:cNvSpPr>
            <a:spLocks noGrp="1"/>
          </p:cNvSpPr>
          <p:nvPr>
            <p:ph type="sldNum" sz="quarter" idx="12"/>
          </p:nvPr>
        </p:nvSpPr>
        <p:spPr/>
        <p:txBody>
          <a:bodyPr/>
          <a:lstStyle/>
          <a:p>
            <a:fld id="{5D6F6E90-1AF3-1941-8905-39DB26795156}" type="slidenum">
              <a:rPr lang="en-US"/>
              <a:pPr/>
              <a:t>9</a:t>
            </a:fld>
            <a:endParaRPr lang="en-US"/>
          </a:p>
        </p:txBody>
      </p:sp>
      <p:sp>
        <p:nvSpPr>
          <p:cNvPr id="227330" name="Rectangle 2"/>
          <p:cNvSpPr>
            <a:spLocks noGrp="1" noChangeArrowheads="1"/>
          </p:cNvSpPr>
          <p:nvPr>
            <p:ph type="title"/>
          </p:nvPr>
        </p:nvSpPr>
        <p:spPr>
          <a:xfrm>
            <a:off x="381000" y="0"/>
            <a:ext cx="8382000" cy="685800"/>
          </a:xfrm>
        </p:spPr>
        <p:txBody>
          <a:bodyPr/>
          <a:lstStyle/>
          <a:p>
            <a:r>
              <a:rPr lang="en-US"/>
              <a:t>Comparisons of Potential Energies </a:t>
            </a:r>
          </a:p>
        </p:txBody>
      </p:sp>
      <p:grpSp>
        <p:nvGrpSpPr>
          <p:cNvPr id="2" name="Group 5"/>
          <p:cNvGrpSpPr>
            <a:grpSpLocks/>
          </p:cNvGrpSpPr>
          <p:nvPr/>
        </p:nvGrpSpPr>
        <p:grpSpPr bwMode="auto">
          <a:xfrm>
            <a:off x="609600" y="974725"/>
            <a:ext cx="3657600" cy="3121025"/>
            <a:chOff x="384" y="614"/>
            <a:chExt cx="2304" cy="1966"/>
          </a:xfrm>
        </p:grpSpPr>
        <p:pic>
          <p:nvPicPr>
            <p:cNvPr id="227334" name="Picture 6" descr="FG23_002A"/>
            <p:cNvPicPr>
              <a:picLocks noChangeAspect="1" noChangeArrowheads="1"/>
            </p:cNvPicPr>
            <p:nvPr/>
          </p:nvPicPr>
          <p:blipFill>
            <a:blip r:embed="rId3"/>
            <a:srcRect/>
            <a:stretch>
              <a:fillRect/>
            </a:stretch>
          </p:blipFill>
          <p:spPr bwMode="auto">
            <a:xfrm>
              <a:off x="384" y="852"/>
              <a:ext cx="2304" cy="1728"/>
            </a:xfrm>
            <a:prstGeom prst="rect">
              <a:avLst/>
            </a:prstGeom>
            <a:noFill/>
          </p:spPr>
        </p:pic>
        <p:sp>
          <p:nvSpPr>
            <p:cNvPr id="227335" name="Text Box 7"/>
            <p:cNvSpPr txBox="1">
              <a:spLocks noChangeArrowheads="1"/>
            </p:cNvSpPr>
            <p:nvPr/>
          </p:nvSpPr>
          <p:spPr bwMode="auto">
            <a:xfrm>
              <a:off x="1566" y="614"/>
              <a:ext cx="306"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2m</a:t>
              </a:r>
            </a:p>
          </p:txBody>
        </p:sp>
        <p:sp>
          <p:nvSpPr>
            <p:cNvPr id="227336" name="Text Box 8"/>
            <p:cNvSpPr txBox="1">
              <a:spLocks noChangeArrowheads="1"/>
            </p:cNvSpPr>
            <p:nvPr/>
          </p:nvSpPr>
          <p:spPr bwMode="auto">
            <a:xfrm>
              <a:off x="1111" y="614"/>
              <a:ext cx="233"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m</a:t>
              </a:r>
            </a:p>
          </p:txBody>
        </p:sp>
      </p:grpSp>
      <p:sp>
        <p:nvSpPr>
          <p:cNvPr id="227337" name="Rectangle 9"/>
          <p:cNvSpPr>
            <a:spLocks noChangeArrowheads="1"/>
          </p:cNvSpPr>
          <p:nvPr/>
        </p:nvSpPr>
        <p:spPr bwMode="auto">
          <a:xfrm>
            <a:off x="-76200" y="4114800"/>
            <a:ext cx="48768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rocks?</a:t>
            </a:r>
          </a:p>
          <a:p>
            <a:pPr marL="742950" lvl="1" indent="-285750">
              <a:spcBef>
                <a:spcPct val="20000"/>
              </a:spcBef>
              <a:buFontTx/>
              <a:buChar char="–"/>
            </a:pPr>
            <a:r>
              <a:rPr lang="en-US" sz="1800">
                <a:solidFill>
                  <a:srgbClr val="660066"/>
                </a:solidFill>
                <a:latin typeface="Arial Narrow" charset="0"/>
                <a:ea typeface="ＭＳ Ｐゴシック" charset="-128"/>
              </a:rPr>
              <a:t>mgh and 2mgh</a:t>
            </a:r>
          </a:p>
          <a:p>
            <a:pPr marL="342900" indent="-342900">
              <a:spcBef>
                <a:spcPct val="20000"/>
              </a:spcBef>
              <a:buFontTx/>
              <a:buChar char="•"/>
            </a:pPr>
            <a:r>
              <a:rPr lang="en-US" sz="2000">
                <a:solidFill>
                  <a:schemeClr val="accent2"/>
                </a:solidFill>
                <a:latin typeface="Arial Narrow" charset="0"/>
              </a:rPr>
              <a:t>Which rock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rock with a larger mass</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mass.</a:t>
            </a:r>
          </a:p>
        </p:txBody>
      </p:sp>
      <p:sp>
        <p:nvSpPr>
          <p:cNvPr id="227338" name="Rectangle 10"/>
          <p:cNvSpPr>
            <a:spLocks noChangeArrowheads="1"/>
          </p:cNvSpPr>
          <p:nvPr/>
        </p:nvSpPr>
        <p:spPr bwMode="auto">
          <a:xfrm>
            <a:off x="4343400" y="4114800"/>
            <a:ext cx="49530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charges?</a:t>
            </a:r>
          </a:p>
          <a:p>
            <a:pPr marL="742950" lvl="1" indent="-285750">
              <a:spcBef>
                <a:spcPct val="20000"/>
              </a:spcBef>
              <a:buFontTx/>
              <a:buChar char="–"/>
            </a:pPr>
            <a:r>
              <a:rPr lang="en-US" sz="1800">
                <a:solidFill>
                  <a:srgbClr val="660066"/>
                </a:solidFill>
                <a:latin typeface="Arial Narrow" charset="0"/>
                <a:ea typeface="ＭＳ Ｐゴシック" charset="-128"/>
              </a:rPr>
              <a:t>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and 2QV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t>
            </a:r>
          </a:p>
          <a:p>
            <a:pPr marL="342900" indent="-342900">
              <a:spcBef>
                <a:spcPct val="20000"/>
              </a:spcBef>
              <a:buFontTx/>
              <a:buChar char="•"/>
            </a:pPr>
            <a:r>
              <a:rPr lang="en-US" sz="2000">
                <a:solidFill>
                  <a:schemeClr val="accent2"/>
                </a:solidFill>
                <a:latin typeface="Arial Narrow" charset="0"/>
              </a:rPr>
              <a:t>Which object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object with a larger charge.</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charge.</a:t>
            </a:r>
          </a:p>
        </p:txBody>
      </p:sp>
      <p:sp>
        <p:nvSpPr>
          <p:cNvPr id="227339" name="Rectangle 11"/>
          <p:cNvSpPr>
            <a:spLocks noChangeArrowheads="1"/>
          </p:cNvSpPr>
          <p:nvPr/>
        </p:nvSpPr>
        <p:spPr bwMode="auto">
          <a:xfrm>
            <a:off x="252413" y="6308725"/>
            <a:ext cx="8691562" cy="425450"/>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The potential is the same but the heavier rock or larger charge can do a greater work. </a:t>
            </a:r>
          </a:p>
        </p:txBody>
      </p:sp>
      <p:sp>
        <p:nvSpPr>
          <p:cNvPr id="227331" name="Rectangle 3"/>
          <p:cNvSpPr>
            <a:spLocks noChangeArrowheads="1"/>
          </p:cNvSpPr>
          <p:nvPr/>
        </p:nvSpPr>
        <p:spPr bwMode="auto">
          <a:xfrm>
            <a:off x="381000" y="533400"/>
            <a:ext cx="83820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Let’s compare gravitational and electric potential energies</a:t>
            </a:r>
          </a:p>
        </p:txBody>
      </p:sp>
    </p:spTree>
    <p:extLst>
      <p:ext uri="{BB962C8B-B14F-4D97-AF65-F5344CB8AC3E}">
        <p14:creationId xmlns:p14="http://schemas.microsoft.com/office/powerpoint/2010/main" val="1566944682"/>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26541</TotalTime>
  <Words>1953</Words>
  <Application>Microsoft Macintosh PowerPoint</Application>
  <PresentationFormat>On-screen Show (4:3)</PresentationFormat>
  <Paragraphs>216</Paragraphs>
  <Slides>16</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3" baseType="lpstr">
      <vt:lpstr>Arial Narrow</vt:lpstr>
      <vt:lpstr>Monotype Corsiva</vt:lpstr>
      <vt:lpstr>Symbol</vt:lpstr>
      <vt:lpstr>Times New Roman</vt:lpstr>
      <vt:lpstr>phys1443-spring02</vt:lpstr>
      <vt:lpstr>Equation</vt:lpstr>
      <vt:lpstr>Equation.DSMT4</vt:lpstr>
      <vt:lpstr>PHYS 1444 – Section 002 Lecture 8</vt:lpstr>
      <vt:lpstr>Announcements</vt:lpstr>
      <vt:lpstr>Special Project #3</vt:lpstr>
      <vt:lpstr>Electric Potential</vt:lpstr>
      <vt:lpstr>Electric Potential</vt:lpstr>
      <vt:lpstr>A Few Things about Electric Potential</vt:lpstr>
      <vt:lpstr>Example 23 – 1 </vt:lpstr>
      <vt:lpstr>Electric Potential and Potential Energy </vt:lpstr>
      <vt:lpstr>Comparisons of Potential Energies </vt:lpstr>
      <vt:lpstr>Electric Potential and Potential Energy </vt:lpstr>
      <vt:lpstr>Some Typical Voltages </vt:lpstr>
      <vt:lpstr>Example 23 – 2 </vt:lpstr>
      <vt:lpstr>Example 23 – 2 </vt:lpstr>
      <vt:lpstr>Electric Potential and Electric Field</vt:lpstr>
      <vt:lpstr>Electric Potential and Electric Field</vt:lpstr>
      <vt:lpstr>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660</cp:revision>
  <dcterms:created xsi:type="dcterms:W3CDTF">2012-01-19T04:21:20Z</dcterms:created>
  <dcterms:modified xsi:type="dcterms:W3CDTF">2019-09-23T19:33:53Z</dcterms:modified>
</cp:coreProperties>
</file>