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391" r:id="rId2"/>
    <p:sldId id="481" r:id="rId3"/>
    <p:sldId id="601" r:id="rId4"/>
    <p:sldId id="591" r:id="rId5"/>
    <p:sldId id="585" r:id="rId6"/>
    <p:sldId id="577" r:id="rId7"/>
    <p:sldId id="578" r:id="rId8"/>
    <p:sldId id="579" r:id="rId9"/>
    <p:sldId id="580" r:id="rId10"/>
    <p:sldId id="540" r:id="rId11"/>
    <p:sldId id="587" r:id="rId12"/>
    <p:sldId id="590" r:id="rId13"/>
    <p:sldId id="592" r:id="rId14"/>
    <p:sldId id="593" r:id="rId15"/>
    <p:sldId id="594" r:id="rId16"/>
    <p:sldId id="595" r:id="rId17"/>
    <p:sldId id="596" r:id="rId18"/>
    <p:sldId id="597" r:id="rId19"/>
    <p:sldId id="598" r:id="rId20"/>
    <p:sldId id="599" r:id="rId21"/>
    <p:sldId id="600"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03"/>
    <p:restoredTop sz="94660"/>
  </p:normalViewPr>
  <p:slideViewPr>
    <p:cSldViewPr>
      <p:cViewPr varScale="1">
        <p:scale>
          <a:sx n="122" d="100"/>
          <a:sy n="122" d="100"/>
        </p:scale>
        <p:origin x="208"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w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wmf"/><Relationship Id="rId6" Type="http://schemas.openxmlformats.org/officeDocument/2006/relationships/image" Target="../media/image9.e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emf"/><Relationship Id="rId1" Type="http://schemas.openxmlformats.org/officeDocument/2006/relationships/image" Target="../media/image4.wmf"/><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71.wmf"/><Relationship Id="rId7" Type="http://schemas.openxmlformats.org/officeDocument/2006/relationships/image" Target="../media/image75.emf"/><Relationship Id="rId2" Type="http://schemas.openxmlformats.org/officeDocument/2006/relationships/image" Target="../media/image70.emf"/><Relationship Id="rId1" Type="http://schemas.openxmlformats.org/officeDocument/2006/relationships/image" Target="../media/image69.wmf"/><Relationship Id="rId6" Type="http://schemas.openxmlformats.org/officeDocument/2006/relationships/image" Target="../media/image74.emf"/><Relationship Id="rId5" Type="http://schemas.openxmlformats.org/officeDocument/2006/relationships/image" Target="../media/image73.wmf"/><Relationship Id="rId10" Type="http://schemas.openxmlformats.org/officeDocument/2006/relationships/image" Target="../media/image78.emf"/><Relationship Id="rId4" Type="http://schemas.openxmlformats.org/officeDocument/2006/relationships/image" Target="../media/image72.wmf"/><Relationship Id="rId9" Type="http://schemas.openxmlformats.org/officeDocument/2006/relationships/image" Target="../media/image7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wmf"/><Relationship Id="rId4" Type="http://schemas.openxmlformats.org/officeDocument/2006/relationships/image" Target="../media/image8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wmf"/><Relationship Id="rId4" Type="http://schemas.openxmlformats.org/officeDocument/2006/relationships/image" Target="../media/image8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e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10" Type="http://schemas.openxmlformats.org/officeDocument/2006/relationships/image" Target="../media/image96.emf"/><Relationship Id="rId4" Type="http://schemas.openxmlformats.org/officeDocument/2006/relationships/image" Target="../media/image90.emf"/><Relationship Id="rId9" Type="http://schemas.openxmlformats.org/officeDocument/2006/relationships/image" Target="../media/image9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wmf"/><Relationship Id="rId4"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wmf"/><Relationship Id="rId7" Type="http://schemas.openxmlformats.org/officeDocument/2006/relationships/image" Target="../media/image29.e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e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145337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25,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25,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25,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25,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25,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25,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25,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25,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25,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25,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25,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25,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25,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image" Target="../media/image37.wmf"/><Relationship Id="rId1" Type="http://schemas.openxmlformats.org/officeDocument/2006/relationships/vmlDrawing" Target="../drawings/vmlDrawing6.vml"/><Relationship Id="rId6" Type="http://schemas.openxmlformats.org/officeDocument/2006/relationships/image" Target="../media/image32.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8.bin"/><Relationship Id="rId14" Type="http://schemas.openxmlformats.org/officeDocument/2006/relationships/image" Target="../media/image3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2.emf"/><Relationship Id="rId3" Type="http://schemas.openxmlformats.org/officeDocument/2006/relationships/image" Target="../media/image44.jpeg"/><Relationship Id="rId7" Type="http://schemas.openxmlformats.org/officeDocument/2006/relationships/image" Target="../media/image39.emf"/><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3.bin"/><Relationship Id="rId11" Type="http://schemas.openxmlformats.org/officeDocument/2006/relationships/image" Target="../media/image41.emf"/><Relationship Id="rId5" Type="http://schemas.openxmlformats.org/officeDocument/2006/relationships/image" Target="../media/image38.emf"/><Relationship Id="rId15" Type="http://schemas.openxmlformats.org/officeDocument/2006/relationships/image" Target="../media/image43.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0.emf"/><Relationship Id="rId14"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8.wmf"/><Relationship Id="rId3" Type="http://schemas.openxmlformats.org/officeDocument/2006/relationships/image" Target="../media/image50.jpeg"/><Relationship Id="rId7" Type="http://schemas.openxmlformats.org/officeDocument/2006/relationships/image" Target="../media/image46.wmf"/><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11" Type="http://schemas.openxmlformats.org/officeDocument/2006/relationships/image" Target="../media/image47.wmf"/><Relationship Id="rId5" Type="http://schemas.openxmlformats.org/officeDocument/2006/relationships/image" Target="../media/image45.wmf"/><Relationship Id="rId15" Type="http://schemas.openxmlformats.org/officeDocument/2006/relationships/image" Target="../media/image49.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37.wmf"/><Relationship Id="rId14" Type="http://schemas.openxmlformats.org/officeDocument/2006/relationships/oleObject" Target="../embeddings/oleObject4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8.emf"/><Relationship Id="rId18" Type="http://schemas.openxmlformats.org/officeDocument/2006/relationships/image" Target="../media/image62.emf"/><Relationship Id="rId3" Type="http://schemas.openxmlformats.org/officeDocument/2006/relationships/image" Target="../media/image61.jpeg"/><Relationship Id="rId7" Type="http://schemas.openxmlformats.org/officeDocument/2006/relationships/image" Target="../media/image55.wmf"/><Relationship Id="rId12" Type="http://schemas.openxmlformats.org/officeDocument/2006/relationships/oleObject" Target="../embeddings/oleObject48.bin"/><Relationship Id="rId17" Type="http://schemas.openxmlformats.org/officeDocument/2006/relationships/image" Target="../media/image60.emf"/><Relationship Id="rId2" Type="http://schemas.openxmlformats.org/officeDocument/2006/relationships/slideLayout" Target="../slideLayouts/slideLayout2.xml"/><Relationship Id="rId16" Type="http://schemas.openxmlformats.org/officeDocument/2006/relationships/oleObject" Target="../embeddings/oleObject50.bin"/><Relationship Id="rId1" Type="http://schemas.openxmlformats.org/officeDocument/2006/relationships/vmlDrawing" Target="../drawings/vmlDrawing9.vml"/><Relationship Id="rId6" Type="http://schemas.openxmlformats.org/officeDocument/2006/relationships/oleObject" Target="../embeddings/oleObject45.bin"/><Relationship Id="rId11" Type="http://schemas.openxmlformats.org/officeDocument/2006/relationships/image" Target="../media/image57.emf"/><Relationship Id="rId5" Type="http://schemas.openxmlformats.org/officeDocument/2006/relationships/image" Target="../media/image54.wmf"/><Relationship Id="rId15" Type="http://schemas.openxmlformats.org/officeDocument/2006/relationships/image" Target="../media/image59.emf"/><Relationship Id="rId10" Type="http://schemas.openxmlformats.org/officeDocument/2006/relationships/oleObject" Target="../embeddings/oleObject47.bin"/><Relationship Id="rId19" Type="http://schemas.openxmlformats.org/officeDocument/2006/relationships/image" Target="../media/image63.emf"/><Relationship Id="rId4" Type="http://schemas.openxmlformats.org/officeDocument/2006/relationships/oleObject" Target="../embeddings/oleObject44.bin"/><Relationship Id="rId9" Type="http://schemas.openxmlformats.org/officeDocument/2006/relationships/image" Target="../media/image56.wmf"/><Relationship Id="rId14" Type="http://schemas.openxmlformats.org/officeDocument/2006/relationships/oleObject" Target="../embeddings/oleObject49.bin"/></Relationships>
</file>

<file path=ppt/slides/_rels/slide16.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7.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e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6.emf"/><Relationship Id="rId4" Type="http://schemas.openxmlformats.org/officeDocument/2006/relationships/image" Target="../media/image4.wmf"/><Relationship Id="rId9" Type="http://schemas.openxmlformats.org/officeDocument/2006/relationships/oleObject" Target="../embeddings/oleObject54.bin"/><Relationship Id="rId14" Type="http://schemas.openxmlformats.org/officeDocument/2006/relationships/image" Target="../media/image68.emf"/></Relationships>
</file>

<file path=ppt/slides/_rels/slide17.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62.bin"/><Relationship Id="rId18" Type="http://schemas.openxmlformats.org/officeDocument/2006/relationships/image" Target="../media/image76.emf"/><Relationship Id="rId3" Type="http://schemas.openxmlformats.org/officeDocument/2006/relationships/oleObject" Target="../embeddings/oleObject57.bin"/><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73.wmf"/><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75.emf"/><Relationship Id="rId20" Type="http://schemas.openxmlformats.org/officeDocument/2006/relationships/image" Target="../media/image77.emf"/><Relationship Id="rId1" Type="http://schemas.openxmlformats.org/officeDocument/2006/relationships/vmlDrawing" Target="../drawings/vmlDrawing11.vml"/><Relationship Id="rId6" Type="http://schemas.openxmlformats.org/officeDocument/2006/relationships/image" Target="../media/image70.e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72.wmf"/><Relationship Id="rId19" Type="http://schemas.openxmlformats.org/officeDocument/2006/relationships/oleObject" Target="../embeddings/oleObject65.bin"/><Relationship Id="rId4" Type="http://schemas.openxmlformats.org/officeDocument/2006/relationships/image" Target="../media/image69.wmf"/><Relationship Id="rId9" Type="http://schemas.openxmlformats.org/officeDocument/2006/relationships/oleObject" Target="../embeddings/oleObject60.bin"/><Relationship Id="rId14" Type="http://schemas.openxmlformats.org/officeDocument/2006/relationships/image" Target="../media/image74.emf"/><Relationship Id="rId22" Type="http://schemas.openxmlformats.org/officeDocument/2006/relationships/image" Target="../media/image78.emf"/></Relationships>
</file>

<file path=ppt/slides/_rels/slide18.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0.emf"/><Relationship Id="rId5" Type="http://schemas.openxmlformats.org/officeDocument/2006/relationships/oleObject" Target="../embeddings/oleObject68.bin"/><Relationship Id="rId10" Type="http://schemas.openxmlformats.org/officeDocument/2006/relationships/image" Target="../media/image82.emf"/><Relationship Id="rId4" Type="http://schemas.openxmlformats.org/officeDocument/2006/relationships/image" Target="../media/image79.wmf"/><Relationship Id="rId9" Type="http://schemas.openxmlformats.org/officeDocument/2006/relationships/oleObject" Target="../embeddings/oleObject70.bin"/></Relationships>
</file>

<file path=ppt/slides/_rels/slide19.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4.emf"/><Relationship Id="rId5" Type="http://schemas.openxmlformats.org/officeDocument/2006/relationships/oleObject" Target="../embeddings/oleObject72.bin"/><Relationship Id="rId10" Type="http://schemas.openxmlformats.org/officeDocument/2006/relationships/image" Target="../media/image86.emf"/><Relationship Id="rId4" Type="http://schemas.openxmlformats.org/officeDocument/2006/relationships/image" Target="../media/image83.wmf"/><Relationship Id="rId9" Type="http://schemas.openxmlformats.org/officeDocument/2006/relationships/oleObject" Target="../embeddings/oleObject7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80.bin"/><Relationship Id="rId18" Type="http://schemas.openxmlformats.org/officeDocument/2006/relationships/image" Target="../media/image94.wmf"/><Relationship Id="rId3" Type="http://schemas.openxmlformats.org/officeDocument/2006/relationships/oleObject" Target="../embeddings/oleObject75.bin"/><Relationship Id="rId21" Type="http://schemas.openxmlformats.org/officeDocument/2006/relationships/oleObject" Target="../embeddings/oleObject84.bin"/><Relationship Id="rId7" Type="http://schemas.openxmlformats.org/officeDocument/2006/relationships/oleObject" Target="../embeddings/oleObject77.bin"/><Relationship Id="rId12" Type="http://schemas.openxmlformats.org/officeDocument/2006/relationships/image" Target="../media/image91.wmf"/><Relationship Id="rId17" Type="http://schemas.openxmlformats.org/officeDocument/2006/relationships/oleObject" Target="../embeddings/oleObject82.bin"/><Relationship Id="rId2" Type="http://schemas.openxmlformats.org/officeDocument/2006/relationships/slideLayout" Target="../slideLayouts/slideLayout2.xml"/><Relationship Id="rId16" Type="http://schemas.openxmlformats.org/officeDocument/2006/relationships/image" Target="../media/image93.emf"/><Relationship Id="rId20" Type="http://schemas.openxmlformats.org/officeDocument/2006/relationships/image" Target="../media/image95.wmf"/><Relationship Id="rId1" Type="http://schemas.openxmlformats.org/officeDocument/2006/relationships/vmlDrawing" Target="../drawings/vmlDrawing14.vml"/><Relationship Id="rId6" Type="http://schemas.openxmlformats.org/officeDocument/2006/relationships/image" Target="../media/image88.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90.emf"/><Relationship Id="rId19" Type="http://schemas.openxmlformats.org/officeDocument/2006/relationships/oleObject" Target="../embeddings/oleObject83.bin"/><Relationship Id="rId4" Type="http://schemas.openxmlformats.org/officeDocument/2006/relationships/image" Target="../media/image87.wmf"/><Relationship Id="rId9" Type="http://schemas.openxmlformats.org/officeDocument/2006/relationships/oleObject" Target="../embeddings/oleObject78.bin"/><Relationship Id="rId14" Type="http://schemas.openxmlformats.org/officeDocument/2006/relationships/image" Target="../media/image92.wmf"/><Relationship Id="rId22" Type="http://schemas.openxmlformats.org/officeDocument/2006/relationships/image" Target="../media/image96.emf"/></Relationships>
</file>

<file path=ppt/slides/_rels/slide21.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8.wmf"/><Relationship Id="rId5" Type="http://schemas.openxmlformats.org/officeDocument/2006/relationships/oleObject" Target="../embeddings/oleObject86.bin"/><Relationship Id="rId4" Type="http://schemas.openxmlformats.org/officeDocument/2006/relationships/image" Target="../media/image97.wmf"/></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18" Type="http://schemas.openxmlformats.org/officeDocument/2006/relationships/oleObject" Target="../embeddings/oleObject8.bin"/><Relationship Id="rId3" Type="http://schemas.openxmlformats.org/officeDocument/2006/relationships/image" Target="../media/image12.jpeg"/><Relationship Id="rId7" Type="http://schemas.openxmlformats.org/officeDocument/2006/relationships/image" Target="../media/image5.emf"/><Relationship Id="rId12" Type="http://schemas.openxmlformats.org/officeDocument/2006/relationships/oleObject" Target="../embeddings/oleObject5.bin"/><Relationship Id="rId17" Type="http://schemas.openxmlformats.org/officeDocument/2006/relationships/image" Target="../media/image10.e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emf"/><Relationship Id="rId10" Type="http://schemas.openxmlformats.org/officeDocument/2006/relationships/oleObject" Target="../embeddings/oleObject4.bin"/><Relationship Id="rId19" Type="http://schemas.openxmlformats.org/officeDocument/2006/relationships/image" Target="../media/image11.emf"/><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11" Type="http://schemas.openxmlformats.org/officeDocument/2006/relationships/image" Target="../media/image12.jpeg"/><Relationship Id="rId5" Type="http://schemas.openxmlformats.org/officeDocument/2006/relationships/oleObject" Target="../embeddings/oleObject10.bin"/><Relationship Id="rId10" Type="http://schemas.openxmlformats.org/officeDocument/2006/relationships/image" Target="../media/image16.emf"/><Relationship Id="rId4" Type="http://schemas.openxmlformats.org/officeDocument/2006/relationships/image" Target="../media/image13.wmf"/><Relationship Id="rId9"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1.jpe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18" Type="http://schemas.openxmlformats.org/officeDocument/2006/relationships/image" Target="../media/image30.e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7.e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9.emf"/><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6.emf"/><Relationship Id="rId4" Type="http://schemas.openxmlformats.org/officeDocument/2006/relationships/image" Target="../media/image23.wmf"/><Relationship Id="rId9" Type="http://schemas.openxmlformats.org/officeDocument/2006/relationships/oleObject" Target="../embeddings/oleObject20.bin"/><Relationship Id="rId1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2860536" y="1531203"/>
            <a:ext cx="311495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25,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439134"/>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pitchFamily="-84" charset="0"/>
              </a:rPr>
              <a:t>CH 23</a:t>
            </a:r>
          </a:p>
          <a:p>
            <a:pPr marL="990600" lvl="1" indent="-533400"/>
            <a:r>
              <a:rPr lang="en-US" dirty="0">
                <a:latin typeface="Arial Narrow" charset="0"/>
              </a:rPr>
              <a:t>Electric Potential due to Point Charges</a:t>
            </a:r>
          </a:p>
          <a:p>
            <a:pPr marL="990600" lvl="1" indent="-533400"/>
            <a:r>
              <a:rPr lang="en-US" dirty="0">
                <a:latin typeface="Arial Narrow" charset="0"/>
              </a:rPr>
              <a:t>Shape of the Electric Potential</a:t>
            </a:r>
          </a:p>
          <a:p>
            <a:pPr marL="990600" lvl="1" indent="-533400"/>
            <a:r>
              <a:rPr lang="en-US" dirty="0">
                <a:latin typeface="Arial Narrow" charset="0"/>
              </a:rPr>
              <a:t>V due to Charge Distributions</a:t>
            </a:r>
          </a:p>
          <a:p>
            <a:pPr marL="990600" lvl="1" indent="-533400"/>
            <a:r>
              <a:rPr lang="en-US" dirty="0" err="1">
                <a:latin typeface="Arial Narrow" charset="0"/>
              </a:rPr>
              <a:t>Equi</a:t>
            </a:r>
            <a:r>
              <a:rPr lang="en-US" dirty="0">
                <a:latin typeface="Arial Narrow" charset="0"/>
              </a:rPr>
              <a:t>-potential Lines and Surfaces</a:t>
            </a:r>
          </a:p>
          <a:p>
            <a:pPr marL="990600" lvl="1" indent="-533400"/>
            <a:r>
              <a:rPr lang="en-US" dirty="0">
                <a:latin typeface="Arial Narrow" charset="0"/>
              </a:rPr>
              <a:t>Electric Potential Due to Electric Dipole</a:t>
            </a:r>
          </a:p>
          <a:p>
            <a:pPr marL="990600" lvl="1" indent="-533400"/>
            <a:r>
              <a:rPr lang="en-US" dirty="0">
                <a:latin typeface="Arial Narrow" charset="0"/>
              </a:rPr>
              <a:t>Electrostatic Potential Energy</a:t>
            </a:r>
          </a:p>
        </p:txBody>
      </p:sp>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Sept. 25, 2019</a:t>
            </a:r>
          </a:p>
        </p:txBody>
      </p:sp>
      <p:sp>
        <p:nvSpPr>
          <p:cNvPr id="13" name="Footer Placeholder 4"/>
          <p:cNvSpPr>
            <a:spLocks noGrp="1"/>
          </p:cNvSpPr>
          <p:nvPr>
            <p:ph type="ftr" sz="quarter" idx="11"/>
          </p:nvPr>
        </p:nvSpPr>
        <p:spPr/>
        <p:txBody>
          <a:bodyPr/>
          <a:lstStyle/>
          <a:p>
            <a:r>
              <a:rPr lang="nl-NL"/>
              <a:t>PHYS 1444-002, Fall 2019                    Dr. Jaehoon Yu</a:t>
            </a:r>
            <a:endParaRPr lang="en-US"/>
          </a:p>
        </p:txBody>
      </p:sp>
      <p:sp>
        <p:nvSpPr>
          <p:cNvPr id="14" name="Slide Number Placeholder 5"/>
          <p:cNvSpPr>
            <a:spLocks noGrp="1"/>
          </p:cNvSpPr>
          <p:nvPr>
            <p:ph type="sldNum" sz="quarter" idx="12"/>
          </p:nvPr>
        </p:nvSpPr>
        <p:spPr/>
        <p:txBody>
          <a:bodyPr/>
          <a:lstStyle/>
          <a:p>
            <a:fld id="{F94BCD39-414E-3645-AE99-E1C86C698B7C}" type="slidenum">
              <a:rPr lang="en-US"/>
              <a:pPr/>
              <a:t>10</a:t>
            </a:fld>
            <a:endParaRPr lang="en-US"/>
          </a:p>
        </p:txBody>
      </p:sp>
      <p:sp>
        <p:nvSpPr>
          <p:cNvPr id="241666" name="Rectangle 2"/>
          <p:cNvSpPr>
            <a:spLocks noGrp="1" noChangeArrowheads="1"/>
          </p:cNvSpPr>
          <p:nvPr>
            <p:ph type="title"/>
          </p:nvPr>
        </p:nvSpPr>
        <p:spPr>
          <a:xfrm>
            <a:off x="76200" y="76200"/>
            <a:ext cx="8915400" cy="685800"/>
          </a:xfrm>
        </p:spPr>
        <p:txBody>
          <a:bodyPr/>
          <a:lstStyle/>
          <a:p>
            <a:r>
              <a:rPr lang="en-US"/>
              <a:t>Electric Potential by Charge Distributions</a:t>
            </a:r>
          </a:p>
        </p:txBody>
      </p:sp>
      <p:sp>
        <p:nvSpPr>
          <p:cNvPr id="241667" name="Rectangle 3"/>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 case of n individual point charges in a given space, and let V=0 at r=∞.</a:t>
            </a:r>
          </a:p>
          <a:p>
            <a:pPr marL="342900" indent="-342900">
              <a:spcBef>
                <a:spcPct val="20000"/>
              </a:spcBef>
              <a:buFontTx/>
              <a:buChar char="•"/>
            </a:pPr>
            <a:r>
              <a:rPr lang="en-US" sz="3200" dirty="0">
                <a:solidFill>
                  <a:schemeClr val="accent2"/>
                </a:solidFill>
                <a:latin typeface="Arial Narrow" charset="0"/>
              </a:rPr>
              <a:t>Then the potential V</a:t>
            </a:r>
            <a:r>
              <a:rPr lang="en-US" sz="3200" baseline="-25000" dirty="0">
                <a:solidFill>
                  <a:schemeClr val="accent2"/>
                </a:solidFill>
                <a:latin typeface="Monotype Corsiva"/>
                <a:cs typeface="Monotype Corsiva"/>
              </a:rPr>
              <a:t>ia</a:t>
            </a:r>
            <a:r>
              <a:rPr lang="en-US" sz="3200" dirty="0">
                <a:solidFill>
                  <a:schemeClr val="accent2"/>
                </a:solidFill>
                <a:latin typeface="Arial Narrow" charset="0"/>
              </a:rPr>
              <a:t> due to the charge Q</a:t>
            </a:r>
            <a:r>
              <a:rPr lang="en-US" sz="3200" baseline="-25000" dirty="0">
                <a:solidFill>
                  <a:schemeClr val="accent2"/>
                </a:solidFill>
                <a:latin typeface="Monotype Corsiva" charset="0"/>
              </a:rPr>
              <a:t>i</a:t>
            </a:r>
            <a:r>
              <a:rPr lang="en-US" sz="3200" dirty="0">
                <a:solidFill>
                  <a:schemeClr val="accent2"/>
                </a:solidFill>
                <a:latin typeface="Arial Narrow" charset="0"/>
              </a:rPr>
              <a:t> at point </a:t>
            </a:r>
            <a:r>
              <a:rPr lang="en-US" sz="3200" dirty="0">
                <a:solidFill>
                  <a:schemeClr val="accent2"/>
                </a:solidFill>
                <a:latin typeface="Monotype Corsiva" charset="0"/>
              </a:rPr>
              <a:t>a</a:t>
            </a:r>
            <a:r>
              <a:rPr lang="en-US" sz="3200" dirty="0">
                <a:solidFill>
                  <a:schemeClr val="accent2"/>
                </a:solidFill>
                <a:latin typeface="Arial Narrow" charset="0"/>
              </a:rPr>
              <a:t>, distance </a:t>
            </a:r>
            <a:r>
              <a:rPr lang="en-US" sz="3200" dirty="0" err="1">
                <a:solidFill>
                  <a:schemeClr val="accent2"/>
                </a:solidFill>
                <a:latin typeface="Arial Narrow" charset="0"/>
              </a:rPr>
              <a:t>r</a:t>
            </a:r>
            <a:r>
              <a:rPr lang="en-US" sz="3200" i="1" baseline="-25000" dirty="0" err="1">
                <a:solidFill>
                  <a:schemeClr val="accent2"/>
                </a:solidFill>
                <a:latin typeface="Arial Narrow" charset="0"/>
              </a:rPr>
              <a:t>ia</a:t>
            </a:r>
            <a:r>
              <a:rPr lang="en-US" sz="3200" dirty="0">
                <a:solidFill>
                  <a:schemeClr val="accent2"/>
                </a:solidFill>
                <a:latin typeface="Arial Narrow" charset="0"/>
              </a:rPr>
              <a:t> from Q</a:t>
            </a:r>
            <a:r>
              <a:rPr lang="en-US" sz="3200" baseline="-25000" dirty="0">
                <a:solidFill>
                  <a:schemeClr val="accent2"/>
                </a:solidFill>
                <a:latin typeface="Monotype Corsiva" charset="0"/>
              </a:rPr>
              <a:t>i</a:t>
            </a:r>
            <a:r>
              <a:rPr lang="en-US" sz="3200" dirty="0">
                <a:solidFill>
                  <a:schemeClr val="accent2"/>
                </a:solidFill>
                <a:latin typeface="Arial Narrow" charset="0"/>
              </a:rPr>
              <a:t>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Thus the total potential </a:t>
            </a:r>
            <a:r>
              <a:rPr lang="en-US" sz="3200" dirty="0" err="1">
                <a:solidFill>
                  <a:schemeClr val="accent2"/>
                </a:solidFill>
                <a:latin typeface="Arial Narrow" charset="0"/>
              </a:rPr>
              <a:t>V</a:t>
            </a:r>
            <a:r>
              <a:rPr lang="en-US" sz="3200" baseline="-25000" dirty="0" err="1">
                <a:solidFill>
                  <a:schemeClr val="accent2"/>
                </a:solidFill>
                <a:latin typeface="Arial Narrow" charset="0"/>
              </a:rPr>
              <a:t>a</a:t>
            </a:r>
            <a:r>
              <a:rPr lang="en-US" sz="3200" dirty="0">
                <a:solidFill>
                  <a:schemeClr val="accent2"/>
                </a:solidFill>
                <a:latin typeface="Arial Narrow" charset="0"/>
              </a:rPr>
              <a:t> by all </a:t>
            </a:r>
            <a:r>
              <a:rPr lang="en-US" sz="3200" dirty="0" err="1">
                <a:solidFill>
                  <a:schemeClr val="accent2"/>
                </a:solidFill>
                <a:latin typeface="Arial Narrow" charset="0"/>
              </a:rPr>
              <a:t>n</a:t>
            </a:r>
            <a:r>
              <a:rPr lang="en-US" sz="3200" dirty="0">
                <a:solidFill>
                  <a:schemeClr val="accent2"/>
                </a:solidFill>
                <a:latin typeface="Arial Narrow" charset="0"/>
              </a:rPr>
              <a:t> point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41668" name="Object 4"/>
          <p:cNvGraphicFramePr>
            <a:graphicFrameLocks noChangeAspect="1"/>
          </p:cNvGraphicFramePr>
          <p:nvPr/>
        </p:nvGraphicFramePr>
        <p:xfrm>
          <a:off x="4724400" y="2514600"/>
          <a:ext cx="869950" cy="582613"/>
        </p:xfrm>
        <a:graphic>
          <a:graphicData uri="http://schemas.openxmlformats.org/presentationml/2006/ole">
            <mc:AlternateContent xmlns:mc="http://schemas.openxmlformats.org/markup-compatibility/2006">
              <mc:Choice xmlns:v="urn:schemas-microsoft-com:vml" Requires="v">
                <p:oleObj spid="_x0000_s114752" name="Equation" r:id="rId3" imgW="304560" imgH="203040" progId="Equation.DSMT4">
                  <p:embed/>
                </p:oleObj>
              </mc:Choice>
              <mc:Fallback>
                <p:oleObj name="Equation" r:id="rId3" imgW="304560" imgH="203040" progId="Equation.DSMT4">
                  <p:embed/>
                  <p:pic>
                    <p:nvPicPr>
                      <p:cNvPr id="2416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869950" cy="582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69" name="Object 5"/>
          <p:cNvGraphicFramePr>
            <a:graphicFrameLocks noChangeAspect="1"/>
          </p:cNvGraphicFramePr>
          <p:nvPr/>
        </p:nvGraphicFramePr>
        <p:xfrm>
          <a:off x="5588000" y="2286000"/>
          <a:ext cx="1455738" cy="1168400"/>
        </p:xfrm>
        <a:graphic>
          <a:graphicData uri="http://schemas.openxmlformats.org/presentationml/2006/ole">
            <mc:AlternateContent xmlns:mc="http://schemas.openxmlformats.org/markup-compatibility/2006">
              <mc:Choice xmlns:v="urn:schemas-microsoft-com:vml" Requires="v">
                <p:oleObj spid="_x0000_s114753" name="Equation" r:id="rId5" imgW="507960" imgH="406080" progId="Equation.DSMT4">
                  <p:embed/>
                </p:oleObj>
              </mc:Choice>
              <mc:Fallback>
                <p:oleObj name="Equation" r:id="rId5" imgW="507960" imgH="406080" progId="Equation.DSMT4">
                  <p:embed/>
                  <p:pic>
                    <p:nvPicPr>
                      <p:cNvPr id="2416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2286000"/>
                        <a:ext cx="1455738" cy="1168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0" name="Object 6"/>
          <p:cNvGraphicFramePr>
            <a:graphicFrameLocks noChangeAspect="1"/>
          </p:cNvGraphicFramePr>
          <p:nvPr/>
        </p:nvGraphicFramePr>
        <p:xfrm>
          <a:off x="2584450" y="3889375"/>
          <a:ext cx="1377950" cy="1238250"/>
        </p:xfrm>
        <a:graphic>
          <a:graphicData uri="http://schemas.openxmlformats.org/presentationml/2006/ole">
            <mc:AlternateContent xmlns:mc="http://schemas.openxmlformats.org/markup-compatibility/2006">
              <mc:Choice xmlns:v="urn:schemas-microsoft-com:vml" Requires="v">
                <p:oleObj spid="_x0000_s114754" name="Equation" r:id="rId7" imgW="482400" imgH="431640" progId="Equation.DSMT4">
                  <p:embed/>
                </p:oleObj>
              </mc:Choice>
              <mc:Fallback>
                <p:oleObj name="Equation" r:id="rId7" imgW="482400" imgH="431640" progId="Equation.DSMT4">
                  <p:embed/>
                  <p:pic>
                    <p:nvPicPr>
                      <p:cNvPr id="2416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3889375"/>
                        <a:ext cx="1377950" cy="1238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1" name="Object 7"/>
          <p:cNvGraphicFramePr>
            <a:graphicFrameLocks noChangeAspect="1"/>
          </p:cNvGraphicFramePr>
          <p:nvPr/>
        </p:nvGraphicFramePr>
        <p:xfrm>
          <a:off x="3825875" y="3886200"/>
          <a:ext cx="1965325" cy="1241425"/>
        </p:xfrm>
        <a:graphic>
          <a:graphicData uri="http://schemas.openxmlformats.org/presentationml/2006/ole">
            <mc:AlternateContent xmlns:mc="http://schemas.openxmlformats.org/markup-compatibility/2006">
              <mc:Choice xmlns:v="urn:schemas-microsoft-com:vml" Requires="v">
                <p:oleObj spid="_x0000_s114755" name="Equation" r:id="rId9" imgW="685800" imgH="431640" progId="Equation.DSMT4">
                  <p:embed/>
                </p:oleObj>
              </mc:Choice>
              <mc:Fallback>
                <p:oleObj name="Equation" r:id="rId9" imgW="685800" imgH="431640" progId="Equation.DSMT4">
                  <p:embed/>
                  <p:pic>
                    <p:nvPicPr>
                      <p:cNvPr id="24167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5875" y="3886200"/>
                        <a:ext cx="1965325" cy="1241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2" name="Object 8"/>
          <p:cNvGraphicFramePr>
            <a:graphicFrameLocks noChangeAspect="1"/>
          </p:cNvGraphicFramePr>
          <p:nvPr/>
        </p:nvGraphicFramePr>
        <p:xfrm>
          <a:off x="1752600" y="4240213"/>
          <a:ext cx="833438" cy="582612"/>
        </p:xfrm>
        <a:graphic>
          <a:graphicData uri="http://schemas.openxmlformats.org/presentationml/2006/ole">
            <mc:AlternateContent xmlns:mc="http://schemas.openxmlformats.org/markup-compatibility/2006">
              <mc:Choice xmlns:v="urn:schemas-microsoft-com:vml" Requires="v">
                <p:oleObj spid="_x0000_s114756" name="Equation" r:id="rId11" imgW="291960" imgH="203040" progId="Equation.DSMT4">
                  <p:embed/>
                </p:oleObj>
              </mc:Choice>
              <mc:Fallback>
                <p:oleObj name="Equation" r:id="rId11" imgW="291960" imgH="203040" progId="Equation.DSMT4">
                  <p:embed/>
                  <p:pic>
                    <p:nvPicPr>
                      <p:cNvPr id="24167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40213"/>
                        <a:ext cx="833438" cy="582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1673" name="Rectangle 9"/>
          <p:cNvSpPr>
            <a:spLocks noChangeArrowheads="1"/>
          </p:cNvSpPr>
          <p:nvPr/>
        </p:nvSpPr>
        <p:spPr bwMode="auto">
          <a:xfrm>
            <a:off x="533400" y="5181600"/>
            <a:ext cx="42672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For a continuous charge distribution, we obtain</a:t>
            </a:r>
          </a:p>
        </p:txBody>
      </p:sp>
      <p:graphicFrame>
        <p:nvGraphicFramePr>
          <p:cNvPr id="241674" name="Object 10"/>
          <p:cNvGraphicFramePr>
            <a:graphicFrameLocks noChangeAspect="1"/>
          </p:cNvGraphicFramePr>
          <p:nvPr/>
        </p:nvGraphicFramePr>
        <p:xfrm>
          <a:off x="6400800" y="4949825"/>
          <a:ext cx="2057400" cy="1374775"/>
        </p:xfrm>
        <a:graphic>
          <a:graphicData uri="http://schemas.openxmlformats.org/presentationml/2006/ole">
            <mc:AlternateContent xmlns:mc="http://schemas.openxmlformats.org/markup-compatibility/2006">
              <mc:Choice xmlns:v="urn:schemas-microsoft-com:vml" Requires="v">
                <p:oleObj spid="_x0000_s114757" name="Equation" r:id="rId13" imgW="609480" imgH="406080" progId="Equation.DSMT4">
                  <p:embed/>
                </p:oleObj>
              </mc:Choice>
              <mc:Fallback>
                <p:oleObj name="Equation" r:id="rId13" imgW="609480" imgH="406080" progId="Equation.DSMT4">
                  <p:embed/>
                  <p:pic>
                    <p:nvPicPr>
                      <p:cNvPr id="24167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4949825"/>
                        <a:ext cx="2057400" cy="1374775"/>
                      </a:xfrm>
                      <a:prstGeom prst="rect">
                        <a:avLst/>
                      </a:prstGeom>
                      <a:solidFill>
                        <a:srgbClr val="99FFCC"/>
                      </a:solidFill>
                    </p:spPr>
                  </p:pic>
                </p:oleObj>
              </mc:Fallback>
            </mc:AlternateContent>
          </a:graphicData>
        </a:graphic>
      </p:graphicFrame>
      <p:graphicFrame>
        <p:nvGraphicFramePr>
          <p:cNvPr id="241675" name="Object 11"/>
          <p:cNvGraphicFramePr>
            <a:graphicFrameLocks noChangeAspect="1"/>
          </p:cNvGraphicFramePr>
          <p:nvPr/>
        </p:nvGraphicFramePr>
        <p:xfrm>
          <a:off x="5562600" y="5310188"/>
          <a:ext cx="852488" cy="557212"/>
        </p:xfrm>
        <a:graphic>
          <a:graphicData uri="http://schemas.openxmlformats.org/presentationml/2006/ole">
            <mc:AlternateContent xmlns:mc="http://schemas.openxmlformats.org/markup-compatibility/2006">
              <mc:Choice xmlns:v="urn:schemas-microsoft-com:vml" Requires="v">
                <p:oleObj spid="_x0000_s114758" name="Equation" r:id="rId15" imgW="253800" imgH="164880" progId="Equation.DSMT4">
                  <p:embed/>
                </p:oleObj>
              </mc:Choice>
              <mc:Fallback>
                <p:oleObj name="Equation" r:id="rId15" imgW="253800" imgH="164880" progId="Equation.DSMT4">
                  <p:embed/>
                  <p:pic>
                    <p:nvPicPr>
                      <p:cNvPr id="24167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5310188"/>
                        <a:ext cx="852488" cy="557212"/>
                      </a:xfrm>
                      <a:prstGeom prst="rect">
                        <a:avLst/>
                      </a:prstGeom>
                      <a:solidFill>
                        <a:srgbClr val="99FFCC"/>
                      </a:solidFill>
                    </p:spPr>
                  </p:pic>
                </p:oleObj>
              </mc:Fallback>
            </mc:AlternateContent>
          </a:graphicData>
        </a:graphic>
      </p:graphicFrame>
    </p:spTree>
    <p:extLst>
      <p:ext uri="{BB962C8B-B14F-4D97-AF65-F5344CB8AC3E}">
        <p14:creationId xmlns:p14="http://schemas.microsoft.com/office/powerpoint/2010/main" val="395486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G23_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810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25, 2019</a:t>
            </a:r>
          </a:p>
        </p:txBody>
      </p:sp>
      <p:sp>
        <p:nvSpPr>
          <p:cNvPr id="2970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297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78F7BD-0588-964C-B167-BFADDDDAB2C6}"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9708" name="Rectangle 3"/>
          <p:cNvSpPr>
            <a:spLocks noGrp="1" noChangeArrowheads="1"/>
          </p:cNvSpPr>
          <p:nvPr>
            <p:ph type="title"/>
          </p:nvPr>
        </p:nvSpPr>
        <p:spPr>
          <a:xfrm>
            <a:off x="228600" y="0"/>
            <a:ext cx="5638800" cy="762000"/>
          </a:xfrm>
        </p:spPr>
        <p:txBody>
          <a:bodyPr/>
          <a:lstStyle/>
          <a:p>
            <a:r>
              <a:rPr lang="en-US" dirty="0">
                <a:latin typeface="Arial Narrow" charset="0"/>
                <a:ea typeface="ＭＳ Ｐゴシック" charset="0"/>
                <a:cs typeface="ＭＳ Ｐゴシック" charset="0"/>
              </a:rPr>
              <a:t>Example </a:t>
            </a:r>
          </a:p>
        </p:txBody>
      </p:sp>
      <p:sp>
        <p:nvSpPr>
          <p:cNvPr id="242692" name="Rectangle 4"/>
          <p:cNvSpPr>
            <a:spLocks noGrp="1" noChangeArrowheads="1"/>
          </p:cNvSpPr>
          <p:nvPr>
            <p:ph type="body" idx="1"/>
          </p:nvPr>
        </p:nvSpPr>
        <p:spPr>
          <a:xfrm>
            <a:off x="76200" y="762000"/>
            <a:ext cx="5181600" cy="1752600"/>
          </a:xfrm>
        </p:spPr>
        <p:txBody>
          <a:bodyPr/>
          <a:lstStyle/>
          <a:p>
            <a:pPr>
              <a:lnSpc>
                <a:spcPct val="80000"/>
              </a:lnSpc>
            </a:pPr>
            <a:r>
              <a:rPr lang="en-US" sz="2800" b="1">
                <a:latin typeface="Arial Narrow" charset="0"/>
                <a:ea typeface="ＭＳ Ｐゴシック" charset="0"/>
                <a:cs typeface="ＭＳ Ｐゴシック" charset="0"/>
              </a:rPr>
              <a:t>Potential due to two charges</a:t>
            </a:r>
            <a:r>
              <a:rPr lang="en-US" sz="2800">
                <a:latin typeface="Arial Narrow" charset="0"/>
                <a:ea typeface="ＭＳ Ｐゴシック" charset="0"/>
                <a:cs typeface="ＭＳ Ｐゴシック" charset="0"/>
              </a:rPr>
              <a:t>: Calculate the electric potential (a) at point A in the figure due to the two charges shown, and (b) at point B.</a:t>
            </a:r>
          </a:p>
        </p:txBody>
      </p:sp>
      <p:sp>
        <p:nvSpPr>
          <p:cNvPr id="242693" name="Rectangle 5"/>
          <p:cNvSpPr>
            <a:spLocks noChangeArrowheads="1"/>
          </p:cNvSpPr>
          <p:nvPr/>
        </p:nvSpPr>
        <p:spPr bwMode="auto">
          <a:xfrm>
            <a:off x="152400" y="2286000"/>
            <a:ext cx="5257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dirty="0">
                <a:solidFill>
                  <a:srgbClr val="660066"/>
                </a:solidFill>
                <a:latin typeface="Arial Narrow" charset="0"/>
              </a:rPr>
              <a:t>Electric potential is a scalar quantity, so one adds the potential by each of the source charge, as if they are numbers.</a:t>
            </a:r>
          </a:p>
        </p:txBody>
      </p:sp>
      <p:graphicFrame>
        <p:nvGraphicFramePr>
          <p:cNvPr id="242694" name="Object 2"/>
          <p:cNvGraphicFramePr>
            <a:graphicFrameLocks noChangeAspect="1"/>
          </p:cNvGraphicFramePr>
          <p:nvPr/>
        </p:nvGraphicFramePr>
        <p:xfrm>
          <a:off x="3048000" y="3276600"/>
          <a:ext cx="687388" cy="496888"/>
        </p:xfrm>
        <a:graphic>
          <a:graphicData uri="http://schemas.openxmlformats.org/presentationml/2006/ole">
            <mc:AlternateContent xmlns:mc="http://schemas.openxmlformats.org/markup-compatibility/2006">
              <mc:Choice xmlns:v="urn:schemas-microsoft-com:vml" Requires="v">
                <p:oleObj spid="_x0000_s105911" name="Equation" r:id="rId4" imgW="304800" imgH="228600" progId="Equation.DSMT4">
                  <p:embed/>
                </p:oleObj>
              </mc:Choice>
              <mc:Fallback>
                <p:oleObj name="Equation" r:id="rId4" imgW="304800" imgH="228600" progId="Equation.DSMT4">
                  <p:embed/>
                  <p:pic>
                    <p:nvPicPr>
                      <p:cNvPr id="2426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6600"/>
                        <a:ext cx="687388"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Rectangle 7"/>
          <p:cNvSpPr>
            <a:spLocks noChangeArrowheads="1"/>
          </p:cNvSpPr>
          <p:nvPr/>
        </p:nvSpPr>
        <p:spPr bwMode="auto">
          <a:xfrm>
            <a:off x="304800" y="3352800"/>
            <a:ext cx="2743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a:solidFill>
                  <a:schemeClr val="accent2"/>
                </a:solidFill>
                <a:latin typeface="Arial Narrow" charset="0"/>
              </a:rPr>
              <a:t>(a) potential at A is</a:t>
            </a:r>
          </a:p>
        </p:txBody>
      </p:sp>
      <p:graphicFrame>
        <p:nvGraphicFramePr>
          <p:cNvPr id="77832" name="Object 3"/>
          <p:cNvGraphicFramePr>
            <a:graphicFrameLocks noChangeAspect="1"/>
          </p:cNvGraphicFramePr>
          <p:nvPr/>
        </p:nvGraphicFramePr>
        <p:xfrm>
          <a:off x="5257800" y="3073400"/>
          <a:ext cx="1803400" cy="965200"/>
        </p:xfrm>
        <a:graphic>
          <a:graphicData uri="http://schemas.openxmlformats.org/presentationml/2006/ole">
            <mc:AlternateContent xmlns:mc="http://schemas.openxmlformats.org/markup-compatibility/2006">
              <mc:Choice xmlns:v="urn:schemas-microsoft-com:vml" Requires="v">
                <p:oleObj spid="_x0000_s105912" name="Equation" r:id="rId6" imgW="800100" imgH="444500" progId="Equation.DSMT4">
                  <p:embed/>
                </p:oleObj>
              </mc:Choice>
              <mc:Fallback>
                <p:oleObj name="Equation" r:id="rId6" imgW="800100" imgH="444500" progId="Equation.DSMT4">
                  <p:embed/>
                  <p:pic>
                    <p:nvPicPr>
                      <p:cNvPr id="7783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73400"/>
                        <a:ext cx="1803400"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3" name="Object 4"/>
          <p:cNvGraphicFramePr>
            <a:graphicFrameLocks noChangeAspect="1"/>
          </p:cNvGraphicFramePr>
          <p:nvPr/>
        </p:nvGraphicFramePr>
        <p:xfrm>
          <a:off x="3733800" y="3276600"/>
          <a:ext cx="1489075" cy="496888"/>
        </p:xfrm>
        <a:graphic>
          <a:graphicData uri="http://schemas.openxmlformats.org/presentationml/2006/ole">
            <mc:AlternateContent xmlns:mc="http://schemas.openxmlformats.org/markup-compatibility/2006">
              <mc:Choice xmlns:v="urn:schemas-microsoft-com:vml" Requires="v">
                <p:oleObj spid="_x0000_s105913" name="Equation" r:id="rId8" imgW="660400" imgH="228600" progId="Equation.DSMT4">
                  <p:embed/>
                </p:oleObj>
              </mc:Choice>
              <mc:Fallback>
                <p:oleObj name="Equation" r:id="rId8" imgW="660400" imgH="228600" progId="Equation.DSMT4">
                  <p:embed/>
                  <p:pic>
                    <p:nvPicPr>
                      <p:cNvPr id="7783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276600"/>
                        <a:ext cx="1489075"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4" name="Object 5"/>
          <p:cNvGraphicFramePr>
            <a:graphicFrameLocks noChangeAspect="1"/>
          </p:cNvGraphicFramePr>
          <p:nvPr/>
        </p:nvGraphicFramePr>
        <p:xfrm>
          <a:off x="2746375" y="3835400"/>
          <a:ext cx="2892425" cy="965200"/>
        </p:xfrm>
        <a:graphic>
          <a:graphicData uri="http://schemas.openxmlformats.org/presentationml/2006/ole">
            <mc:AlternateContent xmlns:mc="http://schemas.openxmlformats.org/markup-compatibility/2006">
              <mc:Choice xmlns:v="urn:schemas-microsoft-com:vml" Requires="v">
                <p:oleObj spid="_x0000_s105914" name="Equation" r:id="rId10" imgW="1282700" imgH="444500" progId="Equation.DSMT4">
                  <p:embed/>
                </p:oleObj>
              </mc:Choice>
              <mc:Fallback>
                <p:oleObj name="Equation" r:id="rId10" imgW="1282700" imgH="444500" progId="Equation.DSMT4">
                  <p:embed/>
                  <p:pic>
                    <p:nvPicPr>
                      <p:cNvPr id="7783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75" y="3835400"/>
                        <a:ext cx="2892425"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5" name="Object 6"/>
          <p:cNvGraphicFramePr>
            <a:graphicFrameLocks noChangeAspect="1"/>
          </p:cNvGraphicFramePr>
          <p:nvPr/>
        </p:nvGraphicFramePr>
        <p:xfrm>
          <a:off x="5715000" y="3779838"/>
          <a:ext cx="2519363" cy="1020762"/>
        </p:xfrm>
        <a:graphic>
          <a:graphicData uri="http://schemas.openxmlformats.org/presentationml/2006/ole">
            <mc:AlternateContent xmlns:mc="http://schemas.openxmlformats.org/markup-compatibility/2006">
              <mc:Choice xmlns:v="urn:schemas-microsoft-com:vml" Requires="v">
                <p:oleObj spid="_x0000_s105915" name="Equation" r:id="rId12" imgW="1117600" imgH="469900" progId="Equation.DSMT4">
                  <p:embed/>
                </p:oleObj>
              </mc:Choice>
              <mc:Fallback>
                <p:oleObj name="Equation" r:id="rId12" imgW="1117600" imgH="469900" progId="Equation.DSMT4">
                  <p:embed/>
                  <p:pic>
                    <p:nvPicPr>
                      <p:cNvPr id="7783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3779838"/>
                        <a:ext cx="2519363" cy="1020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6" name="Object 7"/>
          <p:cNvGraphicFramePr>
            <a:graphicFrameLocks noChangeAspect="1"/>
          </p:cNvGraphicFramePr>
          <p:nvPr/>
        </p:nvGraphicFramePr>
        <p:xfrm>
          <a:off x="2551113" y="4743450"/>
          <a:ext cx="6440487" cy="1047750"/>
        </p:xfrm>
        <a:graphic>
          <a:graphicData uri="http://schemas.openxmlformats.org/presentationml/2006/ole">
            <mc:AlternateContent xmlns:mc="http://schemas.openxmlformats.org/markup-compatibility/2006">
              <mc:Choice xmlns:v="urn:schemas-microsoft-com:vml" Requires="v">
                <p:oleObj spid="_x0000_s105916" name="Equation" r:id="rId14" imgW="2857500" imgH="482600" progId="Equation.DSMT4">
                  <p:embed/>
                </p:oleObj>
              </mc:Choice>
              <mc:Fallback>
                <p:oleObj name="Equation" r:id="rId14" imgW="2857500" imgH="482600" progId="Equation.DSMT4">
                  <p:embed/>
                  <p:pic>
                    <p:nvPicPr>
                      <p:cNvPr id="77836"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1113" y="4743450"/>
                        <a:ext cx="6440487" cy="1047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Rectangle 7"/>
          <p:cNvSpPr>
            <a:spLocks noChangeArrowheads="1"/>
          </p:cNvSpPr>
          <p:nvPr/>
        </p:nvSpPr>
        <p:spPr bwMode="auto">
          <a:xfrm>
            <a:off x="381000" y="5715000"/>
            <a:ext cx="4038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dirty="0">
                <a:solidFill>
                  <a:schemeClr val="accent2"/>
                </a:solidFill>
                <a:latin typeface="Arial Narrow" charset="0"/>
              </a:rPr>
              <a:t>(b) How about potential at B?</a:t>
            </a:r>
          </a:p>
        </p:txBody>
      </p:sp>
    </p:spTree>
    <p:extLst>
      <p:ext uri="{BB962C8B-B14F-4D97-AF65-F5344CB8AC3E}">
        <p14:creationId xmlns:p14="http://schemas.microsoft.com/office/powerpoint/2010/main" val="58856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Sept. 25, 2019</a:t>
            </a:r>
          </a:p>
        </p:txBody>
      </p:sp>
      <p:sp>
        <p:nvSpPr>
          <p:cNvPr id="18" name="Footer Placeholder 4"/>
          <p:cNvSpPr>
            <a:spLocks noGrp="1"/>
          </p:cNvSpPr>
          <p:nvPr>
            <p:ph type="ftr" sz="quarter" idx="11"/>
          </p:nvPr>
        </p:nvSpPr>
        <p:spPr/>
        <p:txBody>
          <a:bodyPr/>
          <a:lstStyle/>
          <a:p>
            <a:r>
              <a:rPr lang="en-US"/>
              <a:t>PHYS 1444-002, Fall 2019                    Dr. Jaehoon Yu</a:t>
            </a:r>
          </a:p>
        </p:txBody>
      </p:sp>
      <p:sp>
        <p:nvSpPr>
          <p:cNvPr id="19" name="Slide Number Placeholder 5"/>
          <p:cNvSpPr>
            <a:spLocks noGrp="1"/>
          </p:cNvSpPr>
          <p:nvPr>
            <p:ph type="sldNum" sz="quarter" idx="12"/>
          </p:nvPr>
        </p:nvSpPr>
        <p:spPr/>
        <p:txBody>
          <a:bodyPr/>
          <a:lstStyle/>
          <a:p>
            <a:fld id="{8FFDE5C8-869A-8C42-897B-94DBA17EB52A}" type="slidenum">
              <a:rPr lang="en-US"/>
              <a:pPr/>
              <a:t>12</a:t>
            </a:fld>
            <a:endParaRPr lang="en-US"/>
          </a:p>
        </p:txBody>
      </p:sp>
      <p:pic>
        <p:nvPicPr>
          <p:cNvPr id="242690" name="Picture 2" descr="FG23_011"/>
          <p:cNvPicPr>
            <a:picLocks noChangeAspect="1" noChangeArrowheads="1"/>
          </p:cNvPicPr>
          <p:nvPr/>
        </p:nvPicPr>
        <p:blipFill>
          <a:blip r:embed="rId3"/>
          <a:srcRect/>
          <a:stretch>
            <a:fillRect/>
          </a:stretch>
        </p:blipFill>
        <p:spPr bwMode="auto">
          <a:xfrm>
            <a:off x="6248400" y="609600"/>
            <a:ext cx="2743200" cy="2057400"/>
          </a:xfrm>
          <a:prstGeom prst="rect">
            <a:avLst/>
          </a:prstGeom>
          <a:noFill/>
        </p:spPr>
      </p:pic>
      <p:sp>
        <p:nvSpPr>
          <p:cNvPr id="242691" name="Rectangle 3"/>
          <p:cNvSpPr>
            <a:spLocks noGrp="1" noChangeArrowheads="1"/>
          </p:cNvSpPr>
          <p:nvPr>
            <p:ph type="title"/>
          </p:nvPr>
        </p:nvSpPr>
        <p:spPr>
          <a:xfrm>
            <a:off x="228600" y="0"/>
            <a:ext cx="8686800" cy="762000"/>
          </a:xfrm>
        </p:spPr>
        <p:txBody>
          <a:bodyPr/>
          <a:lstStyle/>
          <a:p>
            <a:r>
              <a:rPr lang="en-US"/>
              <a:t>Example 23 – 8 </a:t>
            </a:r>
          </a:p>
        </p:txBody>
      </p:sp>
      <p:sp>
        <p:nvSpPr>
          <p:cNvPr id="242692" name="Rectangle 4"/>
          <p:cNvSpPr>
            <a:spLocks noGrp="1" noChangeArrowheads="1"/>
          </p:cNvSpPr>
          <p:nvPr>
            <p:ph type="body" idx="1"/>
          </p:nvPr>
        </p:nvSpPr>
        <p:spPr>
          <a:xfrm>
            <a:off x="0" y="838200"/>
            <a:ext cx="6477000" cy="1752600"/>
          </a:xfrm>
        </p:spPr>
        <p:txBody>
          <a:bodyPr/>
          <a:lstStyle/>
          <a:p>
            <a:pPr>
              <a:lnSpc>
                <a:spcPct val="80000"/>
              </a:lnSpc>
            </a:pPr>
            <a:r>
              <a:rPr lang="en-US" sz="2800" b="1" dirty="0"/>
              <a:t>Potential due to a ring of charge</a:t>
            </a:r>
            <a:r>
              <a:rPr lang="en-US" sz="2800" dirty="0"/>
              <a:t>: A thin circular ring of radius R carries a uniformly distributed charge Q. Determine the electric potential at a point P on the axis of the ring at distance x from its center.</a:t>
            </a:r>
          </a:p>
        </p:txBody>
      </p:sp>
      <p:sp>
        <p:nvSpPr>
          <p:cNvPr id="242693" name="Rectangle 5"/>
          <p:cNvSpPr>
            <a:spLocks noChangeArrowheads="1"/>
          </p:cNvSpPr>
          <p:nvPr/>
        </p:nvSpPr>
        <p:spPr bwMode="auto">
          <a:xfrm>
            <a:off x="152400" y="2819400"/>
            <a:ext cx="8610600" cy="914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Each point on the ring is at the same distance from the point P.  What is the distance?</a:t>
            </a:r>
          </a:p>
        </p:txBody>
      </p:sp>
      <p:graphicFrame>
        <p:nvGraphicFramePr>
          <p:cNvPr id="242694" name="Object 6"/>
          <p:cNvGraphicFramePr>
            <a:graphicFrameLocks noChangeAspect="1"/>
          </p:cNvGraphicFramePr>
          <p:nvPr/>
        </p:nvGraphicFramePr>
        <p:xfrm>
          <a:off x="4205288" y="3352800"/>
          <a:ext cx="2043112" cy="612775"/>
        </p:xfrm>
        <a:graphic>
          <a:graphicData uri="http://schemas.openxmlformats.org/presentationml/2006/ole">
            <mc:AlternateContent xmlns:mc="http://schemas.openxmlformats.org/markup-compatibility/2006">
              <mc:Choice xmlns:v="urn:schemas-microsoft-com:vml" Requires="v">
                <p:oleObj spid="_x0000_s106935" name="Equation" r:id="rId4" imgW="774360" imgH="241200" progId="Equation.DSMT4">
                  <p:embed/>
                </p:oleObj>
              </mc:Choice>
              <mc:Fallback>
                <p:oleObj name="Equation" r:id="rId4" imgW="774360" imgH="241200" progId="Equation.DSMT4">
                  <p:embed/>
                  <p:pic>
                    <p:nvPicPr>
                      <p:cNvPr id="242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3352800"/>
                        <a:ext cx="2043112"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2695" name="Rectangle 7"/>
          <p:cNvSpPr>
            <a:spLocks noChangeArrowheads="1"/>
          </p:cNvSpPr>
          <p:nvPr/>
        </p:nvSpPr>
        <p:spPr bwMode="auto">
          <a:xfrm>
            <a:off x="228600" y="3886200"/>
            <a:ext cx="75438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So the potential at P is</a:t>
            </a:r>
          </a:p>
        </p:txBody>
      </p:sp>
      <p:graphicFrame>
        <p:nvGraphicFramePr>
          <p:cNvPr id="242696" name="Object 8"/>
          <p:cNvGraphicFramePr>
            <a:graphicFrameLocks noChangeAspect="1"/>
          </p:cNvGraphicFramePr>
          <p:nvPr/>
        </p:nvGraphicFramePr>
        <p:xfrm>
          <a:off x="1381125" y="4267200"/>
          <a:ext cx="1809750" cy="1017588"/>
        </p:xfrm>
        <a:graphic>
          <a:graphicData uri="http://schemas.openxmlformats.org/presentationml/2006/ole">
            <mc:AlternateContent xmlns:mc="http://schemas.openxmlformats.org/markup-compatibility/2006">
              <mc:Choice xmlns:v="urn:schemas-microsoft-com:vml" Requires="v">
                <p:oleObj spid="_x0000_s106936" name="Equation" r:id="rId6" imgW="723600" imgH="406080" progId="Equation.DSMT4">
                  <p:embed/>
                </p:oleObj>
              </mc:Choice>
              <mc:Fallback>
                <p:oleObj name="Equation" r:id="rId6" imgW="723600" imgH="406080" progId="Equation.DSMT4">
                  <p:embed/>
                  <p:pic>
                    <p:nvPicPr>
                      <p:cNvPr id="2426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267200"/>
                        <a:ext cx="18097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7" name="Object 9"/>
          <p:cNvGraphicFramePr>
            <a:graphicFrameLocks noChangeAspect="1"/>
          </p:cNvGraphicFramePr>
          <p:nvPr/>
        </p:nvGraphicFramePr>
        <p:xfrm>
          <a:off x="815975" y="4495800"/>
          <a:ext cx="631825" cy="412750"/>
        </p:xfrm>
        <a:graphic>
          <a:graphicData uri="http://schemas.openxmlformats.org/presentationml/2006/ole">
            <mc:AlternateContent xmlns:mc="http://schemas.openxmlformats.org/markup-compatibility/2006">
              <mc:Choice xmlns:v="urn:schemas-microsoft-com:vml" Requires="v">
                <p:oleObj spid="_x0000_s106937" name="Equation" r:id="rId8" imgW="253800" imgH="164880" progId="Equation.DSMT4">
                  <p:embed/>
                </p:oleObj>
              </mc:Choice>
              <mc:Fallback>
                <p:oleObj name="Equation" r:id="rId8" imgW="253800" imgH="164880" progId="Equation.DSMT4">
                  <p:embed/>
                  <p:pic>
                    <p:nvPicPr>
                      <p:cNvPr id="24269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4495800"/>
                        <a:ext cx="631825" cy="412750"/>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8" name="Object 10"/>
          <p:cNvGraphicFramePr>
            <a:graphicFrameLocks noChangeAspect="1"/>
          </p:cNvGraphicFramePr>
          <p:nvPr/>
        </p:nvGraphicFramePr>
        <p:xfrm>
          <a:off x="3155950" y="4267200"/>
          <a:ext cx="1873250" cy="1017588"/>
        </p:xfrm>
        <a:graphic>
          <a:graphicData uri="http://schemas.openxmlformats.org/presentationml/2006/ole">
            <mc:AlternateContent xmlns:mc="http://schemas.openxmlformats.org/markup-compatibility/2006">
              <mc:Choice xmlns:v="urn:schemas-microsoft-com:vml" Requires="v">
                <p:oleObj spid="_x0000_s106938" name="Equation" r:id="rId10" imgW="749160" imgH="406080" progId="Equation.DSMT4">
                  <p:embed/>
                </p:oleObj>
              </mc:Choice>
              <mc:Fallback>
                <p:oleObj name="Equation" r:id="rId10" imgW="749160" imgH="406080" progId="Equation.DSMT4">
                  <p:embed/>
                  <p:pic>
                    <p:nvPicPr>
                      <p:cNvPr id="242698"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950" y="4267200"/>
                        <a:ext cx="18732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9" name="Object 11"/>
          <p:cNvGraphicFramePr>
            <a:graphicFrameLocks noChangeAspect="1"/>
          </p:cNvGraphicFramePr>
          <p:nvPr/>
        </p:nvGraphicFramePr>
        <p:xfrm>
          <a:off x="3016250" y="5135563"/>
          <a:ext cx="3079750" cy="1112837"/>
        </p:xfrm>
        <a:graphic>
          <a:graphicData uri="http://schemas.openxmlformats.org/presentationml/2006/ole">
            <mc:AlternateContent xmlns:mc="http://schemas.openxmlformats.org/markup-compatibility/2006">
              <mc:Choice xmlns:v="urn:schemas-microsoft-com:vml" Requires="v">
                <p:oleObj spid="_x0000_s106939" name="Equation" r:id="rId12" imgW="1231560" imgH="444240" progId="Equation.DSMT4">
                  <p:embed/>
                </p:oleObj>
              </mc:Choice>
              <mc:Fallback>
                <p:oleObj name="Equation" r:id="rId12" imgW="1231560" imgH="444240" progId="Equation.DSMT4">
                  <p:embed/>
                  <p:pic>
                    <p:nvPicPr>
                      <p:cNvPr id="24269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0" y="5135563"/>
                        <a:ext cx="3079750" cy="1112837"/>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700" name="Object 12"/>
          <p:cNvGraphicFramePr>
            <a:graphicFrameLocks noChangeAspect="1"/>
          </p:cNvGraphicFramePr>
          <p:nvPr/>
        </p:nvGraphicFramePr>
        <p:xfrm>
          <a:off x="6038850" y="5105400"/>
          <a:ext cx="2190750" cy="1112838"/>
        </p:xfrm>
        <a:graphic>
          <a:graphicData uri="http://schemas.openxmlformats.org/presentationml/2006/ole">
            <mc:AlternateContent xmlns:mc="http://schemas.openxmlformats.org/markup-compatibility/2006">
              <mc:Choice xmlns:v="urn:schemas-microsoft-com:vml" Requires="v">
                <p:oleObj spid="_x0000_s106940" name="Equation" r:id="rId14" imgW="876240" imgH="444240" progId="Equation.DSMT4">
                  <p:embed/>
                </p:oleObj>
              </mc:Choice>
              <mc:Fallback>
                <p:oleObj name="Equation" r:id="rId14" imgW="876240" imgH="444240" progId="Equation.DSMT4">
                  <p:embed/>
                  <p:pic>
                    <p:nvPicPr>
                      <p:cNvPr id="24270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5105400"/>
                        <a:ext cx="2190750" cy="111283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pSp>
        <p:nvGrpSpPr>
          <p:cNvPr id="2" name="Group 13"/>
          <p:cNvGrpSpPr>
            <a:grpSpLocks/>
          </p:cNvGrpSpPr>
          <p:nvPr/>
        </p:nvGrpSpPr>
        <p:grpSpPr bwMode="auto">
          <a:xfrm>
            <a:off x="5029200" y="4419600"/>
            <a:ext cx="2722563" cy="1676400"/>
            <a:chOff x="3168" y="2784"/>
            <a:chExt cx="1715" cy="1056"/>
          </a:xfrm>
        </p:grpSpPr>
        <p:sp>
          <p:nvSpPr>
            <p:cNvPr id="242702" name="Oval 14"/>
            <p:cNvSpPr>
              <a:spLocks noChangeArrowheads="1"/>
            </p:cNvSpPr>
            <p:nvPr/>
          </p:nvSpPr>
          <p:spPr bwMode="auto">
            <a:xfrm>
              <a:off x="3168" y="3264"/>
              <a:ext cx="528" cy="576"/>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242703" name="Text Box 15"/>
            <p:cNvSpPr txBox="1">
              <a:spLocks noChangeArrowheads="1"/>
            </p:cNvSpPr>
            <p:nvPr/>
          </p:nvSpPr>
          <p:spPr bwMode="auto">
            <a:xfrm>
              <a:off x="3888" y="2784"/>
              <a:ext cx="995" cy="30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What’s this?</a:t>
              </a:r>
            </a:p>
          </p:txBody>
        </p:sp>
        <p:cxnSp>
          <p:nvCxnSpPr>
            <p:cNvPr id="242704" name="AutoShape 16"/>
            <p:cNvCxnSpPr>
              <a:cxnSpLocks noChangeShapeType="1"/>
              <a:stCxn id="242703" idx="2"/>
              <a:endCxn id="242702" idx="7"/>
            </p:cNvCxnSpPr>
            <p:nvPr/>
          </p:nvCxnSpPr>
          <p:spPr bwMode="auto">
            <a:xfrm flipH="1">
              <a:off x="3619" y="3099"/>
              <a:ext cx="767" cy="240"/>
            </a:xfrm>
            <a:prstGeom prst="straightConnector1">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338219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Sept. 25,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5074DE19-2E85-0842-9917-64A0398B01C1}" type="slidenum">
              <a:rPr lang="en-US"/>
              <a:pPr/>
              <a:t>13</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Equi-potential Surfaces</a:t>
            </a:r>
          </a:p>
        </p:txBody>
      </p:sp>
      <p:sp>
        <p:nvSpPr>
          <p:cNvPr id="208899" name="Rectangle 3"/>
          <p:cNvSpPr>
            <a:spLocks noChangeArrowheads="1"/>
          </p:cNvSpPr>
          <p:nvPr/>
        </p:nvSpPr>
        <p:spPr bwMode="auto">
          <a:xfrm>
            <a:off x="304800" y="685800"/>
            <a:ext cx="8534400" cy="556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Electric potential can be graphically shown using the </a:t>
            </a:r>
            <a:r>
              <a:rPr lang="en-US" sz="2800" dirty="0" err="1">
                <a:solidFill>
                  <a:schemeClr val="accent2"/>
                </a:solidFill>
                <a:latin typeface="Arial Narrow" charset="0"/>
              </a:rPr>
              <a:t>equipotential</a:t>
            </a:r>
            <a:r>
              <a:rPr lang="en-US" sz="2800" dirty="0">
                <a:solidFill>
                  <a:schemeClr val="accent2"/>
                </a:solidFill>
                <a:latin typeface="Arial Narrow" charset="0"/>
              </a:rPr>
              <a:t> lines in 2-D or the </a:t>
            </a:r>
            <a:r>
              <a:rPr lang="en-US" sz="2800" dirty="0" err="1">
                <a:solidFill>
                  <a:schemeClr val="accent2"/>
                </a:solidFill>
                <a:latin typeface="Arial Narrow" charset="0"/>
              </a:rPr>
              <a:t>equipotential</a:t>
            </a:r>
            <a:r>
              <a:rPr lang="en-US" sz="2800" dirty="0">
                <a:solidFill>
                  <a:schemeClr val="accent2"/>
                </a:solidFill>
                <a:latin typeface="Arial Narrow" charset="0"/>
              </a:rPr>
              <a:t> surfaces in 3-D</a:t>
            </a:r>
          </a:p>
          <a:p>
            <a:pPr marL="342900" indent="-342900">
              <a:spcBef>
                <a:spcPct val="20000"/>
              </a:spcBef>
              <a:buFontTx/>
              <a:buChar char="•"/>
            </a:pPr>
            <a:r>
              <a:rPr lang="en-US" sz="2800" dirty="0">
                <a:solidFill>
                  <a:schemeClr val="accent2"/>
                </a:solidFill>
                <a:latin typeface="Arial Narrow" charset="0"/>
              </a:rPr>
              <a:t>Any two points on the equipotential surfaces (lines) are at the same potential</a:t>
            </a:r>
          </a:p>
          <a:p>
            <a:pPr marL="342900" indent="-342900">
              <a:spcBef>
                <a:spcPct val="20000"/>
              </a:spcBef>
              <a:buFontTx/>
              <a:buChar char="•"/>
            </a:pPr>
            <a:r>
              <a:rPr lang="en-US" sz="2800" dirty="0">
                <a:solidFill>
                  <a:schemeClr val="accent2"/>
                </a:solidFill>
                <a:latin typeface="Arial Narrow" charset="0"/>
              </a:rPr>
              <a:t>What does this mean in terms of the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potential difference between any two points on an equipotential surface is 0.</a:t>
            </a:r>
          </a:p>
          <a:p>
            <a:pPr marL="342900" indent="-342900">
              <a:spcBef>
                <a:spcPct val="20000"/>
              </a:spcBef>
              <a:buFontTx/>
              <a:buChar char="•"/>
            </a:pPr>
            <a:r>
              <a:rPr lang="en-US" sz="2800" dirty="0">
                <a:solidFill>
                  <a:schemeClr val="accent2"/>
                </a:solidFill>
                <a:latin typeface="Arial Narrow" charset="0"/>
              </a:rPr>
              <a:t>How about the potential energy difference?</a:t>
            </a:r>
          </a:p>
          <a:p>
            <a:pPr marL="742950" lvl="1" indent="-285750">
              <a:spcBef>
                <a:spcPct val="20000"/>
              </a:spcBef>
              <a:buFontTx/>
              <a:buChar char="–"/>
            </a:pPr>
            <a:r>
              <a:rPr lang="en-US" dirty="0">
                <a:solidFill>
                  <a:srgbClr val="660066"/>
                </a:solidFill>
                <a:latin typeface="Arial Narrow" charset="0"/>
                <a:ea typeface="ＭＳ Ｐゴシック" charset="-128"/>
              </a:rPr>
              <a:t>Also 0.</a:t>
            </a:r>
          </a:p>
          <a:p>
            <a:pPr marL="342900" indent="-342900">
              <a:spcBef>
                <a:spcPct val="20000"/>
              </a:spcBef>
              <a:buFontTx/>
              <a:buChar char="•"/>
            </a:pPr>
            <a:r>
              <a:rPr lang="en-US" sz="2800" dirty="0">
                <a:solidFill>
                  <a:schemeClr val="accent2"/>
                </a:solidFill>
                <a:latin typeface="Arial Narrow" charset="0"/>
              </a:rPr>
              <a:t>What does this mean in terms of the work to move a charge along the surface between these two points?</a:t>
            </a:r>
          </a:p>
          <a:p>
            <a:pPr marL="742950" lvl="1" indent="-285750">
              <a:spcBef>
                <a:spcPct val="20000"/>
              </a:spcBef>
              <a:buFontTx/>
              <a:buChar char="–"/>
            </a:pPr>
            <a:r>
              <a:rPr lang="en-US" dirty="0">
                <a:solidFill>
                  <a:srgbClr val="660066"/>
                </a:solidFill>
                <a:latin typeface="Arial Narrow" charset="0"/>
                <a:ea typeface="ＭＳ Ｐゴシック" charset="-128"/>
              </a:rPr>
              <a:t>No work is necessary to move a charge between these two points.</a:t>
            </a:r>
          </a:p>
        </p:txBody>
      </p:sp>
    </p:spTree>
    <p:extLst>
      <p:ext uri="{BB962C8B-B14F-4D97-AF65-F5344CB8AC3E}">
        <p14:creationId xmlns:p14="http://schemas.microsoft.com/office/powerpoint/2010/main" val="26476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Sept. 25, 2019</a:t>
            </a:r>
          </a:p>
        </p:txBody>
      </p:sp>
      <p:sp>
        <p:nvSpPr>
          <p:cNvPr id="11" name="Footer Placeholder 4"/>
          <p:cNvSpPr>
            <a:spLocks noGrp="1"/>
          </p:cNvSpPr>
          <p:nvPr>
            <p:ph type="ftr" sz="quarter" idx="11"/>
          </p:nvPr>
        </p:nvSpPr>
        <p:spPr/>
        <p:txBody>
          <a:bodyPr/>
          <a:lstStyle/>
          <a:p>
            <a:r>
              <a:rPr lang="en-US"/>
              <a:t>PHYS 1444-002, Fall 2019                    Dr. Jaehoon Yu</a:t>
            </a:r>
          </a:p>
        </p:txBody>
      </p:sp>
      <p:sp>
        <p:nvSpPr>
          <p:cNvPr id="12" name="Slide Number Placeholder 5"/>
          <p:cNvSpPr>
            <a:spLocks noGrp="1"/>
          </p:cNvSpPr>
          <p:nvPr>
            <p:ph type="sldNum" sz="quarter" idx="12"/>
          </p:nvPr>
        </p:nvSpPr>
        <p:spPr/>
        <p:txBody>
          <a:bodyPr/>
          <a:lstStyle/>
          <a:p>
            <a:fld id="{0949D23F-42AA-B74C-B840-BDF7D7D3FB7C}" type="slidenum">
              <a:rPr lang="en-US"/>
              <a:pPr/>
              <a:t>14</a:t>
            </a:fld>
            <a:endParaRPr lang="en-US"/>
          </a:p>
        </p:txBody>
      </p:sp>
      <p:sp>
        <p:nvSpPr>
          <p:cNvPr id="209922" name="Rectangle 2"/>
          <p:cNvSpPr>
            <a:spLocks noGrp="1" noChangeArrowheads="1"/>
          </p:cNvSpPr>
          <p:nvPr>
            <p:ph type="title"/>
          </p:nvPr>
        </p:nvSpPr>
        <p:spPr>
          <a:xfrm>
            <a:off x="76200" y="0"/>
            <a:ext cx="8915400" cy="685800"/>
          </a:xfrm>
        </p:spPr>
        <p:txBody>
          <a:bodyPr/>
          <a:lstStyle/>
          <a:p>
            <a:r>
              <a:rPr lang="en-US" dirty="0" err="1"/>
              <a:t>Equi</a:t>
            </a:r>
            <a:r>
              <a:rPr lang="en-US" dirty="0"/>
              <a:t>-potential Surfaces</a:t>
            </a:r>
          </a:p>
        </p:txBody>
      </p:sp>
      <p:sp>
        <p:nvSpPr>
          <p:cNvPr id="209923" name="Rectangle 3"/>
          <p:cNvSpPr>
            <a:spLocks noChangeArrowheads="1"/>
          </p:cNvSpPr>
          <p:nvPr/>
        </p:nvSpPr>
        <p:spPr bwMode="auto">
          <a:xfrm>
            <a:off x="304800" y="609600"/>
            <a:ext cx="8686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An </a:t>
            </a:r>
            <a:r>
              <a:rPr lang="en-US" dirty="0" err="1">
                <a:solidFill>
                  <a:schemeClr val="accent2"/>
                </a:solidFill>
                <a:latin typeface="Arial Narrow" charset="0"/>
              </a:rPr>
              <a:t>equipotential</a:t>
            </a:r>
            <a:r>
              <a:rPr lang="en-US" dirty="0">
                <a:solidFill>
                  <a:schemeClr val="accent2"/>
                </a:solidFill>
                <a:latin typeface="Arial Narrow" charset="0"/>
              </a:rPr>
              <a:t> surface (line) must be perpendicular to the electric field.  Why?</a:t>
            </a:r>
          </a:p>
          <a:p>
            <a:pPr marL="742950" lvl="1" indent="-285750">
              <a:spcBef>
                <a:spcPct val="20000"/>
              </a:spcBef>
              <a:buFontTx/>
              <a:buChar char="–"/>
            </a:pPr>
            <a:r>
              <a:rPr lang="en-US" sz="2000" dirty="0">
                <a:solidFill>
                  <a:srgbClr val="660066"/>
                </a:solidFill>
                <a:latin typeface="Arial Narrow" charset="0"/>
                <a:ea typeface="ＭＳ Ｐゴシック" charset="-128"/>
              </a:rPr>
              <a:t>If there are any parallel components to the electric field, it would require work to move a charge along the surface.</a:t>
            </a:r>
          </a:p>
          <a:p>
            <a:pPr marL="342900" indent="-342900">
              <a:spcBef>
                <a:spcPct val="20000"/>
              </a:spcBef>
              <a:buFontTx/>
              <a:buChar char="•"/>
            </a:pPr>
            <a:r>
              <a:rPr lang="en-US" dirty="0">
                <a:solidFill>
                  <a:schemeClr val="accent2"/>
                </a:solidFill>
                <a:latin typeface="Arial Narrow" charset="0"/>
              </a:rPr>
              <a:t>Since the </a:t>
            </a:r>
            <a:r>
              <a:rPr lang="en-US" dirty="0" err="1">
                <a:solidFill>
                  <a:schemeClr val="accent2"/>
                </a:solidFill>
                <a:latin typeface="Arial Narrow" charset="0"/>
              </a:rPr>
              <a:t>equipotential</a:t>
            </a:r>
            <a:r>
              <a:rPr lang="en-US" dirty="0">
                <a:solidFill>
                  <a:schemeClr val="accent2"/>
                </a:solidFill>
                <a:latin typeface="Arial Narrow" charset="0"/>
              </a:rPr>
              <a:t> surface (line) is perpendicular to the electric field, we can draw these surfaces or lines easily.</a:t>
            </a:r>
          </a:p>
          <a:p>
            <a:pPr marL="342900" indent="-342900">
              <a:spcBef>
                <a:spcPct val="20000"/>
              </a:spcBef>
              <a:buFontTx/>
              <a:buChar char="•"/>
            </a:pPr>
            <a:r>
              <a:rPr lang="en-US" dirty="0">
                <a:solidFill>
                  <a:schemeClr val="accent2"/>
                </a:solidFill>
                <a:latin typeface="Arial Narrow" charset="0"/>
              </a:rPr>
              <a:t>Since there can be no electric field within a conductor in a static case, the entire volume of a solid conductor must be at the same potential. </a:t>
            </a:r>
          </a:p>
          <a:p>
            <a:pPr marL="342900" indent="-342900">
              <a:spcBef>
                <a:spcPct val="20000"/>
              </a:spcBef>
              <a:buFontTx/>
              <a:buChar char="•"/>
            </a:pPr>
            <a:r>
              <a:rPr lang="en-US" dirty="0">
                <a:solidFill>
                  <a:schemeClr val="accent2"/>
                </a:solidFill>
                <a:latin typeface="Arial Narrow" charset="0"/>
              </a:rPr>
              <a:t>So the electric field must be perpendicular to the conductor surface.</a:t>
            </a:r>
          </a:p>
        </p:txBody>
      </p:sp>
      <p:pic>
        <p:nvPicPr>
          <p:cNvPr id="209924" name="Picture 4" descr="FG23_013"/>
          <p:cNvPicPr>
            <a:picLocks noChangeAspect="1" noChangeArrowheads="1"/>
          </p:cNvPicPr>
          <p:nvPr/>
        </p:nvPicPr>
        <p:blipFill>
          <a:blip r:embed="rId2"/>
          <a:srcRect/>
          <a:stretch>
            <a:fillRect/>
          </a:stretch>
        </p:blipFill>
        <p:spPr bwMode="auto">
          <a:xfrm>
            <a:off x="-1524000" y="4305300"/>
            <a:ext cx="5513388" cy="2470150"/>
          </a:xfrm>
          <a:prstGeom prst="rect">
            <a:avLst/>
          </a:prstGeom>
          <a:noFill/>
        </p:spPr>
      </p:pic>
      <p:pic>
        <p:nvPicPr>
          <p:cNvPr id="209925" name="Picture 5" descr="FG23_014"/>
          <p:cNvPicPr>
            <a:picLocks noChangeAspect="1" noChangeArrowheads="1"/>
          </p:cNvPicPr>
          <p:nvPr/>
        </p:nvPicPr>
        <p:blipFill>
          <a:blip r:embed="rId3"/>
          <a:srcRect/>
          <a:stretch>
            <a:fillRect/>
          </a:stretch>
        </p:blipFill>
        <p:spPr bwMode="auto">
          <a:xfrm>
            <a:off x="2312988" y="4286250"/>
            <a:ext cx="3429000" cy="2571750"/>
          </a:xfrm>
          <a:prstGeom prst="rect">
            <a:avLst/>
          </a:prstGeom>
          <a:noFill/>
        </p:spPr>
      </p:pic>
      <p:sp>
        <p:nvSpPr>
          <p:cNvPr id="209927" name="Text Box 7"/>
          <p:cNvSpPr txBox="1">
            <a:spLocks noChangeArrowheads="1"/>
          </p:cNvSpPr>
          <p:nvPr/>
        </p:nvSpPr>
        <p:spPr bwMode="auto">
          <a:xfrm>
            <a:off x="2455863" y="4191000"/>
            <a:ext cx="1076325"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Point charges</a:t>
            </a:r>
          </a:p>
        </p:txBody>
      </p:sp>
      <p:pic>
        <p:nvPicPr>
          <p:cNvPr id="209928" name="Picture 8" descr="FG23_015"/>
          <p:cNvPicPr>
            <a:picLocks noChangeAspect="1" noChangeArrowheads="1"/>
          </p:cNvPicPr>
          <p:nvPr/>
        </p:nvPicPr>
        <p:blipFill>
          <a:blip r:embed="rId4"/>
          <a:srcRect/>
          <a:stretch>
            <a:fillRect/>
          </a:stretch>
        </p:blipFill>
        <p:spPr bwMode="auto">
          <a:xfrm>
            <a:off x="5791200" y="4267200"/>
            <a:ext cx="3352800" cy="2590800"/>
          </a:xfrm>
          <a:prstGeom prst="rect">
            <a:avLst/>
          </a:prstGeom>
          <a:noFill/>
        </p:spPr>
      </p:pic>
      <p:sp>
        <p:nvSpPr>
          <p:cNvPr id="209926" name="Text Box 6"/>
          <p:cNvSpPr txBox="1">
            <a:spLocks noChangeArrowheads="1"/>
          </p:cNvSpPr>
          <p:nvPr/>
        </p:nvSpPr>
        <p:spPr bwMode="auto">
          <a:xfrm>
            <a:off x="681038" y="4267200"/>
            <a:ext cx="102235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Parallel Plate</a:t>
            </a:r>
          </a:p>
        </p:txBody>
      </p:sp>
      <p:sp>
        <p:nvSpPr>
          <p:cNvPr id="209929" name="Text Box 9"/>
          <p:cNvSpPr txBox="1">
            <a:spLocks noChangeArrowheads="1"/>
          </p:cNvSpPr>
          <p:nvPr/>
        </p:nvSpPr>
        <p:spPr bwMode="auto">
          <a:xfrm>
            <a:off x="5934075" y="4511675"/>
            <a:ext cx="2905125" cy="396875"/>
          </a:xfrm>
          <a:prstGeom prst="rect">
            <a:avLst/>
          </a:prstGeom>
          <a:noFill/>
          <a:ln w="9525">
            <a:noFill/>
            <a:miter lim="800000"/>
            <a:headEnd/>
            <a:tailEnd/>
          </a:ln>
          <a:effectLst/>
        </p:spPr>
        <p:txBody>
          <a:bodyPr>
            <a:prstTxWarp prst="textNoShape">
              <a:avLst/>
            </a:prstTxWarp>
            <a:spAutoFit/>
          </a:bodyPr>
          <a:lstStyle/>
          <a:p>
            <a:r>
              <a:rPr lang="en-US" sz="2000" b="1">
                <a:solidFill>
                  <a:srgbClr val="FF0066"/>
                </a:solidFill>
                <a:latin typeface="Arial Narrow" charset="0"/>
              </a:rPr>
              <a:t>Just like a topological map</a:t>
            </a:r>
          </a:p>
        </p:txBody>
      </p:sp>
    </p:spTree>
    <p:extLst>
      <p:ext uri="{BB962C8B-B14F-4D97-AF65-F5344CB8AC3E}">
        <p14:creationId xmlns:p14="http://schemas.microsoft.com/office/powerpoint/2010/main" val="372580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25,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27A73741-E10E-B744-B5A1-318030DC8332}" type="slidenum">
              <a:rPr lang="en-US"/>
              <a:pPr/>
              <a:t>15</a:t>
            </a:fld>
            <a:endParaRPr lang="en-US"/>
          </a:p>
        </p:txBody>
      </p:sp>
      <p:pic>
        <p:nvPicPr>
          <p:cNvPr id="202775" name="Picture 23" descr="FG23_016"/>
          <p:cNvPicPr>
            <a:picLocks noChangeAspect="1" noChangeArrowheads="1"/>
          </p:cNvPicPr>
          <p:nvPr/>
        </p:nvPicPr>
        <p:blipFill>
          <a:blip r:embed="rId3"/>
          <a:srcRect/>
          <a:stretch>
            <a:fillRect/>
          </a:stretch>
        </p:blipFill>
        <p:spPr bwMode="auto">
          <a:xfrm>
            <a:off x="6781800" y="1219200"/>
            <a:ext cx="3657600" cy="3124200"/>
          </a:xfrm>
          <a:prstGeom prst="rect">
            <a:avLst/>
          </a:prstGeom>
          <a:noFill/>
        </p:spPr>
      </p:pic>
      <p:sp>
        <p:nvSpPr>
          <p:cNvPr id="202754" name="Rectangle 2"/>
          <p:cNvSpPr>
            <a:spLocks noGrp="1" noChangeArrowheads="1"/>
          </p:cNvSpPr>
          <p:nvPr>
            <p:ph type="title"/>
          </p:nvPr>
        </p:nvSpPr>
        <p:spPr>
          <a:xfrm>
            <a:off x="152400" y="76200"/>
            <a:ext cx="8915400" cy="685800"/>
          </a:xfrm>
        </p:spPr>
        <p:txBody>
          <a:bodyPr/>
          <a:lstStyle/>
          <a:p>
            <a:r>
              <a:rPr lang="en-US"/>
              <a:t>Electric Potential due to Electric Dipoles</a:t>
            </a:r>
          </a:p>
        </p:txBody>
      </p:sp>
      <p:sp>
        <p:nvSpPr>
          <p:cNvPr id="202755" name="Rectangle 3"/>
          <p:cNvSpPr>
            <a:spLocks noChangeArrowheads="1"/>
          </p:cNvSpPr>
          <p:nvPr/>
        </p:nvSpPr>
        <p:spPr bwMode="auto">
          <a:xfrm>
            <a:off x="457200" y="685800"/>
            <a:ext cx="83058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an electric dipole?</a:t>
            </a:r>
          </a:p>
          <a:p>
            <a:pPr marL="742950" lvl="1" indent="-285750">
              <a:spcBef>
                <a:spcPct val="20000"/>
              </a:spcBef>
              <a:buFontTx/>
              <a:buChar char="–"/>
            </a:pPr>
            <a:r>
              <a:rPr lang="en-US" sz="2800" dirty="0">
                <a:solidFill>
                  <a:srgbClr val="660066"/>
                </a:solidFill>
                <a:latin typeface="Arial Narrow" charset="0"/>
                <a:ea typeface="ＭＳ Ｐゴシック" charset="-128"/>
              </a:rPr>
              <a:t>Two equal point charge Q of opposite signs separated by a distance</a:t>
            </a:r>
            <a:r>
              <a:rPr lang="en-US" sz="2800" dirty="0">
                <a:solidFill>
                  <a:srgbClr val="660066"/>
                </a:solidFill>
                <a:latin typeface="Monotype Corsiva" charset="0"/>
                <a:ea typeface="ＭＳ Ｐゴシック" charset="-128"/>
              </a:rPr>
              <a:t> l</a:t>
            </a:r>
            <a:r>
              <a:rPr lang="en-US" sz="2800" dirty="0">
                <a:solidFill>
                  <a:srgbClr val="660066"/>
                </a:solidFill>
                <a:latin typeface="Arial Narrow" charset="0"/>
                <a:ea typeface="ＭＳ Ｐゴシック" charset="-128"/>
              </a:rPr>
              <a:t> and behaves like one entity: p=</a:t>
            </a:r>
            <a:r>
              <a:rPr lang="en-US" sz="2800" dirty="0" err="1">
                <a:solidFill>
                  <a:srgbClr val="660066"/>
                </a:solidFill>
                <a:latin typeface="Arial Narrow" charset="0"/>
                <a:ea typeface="ＭＳ Ｐゴシック" charset="-128"/>
              </a:rPr>
              <a:t>Q</a:t>
            </a:r>
            <a:r>
              <a:rPr lang="en-US" sz="2800" dirty="0" err="1">
                <a:solidFill>
                  <a:srgbClr val="660066"/>
                </a:solidFill>
                <a:latin typeface="Monotype Corsiva" charset="0"/>
                <a:ea typeface="ＭＳ Ｐゴシック" charset="-128"/>
              </a:rPr>
              <a:t>l</a:t>
            </a:r>
            <a:endParaRPr lang="en-US" sz="2800" dirty="0">
              <a:solidFill>
                <a:srgbClr val="660066"/>
              </a:solidFill>
              <a:latin typeface="Monotype Corsiva"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For the electric potential due to a dipole at a point P</a:t>
            </a:r>
          </a:p>
          <a:p>
            <a:pPr marL="742950" lvl="1" indent="-285750">
              <a:spcBef>
                <a:spcPct val="20000"/>
              </a:spcBef>
              <a:buFontTx/>
              <a:buChar char="–"/>
            </a:pPr>
            <a:r>
              <a:rPr lang="en-US" sz="2800" dirty="0">
                <a:solidFill>
                  <a:srgbClr val="660066"/>
                </a:solidFill>
                <a:latin typeface="Arial Narrow" charset="0"/>
                <a:ea typeface="ＭＳ Ｐゴシック" charset="-128"/>
              </a:rPr>
              <a:t>We take V=0 at </a:t>
            </a:r>
            <a:r>
              <a:rPr lang="en-US" sz="2800" dirty="0" err="1">
                <a:solidFill>
                  <a:srgbClr val="660066"/>
                </a:solidFill>
                <a:latin typeface="Arial Narrow" charset="0"/>
                <a:ea typeface="ＭＳ Ｐゴシック" charset="-128"/>
              </a:rPr>
              <a:t>r</a:t>
            </a:r>
            <a:r>
              <a:rPr lang="en-US" sz="2800" dirty="0">
                <a:solidFill>
                  <a:srgbClr val="660066"/>
                </a:solidFill>
                <a:latin typeface="Arial Narrow" charset="0"/>
                <a:ea typeface="ＭＳ Ｐゴシック" charset="-128"/>
              </a:rPr>
              <a:t>=</a:t>
            </a:r>
            <a:r>
              <a:rPr lang="en-US" sz="2800" dirty="0">
                <a:solidFill>
                  <a:srgbClr val="660066"/>
                </a:solidFill>
                <a:latin typeface="Arial Narrow" charset="0"/>
              </a:rPr>
              <a:t>∞</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The simple sum of the potential at P by the two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a:t>
            </a:r>
            <a:r>
              <a:rPr lang="en-US" sz="3200" dirty="0" err="1">
                <a:solidFill>
                  <a:schemeClr val="accent2"/>
                </a:solidFill>
                <a:latin typeface="Monotype Corsiva" charset="0"/>
              </a:rPr>
              <a:t>l</a:t>
            </a:r>
            <a:r>
              <a:rPr lang="en-US" sz="3200" dirty="0" err="1">
                <a:solidFill>
                  <a:schemeClr val="accent2"/>
                </a:solidFill>
                <a:latin typeface="Arial Narrow" charset="0"/>
              </a:rPr>
              <a:t>cos</a:t>
            </a:r>
            <a:r>
              <a:rPr lang="en-US" sz="3200" dirty="0" err="1">
                <a:solidFill>
                  <a:schemeClr val="accent2"/>
                </a:solidFill>
                <a:latin typeface="Symbol" charset="2"/>
              </a:rPr>
              <a:t>θ</a:t>
            </a:r>
            <a:r>
              <a:rPr lang="en-US" sz="3200" dirty="0">
                <a:solidFill>
                  <a:schemeClr val="accent2"/>
                </a:solidFill>
                <a:latin typeface="Arial Narrow" charset="0"/>
              </a:rPr>
              <a:t> and if </a:t>
            </a:r>
            <a:r>
              <a:rPr lang="en-US" sz="3200" dirty="0" err="1">
                <a:solidFill>
                  <a:schemeClr val="accent2"/>
                </a:solidFill>
                <a:latin typeface="Arial Narrow" charset="0"/>
              </a:rPr>
              <a:t>r</a:t>
            </a:r>
            <a:r>
              <a:rPr lang="en-US" sz="3200" dirty="0">
                <a:solidFill>
                  <a:schemeClr val="accent2"/>
                </a:solidFill>
                <a:latin typeface="Arial Narrow" charset="0"/>
              </a:rPr>
              <a:t>&gt;&gt;</a:t>
            </a:r>
            <a:r>
              <a:rPr lang="en-US" sz="3200" dirty="0" err="1">
                <a:solidFill>
                  <a:schemeClr val="accent2"/>
                </a:solidFill>
                <a:latin typeface="Monotype Corsiva" charset="0"/>
              </a:rPr>
              <a:t>l</a:t>
            </a:r>
            <a:r>
              <a:rPr lang="en-US" sz="3200" dirty="0">
                <a:solidFill>
                  <a:schemeClr val="accent2"/>
                </a:solidFill>
                <a:latin typeface="Arial Narrow" charset="0"/>
              </a:rPr>
              <a:t>, </a:t>
            </a:r>
            <a:r>
              <a:rPr lang="en-US" sz="3200" dirty="0" err="1">
                <a:solidFill>
                  <a:schemeClr val="accent2"/>
                </a:solidFill>
                <a:latin typeface="Arial Narrow" charset="0"/>
              </a:rPr>
              <a:t>r</a:t>
            </a:r>
            <a:r>
              <a:rPr lang="en-US" sz="3200" dirty="0">
                <a:solidFill>
                  <a:schemeClr val="accent2"/>
                </a:solidFill>
                <a:latin typeface="Arial Narrow" charset="0"/>
              </a:rPr>
              <a:t>&gt;&gt;</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thus </a:t>
            </a:r>
            <a:r>
              <a:rPr lang="en-US" sz="3200" dirty="0" err="1">
                <a:solidFill>
                  <a:schemeClr val="accent2"/>
                </a:solidFill>
                <a:latin typeface="Arial Narrow" charset="0"/>
              </a:rPr>
              <a:t>r~r+</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and </a:t>
            </a:r>
          </a:p>
        </p:txBody>
      </p:sp>
      <p:graphicFrame>
        <p:nvGraphicFramePr>
          <p:cNvPr id="202774" name="Object 22"/>
          <p:cNvGraphicFramePr>
            <a:graphicFrameLocks noChangeAspect="1"/>
          </p:cNvGraphicFramePr>
          <p:nvPr/>
        </p:nvGraphicFramePr>
        <p:xfrm>
          <a:off x="533400" y="4484688"/>
          <a:ext cx="508000" cy="330200"/>
        </p:xfrm>
        <a:graphic>
          <a:graphicData uri="http://schemas.openxmlformats.org/presentationml/2006/ole">
            <mc:AlternateContent xmlns:mc="http://schemas.openxmlformats.org/markup-compatibility/2006">
              <mc:Choice xmlns:v="urn:schemas-microsoft-com:vml" Requires="v">
                <p:oleObj spid="_x0000_s107773" name="Equation" r:id="rId4" imgW="253800" imgH="164880" progId="Equation.DSMT4">
                  <p:embed/>
                </p:oleObj>
              </mc:Choice>
              <mc:Fallback>
                <p:oleObj name="Equation" r:id="rId4" imgW="253800" imgH="164880" progId="Equation.DSMT4">
                  <p:embed/>
                  <p:pic>
                    <p:nvPicPr>
                      <p:cNvPr id="202774"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84688"/>
                        <a:ext cx="5080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6" name="Object 24"/>
          <p:cNvGraphicFramePr>
            <a:graphicFrameLocks noChangeAspect="1"/>
          </p:cNvGraphicFramePr>
          <p:nvPr/>
        </p:nvGraphicFramePr>
        <p:xfrm>
          <a:off x="228600" y="5715000"/>
          <a:ext cx="508000" cy="330200"/>
        </p:xfrm>
        <a:graphic>
          <a:graphicData uri="http://schemas.openxmlformats.org/presentationml/2006/ole">
            <mc:AlternateContent xmlns:mc="http://schemas.openxmlformats.org/markup-compatibility/2006">
              <mc:Choice xmlns:v="urn:schemas-microsoft-com:vml" Requires="v">
                <p:oleObj spid="_x0000_s107774" name="Equation" r:id="rId6" imgW="253800" imgH="164880" progId="Equation.DSMT4">
                  <p:embed/>
                </p:oleObj>
              </mc:Choice>
              <mc:Fallback>
                <p:oleObj name="Equation" r:id="rId6" imgW="253800" imgH="164880" progId="Equation.DSMT4">
                  <p:embed/>
                  <p:pic>
                    <p:nvPicPr>
                      <p:cNvPr id="20277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715000"/>
                        <a:ext cx="5080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7" name="Object 25"/>
          <p:cNvGraphicFramePr>
            <a:graphicFrameLocks noChangeAspect="1"/>
          </p:cNvGraphicFramePr>
          <p:nvPr/>
        </p:nvGraphicFramePr>
        <p:xfrm>
          <a:off x="914400" y="4267200"/>
          <a:ext cx="1624013" cy="815975"/>
        </p:xfrm>
        <a:graphic>
          <a:graphicData uri="http://schemas.openxmlformats.org/presentationml/2006/ole">
            <mc:AlternateContent xmlns:mc="http://schemas.openxmlformats.org/markup-compatibility/2006">
              <mc:Choice xmlns:v="urn:schemas-microsoft-com:vml" Requires="v">
                <p:oleObj spid="_x0000_s107775" name="Equation" r:id="rId8" imgW="812520" imgH="406080" progId="Equation.DSMT4">
                  <p:embed/>
                </p:oleObj>
              </mc:Choice>
              <mc:Fallback>
                <p:oleObj name="Equation" r:id="rId8" imgW="812520" imgH="406080" progId="Equation.DSMT4">
                  <p:embed/>
                  <p:pic>
                    <p:nvPicPr>
                      <p:cNvPr id="20277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267200"/>
                        <a:ext cx="1624013" cy="815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8" name="Object 26"/>
          <p:cNvGraphicFramePr>
            <a:graphicFrameLocks noChangeAspect="1"/>
          </p:cNvGraphicFramePr>
          <p:nvPr/>
        </p:nvGraphicFramePr>
        <p:xfrm>
          <a:off x="2463800" y="4152900"/>
          <a:ext cx="2462213" cy="1019175"/>
        </p:xfrm>
        <a:graphic>
          <a:graphicData uri="http://schemas.openxmlformats.org/presentationml/2006/ole">
            <mc:AlternateContent xmlns:mc="http://schemas.openxmlformats.org/markup-compatibility/2006">
              <mc:Choice xmlns:v="urn:schemas-microsoft-com:vml" Requires="v">
                <p:oleObj spid="_x0000_s107776" name="Equation" r:id="rId10" imgW="1231900" imgH="508000" progId="Equation.DSMT4">
                  <p:embed/>
                </p:oleObj>
              </mc:Choice>
              <mc:Fallback>
                <p:oleObj name="Equation" r:id="rId10" imgW="1231900" imgH="508000" progId="Equation.DSMT4">
                  <p:embed/>
                  <p:pic>
                    <p:nvPicPr>
                      <p:cNvPr id="202778" name="Object 26"/>
                      <p:cNvPicPr>
                        <a:picLocks noChangeAspect="1" noChangeArrowheads="1"/>
                      </p:cNvPicPr>
                      <p:nvPr/>
                    </p:nvPicPr>
                    <p:blipFill>
                      <a:blip r:embed="rId11"/>
                      <a:srcRect/>
                      <a:stretch>
                        <a:fillRect/>
                      </a:stretch>
                    </p:blipFill>
                    <p:spPr bwMode="auto">
                      <a:xfrm>
                        <a:off x="2463800" y="4152900"/>
                        <a:ext cx="2462213" cy="1019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9" name="Object 27"/>
          <p:cNvGraphicFramePr>
            <a:graphicFrameLocks noChangeAspect="1"/>
          </p:cNvGraphicFramePr>
          <p:nvPr/>
        </p:nvGraphicFramePr>
        <p:xfrm>
          <a:off x="4903788" y="4251325"/>
          <a:ext cx="2386012" cy="866775"/>
        </p:xfrm>
        <a:graphic>
          <a:graphicData uri="http://schemas.openxmlformats.org/presentationml/2006/ole">
            <mc:AlternateContent xmlns:mc="http://schemas.openxmlformats.org/markup-compatibility/2006">
              <mc:Choice xmlns:v="urn:schemas-microsoft-com:vml" Requires="v">
                <p:oleObj spid="_x0000_s107777" name="Equation" r:id="rId12" imgW="1193800" imgH="431800" progId="Equation.DSMT4">
                  <p:embed/>
                </p:oleObj>
              </mc:Choice>
              <mc:Fallback>
                <p:oleObj name="Equation" r:id="rId12" imgW="1193800" imgH="431800" progId="Equation.DSMT4">
                  <p:embed/>
                  <p:pic>
                    <p:nvPicPr>
                      <p:cNvPr id="202779" name="Object 27"/>
                      <p:cNvPicPr>
                        <a:picLocks noChangeAspect="1" noChangeArrowheads="1"/>
                      </p:cNvPicPr>
                      <p:nvPr/>
                    </p:nvPicPr>
                    <p:blipFill>
                      <a:blip r:embed="rId13"/>
                      <a:srcRect/>
                      <a:stretch>
                        <a:fillRect/>
                      </a:stretch>
                    </p:blipFill>
                    <p:spPr bwMode="auto">
                      <a:xfrm>
                        <a:off x="4903788" y="4251325"/>
                        <a:ext cx="2386012"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80" name="Object 28"/>
          <p:cNvGraphicFramePr>
            <a:graphicFrameLocks noChangeAspect="1"/>
          </p:cNvGraphicFramePr>
          <p:nvPr/>
        </p:nvGraphicFramePr>
        <p:xfrm>
          <a:off x="7188200" y="4229100"/>
          <a:ext cx="1803400" cy="893763"/>
        </p:xfrm>
        <a:graphic>
          <a:graphicData uri="http://schemas.openxmlformats.org/presentationml/2006/ole">
            <mc:AlternateContent xmlns:mc="http://schemas.openxmlformats.org/markup-compatibility/2006">
              <mc:Choice xmlns:v="urn:schemas-microsoft-com:vml" Requires="v">
                <p:oleObj spid="_x0000_s107778" name="Equation" r:id="rId14" imgW="901700" imgH="444500" progId="Equation.DSMT4">
                  <p:embed/>
                </p:oleObj>
              </mc:Choice>
              <mc:Fallback>
                <p:oleObj name="Equation" r:id="rId14" imgW="901700" imgH="444500" progId="Equation.DSMT4">
                  <p:embed/>
                  <p:pic>
                    <p:nvPicPr>
                      <p:cNvPr id="202780" name="Object 28"/>
                      <p:cNvPicPr>
                        <a:picLocks noChangeAspect="1" noChangeArrowheads="1"/>
                      </p:cNvPicPr>
                      <p:nvPr/>
                    </p:nvPicPr>
                    <p:blipFill>
                      <a:blip r:embed="rId15"/>
                      <a:srcRect/>
                      <a:stretch>
                        <a:fillRect/>
                      </a:stretch>
                    </p:blipFill>
                    <p:spPr bwMode="auto">
                      <a:xfrm>
                        <a:off x="7188200" y="4229100"/>
                        <a:ext cx="1803400" cy="893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81" name="Object 29"/>
          <p:cNvGraphicFramePr>
            <a:graphicFrameLocks noChangeAspect="1"/>
          </p:cNvGraphicFramePr>
          <p:nvPr/>
        </p:nvGraphicFramePr>
        <p:xfrm>
          <a:off x="711200" y="5461000"/>
          <a:ext cx="1651000" cy="866775"/>
        </p:xfrm>
        <a:graphic>
          <a:graphicData uri="http://schemas.openxmlformats.org/presentationml/2006/ole">
            <mc:AlternateContent xmlns:mc="http://schemas.openxmlformats.org/markup-compatibility/2006">
              <mc:Choice xmlns:v="urn:schemas-microsoft-com:vml" Requires="v">
                <p:oleObj spid="_x0000_s107779" name="Equation" r:id="rId16" imgW="825500" imgH="431800" progId="Equation.DSMT4">
                  <p:embed/>
                </p:oleObj>
              </mc:Choice>
              <mc:Fallback>
                <p:oleObj name="Equation" r:id="rId16" imgW="825500" imgH="431800" progId="Equation.DSMT4">
                  <p:embed/>
                  <p:pic>
                    <p:nvPicPr>
                      <p:cNvPr id="202781" name="Object 29"/>
                      <p:cNvPicPr>
                        <a:picLocks noChangeAspect="1" noChangeArrowheads="1"/>
                      </p:cNvPicPr>
                      <p:nvPr/>
                    </p:nvPicPr>
                    <p:blipFill>
                      <a:blip r:embed="rId17"/>
                      <a:srcRect/>
                      <a:stretch>
                        <a:fillRect/>
                      </a:stretch>
                    </p:blipFill>
                    <p:spPr bwMode="auto">
                      <a:xfrm>
                        <a:off x="711200" y="5461000"/>
                        <a:ext cx="1651000"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2784" name="AutoShape 32"/>
          <p:cNvSpPr>
            <a:spLocks noChangeArrowheads="1"/>
          </p:cNvSpPr>
          <p:nvPr/>
        </p:nvSpPr>
        <p:spPr bwMode="auto">
          <a:xfrm>
            <a:off x="3992562" y="5181600"/>
            <a:ext cx="2027238" cy="1834158"/>
          </a:xfrm>
          <a:prstGeom prst="rightArrow">
            <a:avLst>
              <a:gd name="adj1" fmla="val 50000"/>
              <a:gd name="adj2" fmla="val 28632"/>
            </a:avLst>
          </a:prstGeom>
          <a:solidFill>
            <a:srgbClr val="FFFF66"/>
          </a:solidFill>
          <a:ln w="28575">
            <a:solidFill>
              <a:srgbClr val="CC0000"/>
            </a:solidFill>
            <a:miter lim="800000"/>
            <a:headEnd/>
            <a:tailEnd/>
          </a:ln>
          <a:effectLst/>
        </p:spPr>
        <p:txBody>
          <a:bodyPr wrap="square" anchor="ctr">
            <a:prstTxWarp prst="textNoShape">
              <a:avLst/>
            </a:prstTxWarp>
            <a:spAutoFit/>
          </a:bodyPr>
          <a:lstStyle/>
          <a:p>
            <a:pPr algn="ctr"/>
            <a:r>
              <a:rPr lang="en-US" sz="1800" b="1">
                <a:solidFill>
                  <a:srgbClr val="FF0000"/>
                </a:solidFill>
                <a:latin typeface="Arial Narrow" charset="0"/>
              </a:rPr>
              <a:t>V by a dipole at a </a:t>
            </a:r>
          </a:p>
          <a:p>
            <a:pPr algn="ctr"/>
            <a:r>
              <a:rPr lang="en-US" sz="1800" b="1">
                <a:solidFill>
                  <a:srgbClr val="FF0000"/>
                </a:solidFill>
                <a:latin typeface="Arial Narrow" charset="0"/>
              </a:rPr>
              <a:t>distance r from </a:t>
            </a:r>
          </a:p>
          <a:p>
            <a:pPr algn="ctr"/>
            <a:r>
              <a:rPr lang="en-US" sz="1800" b="1">
                <a:solidFill>
                  <a:srgbClr val="FF0000"/>
                </a:solidFill>
                <a:latin typeface="Arial Narrow" charset="0"/>
              </a:rPr>
              <a:t>the dipole</a:t>
            </a:r>
          </a:p>
        </p:txBody>
      </p:sp>
      <p:pic>
        <p:nvPicPr>
          <p:cNvPr id="2" name="Picture 1"/>
          <p:cNvPicPr>
            <a:picLocks noChangeAspect="1"/>
          </p:cNvPicPr>
          <p:nvPr/>
        </p:nvPicPr>
        <p:blipFill>
          <a:blip r:embed="rId18"/>
          <a:stretch>
            <a:fillRect/>
          </a:stretch>
        </p:blipFill>
        <p:spPr>
          <a:xfrm>
            <a:off x="6151562" y="5468937"/>
            <a:ext cx="2611438" cy="1119188"/>
          </a:xfrm>
          <a:prstGeom prst="rect">
            <a:avLst/>
          </a:prstGeom>
          <a:solidFill>
            <a:srgbClr val="FFFF00"/>
          </a:solidFill>
          <a:ln w="38100">
            <a:solidFill>
              <a:srgbClr val="C00000"/>
            </a:solidFill>
          </a:ln>
        </p:spPr>
      </p:pic>
      <p:pic>
        <p:nvPicPr>
          <p:cNvPr id="3" name="Picture 2"/>
          <p:cNvPicPr>
            <a:picLocks noChangeAspect="1"/>
          </p:cNvPicPr>
          <p:nvPr/>
        </p:nvPicPr>
        <p:blipFill>
          <a:blip r:embed="rId19"/>
          <a:stretch>
            <a:fillRect/>
          </a:stretch>
        </p:blipFill>
        <p:spPr>
          <a:xfrm>
            <a:off x="2364580" y="5502275"/>
            <a:ext cx="1496220" cy="841624"/>
          </a:xfrm>
          <a:prstGeom prst="rect">
            <a:avLst/>
          </a:prstGeom>
          <a:solidFill>
            <a:schemeClr val="bg1"/>
          </a:solidFill>
        </p:spPr>
      </p:pic>
    </p:spTree>
    <p:extLst>
      <p:ext uri="{BB962C8B-B14F-4D97-AF65-F5344CB8AC3E}">
        <p14:creationId xmlns:p14="http://schemas.microsoft.com/office/powerpoint/2010/main" val="123609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Sept. 25,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06F5DF53-2533-344C-AE98-249ADDFF6DA1}" type="slidenum">
              <a:rPr lang="en-US"/>
              <a:pPr/>
              <a:t>16</a:t>
            </a:fld>
            <a:endParaRPr lang="en-US"/>
          </a:p>
        </p:txBody>
      </p:sp>
      <p:sp>
        <p:nvSpPr>
          <p:cNvPr id="210947" name="Rectangle 3"/>
          <p:cNvSpPr>
            <a:spLocks noGrp="1" noChangeArrowheads="1"/>
          </p:cNvSpPr>
          <p:nvPr>
            <p:ph type="title"/>
          </p:nvPr>
        </p:nvSpPr>
        <p:spPr>
          <a:xfrm>
            <a:off x="152400" y="76200"/>
            <a:ext cx="8915400" cy="685800"/>
          </a:xfrm>
        </p:spPr>
        <p:txBody>
          <a:bodyPr/>
          <a:lstStyle/>
          <a:p>
            <a:r>
              <a:rPr lang="en-US"/>
              <a:t>E Determined from V</a:t>
            </a:r>
          </a:p>
        </p:txBody>
      </p:sp>
      <p:sp>
        <p:nvSpPr>
          <p:cNvPr id="210948" name="Rectangle 4"/>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Potential difference between two points under an electric field is</a:t>
            </a:r>
          </a:p>
          <a:p>
            <a:pPr marL="342900" indent="-342900">
              <a:spcBef>
                <a:spcPct val="20000"/>
              </a:spcBef>
              <a:buFontTx/>
              <a:buChar char="•"/>
            </a:pPr>
            <a:r>
              <a:rPr lang="en-US" sz="3200" dirty="0">
                <a:solidFill>
                  <a:schemeClr val="accent2"/>
                </a:solidFill>
                <a:latin typeface="Arial Narrow" charset="0"/>
              </a:rPr>
              <a:t>So in a differential form, we can write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ea typeface="ＭＳ Ｐゴシック" charset="-128"/>
              </a:rPr>
              <a:t>What are </a:t>
            </a:r>
            <a:r>
              <a:rPr lang="en-US" sz="2800" dirty="0" err="1">
                <a:solidFill>
                  <a:srgbClr val="660066"/>
                </a:solidFill>
                <a:latin typeface="Arial Narrow" charset="0"/>
                <a:ea typeface="ＭＳ Ｐゴシック" charset="-128"/>
              </a:rPr>
              <a:t>dV</a:t>
            </a:r>
            <a:r>
              <a:rPr lang="en-US" sz="2800" dirty="0">
                <a:solidFill>
                  <a:srgbClr val="660066"/>
                </a:solidFill>
                <a:latin typeface="Arial Narrow" charset="0"/>
                <a:ea typeface="ＭＳ Ｐゴシック" charset="-128"/>
              </a:rPr>
              <a:t> and E</a:t>
            </a:r>
            <a:r>
              <a:rPr lang="en-US" sz="2800" baseline="-25000"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err="1">
                <a:solidFill>
                  <a:srgbClr val="003300"/>
                </a:solidFill>
                <a:latin typeface="Arial Narrow" charset="0"/>
                <a:ea typeface="ＭＳ Ｐゴシック" charset="-128"/>
              </a:rPr>
              <a:t>dV</a:t>
            </a:r>
            <a:r>
              <a:rPr lang="en-US" dirty="0">
                <a:solidFill>
                  <a:srgbClr val="003300"/>
                </a:solidFill>
                <a:latin typeface="Arial Narrow" charset="0"/>
                <a:ea typeface="ＭＳ Ｐゴシック" charset="-128"/>
              </a:rPr>
              <a:t> is the infinitesimal potential difference between the two points separated by a distance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a:t>
            </a:r>
          </a:p>
          <a:p>
            <a:pPr marL="1143000" lvl="2" indent="-228600">
              <a:spcBef>
                <a:spcPct val="20000"/>
              </a:spcBef>
              <a:buFontTx/>
              <a:buChar char="•"/>
            </a:pPr>
            <a:r>
              <a:rPr lang="en-US" dirty="0">
                <a:solidFill>
                  <a:srgbClr val="003300"/>
                </a:solidFill>
                <a:latin typeface="Arial Narrow" charset="0"/>
                <a:ea typeface="ＭＳ Ｐゴシック" charset="-128"/>
              </a:rPr>
              <a:t>E</a:t>
            </a:r>
            <a:r>
              <a:rPr lang="en-US" baseline="-25000"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is the field component along the direction of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a:t>
            </a:r>
          </a:p>
          <a:p>
            <a:pPr marL="342900" indent="-342900">
              <a:spcBef>
                <a:spcPct val="20000"/>
              </a:spcBef>
              <a:buFontTx/>
              <a:buChar char="•"/>
            </a:pPr>
            <a:r>
              <a:rPr lang="en-US" sz="3200" dirty="0">
                <a:solidFill>
                  <a:schemeClr val="accent2"/>
                </a:solidFill>
                <a:latin typeface="Arial Narrow" charset="0"/>
              </a:rPr>
              <a:t>Thus we can write the field component E</a:t>
            </a:r>
            <a:r>
              <a:rPr lang="en-US" sz="3200" baseline="-25000" dirty="0">
                <a:solidFill>
                  <a:schemeClr val="accent2"/>
                </a:solidFill>
                <a:latin typeface="Monotype Corsiva" charset="0"/>
              </a:rPr>
              <a:t>l</a:t>
            </a:r>
            <a:r>
              <a:rPr lang="en-US" sz="3200" baseline="-25000" dirty="0">
                <a:solidFill>
                  <a:schemeClr val="accent2"/>
                </a:solidFill>
                <a:latin typeface="Arial Narrow" charset="0"/>
              </a:rPr>
              <a:t> </a:t>
            </a:r>
            <a:r>
              <a:rPr lang="en-US" sz="3200" dirty="0">
                <a:solidFill>
                  <a:schemeClr val="accent2"/>
                </a:solidFill>
                <a:latin typeface="Arial Narrow" charset="0"/>
              </a:rPr>
              <a:t>as </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10959" name="Object 15"/>
          <p:cNvGraphicFramePr>
            <a:graphicFrameLocks noChangeAspect="1"/>
          </p:cNvGraphicFramePr>
          <p:nvPr/>
        </p:nvGraphicFramePr>
        <p:xfrm>
          <a:off x="3200400" y="1292225"/>
          <a:ext cx="1254125" cy="479425"/>
        </p:xfrm>
        <a:graphic>
          <a:graphicData uri="http://schemas.openxmlformats.org/presentationml/2006/ole">
            <mc:AlternateContent xmlns:mc="http://schemas.openxmlformats.org/markup-compatibility/2006">
              <mc:Choice xmlns:v="urn:schemas-microsoft-com:vml" Requires="v">
                <p:oleObj spid="_x0000_s108761" name="Equation" r:id="rId3" imgW="533160" imgH="203040" progId="Equation.DSMT4">
                  <p:embed/>
                </p:oleObj>
              </mc:Choice>
              <mc:Fallback>
                <p:oleObj name="Equation" r:id="rId3" imgW="533160" imgH="203040" progId="Equation.DSMT4">
                  <p:embed/>
                  <p:pic>
                    <p:nvPicPr>
                      <p:cNvPr id="210959"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92225"/>
                        <a:ext cx="1254125" cy="479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0" name="Object 16"/>
          <p:cNvGraphicFramePr>
            <a:graphicFrameLocks noChangeAspect="1"/>
          </p:cNvGraphicFramePr>
          <p:nvPr/>
        </p:nvGraphicFramePr>
        <p:xfrm>
          <a:off x="4525963" y="1112838"/>
          <a:ext cx="1373187" cy="808037"/>
        </p:xfrm>
        <a:graphic>
          <a:graphicData uri="http://schemas.openxmlformats.org/presentationml/2006/ole">
            <mc:AlternateContent xmlns:mc="http://schemas.openxmlformats.org/markup-compatibility/2006">
              <mc:Choice xmlns:v="urn:schemas-microsoft-com:vml" Requires="v">
                <p:oleObj spid="_x0000_s108762" name="Equation" r:id="rId5" imgW="584200" imgH="342900" progId="Equation.DSMT4">
                  <p:embed/>
                </p:oleObj>
              </mc:Choice>
              <mc:Fallback>
                <p:oleObj name="Equation" r:id="rId5" imgW="584200" imgH="342900" progId="Equation.DSMT4">
                  <p:embed/>
                  <p:pic>
                    <p:nvPicPr>
                      <p:cNvPr id="210960" name="Object 16"/>
                      <p:cNvPicPr>
                        <a:picLocks noChangeAspect="1" noChangeArrowheads="1"/>
                      </p:cNvPicPr>
                      <p:nvPr/>
                    </p:nvPicPr>
                    <p:blipFill>
                      <a:blip r:embed="rId6"/>
                      <a:srcRect/>
                      <a:stretch>
                        <a:fillRect/>
                      </a:stretch>
                    </p:blipFill>
                    <p:spPr bwMode="auto">
                      <a:xfrm>
                        <a:off x="4525963" y="1112838"/>
                        <a:ext cx="1373187" cy="808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3" name="Object 19"/>
          <p:cNvGraphicFramePr>
            <a:graphicFrameLocks noChangeAspect="1"/>
          </p:cNvGraphicFramePr>
          <p:nvPr/>
        </p:nvGraphicFramePr>
        <p:xfrm>
          <a:off x="2286000" y="2376488"/>
          <a:ext cx="939800" cy="469900"/>
        </p:xfrm>
        <a:graphic>
          <a:graphicData uri="http://schemas.openxmlformats.org/presentationml/2006/ole">
            <mc:AlternateContent xmlns:mc="http://schemas.openxmlformats.org/markup-compatibility/2006">
              <mc:Choice xmlns:v="urn:schemas-microsoft-com:vml" Requires="v">
                <p:oleObj spid="_x0000_s108763" name="Equation" r:id="rId7" imgW="330120" imgH="164880" progId="Equation.DSMT4">
                  <p:embed/>
                </p:oleObj>
              </mc:Choice>
              <mc:Fallback>
                <p:oleObj name="Equation" r:id="rId7" imgW="330120" imgH="164880" progId="Equation.DSMT4">
                  <p:embed/>
                  <p:pic>
                    <p:nvPicPr>
                      <p:cNvPr id="210963"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76488"/>
                        <a:ext cx="939800"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4" name="Object 20"/>
          <p:cNvGraphicFramePr>
            <a:graphicFrameLocks noChangeAspect="1"/>
          </p:cNvGraphicFramePr>
          <p:nvPr/>
        </p:nvGraphicFramePr>
        <p:xfrm>
          <a:off x="1447800" y="5181600"/>
          <a:ext cx="1771650" cy="1085850"/>
        </p:xfrm>
        <a:graphic>
          <a:graphicData uri="http://schemas.openxmlformats.org/presentationml/2006/ole">
            <mc:AlternateContent xmlns:mc="http://schemas.openxmlformats.org/markup-compatibility/2006">
              <mc:Choice xmlns:v="urn:schemas-microsoft-com:vml" Requires="v">
                <p:oleObj spid="_x0000_s108764" name="Equation" r:id="rId9" imgW="622300" imgH="381000" progId="Equation.DSMT4">
                  <p:embed/>
                </p:oleObj>
              </mc:Choice>
              <mc:Fallback>
                <p:oleObj name="Equation" r:id="rId9" imgW="622300" imgH="381000" progId="Equation.DSMT4">
                  <p:embed/>
                  <p:pic>
                    <p:nvPicPr>
                      <p:cNvPr id="210964" name="Object 20"/>
                      <p:cNvPicPr>
                        <a:picLocks noChangeAspect="1" noChangeArrowheads="1"/>
                      </p:cNvPicPr>
                      <p:nvPr/>
                    </p:nvPicPr>
                    <p:blipFill>
                      <a:blip r:embed="rId10"/>
                      <a:srcRect/>
                      <a:stretch>
                        <a:fillRect/>
                      </a:stretch>
                    </p:blipFill>
                    <p:spPr bwMode="auto">
                      <a:xfrm>
                        <a:off x="1447800" y="5181600"/>
                        <a:ext cx="1771650" cy="1085850"/>
                      </a:xfrm>
                      <a:prstGeom prst="rect">
                        <a:avLst/>
                      </a:prstGeom>
                      <a:solidFill>
                        <a:srgbClr val="99FFCC"/>
                      </a:solidFill>
                    </p:spPr>
                  </p:pic>
                </p:oleObj>
              </mc:Fallback>
            </mc:AlternateContent>
          </a:graphicData>
        </a:graphic>
      </p:graphicFrame>
      <p:sp>
        <p:nvSpPr>
          <p:cNvPr id="210965" name="Text Box 21"/>
          <p:cNvSpPr txBox="1">
            <a:spLocks noChangeArrowheads="1"/>
          </p:cNvSpPr>
          <p:nvPr/>
        </p:nvSpPr>
        <p:spPr bwMode="auto">
          <a:xfrm>
            <a:off x="5318125" y="5286375"/>
            <a:ext cx="3673475" cy="1228725"/>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a:solidFill>
                  <a:srgbClr val="CC0000"/>
                </a:solidFill>
                <a:latin typeface="Arial Narrow" charset="0"/>
              </a:rPr>
              <a:t>The component of the electric field in any direction is equal to the negative rate of change of the electric potential as a function of distance in that direction.!!</a:t>
            </a:r>
          </a:p>
        </p:txBody>
      </p:sp>
      <p:sp>
        <p:nvSpPr>
          <p:cNvPr id="210966" name="Text Box 22"/>
          <p:cNvSpPr txBox="1">
            <a:spLocks noChangeArrowheads="1"/>
          </p:cNvSpPr>
          <p:nvPr/>
        </p:nvSpPr>
        <p:spPr bwMode="auto">
          <a:xfrm>
            <a:off x="3886200" y="5470525"/>
            <a:ext cx="1219200" cy="701675"/>
          </a:xfrm>
          <a:prstGeom prst="rect">
            <a:avLst/>
          </a:prstGeom>
          <a:noFill/>
          <a:ln w="9525">
            <a:noFill/>
            <a:miter lim="800000"/>
            <a:headEnd/>
            <a:tailEnd/>
          </a:ln>
          <a:effectLst/>
        </p:spPr>
        <p:txBody>
          <a:bodyPr>
            <a:prstTxWarp prst="textNoShape">
              <a:avLst/>
            </a:prstTxWarp>
            <a:spAutoFit/>
          </a:bodyPr>
          <a:lstStyle/>
          <a:p>
            <a:r>
              <a:rPr lang="en-US" sz="2000" b="1">
                <a:solidFill>
                  <a:srgbClr val="CC0000"/>
                </a:solidFill>
                <a:latin typeface="Arial Narrow" charset="0"/>
              </a:rPr>
              <a:t>Physical Meaning?</a:t>
            </a:r>
          </a:p>
        </p:txBody>
      </p:sp>
      <p:graphicFrame>
        <p:nvGraphicFramePr>
          <p:cNvPr id="210967" name="Object 23"/>
          <p:cNvGraphicFramePr>
            <a:graphicFrameLocks noChangeAspect="1"/>
          </p:cNvGraphicFramePr>
          <p:nvPr/>
        </p:nvGraphicFramePr>
        <p:xfrm>
          <a:off x="3141663" y="2303463"/>
          <a:ext cx="1555750" cy="542925"/>
        </p:xfrm>
        <a:graphic>
          <a:graphicData uri="http://schemas.openxmlformats.org/presentationml/2006/ole">
            <mc:AlternateContent xmlns:mc="http://schemas.openxmlformats.org/markup-compatibility/2006">
              <mc:Choice xmlns:v="urn:schemas-microsoft-com:vml" Requires="v">
                <p:oleObj spid="_x0000_s108765" name="Equation" r:id="rId11" imgW="546100" imgH="190500" progId="Equation.DSMT4">
                  <p:embed/>
                </p:oleObj>
              </mc:Choice>
              <mc:Fallback>
                <p:oleObj name="Equation" r:id="rId11" imgW="546100" imgH="190500" progId="Equation.DSMT4">
                  <p:embed/>
                  <p:pic>
                    <p:nvPicPr>
                      <p:cNvPr id="210967" name="Object 23"/>
                      <p:cNvPicPr>
                        <a:picLocks noChangeAspect="1" noChangeArrowheads="1"/>
                      </p:cNvPicPr>
                      <p:nvPr/>
                    </p:nvPicPr>
                    <p:blipFill>
                      <a:blip r:embed="rId12"/>
                      <a:srcRect/>
                      <a:stretch>
                        <a:fillRect/>
                      </a:stretch>
                    </p:blipFill>
                    <p:spPr bwMode="auto">
                      <a:xfrm>
                        <a:off x="3141663" y="2303463"/>
                        <a:ext cx="1555750" cy="542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8" name="Object 24"/>
          <p:cNvGraphicFramePr>
            <a:graphicFrameLocks noChangeAspect="1"/>
          </p:cNvGraphicFramePr>
          <p:nvPr/>
        </p:nvGraphicFramePr>
        <p:xfrm>
          <a:off x="4630738" y="2325688"/>
          <a:ext cx="1084262" cy="650875"/>
        </p:xfrm>
        <a:graphic>
          <a:graphicData uri="http://schemas.openxmlformats.org/presentationml/2006/ole">
            <mc:AlternateContent xmlns:mc="http://schemas.openxmlformats.org/markup-compatibility/2006">
              <mc:Choice xmlns:v="urn:schemas-microsoft-com:vml" Requires="v">
                <p:oleObj spid="_x0000_s108766" name="Equation" r:id="rId13" imgW="381000" imgH="228600" progId="Equation.DSMT4">
                  <p:embed/>
                </p:oleObj>
              </mc:Choice>
              <mc:Fallback>
                <p:oleObj name="Equation" r:id="rId13" imgW="381000" imgH="228600" progId="Equation.DSMT4">
                  <p:embed/>
                  <p:pic>
                    <p:nvPicPr>
                      <p:cNvPr id="210968" name="Object 24"/>
                      <p:cNvPicPr>
                        <a:picLocks noChangeAspect="1" noChangeArrowheads="1"/>
                      </p:cNvPicPr>
                      <p:nvPr/>
                    </p:nvPicPr>
                    <p:blipFill>
                      <a:blip r:embed="rId14"/>
                      <a:srcRect/>
                      <a:stretch>
                        <a:fillRect/>
                      </a:stretch>
                    </p:blipFill>
                    <p:spPr bwMode="auto">
                      <a:xfrm>
                        <a:off x="4630738" y="2325688"/>
                        <a:ext cx="1084262"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668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457200" y="685800"/>
            <a:ext cx="8229600" cy="5791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quantity </a:t>
            </a:r>
            <a:r>
              <a:rPr lang="en-US" sz="3200" dirty="0" err="1">
                <a:solidFill>
                  <a:schemeClr val="accent2"/>
                </a:solidFill>
                <a:latin typeface="Arial Narrow" charset="0"/>
              </a:rPr>
              <a:t>dV</a:t>
            </a:r>
            <a:r>
              <a:rPr lang="en-US" sz="3200" dirty="0">
                <a:solidFill>
                  <a:schemeClr val="accent2"/>
                </a:solidFill>
                <a:latin typeface="Arial Narrow" charset="0"/>
              </a:rPr>
              <a:t>/d</a:t>
            </a:r>
            <a:r>
              <a:rPr lang="en-US" sz="3200" dirty="0">
                <a:solidFill>
                  <a:schemeClr val="accent2"/>
                </a:solidFill>
                <a:latin typeface="Monotype Corsiva" charset="0"/>
              </a:rPr>
              <a:t>l</a:t>
            </a:r>
            <a:r>
              <a:rPr lang="en-US" sz="3200" dirty="0">
                <a:solidFill>
                  <a:schemeClr val="accent2"/>
                </a:solidFill>
                <a:latin typeface="Arial Narrow" charset="0"/>
              </a:rPr>
              <a:t>  is called the </a:t>
            </a:r>
            <a:r>
              <a:rPr lang="en-US" sz="3200" b="1" u="sng" dirty="0">
                <a:solidFill>
                  <a:srgbClr val="CC0000"/>
                </a:solidFill>
                <a:latin typeface="Arial Narrow" charset="0"/>
              </a:rPr>
              <a:t>gradient of V</a:t>
            </a:r>
            <a:r>
              <a:rPr lang="en-US" sz="3200" dirty="0">
                <a:solidFill>
                  <a:schemeClr val="accent2"/>
                </a:solidFill>
                <a:latin typeface="Arial Narrow" charset="0"/>
              </a:rPr>
              <a:t> in a particular direction</a:t>
            </a:r>
          </a:p>
          <a:p>
            <a:pPr marL="742950" lvl="1" indent="-285750">
              <a:spcBef>
                <a:spcPct val="20000"/>
              </a:spcBef>
              <a:buFontTx/>
              <a:buChar char="–"/>
            </a:pPr>
            <a:r>
              <a:rPr lang="en-US" sz="2800" dirty="0">
                <a:solidFill>
                  <a:srgbClr val="660066"/>
                </a:solidFill>
                <a:latin typeface="Arial Narrow" charset="0"/>
                <a:ea typeface="ＭＳ Ｐゴシック" charset="-128"/>
              </a:rPr>
              <a:t>If no direction is specified, the term gradient refers to the direction on which </a:t>
            </a:r>
            <a:r>
              <a:rPr lang="en-US" sz="2800" b="1" u="sng" dirty="0">
                <a:solidFill>
                  <a:srgbClr val="800000"/>
                </a:solidFill>
                <a:latin typeface="Arial Narrow" charset="0"/>
                <a:ea typeface="ＭＳ Ｐゴシック" charset="-128"/>
              </a:rPr>
              <a:t>V changes most rapidly </a:t>
            </a:r>
            <a:r>
              <a:rPr lang="en-US" sz="2800" dirty="0">
                <a:solidFill>
                  <a:srgbClr val="660066"/>
                </a:solidFill>
                <a:latin typeface="Arial Narrow" charset="0"/>
                <a:ea typeface="ＭＳ Ｐゴシック" charset="-128"/>
              </a:rPr>
              <a:t>and this would be the direction of the field vector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at that point.</a:t>
            </a:r>
          </a:p>
          <a:p>
            <a:pPr marL="742950" lvl="1" indent="-285750">
              <a:spcBef>
                <a:spcPct val="20000"/>
              </a:spcBef>
              <a:buFontTx/>
              <a:buChar char="–"/>
            </a:pPr>
            <a:r>
              <a:rPr lang="en-US" sz="2800" dirty="0">
                <a:solidFill>
                  <a:srgbClr val="660066"/>
                </a:solidFill>
                <a:latin typeface="Arial Narrow" charset="0"/>
                <a:ea typeface="ＭＳ Ｐゴシック" charset="-128"/>
              </a:rPr>
              <a:t>So if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and d</a:t>
            </a:r>
            <a:r>
              <a:rPr lang="en-US" sz="2800" b="1"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are parallel to each other, </a:t>
            </a:r>
          </a:p>
          <a:p>
            <a:pPr marL="342900" indent="-342900">
              <a:spcBef>
                <a:spcPct val="20000"/>
              </a:spcBef>
              <a:buFontTx/>
              <a:buChar char="•"/>
            </a:pPr>
            <a:r>
              <a:rPr lang="en-US" sz="3200" dirty="0">
                <a:solidFill>
                  <a:schemeClr val="accent2"/>
                </a:solidFill>
                <a:latin typeface="Arial Narrow" charset="0"/>
              </a:rPr>
              <a:t>If E is written as a function x, y and z, the </a:t>
            </a:r>
            <a:r>
              <a:rPr lang="en-US" sz="3200" dirty="0">
                <a:solidFill>
                  <a:schemeClr val="accent2"/>
                </a:solidFill>
                <a:latin typeface="Monotype Corsiva" charset="0"/>
              </a:rPr>
              <a:t>l</a:t>
            </a:r>
            <a:r>
              <a:rPr lang="en-US" sz="3200" dirty="0">
                <a:solidFill>
                  <a:schemeClr val="accent2"/>
                </a:solidFill>
                <a:latin typeface="Arial Narrow" charset="0"/>
              </a:rPr>
              <a:t> refers to x, y and z</a:t>
            </a:r>
          </a:p>
          <a:p>
            <a:pPr marL="342900" indent="-342900">
              <a:spcBef>
                <a:spcPct val="20000"/>
              </a:spcBef>
              <a:buFontTx/>
              <a:buChar char="•"/>
            </a:pPr>
            <a:r>
              <a:rPr lang="en-US" sz="3200" dirty="0">
                <a:solidFill>
                  <a:schemeClr val="accent2"/>
                </a:solidFill>
                <a:latin typeface="Arial Narrow" charset="0"/>
              </a:rPr>
              <a:t>      is the “partial derivative” of V with respect to x, while y and z are held constant</a:t>
            </a:r>
          </a:p>
          <a:p>
            <a:pPr marL="342900" indent="-342900">
              <a:spcBef>
                <a:spcPct val="20000"/>
              </a:spcBef>
              <a:buFontTx/>
              <a:buChar char="•"/>
            </a:pPr>
            <a:r>
              <a:rPr lang="en-US" sz="3200" dirty="0">
                <a:solidFill>
                  <a:schemeClr val="accent2"/>
                </a:solidFill>
                <a:latin typeface="Arial Narrow" charset="0"/>
              </a:rPr>
              <a:t>In vector form,</a:t>
            </a:r>
          </a:p>
        </p:txBody>
      </p:sp>
      <p:sp>
        <p:nvSpPr>
          <p:cNvPr id="17" name="Slide Number Placeholder 5"/>
          <p:cNvSpPr>
            <a:spLocks noGrp="1"/>
          </p:cNvSpPr>
          <p:nvPr>
            <p:ph type="sldNum" sz="quarter" idx="12"/>
          </p:nvPr>
        </p:nvSpPr>
        <p:spPr/>
        <p:txBody>
          <a:bodyPr/>
          <a:lstStyle/>
          <a:p>
            <a:fld id="{64598B26-4BBE-604A-B7BC-A95C19AFEA87}" type="slidenum">
              <a:rPr lang="en-US"/>
              <a:pPr/>
              <a:t>17</a:t>
            </a:fld>
            <a:endParaRPr lang="en-US"/>
          </a:p>
        </p:txBody>
      </p:sp>
      <p:sp>
        <p:nvSpPr>
          <p:cNvPr id="212994" name="Rectangle 2"/>
          <p:cNvSpPr>
            <a:spLocks noGrp="1" noChangeArrowheads="1"/>
          </p:cNvSpPr>
          <p:nvPr>
            <p:ph type="title"/>
          </p:nvPr>
        </p:nvSpPr>
        <p:spPr>
          <a:xfrm>
            <a:off x="152400" y="76200"/>
            <a:ext cx="8915400" cy="685800"/>
          </a:xfrm>
        </p:spPr>
        <p:txBody>
          <a:bodyPr/>
          <a:lstStyle/>
          <a:p>
            <a:r>
              <a:rPr lang="en-US"/>
              <a:t>E Determined from V</a:t>
            </a:r>
          </a:p>
        </p:txBody>
      </p:sp>
      <p:graphicFrame>
        <p:nvGraphicFramePr>
          <p:cNvPr id="212999" name="Object 7"/>
          <p:cNvGraphicFramePr>
            <a:graphicFrameLocks noChangeAspect="1"/>
          </p:cNvGraphicFramePr>
          <p:nvPr/>
        </p:nvGraphicFramePr>
        <p:xfrm>
          <a:off x="6553200" y="2971800"/>
          <a:ext cx="1216025" cy="766763"/>
        </p:xfrm>
        <a:graphic>
          <a:graphicData uri="http://schemas.openxmlformats.org/presentationml/2006/ole">
            <mc:AlternateContent xmlns:mc="http://schemas.openxmlformats.org/markup-compatibility/2006">
              <mc:Choice xmlns:v="urn:schemas-microsoft-com:vml" Requires="v">
                <p:oleObj spid="_x0000_s109929" name="Equation" r:id="rId3" imgW="583920" imgH="368280" progId="Equation.DSMT4">
                  <p:embed/>
                </p:oleObj>
              </mc:Choice>
              <mc:Fallback>
                <p:oleObj name="Equation" r:id="rId3" imgW="583920" imgH="368280" progId="Equation.DSMT4">
                  <p:embed/>
                  <p:pic>
                    <p:nvPicPr>
                      <p:cNvPr id="2129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971800"/>
                        <a:ext cx="1216025" cy="766763"/>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2971800" y="4130675"/>
          <a:ext cx="1065213" cy="639763"/>
        </p:xfrm>
        <a:graphic>
          <a:graphicData uri="http://schemas.openxmlformats.org/presentationml/2006/ole">
            <mc:AlternateContent xmlns:mc="http://schemas.openxmlformats.org/markup-compatibility/2006">
              <mc:Choice xmlns:v="urn:schemas-microsoft-com:vml" Requires="v">
                <p:oleObj spid="_x0000_s109930" name="Equation" r:id="rId5" imgW="635000" imgH="381000" progId="Equation.DSMT4">
                  <p:embed/>
                </p:oleObj>
              </mc:Choice>
              <mc:Fallback>
                <p:oleObj name="Equation" r:id="rId5" imgW="635000" imgH="381000" progId="Equation.DSMT4">
                  <p:embed/>
                  <p:pic>
                    <p:nvPicPr>
                      <p:cNvPr id="213004" name="Object 12"/>
                      <p:cNvPicPr>
                        <a:picLocks noChangeAspect="1" noChangeArrowheads="1"/>
                      </p:cNvPicPr>
                      <p:nvPr/>
                    </p:nvPicPr>
                    <p:blipFill>
                      <a:blip r:embed="rId6"/>
                      <a:srcRect/>
                      <a:stretch>
                        <a:fillRect/>
                      </a:stretch>
                    </p:blipFill>
                    <p:spPr bwMode="auto">
                      <a:xfrm>
                        <a:off x="2971800" y="4130675"/>
                        <a:ext cx="1065213" cy="639763"/>
                      </a:xfrm>
                      <a:prstGeom prst="rect">
                        <a:avLst/>
                      </a:prstGeom>
                      <a:solidFill>
                        <a:srgbClr val="99FFCC"/>
                      </a:solidFill>
                    </p:spPr>
                  </p:pic>
                </p:oleObj>
              </mc:Fallback>
            </mc:AlternateContent>
          </a:graphicData>
        </a:graphic>
      </p:graphicFrame>
      <p:graphicFrame>
        <p:nvGraphicFramePr>
          <p:cNvPr id="213005" name="Object 13"/>
          <p:cNvGraphicFramePr>
            <a:graphicFrameLocks noChangeAspect="1"/>
          </p:cNvGraphicFramePr>
          <p:nvPr/>
        </p:nvGraphicFramePr>
        <p:xfrm>
          <a:off x="4295775" y="4114800"/>
          <a:ext cx="1089025" cy="682625"/>
        </p:xfrm>
        <a:graphic>
          <a:graphicData uri="http://schemas.openxmlformats.org/presentationml/2006/ole">
            <mc:AlternateContent xmlns:mc="http://schemas.openxmlformats.org/markup-compatibility/2006">
              <mc:Choice xmlns:v="urn:schemas-microsoft-com:vml" Requires="v">
                <p:oleObj spid="_x0000_s109931" name="Equation" r:id="rId7" imgW="647640" imgH="406080" progId="Equation.DSMT4">
                  <p:embed/>
                </p:oleObj>
              </mc:Choice>
              <mc:Fallback>
                <p:oleObj name="Equation" r:id="rId7" imgW="647640" imgH="406080" progId="Equation.DSMT4">
                  <p:embed/>
                  <p:pic>
                    <p:nvPicPr>
                      <p:cNvPr id="21300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4114800"/>
                        <a:ext cx="1089025" cy="682625"/>
                      </a:xfrm>
                      <a:prstGeom prst="rect">
                        <a:avLst/>
                      </a:prstGeom>
                      <a:solidFill>
                        <a:srgbClr val="99FFCC"/>
                      </a:solidFill>
                    </p:spPr>
                  </p:pic>
                </p:oleObj>
              </mc:Fallback>
            </mc:AlternateContent>
          </a:graphicData>
        </a:graphic>
      </p:graphicFrame>
      <p:graphicFrame>
        <p:nvGraphicFramePr>
          <p:cNvPr id="213006" name="Object 14"/>
          <p:cNvGraphicFramePr>
            <a:graphicFrameLocks noChangeAspect="1"/>
          </p:cNvGraphicFramePr>
          <p:nvPr/>
        </p:nvGraphicFramePr>
        <p:xfrm>
          <a:off x="5638800" y="4140200"/>
          <a:ext cx="1066800" cy="617538"/>
        </p:xfrm>
        <a:graphic>
          <a:graphicData uri="http://schemas.openxmlformats.org/presentationml/2006/ole">
            <mc:AlternateContent xmlns:mc="http://schemas.openxmlformats.org/markup-compatibility/2006">
              <mc:Choice xmlns:v="urn:schemas-microsoft-com:vml" Requires="v">
                <p:oleObj spid="_x0000_s109932" name="Equation" r:id="rId9" imgW="634680" imgH="368280" progId="Equation.DSMT4">
                  <p:embed/>
                </p:oleObj>
              </mc:Choice>
              <mc:Fallback>
                <p:oleObj name="Equation" r:id="rId9" imgW="634680" imgH="368280" progId="Equation.DSMT4">
                  <p:embed/>
                  <p:pic>
                    <p:nvPicPr>
                      <p:cNvPr id="21300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140200"/>
                        <a:ext cx="1066800" cy="617538"/>
                      </a:xfrm>
                      <a:prstGeom prst="rect">
                        <a:avLst/>
                      </a:prstGeom>
                      <a:solidFill>
                        <a:srgbClr val="99FFCC"/>
                      </a:solidFill>
                    </p:spPr>
                  </p:pic>
                </p:oleObj>
              </mc:Fallback>
            </mc:AlternateContent>
          </a:graphicData>
        </a:graphic>
      </p:graphicFrame>
      <p:graphicFrame>
        <p:nvGraphicFramePr>
          <p:cNvPr id="213007" name="Object 15"/>
          <p:cNvGraphicFramePr>
            <a:graphicFrameLocks noChangeAspect="1"/>
          </p:cNvGraphicFramePr>
          <p:nvPr/>
        </p:nvGraphicFramePr>
        <p:xfrm>
          <a:off x="920750" y="4648200"/>
          <a:ext cx="450850" cy="687388"/>
        </p:xfrm>
        <a:graphic>
          <a:graphicData uri="http://schemas.openxmlformats.org/presentationml/2006/ole">
            <mc:AlternateContent xmlns:mc="http://schemas.openxmlformats.org/markup-compatibility/2006">
              <mc:Choice xmlns:v="urn:schemas-microsoft-com:vml" Requires="v">
                <p:oleObj spid="_x0000_s109933" name="Equation" r:id="rId11" imgW="241200" imgH="368280" progId="Equation.DSMT4">
                  <p:embed/>
                </p:oleObj>
              </mc:Choice>
              <mc:Fallback>
                <p:oleObj name="Equation" r:id="rId11" imgW="241200" imgH="368280" progId="Equation.DSMT4">
                  <p:embed/>
                  <p:pic>
                    <p:nvPicPr>
                      <p:cNvPr id="213007"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0" y="4648200"/>
                        <a:ext cx="450850" cy="6873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5853113"/>
          <a:ext cx="446088" cy="312737"/>
        </p:xfrm>
        <a:graphic>
          <a:graphicData uri="http://schemas.openxmlformats.org/presentationml/2006/ole">
            <mc:AlternateContent xmlns:mc="http://schemas.openxmlformats.org/markup-compatibility/2006">
              <mc:Choice xmlns:v="urn:schemas-microsoft-com:vml" Requires="v">
                <p:oleObj spid="_x0000_s109934" name="Equation" r:id="rId13" imgW="254000" imgH="177800" progId="Equation.DSMT4">
                  <p:embed/>
                </p:oleObj>
              </mc:Choice>
              <mc:Fallback>
                <p:oleObj name="Equation" r:id="rId13" imgW="254000" imgH="177800" progId="Equation.DSMT4">
                  <p:embed/>
                  <p:pic>
                    <p:nvPicPr>
                      <p:cNvPr id="213008" name="Object 16"/>
                      <p:cNvPicPr>
                        <a:picLocks noChangeAspect="1" noChangeArrowheads="1"/>
                      </p:cNvPicPr>
                      <p:nvPr/>
                    </p:nvPicPr>
                    <p:blipFill>
                      <a:blip r:embed="rId14"/>
                      <a:srcRect/>
                      <a:stretch>
                        <a:fillRect/>
                      </a:stretch>
                    </p:blipFill>
                    <p:spPr bwMode="auto">
                      <a:xfrm>
                        <a:off x="3352800" y="5853113"/>
                        <a:ext cx="446088" cy="312737"/>
                      </a:xfrm>
                      <a:prstGeom prst="rect">
                        <a:avLst/>
                      </a:prstGeom>
                      <a:solidFill>
                        <a:srgbClr val="99FFCC"/>
                      </a:solidFill>
                    </p:spPr>
                  </p:pic>
                </p:oleObj>
              </mc:Fallback>
            </mc:AlternateContent>
          </a:graphicData>
        </a:graphic>
      </p:graphicFrame>
      <p:graphicFrame>
        <p:nvGraphicFramePr>
          <p:cNvPr id="213009" name="Object 17"/>
          <p:cNvGraphicFramePr>
            <a:graphicFrameLocks noChangeAspect="1"/>
          </p:cNvGraphicFramePr>
          <p:nvPr/>
        </p:nvGraphicFramePr>
        <p:xfrm>
          <a:off x="3795713" y="5842000"/>
          <a:ext cx="1095375" cy="334963"/>
        </p:xfrm>
        <a:graphic>
          <a:graphicData uri="http://schemas.openxmlformats.org/presentationml/2006/ole">
            <mc:AlternateContent xmlns:mc="http://schemas.openxmlformats.org/markup-compatibility/2006">
              <mc:Choice xmlns:v="urn:schemas-microsoft-com:vml" Requires="v">
                <p:oleObj spid="_x0000_s109935" name="Equation" r:id="rId15" imgW="622300" imgH="190500" progId="Equation.DSMT4">
                  <p:embed/>
                </p:oleObj>
              </mc:Choice>
              <mc:Fallback>
                <p:oleObj name="Equation" r:id="rId15" imgW="622300" imgH="190500" progId="Equation.DSMT4">
                  <p:embed/>
                  <p:pic>
                    <p:nvPicPr>
                      <p:cNvPr id="213009" name="Object 17"/>
                      <p:cNvPicPr>
                        <a:picLocks noChangeAspect="1" noChangeArrowheads="1"/>
                      </p:cNvPicPr>
                      <p:nvPr/>
                    </p:nvPicPr>
                    <p:blipFill>
                      <a:blip r:embed="rId16"/>
                      <a:srcRect/>
                      <a:stretch>
                        <a:fillRect/>
                      </a:stretch>
                    </p:blipFill>
                    <p:spPr bwMode="auto">
                      <a:xfrm>
                        <a:off x="3795713" y="5842000"/>
                        <a:ext cx="1095375" cy="334963"/>
                      </a:xfrm>
                      <a:prstGeom prst="rect">
                        <a:avLst/>
                      </a:prstGeom>
                      <a:solidFill>
                        <a:srgbClr val="99FFCC"/>
                      </a:solidFill>
                    </p:spPr>
                  </p:pic>
                </p:oleObj>
              </mc:Fallback>
            </mc:AlternateContent>
          </a:graphicData>
        </a:graphic>
      </p:graphicFrame>
      <p:graphicFrame>
        <p:nvGraphicFramePr>
          <p:cNvPr id="213010" name="Object 18"/>
          <p:cNvGraphicFramePr>
            <a:graphicFrameLocks noChangeAspect="1"/>
          </p:cNvGraphicFramePr>
          <p:nvPr/>
        </p:nvGraphicFramePr>
        <p:xfrm>
          <a:off x="4889500" y="5832475"/>
          <a:ext cx="782638" cy="355600"/>
        </p:xfrm>
        <a:graphic>
          <a:graphicData uri="http://schemas.openxmlformats.org/presentationml/2006/ole">
            <mc:AlternateContent xmlns:mc="http://schemas.openxmlformats.org/markup-compatibility/2006">
              <mc:Choice xmlns:v="urn:schemas-microsoft-com:vml" Requires="v">
                <p:oleObj spid="_x0000_s109936" name="Equation" r:id="rId17" imgW="444500" imgH="203200" progId="Equation.DSMT4">
                  <p:embed/>
                </p:oleObj>
              </mc:Choice>
              <mc:Fallback>
                <p:oleObj name="Equation" r:id="rId17" imgW="444500" imgH="203200" progId="Equation.DSMT4">
                  <p:embed/>
                  <p:pic>
                    <p:nvPicPr>
                      <p:cNvPr id="213010" name="Object 18"/>
                      <p:cNvPicPr>
                        <a:picLocks noChangeAspect="1" noChangeArrowheads="1"/>
                      </p:cNvPicPr>
                      <p:nvPr/>
                    </p:nvPicPr>
                    <p:blipFill>
                      <a:blip r:embed="rId18"/>
                      <a:srcRect/>
                      <a:stretch>
                        <a:fillRect/>
                      </a:stretch>
                    </p:blipFill>
                    <p:spPr bwMode="auto">
                      <a:xfrm>
                        <a:off x="4889500" y="5832475"/>
                        <a:ext cx="782638" cy="355600"/>
                      </a:xfrm>
                      <a:prstGeom prst="rect">
                        <a:avLst/>
                      </a:prstGeom>
                      <a:solidFill>
                        <a:srgbClr val="99FFCC"/>
                      </a:solidFill>
                    </p:spPr>
                  </p:pic>
                </p:oleObj>
              </mc:Fallback>
            </mc:AlternateContent>
          </a:graphicData>
        </a:graphic>
      </p:graphicFrame>
      <p:graphicFrame>
        <p:nvGraphicFramePr>
          <p:cNvPr id="213011" name="Object 19"/>
          <p:cNvGraphicFramePr>
            <a:graphicFrameLocks noChangeAspect="1"/>
          </p:cNvGraphicFramePr>
          <p:nvPr/>
        </p:nvGraphicFramePr>
        <p:xfrm>
          <a:off x="5681663" y="5630863"/>
          <a:ext cx="2519362" cy="758825"/>
        </p:xfrm>
        <a:graphic>
          <a:graphicData uri="http://schemas.openxmlformats.org/presentationml/2006/ole">
            <mc:AlternateContent xmlns:mc="http://schemas.openxmlformats.org/markup-compatibility/2006">
              <mc:Choice xmlns:v="urn:schemas-microsoft-com:vml" Requires="v">
                <p:oleObj spid="_x0000_s109937" name="Equation" r:id="rId19" imgW="1435100" imgH="431800" progId="Equation.DSMT4">
                  <p:embed/>
                </p:oleObj>
              </mc:Choice>
              <mc:Fallback>
                <p:oleObj name="Equation" r:id="rId19" imgW="1435100" imgH="431800" progId="Equation.DSMT4">
                  <p:embed/>
                  <p:pic>
                    <p:nvPicPr>
                      <p:cNvPr id="213011" name="Object 19"/>
                      <p:cNvPicPr>
                        <a:picLocks noChangeAspect="1" noChangeArrowheads="1"/>
                      </p:cNvPicPr>
                      <p:nvPr/>
                    </p:nvPicPr>
                    <p:blipFill>
                      <a:blip r:embed="rId20"/>
                      <a:srcRect/>
                      <a:stretch>
                        <a:fillRect/>
                      </a:stretch>
                    </p:blipFill>
                    <p:spPr bwMode="auto">
                      <a:xfrm>
                        <a:off x="5681663" y="5630863"/>
                        <a:ext cx="2519362" cy="758825"/>
                      </a:xfrm>
                      <a:prstGeom prst="rect">
                        <a:avLst/>
                      </a:prstGeom>
                      <a:solidFill>
                        <a:srgbClr val="99FFCC"/>
                      </a:solidFill>
                    </p:spPr>
                  </p:pic>
                </p:oleObj>
              </mc:Fallback>
            </mc:AlternateContent>
          </a:graphicData>
        </a:graphic>
      </p:graphicFrame>
      <p:graphicFrame>
        <p:nvGraphicFramePr>
          <p:cNvPr id="213012" name="Object 20"/>
          <p:cNvGraphicFramePr>
            <a:graphicFrameLocks noChangeAspect="1"/>
          </p:cNvGraphicFramePr>
          <p:nvPr/>
        </p:nvGraphicFramePr>
        <p:xfrm>
          <a:off x="990600" y="6324600"/>
          <a:ext cx="1714500" cy="473075"/>
        </p:xfrm>
        <a:graphic>
          <a:graphicData uri="http://schemas.openxmlformats.org/presentationml/2006/ole">
            <mc:AlternateContent xmlns:mc="http://schemas.openxmlformats.org/markup-compatibility/2006">
              <mc:Choice xmlns:v="urn:schemas-microsoft-com:vml" Requires="v">
                <p:oleObj spid="_x0000_s109938" name="Equation" r:id="rId21" imgW="1562100" imgH="431800" progId="Equation.DSMT4">
                  <p:embed/>
                </p:oleObj>
              </mc:Choice>
              <mc:Fallback>
                <p:oleObj name="Equation" r:id="rId21" imgW="1562100" imgH="431800" progId="Equation.DSMT4">
                  <p:embed/>
                  <p:pic>
                    <p:nvPicPr>
                      <p:cNvPr id="213012" name="Object 20"/>
                      <p:cNvPicPr>
                        <a:picLocks noChangeAspect="1" noChangeArrowheads="1"/>
                      </p:cNvPicPr>
                      <p:nvPr/>
                    </p:nvPicPr>
                    <p:blipFill>
                      <a:blip r:embed="rId22"/>
                      <a:srcRect/>
                      <a:stretch>
                        <a:fillRect/>
                      </a:stretch>
                    </p:blipFill>
                    <p:spPr bwMode="auto">
                      <a:xfrm>
                        <a:off x="990600" y="6324600"/>
                        <a:ext cx="1714500" cy="473075"/>
                      </a:xfrm>
                      <a:prstGeom prst="rect">
                        <a:avLst/>
                      </a:prstGeom>
                      <a:solidFill>
                        <a:schemeClr val="bg1"/>
                      </a:solidFill>
                    </p:spPr>
                  </p:pic>
                </p:oleObj>
              </mc:Fallback>
            </mc:AlternateContent>
          </a:graphicData>
        </a:graphic>
      </p:graphicFrame>
      <p:sp>
        <p:nvSpPr>
          <p:cNvPr id="213013" name="Text Box 21"/>
          <p:cNvSpPr txBox="1">
            <a:spLocks noChangeArrowheads="1"/>
          </p:cNvSpPr>
          <p:nvPr/>
        </p:nvSpPr>
        <p:spPr bwMode="auto">
          <a:xfrm>
            <a:off x="2743200" y="6413500"/>
            <a:ext cx="4113601" cy="307777"/>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400" dirty="0">
                <a:solidFill>
                  <a:schemeClr val="accent2"/>
                </a:solidFill>
                <a:latin typeface="Arial Narrow" charset="0"/>
              </a:rPr>
              <a:t>is called </a:t>
            </a:r>
            <a:r>
              <a:rPr lang="en-US" sz="1400" b="1" dirty="0">
                <a:solidFill>
                  <a:srgbClr val="FF0000"/>
                </a:solidFill>
                <a:latin typeface="Monotype Corsiva" charset="0"/>
              </a:rPr>
              <a:t>del</a:t>
            </a:r>
            <a:r>
              <a:rPr lang="en-US" sz="1400" b="1" dirty="0">
                <a:solidFill>
                  <a:schemeClr val="accent2"/>
                </a:solidFill>
                <a:latin typeface="Arial Narrow" charset="0"/>
              </a:rPr>
              <a:t> </a:t>
            </a:r>
            <a:r>
              <a:rPr lang="en-US" sz="1400" dirty="0">
                <a:solidFill>
                  <a:schemeClr val="accent2"/>
                </a:solidFill>
                <a:latin typeface="Arial Narrow" charset="0"/>
              </a:rPr>
              <a:t>or the </a:t>
            </a:r>
            <a:r>
              <a:rPr lang="en-US" sz="1400" b="1" dirty="0">
                <a:solidFill>
                  <a:srgbClr val="FF0000"/>
                </a:solidFill>
                <a:latin typeface="Monotype Corsiva" charset="0"/>
              </a:rPr>
              <a:t>gradient operator</a:t>
            </a:r>
            <a:r>
              <a:rPr lang="en-US" sz="1400" dirty="0">
                <a:solidFill>
                  <a:schemeClr val="accent2"/>
                </a:solidFill>
                <a:latin typeface="Arial Narrow" charset="0"/>
              </a:rPr>
              <a:t> and is a </a:t>
            </a:r>
            <a:r>
              <a:rPr lang="en-US" sz="1400" b="1" u="sng" dirty="0">
                <a:solidFill>
                  <a:srgbClr val="FF0000"/>
                </a:solidFill>
                <a:latin typeface="Monotype Corsiva" charset="0"/>
              </a:rPr>
              <a:t>vector operator</a:t>
            </a:r>
            <a:r>
              <a:rPr lang="en-US" sz="1400" dirty="0">
                <a:solidFill>
                  <a:schemeClr val="accent2"/>
                </a:solidFill>
                <a:latin typeface="Arial Narrow" charset="0"/>
              </a:rPr>
              <a:t>.</a:t>
            </a:r>
          </a:p>
        </p:txBody>
      </p:sp>
      <p:sp>
        <p:nvSpPr>
          <p:cNvPr id="2" name="Date Placeholder 1">
            <a:extLst>
              <a:ext uri="{FF2B5EF4-FFF2-40B4-BE49-F238E27FC236}">
                <a16:creationId xmlns:a16="http://schemas.microsoft.com/office/drawing/2014/main" id="{7DC01A69-CF00-904E-9788-6FF6059D2835}"/>
              </a:ext>
            </a:extLst>
          </p:cNvPr>
          <p:cNvSpPr>
            <a:spLocks noGrp="1"/>
          </p:cNvSpPr>
          <p:nvPr>
            <p:ph type="dt" sz="half" idx="10"/>
          </p:nvPr>
        </p:nvSpPr>
        <p:spPr/>
        <p:txBody>
          <a:bodyPr/>
          <a:lstStyle/>
          <a:p>
            <a:pPr>
              <a:defRPr/>
            </a:pPr>
            <a:r>
              <a:rPr lang="en-US"/>
              <a:t>Wednesday, Sept. 25, 2019</a:t>
            </a:r>
          </a:p>
        </p:txBody>
      </p:sp>
      <p:sp>
        <p:nvSpPr>
          <p:cNvPr id="3" name="Footer Placeholder 2">
            <a:extLst>
              <a:ext uri="{FF2B5EF4-FFF2-40B4-BE49-F238E27FC236}">
                <a16:creationId xmlns:a16="http://schemas.microsoft.com/office/drawing/2014/main" id="{209E423F-B5CA-CE4A-A2DE-8150DFA6A054}"/>
              </a:ext>
            </a:extLst>
          </p:cNvPr>
          <p:cNvSpPr>
            <a:spLocks noGrp="1"/>
          </p:cNvSpPr>
          <p:nvPr>
            <p:ph type="ftr" sz="quarter" idx="11"/>
          </p:nvPr>
        </p:nvSpPr>
        <p:spPr/>
        <p:txBody>
          <a:bodyPr/>
          <a:lstStyle/>
          <a:p>
            <a:pPr>
              <a:defRPr/>
            </a:pPr>
            <a:r>
              <a:rPr lang="en-US"/>
              <a:t>PHYS 1444-002, Fall 2019                    Dr. Jaehoon Yu</a:t>
            </a:r>
          </a:p>
        </p:txBody>
      </p:sp>
    </p:spTree>
    <p:extLst>
      <p:ext uri="{BB962C8B-B14F-4D97-AF65-F5344CB8AC3E}">
        <p14:creationId xmlns:p14="http://schemas.microsoft.com/office/powerpoint/2010/main" val="2755310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Sept. 25,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B1D761A5-AE7B-AD46-B162-6B4FA5954B83}" type="slidenum">
              <a:rPr lang="en-US"/>
              <a:pPr/>
              <a:t>18</a:t>
            </a:fld>
            <a:endParaRPr lang="en-US"/>
          </a:p>
        </p:txBody>
      </p:sp>
      <p:sp>
        <p:nvSpPr>
          <p:cNvPr id="211970" name="Rectangle 2"/>
          <p:cNvSpPr>
            <a:spLocks noGrp="1" noChangeArrowheads="1"/>
          </p:cNvSpPr>
          <p:nvPr>
            <p:ph type="title"/>
          </p:nvPr>
        </p:nvSpPr>
        <p:spPr>
          <a:xfrm>
            <a:off x="152400" y="76200"/>
            <a:ext cx="8915400" cy="685800"/>
          </a:xfrm>
        </p:spPr>
        <p:txBody>
          <a:bodyPr/>
          <a:lstStyle/>
          <a:p>
            <a:r>
              <a:rPr lang="en-US" sz="3600" dirty="0"/>
              <a:t>Electrostatic Potential Energy</a:t>
            </a:r>
          </a:p>
        </p:txBody>
      </p:sp>
      <p:sp>
        <p:nvSpPr>
          <p:cNvPr id="211971"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Consider a case in which a point charge </a:t>
            </a:r>
            <a:r>
              <a:rPr lang="en-US" sz="2800" dirty="0" err="1">
                <a:solidFill>
                  <a:schemeClr val="accent2"/>
                </a:solidFill>
                <a:latin typeface="Arial Narrow" charset="0"/>
              </a:rPr>
              <a:t>q</a:t>
            </a:r>
            <a:r>
              <a:rPr lang="en-US" sz="2800" dirty="0">
                <a:solidFill>
                  <a:schemeClr val="accent2"/>
                </a:solidFill>
                <a:latin typeface="Arial Narrow" charset="0"/>
              </a:rPr>
              <a:t> is moved between points </a:t>
            </a:r>
            <a:r>
              <a:rPr lang="en-US" sz="2800" dirty="0">
                <a:solidFill>
                  <a:schemeClr val="accent2"/>
                </a:solidFill>
                <a:latin typeface="Monotype Corsiva" charset="0"/>
              </a:rPr>
              <a:t>a</a:t>
            </a:r>
            <a:r>
              <a:rPr lang="en-US" sz="2800" dirty="0">
                <a:solidFill>
                  <a:schemeClr val="accent2"/>
                </a:solidFill>
                <a:latin typeface="Arial Narrow" charset="0"/>
              </a:rPr>
              <a:t> and </a:t>
            </a:r>
            <a:r>
              <a:rPr lang="en-US" sz="2800" dirty="0" err="1">
                <a:solidFill>
                  <a:schemeClr val="accent2"/>
                </a:solidFill>
                <a:latin typeface="Monotype Corsiva" charset="0"/>
              </a:rPr>
              <a:t>b</a:t>
            </a:r>
            <a:r>
              <a:rPr lang="en-US" sz="2800" dirty="0">
                <a:solidFill>
                  <a:schemeClr val="accent2"/>
                </a:solidFill>
                <a:latin typeface="Arial Narrow" charset="0"/>
              </a:rPr>
              <a:t> where the electrostatic potential due to other charges in the system is </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dirty="0">
                <a:solidFill>
                  <a:schemeClr val="accent2"/>
                </a:solidFill>
                <a:latin typeface="Arial Narrow" charset="0"/>
              </a:rPr>
              <a:t> and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endParaRPr lang="en-US" sz="2800" baseline="-250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change in electrostatic potential energy of </a:t>
            </a:r>
            <a:r>
              <a:rPr lang="en-US" sz="2800" dirty="0" err="1">
                <a:solidFill>
                  <a:schemeClr val="accent2"/>
                </a:solidFill>
                <a:latin typeface="Arial Narrow" charset="0"/>
              </a:rPr>
              <a:t>q</a:t>
            </a:r>
            <a:r>
              <a:rPr lang="en-US" sz="2800" dirty="0">
                <a:solidFill>
                  <a:schemeClr val="accent2"/>
                </a:solidFill>
                <a:latin typeface="Arial Narrow" charset="0"/>
              </a:rPr>
              <a:t> in the field by other charges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Now what is the electrostatic potential energy of a system of charges?</a:t>
            </a:r>
          </a:p>
          <a:p>
            <a:pPr marL="742950" lvl="1" indent="-285750">
              <a:spcBef>
                <a:spcPct val="20000"/>
              </a:spcBef>
              <a:buFontTx/>
              <a:buChar char="–"/>
            </a:pPr>
            <a:r>
              <a:rPr lang="en-US" dirty="0">
                <a:solidFill>
                  <a:srgbClr val="660066"/>
                </a:solidFill>
                <a:latin typeface="Arial Narrow" charset="0"/>
                <a:ea typeface="ＭＳ Ｐゴシック" charset="-128"/>
              </a:rPr>
              <a:t>Let’s choose V=0 at </a:t>
            </a:r>
            <a:r>
              <a:rPr lang="en-US" dirty="0" err="1">
                <a:solidFill>
                  <a:srgbClr val="660066"/>
                </a:solidFill>
                <a:latin typeface="Arial Narrow" charset="0"/>
                <a:ea typeface="ＭＳ Ｐゴシック" charset="-128"/>
              </a:rPr>
              <a:t>r</a:t>
            </a:r>
            <a:r>
              <a:rPr lang="en-US" dirty="0">
                <a:solidFill>
                  <a:srgbClr val="660066"/>
                </a:solidFill>
                <a:latin typeface="Arial Narrow" charset="0"/>
                <a:ea typeface="ＭＳ Ｐゴシック" charset="-128"/>
              </a:rPr>
              <a:t>=</a:t>
            </a:r>
            <a:r>
              <a:rPr lang="en-US" dirty="0">
                <a:solidFill>
                  <a:srgbClr val="660066"/>
                </a:solidFill>
                <a:latin typeface="Arial Narrow" charset="0"/>
              </a:rPr>
              <a: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If there are no other charges around, single point charge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in isolation has no potential energy and is under no electric force</a:t>
            </a:r>
          </a:p>
        </p:txBody>
      </p:sp>
      <p:graphicFrame>
        <p:nvGraphicFramePr>
          <p:cNvPr id="211982" name="Object 14"/>
          <p:cNvGraphicFramePr>
            <a:graphicFrameLocks noChangeAspect="1"/>
          </p:cNvGraphicFramePr>
          <p:nvPr/>
        </p:nvGraphicFramePr>
        <p:xfrm>
          <a:off x="1752600" y="3062288"/>
          <a:ext cx="915988" cy="427037"/>
        </p:xfrm>
        <a:graphic>
          <a:graphicData uri="http://schemas.openxmlformats.org/presentationml/2006/ole">
            <mc:AlternateContent xmlns:mc="http://schemas.openxmlformats.org/markup-compatibility/2006">
              <mc:Choice xmlns:v="urn:schemas-microsoft-com:vml" Requires="v">
                <p:oleObj spid="_x0000_s110737" name="Equation" r:id="rId3" imgW="355320" imgH="164880" progId="Equation.DSMT4">
                  <p:embed/>
                </p:oleObj>
              </mc:Choice>
              <mc:Fallback>
                <p:oleObj name="Equation" r:id="rId3" imgW="355320" imgH="164880" progId="Equation.DSMT4">
                  <p:embed/>
                  <p:pic>
                    <p:nvPicPr>
                      <p:cNvPr id="21198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62288"/>
                        <a:ext cx="915988" cy="427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3" name="Object 15"/>
          <p:cNvGraphicFramePr>
            <a:graphicFrameLocks noChangeAspect="1"/>
          </p:cNvGraphicFramePr>
          <p:nvPr/>
        </p:nvGraphicFramePr>
        <p:xfrm>
          <a:off x="2682875" y="2979738"/>
          <a:ext cx="1538288" cy="593725"/>
        </p:xfrm>
        <a:graphic>
          <a:graphicData uri="http://schemas.openxmlformats.org/presentationml/2006/ole">
            <mc:AlternateContent xmlns:mc="http://schemas.openxmlformats.org/markup-compatibility/2006">
              <mc:Choice xmlns:v="urn:schemas-microsoft-com:vml" Requires="v">
                <p:oleObj spid="_x0000_s110738" name="Equation" r:id="rId5" imgW="596900" imgH="228600" progId="Equation.DSMT4">
                  <p:embed/>
                </p:oleObj>
              </mc:Choice>
              <mc:Fallback>
                <p:oleObj name="Equation" r:id="rId5" imgW="596900" imgH="228600" progId="Equation.DSMT4">
                  <p:embed/>
                  <p:pic>
                    <p:nvPicPr>
                      <p:cNvPr id="211983" name="Object 15"/>
                      <p:cNvPicPr>
                        <a:picLocks noChangeAspect="1" noChangeArrowheads="1"/>
                      </p:cNvPicPr>
                      <p:nvPr/>
                    </p:nvPicPr>
                    <p:blipFill>
                      <a:blip r:embed="rId6"/>
                      <a:srcRect/>
                      <a:stretch>
                        <a:fillRect/>
                      </a:stretch>
                    </p:blipFill>
                    <p:spPr bwMode="auto">
                      <a:xfrm>
                        <a:off x="2682875" y="2979738"/>
                        <a:ext cx="1538288"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4" name="Object 16"/>
          <p:cNvGraphicFramePr>
            <a:graphicFrameLocks noChangeAspect="1"/>
          </p:cNvGraphicFramePr>
          <p:nvPr/>
        </p:nvGraphicFramePr>
        <p:xfrm>
          <a:off x="4286250" y="2947988"/>
          <a:ext cx="1865313" cy="657225"/>
        </p:xfrm>
        <a:graphic>
          <a:graphicData uri="http://schemas.openxmlformats.org/presentationml/2006/ole">
            <mc:AlternateContent xmlns:mc="http://schemas.openxmlformats.org/markup-compatibility/2006">
              <mc:Choice xmlns:v="urn:schemas-microsoft-com:vml" Requires="v">
                <p:oleObj spid="_x0000_s110739" name="Equation" r:id="rId7" imgW="723900" imgH="254000" progId="Equation.DSMT4">
                  <p:embed/>
                </p:oleObj>
              </mc:Choice>
              <mc:Fallback>
                <p:oleObj name="Equation" r:id="rId7" imgW="723900" imgH="254000" progId="Equation.DSMT4">
                  <p:embed/>
                  <p:pic>
                    <p:nvPicPr>
                      <p:cNvPr id="211984" name="Object 16"/>
                      <p:cNvPicPr>
                        <a:picLocks noChangeAspect="1" noChangeArrowheads="1"/>
                      </p:cNvPicPr>
                      <p:nvPr/>
                    </p:nvPicPr>
                    <p:blipFill>
                      <a:blip r:embed="rId8"/>
                      <a:srcRect/>
                      <a:stretch>
                        <a:fillRect/>
                      </a:stretch>
                    </p:blipFill>
                    <p:spPr bwMode="auto">
                      <a:xfrm>
                        <a:off x="4286250" y="2947988"/>
                        <a:ext cx="1865313" cy="657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5" name="Object 17"/>
          <p:cNvGraphicFramePr>
            <a:graphicFrameLocks noChangeAspect="1"/>
          </p:cNvGraphicFramePr>
          <p:nvPr/>
        </p:nvGraphicFramePr>
        <p:xfrm>
          <a:off x="6181725" y="2979738"/>
          <a:ext cx="752475" cy="592137"/>
        </p:xfrm>
        <a:graphic>
          <a:graphicData uri="http://schemas.openxmlformats.org/presentationml/2006/ole">
            <mc:AlternateContent xmlns:mc="http://schemas.openxmlformats.org/markup-compatibility/2006">
              <mc:Choice xmlns:v="urn:schemas-microsoft-com:vml" Requires="v">
                <p:oleObj spid="_x0000_s110740" name="Equation" r:id="rId9" imgW="292100" imgH="228600" progId="Equation.DSMT4">
                  <p:embed/>
                </p:oleObj>
              </mc:Choice>
              <mc:Fallback>
                <p:oleObj name="Equation" r:id="rId9" imgW="292100" imgH="228600" progId="Equation.DSMT4">
                  <p:embed/>
                  <p:pic>
                    <p:nvPicPr>
                      <p:cNvPr id="211985" name="Object 17"/>
                      <p:cNvPicPr>
                        <a:picLocks noChangeAspect="1" noChangeArrowheads="1"/>
                      </p:cNvPicPr>
                      <p:nvPr/>
                    </p:nvPicPr>
                    <p:blipFill>
                      <a:blip r:embed="rId10"/>
                      <a:srcRect/>
                      <a:stretch>
                        <a:fillRect/>
                      </a:stretch>
                    </p:blipFill>
                    <p:spPr bwMode="auto">
                      <a:xfrm>
                        <a:off x="6181725" y="2979738"/>
                        <a:ext cx="752475" cy="592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535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Sept. 25,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EEAEF598-FA9D-1A4C-AAB7-A3338E1F6D8A}" type="slidenum">
              <a:rPr lang="en-US"/>
              <a:pPr/>
              <a:t>19</a:t>
            </a:fld>
            <a:endParaRPr lang="en-US"/>
          </a:p>
        </p:txBody>
      </p:sp>
      <p:sp>
        <p:nvSpPr>
          <p:cNvPr id="214018" name="Rectangle 2"/>
          <p:cNvSpPr>
            <a:spLocks noGrp="1" noChangeArrowheads="1"/>
          </p:cNvSpPr>
          <p:nvPr>
            <p:ph type="title"/>
          </p:nvPr>
        </p:nvSpPr>
        <p:spPr>
          <a:xfrm>
            <a:off x="152400" y="76200"/>
            <a:ext cx="8915400" cy="685800"/>
          </a:xfrm>
        </p:spPr>
        <p:txBody>
          <a:bodyPr/>
          <a:lstStyle/>
          <a:p>
            <a:r>
              <a:rPr lang="en-US" sz="3600"/>
              <a:t>Electrostatic Potential Energy; Two charges</a:t>
            </a:r>
          </a:p>
        </p:txBody>
      </p:sp>
      <p:sp>
        <p:nvSpPr>
          <p:cNvPr id="214019" name="Rectangle 3"/>
          <p:cNvSpPr>
            <a:spLocks noChangeArrowheads="1"/>
          </p:cNvSpPr>
          <p:nvPr/>
        </p:nvSpPr>
        <p:spPr bwMode="auto">
          <a:xfrm>
            <a:off x="457200" y="838200"/>
            <a:ext cx="80772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If a second point charge Q</a:t>
            </a:r>
            <a:r>
              <a:rPr lang="en-US" sz="2800" baseline="-25000" dirty="0">
                <a:solidFill>
                  <a:schemeClr val="accent2"/>
                </a:solidFill>
                <a:latin typeface="Arial Narrow" charset="0"/>
              </a:rPr>
              <a:t>2</a:t>
            </a:r>
            <a:r>
              <a:rPr lang="en-US" sz="2800" dirty="0">
                <a:solidFill>
                  <a:schemeClr val="accent2"/>
                </a:solidFill>
                <a:latin typeface="Arial Narrow" charset="0"/>
              </a:rPr>
              <a:t> is brought close to Q</a:t>
            </a:r>
            <a:r>
              <a:rPr lang="en-US" sz="2800" baseline="-25000" dirty="0">
                <a:solidFill>
                  <a:schemeClr val="accent2"/>
                </a:solidFill>
                <a:latin typeface="Arial Narrow" charset="0"/>
              </a:rPr>
              <a:t>1</a:t>
            </a:r>
            <a:r>
              <a:rPr lang="en-US" sz="2800" dirty="0">
                <a:solidFill>
                  <a:schemeClr val="accent2"/>
                </a:solidFill>
                <a:latin typeface="Arial Narrow" charset="0"/>
              </a:rPr>
              <a:t> at a distance r</a:t>
            </a:r>
            <a:r>
              <a:rPr lang="en-US" sz="2800" baseline="-25000" dirty="0">
                <a:solidFill>
                  <a:schemeClr val="accent2"/>
                </a:solidFill>
                <a:latin typeface="Arial Narrow" charset="0"/>
              </a:rPr>
              <a:t>12</a:t>
            </a:r>
            <a:r>
              <a:rPr lang="en-US" sz="2800" dirty="0">
                <a:solidFill>
                  <a:schemeClr val="accent2"/>
                </a:solidFill>
                <a:latin typeface="Arial Narrow" charset="0"/>
              </a:rPr>
              <a:t>, the potential due to Q</a:t>
            </a:r>
            <a:r>
              <a:rPr lang="en-US" sz="2800" baseline="-25000" dirty="0">
                <a:solidFill>
                  <a:schemeClr val="accent2"/>
                </a:solidFill>
                <a:latin typeface="Arial Narrow" charset="0"/>
              </a:rPr>
              <a:t>1</a:t>
            </a:r>
            <a:r>
              <a:rPr lang="en-US" sz="2800" dirty="0">
                <a:solidFill>
                  <a:schemeClr val="accent2"/>
                </a:solidFill>
                <a:latin typeface="Arial Narrow" charset="0"/>
              </a:rPr>
              <a:t> at the position of Q</a:t>
            </a:r>
            <a:r>
              <a:rPr lang="en-US" sz="2800" baseline="-25000" dirty="0">
                <a:solidFill>
                  <a:schemeClr val="accent2"/>
                </a:solidFill>
                <a:latin typeface="Arial Narrow" charset="0"/>
              </a:rPr>
              <a:t>2</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potential energy of the two charges relative to V=0 at </a:t>
            </a:r>
            <a:r>
              <a:rPr lang="en-US" sz="2800" dirty="0" err="1">
                <a:solidFill>
                  <a:schemeClr val="accent2"/>
                </a:solidFill>
                <a:latin typeface="Arial Narrow" charset="0"/>
              </a:rPr>
              <a:t>r</a:t>
            </a:r>
            <a:r>
              <a:rPr lang="en-US" sz="2800" dirty="0">
                <a:solidFill>
                  <a:schemeClr val="accent2"/>
                </a:solidFill>
                <a:latin typeface="Arial Narrow" charset="0"/>
              </a:rPr>
              <a:t>= ∞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This is the work that needs to be done by an external force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from infinity to the distance r</a:t>
            </a:r>
            <a:r>
              <a:rPr lang="en-US" baseline="-25000" dirty="0">
                <a:solidFill>
                  <a:srgbClr val="660066"/>
                </a:solidFill>
                <a:latin typeface="Arial Narrow" charset="0"/>
                <a:ea typeface="ＭＳ Ｐゴシック" charset="-128"/>
              </a:rPr>
              <a:t>12</a:t>
            </a:r>
            <a:r>
              <a:rPr lang="en-US" dirty="0">
                <a:solidFill>
                  <a:srgbClr val="660066"/>
                </a:solidFill>
                <a:latin typeface="Arial Narrow" charset="0"/>
                <a:ea typeface="ＭＳ Ｐゴシック" charset="-128"/>
              </a:rPr>
              <a:t> from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It is also a negative of the work needed to separate them to infinity.</a:t>
            </a:r>
          </a:p>
        </p:txBody>
      </p:sp>
      <p:graphicFrame>
        <p:nvGraphicFramePr>
          <p:cNvPr id="214021" name="Object 5"/>
          <p:cNvGraphicFramePr>
            <a:graphicFrameLocks noChangeAspect="1"/>
          </p:cNvGraphicFramePr>
          <p:nvPr/>
        </p:nvGraphicFramePr>
        <p:xfrm>
          <a:off x="2828925" y="1835150"/>
          <a:ext cx="1057275" cy="688975"/>
        </p:xfrm>
        <a:graphic>
          <a:graphicData uri="http://schemas.openxmlformats.org/presentationml/2006/ole">
            <mc:AlternateContent xmlns:mc="http://schemas.openxmlformats.org/markup-compatibility/2006">
              <mc:Choice xmlns:v="urn:schemas-microsoft-com:vml" Requires="v">
                <p:oleObj spid="_x0000_s111761" name="Equation" r:id="rId3" imgW="253800" imgH="164880" progId="Equation.DSMT4">
                  <p:embed/>
                </p:oleObj>
              </mc:Choice>
              <mc:Fallback>
                <p:oleObj name="Equation" r:id="rId3" imgW="253800" imgH="164880" progId="Equation.DSMT4">
                  <p:embed/>
                  <p:pic>
                    <p:nvPicPr>
                      <p:cNvPr id="2140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1835150"/>
                        <a:ext cx="1057275"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3968750" y="1676400"/>
          <a:ext cx="1423988" cy="1184275"/>
        </p:xfrm>
        <a:graphic>
          <a:graphicData uri="http://schemas.openxmlformats.org/presentationml/2006/ole">
            <mc:AlternateContent xmlns:mc="http://schemas.openxmlformats.org/markup-compatibility/2006">
              <mc:Choice xmlns:v="urn:schemas-microsoft-com:vml" Requires="v">
                <p:oleObj spid="_x0000_s111762" name="Equation" r:id="rId5" imgW="520700" imgH="431800" progId="Equation.DSMT4">
                  <p:embed/>
                </p:oleObj>
              </mc:Choice>
              <mc:Fallback>
                <p:oleObj name="Equation" r:id="rId5" imgW="520700" imgH="431800" progId="Equation.DSMT4">
                  <p:embed/>
                  <p:pic>
                    <p:nvPicPr>
                      <p:cNvPr id="214022" name="Object 6"/>
                      <p:cNvPicPr>
                        <a:picLocks noChangeAspect="1" noChangeArrowheads="1"/>
                      </p:cNvPicPr>
                      <p:nvPr/>
                    </p:nvPicPr>
                    <p:blipFill>
                      <a:blip r:embed="rId6"/>
                      <a:srcRect/>
                      <a:stretch>
                        <a:fillRect/>
                      </a:stretch>
                    </p:blipFill>
                    <p:spPr bwMode="auto">
                      <a:xfrm>
                        <a:off x="3968750" y="1676400"/>
                        <a:ext cx="1423988" cy="1184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457450" y="3308350"/>
          <a:ext cx="1993900" cy="857250"/>
        </p:xfrm>
        <a:graphic>
          <a:graphicData uri="http://schemas.openxmlformats.org/presentationml/2006/ole">
            <mc:AlternateContent xmlns:mc="http://schemas.openxmlformats.org/markup-compatibility/2006">
              <mc:Choice xmlns:v="urn:schemas-microsoft-com:vml" Requires="v">
                <p:oleObj spid="_x0000_s111763" name="Equation" r:id="rId7" imgW="533400" imgH="228600" progId="Equation.DSMT4">
                  <p:embed/>
                </p:oleObj>
              </mc:Choice>
              <mc:Fallback>
                <p:oleObj name="Equation" r:id="rId7" imgW="533400" imgH="228600" progId="Equation.DSMT4">
                  <p:embed/>
                  <p:pic>
                    <p:nvPicPr>
                      <p:cNvPr id="214023" name="Object 7"/>
                      <p:cNvPicPr>
                        <a:picLocks noChangeAspect="1" noChangeArrowheads="1"/>
                      </p:cNvPicPr>
                      <p:nvPr/>
                    </p:nvPicPr>
                    <p:blipFill>
                      <a:blip r:embed="rId8"/>
                      <a:srcRect/>
                      <a:stretch>
                        <a:fillRect/>
                      </a:stretch>
                    </p:blipFill>
                    <p:spPr bwMode="auto">
                      <a:xfrm>
                        <a:off x="2457450" y="3308350"/>
                        <a:ext cx="1993900" cy="857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4481513" y="3243263"/>
          <a:ext cx="1903412" cy="1063625"/>
        </p:xfrm>
        <a:graphic>
          <a:graphicData uri="http://schemas.openxmlformats.org/presentationml/2006/ole">
            <mc:AlternateContent xmlns:mc="http://schemas.openxmlformats.org/markup-compatibility/2006">
              <mc:Choice xmlns:v="urn:schemas-microsoft-com:vml" Requires="v">
                <p:oleObj spid="_x0000_s111764" name="Equation" r:id="rId9" imgW="774700" imgH="431800" progId="Equation.DSMT4">
                  <p:embed/>
                </p:oleObj>
              </mc:Choice>
              <mc:Fallback>
                <p:oleObj name="Equation" r:id="rId9" imgW="774700" imgH="431800" progId="Equation.DSMT4">
                  <p:embed/>
                  <p:pic>
                    <p:nvPicPr>
                      <p:cNvPr id="214024" name="Object 8"/>
                      <p:cNvPicPr>
                        <a:picLocks noChangeAspect="1" noChangeArrowheads="1"/>
                      </p:cNvPicPr>
                      <p:nvPr/>
                    </p:nvPicPr>
                    <p:blipFill>
                      <a:blip r:embed="rId10"/>
                      <a:srcRect/>
                      <a:stretch>
                        <a:fillRect/>
                      </a:stretch>
                    </p:blipFill>
                    <p:spPr bwMode="auto">
                      <a:xfrm>
                        <a:off x="4481513" y="3243263"/>
                        <a:ext cx="1903412" cy="1063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96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685800"/>
            <a:ext cx="8915400" cy="5257800"/>
          </a:xfrm>
        </p:spPr>
        <p:txBody>
          <a:bodyPr/>
          <a:lstStyle/>
          <a:p>
            <a:pPr eaLnBrk="1" hangingPunct="1"/>
            <a:r>
              <a:rPr lang="en-US" sz="2400" dirty="0"/>
              <a:t>Quiz #2</a:t>
            </a:r>
          </a:p>
          <a:p>
            <a:pPr lvl="1" eaLnBrk="1" hangingPunct="1"/>
            <a:r>
              <a:rPr lang="en-US" sz="2000" dirty="0"/>
              <a:t>Next Wednesday, Oct. 2 at the beginning of the class </a:t>
            </a:r>
          </a:p>
          <a:p>
            <a:pPr lvl="1" eaLnBrk="1" hangingPunct="1"/>
            <a:r>
              <a:rPr lang="en-US" sz="2000" dirty="0"/>
              <a:t>Covers CH22.1 through what we cover in class today </a:t>
            </a:r>
            <a:r>
              <a:rPr lang="en-US" sz="1800" dirty="0"/>
              <a:t>(CH23.8?)</a:t>
            </a:r>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or solutions of any problems!</a:t>
            </a:r>
          </a:p>
          <a:p>
            <a:pPr lvl="1" eaLnBrk="1" hangingPunct="1"/>
            <a:r>
              <a:rPr lang="en-US" sz="2000" dirty="0"/>
              <a:t>No additional formulae or values of constants will be provided!</a:t>
            </a:r>
          </a:p>
          <a:p>
            <a:pPr eaLnBrk="1" hangingPunct="1"/>
            <a:r>
              <a:rPr lang="en-US" sz="2000" dirty="0"/>
              <a:t>Mid-term results</a:t>
            </a:r>
          </a:p>
          <a:p>
            <a:pPr lvl="1" eaLnBrk="1" hangingPunct="1"/>
            <a:r>
              <a:rPr lang="en-US" sz="1800" dirty="0"/>
              <a:t>Class average: 51.7/101</a:t>
            </a:r>
          </a:p>
          <a:p>
            <a:pPr lvl="2" eaLnBrk="1" hangingPunct="1"/>
            <a:r>
              <a:rPr lang="en-US" sz="1400" dirty="0"/>
              <a:t>Equivalent to 51.2/100</a:t>
            </a:r>
          </a:p>
          <a:p>
            <a:pPr lvl="1" eaLnBrk="1" hangingPunct="1"/>
            <a:r>
              <a:rPr lang="en-US" sz="1800" dirty="0"/>
              <a:t>Top score: 94/101</a:t>
            </a:r>
          </a:p>
          <a:p>
            <a:pPr eaLnBrk="1" hangingPunct="1"/>
            <a:r>
              <a:rPr lang="en-US" sz="2000" dirty="0"/>
              <a:t>Colloquium today</a:t>
            </a:r>
          </a:p>
          <a:p>
            <a:pPr lvl="1" eaLnBrk="1" hangingPunct="1"/>
            <a:r>
              <a:rPr lang="en-US" sz="1800" dirty="0"/>
              <a:t>Dr. Maura Hagan of Utah State University and a member of US National Academy of Sciences</a:t>
            </a:r>
            <a:endParaRPr lang="en-US" dirty="0"/>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Wednesday, Sept. 25, 2019</a:t>
            </a:r>
          </a:p>
        </p:txBody>
      </p:sp>
    </p:spTree>
    <p:extLst>
      <p:ext uri="{BB962C8B-B14F-4D97-AF65-F5344CB8AC3E}">
        <p14:creationId xmlns:p14="http://schemas.microsoft.com/office/powerpoint/2010/main" val="150496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Sept. 25, 2019</a:t>
            </a:r>
          </a:p>
        </p:txBody>
      </p:sp>
      <p:sp>
        <p:nvSpPr>
          <p:cNvPr id="15" name="Footer Placeholder 4"/>
          <p:cNvSpPr>
            <a:spLocks noGrp="1"/>
          </p:cNvSpPr>
          <p:nvPr>
            <p:ph type="ftr" sz="quarter" idx="11"/>
          </p:nvPr>
        </p:nvSpPr>
        <p:spPr/>
        <p:txBody>
          <a:bodyPr/>
          <a:lstStyle/>
          <a:p>
            <a:r>
              <a:rPr lang="en-US"/>
              <a:t>PHYS 1444-002, Fall 2019                    Dr. Jaehoon Yu</a:t>
            </a:r>
          </a:p>
        </p:txBody>
      </p:sp>
      <p:sp>
        <p:nvSpPr>
          <p:cNvPr id="16" name="Slide Number Placeholder 5"/>
          <p:cNvSpPr>
            <a:spLocks noGrp="1"/>
          </p:cNvSpPr>
          <p:nvPr>
            <p:ph type="sldNum" sz="quarter" idx="12"/>
          </p:nvPr>
        </p:nvSpPr>
        <p:spPr/>
        <p:txBody>
          <a:bodyPr/>
          <a:lstStyle/>
          <a:p>
            <a:fld id="{3AD4A0DC-5896-FE46-A0C0-197D7823EAB1}" type="slidenum">
              <a:rPr lang="en-US"/>
              <a:pPr/>
              <a:t>20</a:t>
            </a:fld>
            <a:endParaRPr lang="en-US"/>
          </a:p>
        </p:txBody>
      </p:sp>
      <p:sp>
        <p:nvSpPr>
          <p:cNvPr id="215042" name="Rectangle 2"/>
          <p:cNvSpPr>
            <a:spLocks noGrp="1" noChangeArrowheads="1"/>
          </p:cNvSpPr>
          <p:nvPr>
            <p:ph type="title"/>
          </p:nvPr>
        </p:nvSpPr>
        <p:spPr>
          <a:xfrm>
            <a:off x="152400" y="76200"/>
            <a:ext cx="8915400" cy="685800"/>
          </a:xfrm>
        </p:spPr>
        <p:txBody>
          <a:bodyPr/>
          <a:lstStyle/>
          <a:p>
            <a:r>
              <a:rPr lang="en-US" sz="3600"/>
              <a:t>Electrostatic Potential Energy; Three Charges</a:t>
            </a:r>
          </a:p>
        </p:txBody>
      </p:sp>
      <p:sp>
        <p:nvSpPr>
          <p:cNvPr id="215043"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do we do for three charges? </a:t>
            </a:r>
          </a:p>
          <a:p>
            <a:pPr marL="342900" indent="-342900">
              <a:spcBef>
                <a:spcPct val="20000"/>
              </a:spcBef>
              <a:buFontTx/>
              <a:buChar char="•"/>
            </a:pPr>
            <a:r>
              <a:rPr lang="en-US" sz="2800" dirty="0">
                <a:solidFill>
                  <a:schemeClr val="accent2"/>
                </a:solidFill>
                <a:latin typeface="Arial Narrow" charset="0"/>
              </a:rPr>
              <a:t>Work is needed to bring all three charges together</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to a certain location without the presence of any charge is 0.</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to a distance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is</a:t>
            </a:r>
          </a:p>
          <a:p>
            <a:pPr marL="742950" lvl="1" indent="-285750">
              <a:spcBef>
                <a:spcPct val="20000"/>
              </a:spcBef>
              <a:buFontTx/>
              <a:buChar char="–"/>
            </a:pPr>
            <a:r>
              <a:rPr lang="en-US" dirty="0">
                <a:solidFill>
                  <a:srgbClr val="660066"/>
                </a:solidFill>
                <a:latin typeface="Arial Narrow" charset="0"/>
                <a:ea typeface="ＭＳ Ｐゴシック" charset="-128"/>
              </a:rPr>
              <a:t>Work need to bring 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 to certain distances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and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is</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So the total electrostatic potential energy of the three charge system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What about a four charge system or N charge system?</a:t>
            </a:r>
          </a:p>
        </p:txBody>
      </p:sp>
      <p:graphicFrame>
        <p:nvGraphicFramePr>
          <p:cNvPr id="215047" name="Object 7"/>
          <p:cNvGraphicFramePr>
            <a:graphicFrameLocks noChangeAspect="1"/>
          </p:cNvGraphicFramePr>
          <p:nvPr/>
        </p:nvGraphicFramePr>
        <p:xfrm>
          <a:off x="6629400" y="2552700"/>
          <a:ext cx="666750" cy="382588"/>
        </p:xfrm>
        <a:graphic>
          <a:graphicData uri="http://schemas.openxmlformats.org/presentationml/2006/ole">
            <mc:AlternateContent xmlns:mc="http://schemas.openxmlformats.org/markup-compatibility/2006">
              <mc:Choice xmlns:v="urn:schemas-microsoft-com:vml" Requires="v">
                <p:oleObj spid="_x0000_s113001" name="Equation" r:id="rId3" imgW="355320" imgH="203040" progId="Equation.DSMT4">
                  <p:embed/>
                </p:oleObj>
              </mc:Choice>
              <mc:Fallback>
                <p:oleObj name="Equation" r:id="rId3" imgW="355320" imgH="203040" progId="Equation.DSMT4">
                  <p:embed/>
                  <p:pic>
                    <p:nvPicPr>
                      <p:cNvPr id="21504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52700"/>
                        <a:ext cx="666750"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1905000" y="3619500"/>
          <a:ext cx="595313" cy="382588"/>
        </p:xfrm>
        <a:graphic>
          <a:graphicData uri="http://schemas.openxmlformats.org/presentationml/2006/ole">
            <mc:AlternateContent xmlns:mc="http://schemas.openxmlformats.org/markup-compatibility/2006">
              <mc:Choice xmlns:v="urn:schemas-microsoft-com:vml" Requires="v">
                <p:oleObj spid="_x0000_s113002" name="Equation" r:id="rId5" imgW="317160" imgH="203040" progId="Equation.DSMT4">
                  <p:embed/>
                </p:oleObj>
              </mc:Choice>
              <mc:Fallback>
                <p:oleObj name="Equation" r:id="rId5" imgW="317160" imgH="203040" progId="Equation.DSMT4">
                  <p:embed/>
                  <p:pic>
                    <p:nvPicPr>
                      <p:cNvPr id="21504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19500"/>
                        <a:ext cx="59531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1089025" y="5202238"/>
          <a:ext cx="511175" cy="331787"/>
        </p:xfrm>
        <a:graphic>
          <a:graphicData uri="http://schemas.openxmlformats.org/presentationml/2006/ole">
            <mc:AlternateContent xmlns:mc="http://schemas.openxmlformats.org/markup-compatibility/2006">
              <mc:Choice xmlns:v="urn:schemas-microsoft-com:vml" Requires="v">
                <p:oleObj spid="_x0000_s113003" name="Equation" r:id="rId7" imgW="266400" imgH="164880" progId="Equation.DSMT4">
                  <p:embed/>
                </p:oleObj>
              </mc:Choice>
              <mc:Fallback>
                <p:oleObj name="Equation" r:id="rId7" imgW="266400" imgH="164880" progId="Equation.DSMT4">
                  <p:embed/>
                  <p:pic>
                    <p:nvPicPr>
                      <p:cNvPr id="2150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9025" y="5202238"/>
                        <a:ext cx="511175" cy="331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272338" y="2338388"/>
          <a:ext cx="1238250" cy="812800"/>
        </p:xfrm>
        <a:graphic>
          <a:graphicData uri="http://schemas.openxmlformats.org/presentationml/2006/ole">
            <mc:AlternateContent xmlns:mc="http://schemas.openxmlformats.org/markup-compatibility/2006">
              <mc:Choice xmlns:v="urn:schemas-microsoft-com:vml" Requires="v">
                <p:oleObj spid="_x0000_s113004" name="Equation" r:id="rId9" imgW="660400" imgH="431800" progId="Equation.DSMT4">
                  <p:embed/>
                </p:oleObj>
              </mc:Choice>
              <mc:Fallback>
                <p:oleObj name="Equation" r:id="rId9" imgW="660400" imgH="431800" progId="Equation.DSMT4">
                  <p:embed/>
                  <p:pic>
                    <p:nvPicPr>
                      <p:cNvPr id="215050" name="Object 10"/>
                      <p:cNvPicPr>
                        <a:picLocks noChangeAspect="1" noChangeArrowheads="1"/>
                      </p:cNvPicPr>
                      <p:nvPr/>
                    </p:nvPicPr>
                    <p:blipFill>
                      <a:blip r:embed="rId10"/>
                      <a:srcRect/>
                      <a:stretch>
                        <a:fillRect/>
                      </a:stretch>
                    </p:blipFill>
                    <p:spPr bwMode="auto">
                      <a:xfrm>
                        <a:off x="7272338" y="2338388"/>
                        <a:ext cx="1238250" cy="812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1" name="Object 11"/>
          <p:cNvGraphicFramePr>
            <a:graphicFrameLocks noChangeAspect="1"/>
          </p:cNvGraphicFramePr>
          <p:nvPr/>
        </p:nvGraphicFramePr>
        <p:xfrm>
          <a:off x="2481263" y="3621088"/>
          <a:ext cx="666750" cy="381000"/>
        </p:xfrm>
        <a:graphic>
          <a:graphicData uri="http://schemas.openxmlformats.org/presentationml/2006/ole">
            <mc:AlternateContent xmlns:mc="http://schemas.openxmlformats.org/markup-compatibility/2006">
              <mc:Choice xmlns:v="urn:schemas-microsoft-com:vml" Requires="v">
                <p:oleObj spid="_x0000_s113005" name="Equation" r:id="rId11" imgW="355320" imgH="203040" progId="Equation.DSMT4">
                  <p:embed/>
                </p:oleObj>
              </mc:Choice>
              <mc:Fallback>
                <p:oleObj name="Equation" r:id="rId11" imgW="355320" imgH="203040" progId="Equation.DSMT4">
                  <p:embed/>
                  <p:pic>
                    <p:nvPicPr>
                      <p:cNvPr id="21505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1263" y="3621088"/>
                        <a:ext cx="666750"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2" name="Object 12"/>
          <p:cNvGraphicFramePr>
            <a:graphicFrameLocks noChangeAspect="1"/>
          </p:cNvGraphicFramePr>
          <p:nvPr/>
        </p:nvGraphicFramePr>
        <p:xfrm>
          <a:off x="3800475" y="3429000"/>
          <a:ext cx="1477963" cy="765175"/>
        </p:xfrm>
        <a:graphic>
          <a:graphicData uri="http://schemas.openxmlformats.org/presentationml/2006/ole">
            <mc:AlternateContent xmlns:mc="http://schemas.openxmlformats.org/markup-compatibility/2006">
              <mc:Choice xmlns:v="urn:schemas-microsoft-com:vml" Requires="v">
                <p:oleObj spid="_x0000_s113006" name="Equation" r:id="rId13" imgW="787320" imgH="406080" progId="Equation.DSMT4">
                  <p:embed/>
                </p:oleObj>
              </mc:Choice>
              <mc:Fallback>
                <p:oleObj name="Equation" r:id="rId13" imgW="787320" imgH="406080" progId="Equation.DSMT4">
                  <p:embed/>
                  <p:pic>
                    <p:nvPicPr>
                      <p:cNvPr id="21505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0475" y="3429000"/>
                        <a:ext cx="1477963" cy="765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3" name="Object 13"/>
          <p:cNvGraphicFramePr>
            <a:graphicFrameLocks noChangeAspect="1"/>
          </p:cNvGraphicFramePr>
          <p:nvPr/>
        </p:nvGraphicFramePr>
        <p:xfrm>
          <a:off x="5281613" y="3405188"/>
          <a:ext cx="1263650" cy="812800"/>
        </p:xfrm>
        <a:graphic>
          <a:graphicData uri="http://schemas.openxmlformats.org/presentationml/2006/ole">
            <mc:AlternateContent xmlns:mc="http://schemas.openxmlformats.org/markup-compatibility/2006">
              <mc:Choice xmlns:v="urn:schemas-microsoft-com:vml" Requires="v">
                <p:oleObj spid="_x0000_s113007" name="Equation" r:id="rId15" imgW="673100" imgH="431800" progId="Equation.DSMT4">
                  <p:embed/>
                </p:oleObj>
              </mc:Choice>
              <mc:Fallback>
                <p:oleObj name="Equation" r:id="rId15" imgW="673100" imgH="431800" progId="Equation.DSMT4">
                  <p:embed/>
                  <p:pic>
                    <p:nvPicPr>
                      <p:cNvPr id="215053" name="Object 13"/>
                      <p:cNvPicPr>
                        <a:picLocks noChangeAspect="1" noChangeArrowheads="1"/>
                      </p:cNvPicPr>
                      <p:nvPr/>
                    </p:nvPicPr>
                    <p:blipFill>
                      <a:blip r:embed="rId16"/>
                      <a:srcRect/>
                      <a:stretch>
                        <a:fillRect/>
                      </a:stretch>
                    </p:blipFill>
                    <p:spPr bwMode="auto">
                      <a:xfrm>
                        <a:off x="5281613" y="3405188"/>
                        <a:ext cx="1263650" cy="812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128963" y="3619500"/>
          <a:ext cx="690562" cy="382588"/>
        </p:xfrm>
        <a:graphic>
          <a:graphicData uri="http://schemas.openxmlformats.org/presentationml/2006/ole">
            <mc:AlternateContent xmlns:mc="http://schemas.openxmlformats.org/markup-compatibility/2006">
              <mc:Choice xmlns:v="urn:schemas-microsoft-com:vml" Requires="v">
                <p:oleObj spid="_x0000_s113008" name="Equation" r:id="rId17" imgW="368280" imgH="203040" progId="Equation.DSMT4">
                  <p:embed/>
                </p:oleObj>
              </mc:Choice>
              <mc:Fallback>
                <p:oleObj name="Equation" r:id="rId17" imgW="368280" imgH="203040" progId="Equation.DSMT4">
                  <p:embed/>
                  <p:pic>
                    <p:nvPicPr>
                      <p:cNvPr id="215054"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8963" y="3619500"/>
                        <a:ext cx="690562"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5" name="Object 15"/>
          <p:cNvGraphicFramePr>
            <a:graphicFrameLocks noChangeAspect="1"/>
          </p:cNvGraphicFramePr>
          <p:nvPr/>
        </p:nvGraphicFramePr>
        <p:xfrm>
          <a:off x="1663700" y="5159375"/>
          <a:ext cx="1993900" cy="407988"/>
        </p:xfrm>
        <a:graphic>
          <a:graphicData uri="http://schemas.openxmlformats.org/presentationml/2006/ole">
            <mc:AlternateContent xmlns:mc="http://schemas.openxmlformats.org/markup-compatibility/2006">
              <mc:Choice xmlns:v="urn:schemas-microsoft-com:vml" Requires="v">
                <p:oleObj spid="_x0000_s113009" name="Equation" r:id="rId19" imgW="1041120" imgH="203040" progId="Equation.DSMT4">
                  <p:embed/>
                </p:oleObj>
              </mc:Choice>
              <mc:Fallback>
                <p:oleObj name="Equation" r:id="rId19" imgW="1041120" imgH="203040" progId="Equation.DSMT4">
                  <p:embed/>
                  <p:pic>
                    <p:nvPicPr>
                      <p:cNvPr id="215055"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63700" y="5159375"/>
                        <a:ext cx="1993900" cy="4079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3675063" y="4876800"/>
          <a:ext cx="5127625" cy="919163"/>
        </p:xfrm>
        <a:graphic>
          <a:graphicData uri="http://schemas.openxmlformats.org/presentationml/2006/ole">
            <mc:AlternateContent xmlns:mc="http://schemas.openxmlformats.org/markup-compatibility/2006">
              <mc:Choice xmlns:v="urn:schemas-microsoft-com:vml" Requires="v">
                <p:oleObj spid="_x0000_s113010" name="Equation" r:id="rId21" imgW="2679700" imgH="457200" progId="Equation.DSMT4">
                  <p:embed/>
                </p:oleObj>
              </mc:Choice>
              <mc:Fallback>
                <p:oleObj name="Equation" r:id="rId21" imgW="2679700" imgH="457200" progId="Equation.DSMT4">
                  <p:embed/>
                  <p:pic>
                    <p:nvPicPr>
                      <p:cNvPr id="215056" name="Object 16"/>
                      <p:cNvPicPr>
                        <a:picLocks noChangeAspect="1" noChangeArrowheads="1"/>
                      </p:cNvPicPr>
                      <p:nvPr/>
                    </p:nvPicPr>
                    <p:blipFill>
                      <a:blip r:embed="rId22"/>
                      <a:srcRect/>
                      <a:stretch>
                        <a:fillRect/>
                      </a:stretch>
                    </p:blipFill>
                    <p:spPr bwMode="auto">
                      <a:xfrm>
                        <a:off x="3675063" y="4876800"/>
                        <a:ext cx="5127625" cy="919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03112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Sept. 25,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E637EE55-1402-E04A-9D06-58790230C28E}" type="slidenum">
              <a:rPr lang="en-US"/>
              <a:pPr/>
              <a:t>21</a:t>
            </a:fld>
            <a:endParaRPr lang="en-US"/>
          </a:p>
        </p:txBody>
      </p:sp>
      <p:sp>
        <p:nvSpPr>
          <p:cNvPr id="216066" name="Rectangle 2"/>
          <p:cNvSpPr>
            <a:spLocks noGrp="1" noChangeArrowheads="1"/>
          </p:cNvSpPr>
          <p:nvPr>
            <p:ph type="title"/>
          </p:nvPr>
        </p:nvSpPr>
        <p:spPr>
          <a:xfrm>
            <a:off x="152400" y="76200"/>
            <a:ext cx="8915400" cy="685800"/>
          </a:xfrm>
        </p:spPr>
        <p:txBody>
          <a:bodyPr/>
          <a:lstStyle/>
          <a:p>
            <a:r>
              <a:rPr lang="en-US" sz="3600"/>
              <a:t>Electrostatic Potential Energy: electron Volt</a:t>
            </a:r>
          </a:p>
        </p:txBody>
      </p:sp>
      <p:sp>
        <p:nvSpPr>
          <p:cNvPr id="216067" name="Rectangle 3"/>
          <p:cNvSpPr>
            <a:spLocks noChangeArrowheads="1"/>
          </p:cNvSpPr>
          <p:nvPr/>
        </p:nvSpPr>
        <p:spPr bwMode="auto">
          <a:xfrm>
            <a:off x="304800" y="7620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unit of electrostatic potential energy?</a:t>
            </a:r>
          </a:p>
          <a:p>
            <a:pPr marL="742950" lvl="1" indent="-285750">
              <a:spcBef>
                <a:spcPct val="20000"/>
              </a:spcBef>
              <a:buFontTx/>
              <a:buChar char="–"/>
            </a:pPr>
            <a:r>
              <a:rPr lang="en-US" dirty="0">
                <a:solidFill>
                  <a:srgbClr val="660066"/>
                </a:solidFill>
                <a:latin typeface="Arial Narrow" charset="0"/>
                <a:ea typeface="ＭＳ Ｐゴシック" charset="-128"/>
              </a:rPr>
              <a:t>Joules</a:t>
            </a:r>
          </a:p>
          <a:p>
            <a:pPr marL="342900" indent="-342900">
              <a:spcBef>
                <a:spcPct val="20000"/>
              </a:spcBef>
              <a:buFontTx/>
              <a:buChar char="•"/>
            </a:pPr>
            <a:r>
              <a:rPr lang="en-US" sz="2800" dirty="0">
                <a:solidFill>
                  <a:schemeClr val="accent2"/>
                </a:solidFill>
                <a:latin typeface="Arial Narrow" charset="0"/>
              </a:rPr>
              <a:t>Joules is a very large unit in dealing with electrons, atoms or molecules atomic scale problems</a:t>
            </a:r>
          </a:p>
          <a:p>
            <a:pPr marL="342900" indent="-342900">
              <a:spcBef>
                <a:spcPct val="20000"/>
              </a:spcBef>
              <a:buFontTx/>
              <a:buChar char="•"/>
            </a:pPr>
            <a:r>
              <a:rPr lang="en-US" sz="2800" dirty="0">
                <a:solidFill>
                  <a:schemeClr val="accent2"/>
                </a:solidFill>
                <a:latin typeface="Arial Narrow" charset="0"/>
              </a:rPr>
              <a:t>For convenience a new unit, electron volt (</a:t>
            </a:r>
            <a:r>
              <a:rPr lang="en-US" sz="2800" dirty="0" err="1">
                <a:solidFill>
                  <a:schemeClr val="accent2"/>
                </a:solidFill>
                <a:latin typeface="Arial Narrow" charset="0"/>
              </a:rPr>
              <a:t>eV</a:t>
            </a:r>
            <a:r>
              <a:rPr lang="en-US" sz="2800" dirty="0">
                <a:solidFill>
                  <a:schemeClr val="accent2"/>
                </a:solidFill>
                <a:latin typeface="Arial Narrow" charset="0"/>
              </a:rPr>
              <a:t>), is defined</a:t>
            </a:r>
          </a:p>
          <a:p>
            <a:pPr marL="742950" lvl="1" indent="-285750">
              <a:spcBef>
                <a:spcPct val="20000"/>
              </a:spcBef>
              <a:buFontTx/>
              <a:buChar char="–"/>
            </a:pPr>
            <a:r>
              <a:rPr lang="en-US" dirty="0">
                <a:solidFill>
                  <a:srgbClr val="660066"/>
                </a:solidFill>
                <a:latin typeface="Arial Narrow" charset="0"/>
                <a:ea typeface="ＭＳ Ｐゴシック" charset="-128"/>
              </a:rPr>
              <a:t>1 eV is defined as the energy acquired by a particle carrying the magnitude of the charge equal to that of an electron (q=e) when it moves across a potential difference of 1V.</a:t>
            </a:r>
          </a:p>
          <a:p>
            <a:pPr marL="742950" lvl="1" indent="-285750">
              <a:spcBef>
                <a:spcPct val="20000"/>
              </a:spcBef>
              <a:buFontTx/>
              <a:buChar char="–"/>
            </a:pPr>
            <a:r>
              <a:rPr lang="en-US" dirty="0">
                <a:solidFill>
                  <a:srgbClr val="660066"/>
                </a:solidFill>
                <a:latin typeface="Arial Narrow" charset="0"/>
                <a:ea typeface="ＭＳ Ｐゴシック" charset="-128"/>
              </a:rPr>
              <a:t>How many Joules is 1 </a:t>
            </a:r>
            <a:r>
              <a:rPr lang="en-US" dirty="0" err="1">
                <a:solidFill>
                  <a:srgbClr val="660066"/>
                </a:solidFill>
                <a:latin typeface="Arial Narrow" charset="0"/>
                <a:ea typeface="ＭＳ Ｐゴシック" charset="-128"/>
              </a:rPr>
              <a:t>eV</a:t>
            </a:r>
            <a:r>
              <a:rPr lang="en-US" dirty="0">
                <a:solidFill>
                  <a:srgbClr val="660066"/>
                </a:solidFill>
                <a:latin typeface="Arial Narrow" charset="0"/>
                <a:ea typeface="ＭＳ Ｐゴシック" charset="-128"/>
              </a:rPr>
              <a:t> then?</a:t>
            </a:r>
          </a:p>
          <a:p>
            <a:pPr marL="342900" indent="-342900">
              <a:spcBef>
                <a:spcPct val="20000"/>
              </a:spcBef>
              <a:buFontTx/>
              <a:buChar char="•"/>
            </a:pPr>
            <a:r>
              <a:rPr lang="en-US" sz="2800" dirty="0" err="1">
                <a:solidFill>
                  <a:schemeClr val="accent2"/>
                </a:solidFill>
                <a:latin typeface="Arial Narrow" charset="0"/>
              </a:rPr>
              <a:t>eV</a:t>
            </a:r>
            <a:r>
              <a:rPr lang="en-US" sz="2800" dirty="0">
                <a:solidFill>
                  <a:schemeClr val="accent2"/>
                </a:solidFill>
                <a:latin typeface="Arial Narrow" charset="0"/>
              </a:rPr>
              <a:t> however is </a:t>
            </a:r>
            <a:r>
              <a:rPr lang="en-US" sz="2800" b="1" u="sng" dirty="0">
                <a:solidFill>
                  <a:srgbClr val="CC0000"/>
                </a:solidFill>
                <a:latin typeface="Arial Narrow" charset="0"/>
              </a:rPr>
              <a:t>NOT a standard SI unit</a:t>
            </a:r>
            <a:r>
              <a:rPr lang="en-US" sz="2800" dirty="0">
                <a:solidFill>
                  <a:schemeClr val="accent2"/>
                </a:solidFill>
                <a:latin typeface="Arial Narrow" charset="0"/>
              </a:rPr>
              <a:t>.  You must convert the energy to Joules for computations.</a:t>
            </a:r>
          </a:p>
          <a:p>
            <a:pPr marL="342900" indent="-342900">
              <a:spcBef>
                <a:spcPct val="20000"/>
              </a:spcBef>
              <a:buFontTx/>
              <a:buChar char="•"/>
            </a:pPr>
            <a:r>
              <a:rPr lang="en-US" sz="2800" dirty="0">
                <a:solidFill>
                  <a:schemeClr val="accent2"/>
                </a:solidFill>
                <a:latin typeface="Arial Narrow" charset="0"/>
              </a:rPr>
              <a:t>What is the speed of an electron with kinetic energy 5000eV?  </a:t>
            </a:r>
          </a:p>
        </p:txBody>
      </p:sp>
      <p:graphicFrame>
        <p:nvGraphicFramePr>
          <p:cNvPr id="216072" name="Object 8"/>
          <p:cNvGraphicFramePr>
            <a:graphicFrameLocks noChangeAspect="1"/>
          </p:cNvGraphicFramePr>
          <p:nvPr/>
        </p:nvGraphicFramePr>
        <p:xfrm>
          <a:off x="4724400" y="4413250"/>
          <a:ext cx="660400" cy="311150"/>
        </p:xfrm>
        <a:graphic>
          <a:graphicData uri="http://schemas.openxmlformats.org/presentationml/2006/ole">
            <mc:AlternateContent xmlns:mc="http://schemas.openxmlformats.org/markup-compatibility/2006">
              <mc:Choice xmlns:v="urn:schemas-microsoft-com:vml" Requires="v">
                <p:oleObj spid="_x0000_s113773" name="Equation" r:id="rId3" imgW="368280" imgH="164880" progId="Equation.DSMT4">
                  <p:embed/>
                </p:oleObj>
              </mc:Choice>
              <mc:Fallback>
                <p:oleObj name="Equation" r:id="rId3" imgW="368280" imgH="164880" progId="Equation.DSMT4">
                  <p:embed/>
                  <p:pic>
                    <p:nvPicPr>
                      <p:cNvPr id="2160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13250"/>
                        <a:ext cx="660400" cy="311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6073" name="Object 9"/>
          <p:cNvGraphicFramePr>
            <a:graphicFrameLocks noChangeAspect="1"/>
          </p:cNvGraphicFramePr>
          <p:nvPr/>
        </p:nvGraphicFramePr>
        <p:xfrm>
          <a:off x="5410200" y="4343400"/>
          <a:ext cx="1890713" cy="382588"/>
        </p:xfrm>
        <a:graphic>
          <a:graphicData uri="http://schemas.openxmlformats.org/presentationml/2006/ole">
            <mc:AlternateContent xmlns:mc="http://schemas.openxmlformats.org/markup-compatibility/2006">
              <mc:Choice xmlns:v="urn:schemas-microsoft-com:vml" Requires="v">
                <p:oleObj spid="_x0000_s113774" name="Equation" r:id="rId5" imgW="1054080" imgH="203040" progId="Equation.DSMT4">
                  <p:embed/>
                </p:oleObj>
              </mc:Choice>
              <mc:Fallback>
                <p:oleObj name="Equation" r:id="rId5" imgW="1054080" imgH="203040" progId="Equation.DSMT4">
                  <p:embed/>
                  <p:pic>
                    <p:nvPicPr>
                      <p:cNvPr id="21607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343400"/>
                        <a:ext cx="189071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7259638" y="4343400"/>
          <a:ext cx="1274762" cy="382588"/>
        </p:xfrm>
        <a:graphic>
          <a:graphicData uri="http://schemas.openxmlformats.org/presentationml/2006/ole">
            <mc:AlternateContent xmlns:mc="http://schemas.openxmlformats.org/markup-compatibility/2006">
              <mc:Choice xmlns:v="urn:schemas-microsoft-com:vml" Requires="v">
                <p:oleObj spid="_x0000_s113775" name="Equation" r:id="rId7" imgW="711000" imgH="203040" progId="Equation.DSMT4">
                  <p:embed/>
                </p:oleObj>
              </mc:Choice>
              <mc:Fallback>
                <p:oleObj name="Equation" r:id="rId7" imgW="711000" imgH="203040" progId="Equation.DSMT4">
                  <p:embed/>
                  <p:pic>
                    <p:nvPicPr>
                      <p:cNvPr id="21607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638" y="4343400"/>
                        <a:ext cx="1274762"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598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F25535-5D2F-1E47-8477-31F47D403106}"/>
              </a:ext>
            </a:extLst>
          </p:cNvPr>
          <p:cNvSpPr>
            <a:spLocks noGrp="1"/>
          </p:cNvSpPr>
          <p:nvPr>
            <p:ph type="dt" sz="half" idx="10"/>
          </p:nvPr>
        </p:nvSpPr>
        <p:spPr/>
        <p:txBody>
          <a:bodyPr/>
          <a:lstStyle/>
          <a:p>
            <a:pPr>
              <a:defRPr/>
            </a:pPr>
            <a:r>
              <a:rPr lang="en-US"/>
              <a:t>Wednesday, Sept. 25, 2019</a:t>
            </a:r>
          </a:p>
        </p:txBody>
      </p:sp>
      <p:sp>
        <p:nvSpPr>
          <p:cNvPr id="5" name="Footer Placeholder 4">
            <a:extLst>
              <a:ext uri="{FF2B5EF4-FFF2-40B4-BE49-F238E27FC236}">
                <a16:creationId xmlns:a16="http://schemas.microsoft.com/office/drawing/2014/main" id="{C126390D-8928-8B46-97AF-6663F8E41328}"/>
              </a:ext>
            </a:extLst>
          </p:cNvPr>
          <p:cNvSpPr>
            <a:spLocks noGrp="1"/>
          </p:cNvSpPr>
          <p:nvPr>
            <p:ph type="ftr" sz="quarter" idx="11"/>
          </p:nvPr>
        </p:nvSpPr>
        <p:spPr/>
        <p:txBody>
          <a:bodyPr/>
          <a:lstStyle/>
          <a:p>
            <a:pPr>
              <a:defRPr/>
            </a:pPr>
            <a:r>
              <a:rPr lang="en-US"/>
              <a:t>PHYS 1444-002, Fall 2019                    Dr. Jaehoon Yu</a:t>
            </a:r>
          </a:p>
        </p:txBody>
      </p:sp>
      <p:sp>
        <p:nvSpPr>
          <p:cNvPr id="6" name="Slide Number Placeholder 5">
            <a:extLst>
              <a:ext uri="{FF2B5EF4-FFF2-40B4-BE49-F238E27FC236}">
                <a16:creationId xmlns:a16="http://schemas.microsoft.com/office/drawing/2014/main" id="{D42465F8-E64D-C743-869A-CB4F2D2EFDCB}"/>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pic>
        <p:nvPicPr>
          <p:cNvPr id="8" name="Content Placeholder 7" descr="A screenshot of a newspaper&#10;&#10;Description automatically generated">
            <a:extLst>
              <a:ext uri="{FF2B5EF4-FFF2-40B4-BE49-F238E27FC236}">
                <a16:creationId xmlns:a16="http://schemas.microsoft.com/office/drawing/2014/main" id="{27D39F65-AF59-5749-8F7B-E516B13182F0}"/>
              </a:ext>
            </a:extLst>
          </p:cNvPr>
          <p:cNvPicPr>
            <a:picLocks noGrp="1" noChangeAspect="1"/>
          </p:cNvPicPr>
          <p:nvPr>
            <p:ph idx="1"/>
          </p:nvPr>
        </p:nvPicPr>
        <p:blipFill>
          <a:blip r:embed="rId2"/>
          <a:stretch>
            <a:fillRect/>
          </a:stretch>
        </p:blipFill>
        <p:spPr>
          <a:xfrm>
            <a:off x="26020" y="13446"/>
            <a:ext cx="9117980" cy="6844554"/>
          </a:xfrm>
        </p:spPr>
      </p:pic>
      <p:sp>
        <p:nvSpPr>
          <p:cNvPr id="9" name="Rectangle 8">
            <a:extLst>
              <a:ext uri="{FF2B5EF4-FFF2-40B4-BE49-F238E27FC236}">
                <a16:creationId xmlns:a16="http://schemas.microsoft.com/office/drawing/2014/main" id="{AEDDBF6B-8ABB-CC4F-B0E6-4DF0F97E6765}"/>
              </a:ext>
            </a:extLst>
          </p:cNvPr>
          <p:cNvSpPr/>
          <p:nvPr/>
        </p:nvSpPr>
        <p:spPr bwMode="auto">
          <a:xfrm>
            <a:off x="2209800" y="5486400"/>
            <a:ext cx="6781800" cy="4572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2671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err="1">
                <a:solidFill>
                  <a:schemeClr val="hlink"/>
                </a:solidFill>
                <a:latin typeface="Monotype Corsiva"/>
                <a:cs typeface="Monotype Corsiva"/>
              </a:rPr>
              <a:t>f</a:t>
            </a:r>
            <a:r>
              <a:rPr lang="en-US" sz="2000" b="1" dirty="0">
                <a:solidFill>
                  <a:schemeClr val="hlink"/>
                </a:solidFill>
              </a:rPr>
              <a:t>, </a:t>
            </a:r>
            <a:r>
              <a:rPr lang="en-US" sz="2000" b="1" dirty="0" err="1">
                <a:solidFill>
                  <a:schemeClr val="hlink"/>
                </a:solidFill>
              </a:rPr>
              <a:t>c</a:t>
            </a:r>
            <a:r>
              <a:rPr lang="en-US" sz="2000" b="1" dirty="0">
                <a:solidFill>
                  <a:schemeClr val="hlink"/>
                </a:solidFill>
              </a:rPr>
              <a:t>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000" b="1" baseline="-25000" dirty="0">
              <a:solidFill>
                <a:schemeClr val="hlink"/>
              </a:solidFill>
            </a:endParaRPr>
          </a:p>
          <a:p>
            <a:pPr lvl="1">
              <a:lnSpc>
                <a:spcPct val="80000"/>
              </a:lnSpc>
            </a:pPr>
            <a:r>
              <a:rPr lang="en-US" sz="2000" dirty="0">
                <a:solidFill>
                  <a:schemeClr val="hlink"/>
                </a:solidFill>
              </a:rPr>
              <a:t>(a) Using the Coulomb force and the kinematic equations.  (8 points)</a:t>
            </a:r>
          </a:p>
          <a:p>
            <a:pPr lvl="1">
              <a:lnSpc>
                <a:spcPct val="80000"/>
              </a:lnSpc>
            </a:pPr>
            <a:r>
              <a:rPr lang="en-US" sz="2000" dirty="0">
                <a:solidFill>
                  <a:schemeClr val="hlink"/>
                </a:solidFill>
              </a:rPr>
              <a:t>(</a:t>
            </a:r>
            <a:r>
              <a:rPr lang="en-US" sz="2000" dirty="0" err="1">
                <a:solidFill>
                  <a:schemeClr val="hlink"/>
                </a:solidFill>
              </a:rPr>
              <a:t>b</a:t>
            </a:r>
            <a:r>
              <a:rPr lang="en-US" sz="2000" dirty="0">
                <a:solidFill>
                  <a:schemeClr val="hlink"/>
                </a:solidFill>
              </a:rPr>
              <a:t>) Using the work-kinetic energy theorem. ( 8 points)</a:t>
            </a:r>
          </a:p>
          <a:p>
            <a:pPr lvl="1">
              <a:lnSpc>
                <a:spcPct val="80000"/>
              </a:lnSpc>
            </a:pPr>
            <a:r>
              <a:rPr lang="en-US" sz="2000" dirty="0">
                <a:solidFill>
                  <a:schemeClr val="hlink"/>
                </a:solidFill>
              </a:rPr>
              <a:t>(</a:t>
            </a:r>
            <a:r>
              <a:rPr lang="en-US" sz="2000" dirty="0" err="1">
                <a:solidFill>
                  <a:schemeClr val="hlink"/>
                </a:solidFill>
              </a:rPr>
              <a:t>c</a:t>
            </a:r>
            <a:r>
              <a:rPr lang="en-US" sz="2000" dirty="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a:solidFill>
                  <a:srgbClr val="0000FF"/>
                </a:solidFill>
              </a:rPr>
              <a:t>Must be handwritten and not copied from anyone else!</a:t>
            </a:r>
          </a:p>
          <a:p>
            <a:pPr>
              <a:lnSpc>
                <a:spcPct val="80000"/>
              </a:lnSpc>
            </a:pPr>
            <a:r>
              <a:rPr lang="en-US" sz="2400" dirty="0">
                <a:solidFill>
                  <a:srgbClr val="0000FF"/>
                </a:solidFill>
              </a:rPr>
              <a:t>Due beginning of the class Monday, Sept. 30</a:t>
            </a:r>
          </a:p>
        </p:txBody>
      </p:sp>
      <p:sp>
        <p:nvSpPr>
          <p:cNvPr id="5" name="Date Placeholder 4"/>
          <p:cNvSpPr>
            <a:spLocks noGrp="1"/>
          </p:cNvSpPr>
          <p:nvPr>
            <p:ph type="dt" sz="half" idx="10"/>
          </p:nvPr>
        </p:nvSpPr>
        <p:spPr/>
        <p:txBody>
          <a:bodyPr/>
          <a:lstStyle/>
          <a:p>
            <a:r>
              <a:rPr lang="en-US"/>
              <a:t>Wednesday, Sept. 25, 2019</a:t>
            </a:r>
          </a:p>
        </p:txBody>
      </p:sp>
      <p:sp>
        <p:nvSpPr>
          <p:cNvPr id="6" name="Slide Number Placeholder 5"/>
          <p:cNvSpPr>
            <a:spLocks noGrp="1"/>
          </p:cNvSpPr>
          <p:nvPr>
            <p:ph type="sldNum" sz="quarter" idx="12"/>
          </p:nvPr>
        </p:nvSpPr>
        <p:spPr/>
        <p:txBody>
          <a:bodyPr/>
          <a:lstStyle/>
          <a:p>
            <a:fld id="{F0DE1E33-2C54-CB4D-ABDF-3A454B18D2F1}" type="slidenum">
              <a:rPr lang="en-US" smtClean="0"/>
              <a:pPr/>
              <a:t>4</a:t>
            </a:fld>
            <a:endParaRPr lang="en-US"/>
          </a:p>
        </p:txBody>
      </p:sp>
      <p:sp>
        <p:nvSpPr>
          <p:cNvPr id="7" name="Footer Placeholder 6"/>
          <p:cNvSpPr>
            <a:spLocks noGrp="1"/>
          </p:cNvSpPr>
          <p:nvPr>
            <p:ph type="ftr" sz="quarter" idx="11"/>
          </p:nvPr>
        </p:nvSpPr>
        <p:spPr/>
        <p:txBody>
          <a:bodyPr/>
          <a:lstStyle/>
          <a:p>
            <a:r>
              <a:rPr lang="en-US"/>
              <a:t>PHYS 1444-002, Fall 2019                    Dr. Jaehoon Yu</a:t>
            </a:r>
          </a:p>
        </p:txBody>
      </p:sp>
    </p:spTree>
    <p:extLst>
      <p:ext uri="{BB962C8B-B14F-4D97-AF65-F5344CB8AC3E}">
        <p14:creationId xmlns:p14="http://schemas.microsoft.com/office/powerpoint/2010/main" val="337685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Sept. 25, 2019</a:t>
            </a:r>
          </a:p>
        </p:txBody>
      </p:sp>
      <p:sp>
        <p:nvSpPr>
          <p:cNvPr id="14" name="Footer Placeholder 4"/>
          <p:cNvSpPr>
            <a:spLocks noGrp="1"/>
          </p:cNvSpPr>
          <p:nvPr>
            <p:ph type="ftr" sz="quarter" idx="11"/>
          </p:nvPr>
        </p:nvSpPr>
        <p:spPr/>
        <p:txBody>
          <a:bodyPr/>
          <a:lstStyle/>
          <a:p>
            <a:r>
              <a:rPr lang="en-US"/>
              <a:t>PHYS 1444-002, Fall 2019                    Dr. Jaehoon Yu</a:t>
            </a:r>
          </a:p>
        </p:txBody>
      </p:sp>
      <p:sp>
        <p:nvSpPr>
          <p:cNvPr id="15" name="Slide Number Placeholder 5"/>
          <p:cNvSpPr>
            <a:spLocks noGrp="1"/>
          </p:cNvSpPr>
          <p:nvPr>
            <p:ph type="sldNum" sz="quarter" idx="12"/>
          </p:nvPr>
        </p:nvSpPr>
        <p:spPr/>
        <p:txBody>
          <a:bodyPr/>
          <a:lstStyle/>
          <a:p>
            <a:fld id="{9FFE2F27-53D0-BC4B-B3E6-4D8E0651FEC5}" type="slidenum">
              <a:rPr lang="en-US"/>
              <a:pPr/>
              <a:t>5</a:t>
            </a:fld>
            <a:endParaRPr lang="en-US"/>
          </a:p>
        </p:txBody>
      </p:sp>
      <p:pic>
        <p:nvPicPr>
          <p:cNvPr id="236546" name="Picture 2" descr="FG23_007"/>
          <p:cNvPicPr>
            <a:picLocks noChangeAspect="1" noChangeArrowheads="1"/>
          </p:cNvPicPr>
          <p:nvPr/>
        </p:nvPicPr>
        <p:blipFill>
          <a:blip r:embed="rId3"/>
          <a:srcRect/>
          <a:stretch>
            <a:fillRect/>
          </a:stretch>
        </p:blipFill>
        <p:spPr bwMode="auto">
          <a:xfrm>
            <a:off x="6324600" y="3505200"/>
            <a:ext cx="3048000" cy="2286000"/>
          </a:xfrm>
          <a:prstGeom prst="rect">
            <a:avLst/>
          </a:prstGeom>
          <a:noFill/>
        </p:spPr>
      </p:pic>
      <p:sp>
        <p:nvSpPr>
          <p:cNvPr id="236547" name="Rectangle 3"/>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6548" name="Rectangle 4"/>
          <p:cNvSpPr>
            <a:spLocks noChangeArrowheads="1"/>
          </p:cNvSpPr>
          <p:nvPr/>
        </p:nvSpPr>
        <p:spPr bwMode="auto">
          <a:xfrm>
            <a:off x="381000" y="685800"/>
            <a:ext cx="8077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the electric field by a single point charge Q at a distance r? </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potential due to the field E for moving from point r</a:t>
            </a:r>
            <a:r>
              <a:rPr lang="en-US" sz="3200" baseline="-25000" dirty="0">
                <a:solidFill>
                  <a:schemeClr val="accent2"/>
                </a:solidFill>
                <a:latin typeface="Arial Narrow" charset="0"/>
              </a:rPr>
              <a:t>a</a:t>
            </a:r>
            <a:r>
              <a:rPr lang="en-US" sz="3200" dirty="0">
                <a:solidFill>
                  <a:schemeClr val="accent2"/>
                </a:solidFill>
                <a:latin typeface="Arial Narrow" charset="0"/>
              </a:rPr>
              <a:t> to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in the radial direction away from the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36549" name="Object 5"/>
          <p:cNvGraphicFramePr>
            <a:graphicFrameLocks noChangeAspect="1"/>
          </p:cNvGraphicFramePr>
          <p:nvPr/>
        </p:nvGraphicFramePr>
        <p:xfrm>
          <a:off x="762000" y="3971925"/>
          <a:ext cx="1370013" cy="523875"/>
        </p:xfrm>
        <a:graphic>
          <a:graphicData uri="http://schemas.openxmlformats.org/presentationml/2006/ole">
            <mc:AlternateContent xmlns:mc="http://schemas.openxmlformats.org/markup-compatibility/2006">
              <mc:Choice xmlns:v="urn:schemas-microsoft-com:vml" Requires="v">
                <p:oleObj spid="_x0000_s99913" name="Equation" r:id="rId4" imgW="533160" imgH="203040" progId="Equation.DSMT4">
                  <p:embed/>
                </p:oleObj>
              </mc:Choice>
              <mc:Fallback>
                <p:oleObj name="Equation" r:id="rId4" imgW="533160" imgH="203040" progId="Equation.DSMT4">
                  <p:embed/>
                  <p:pic>
                    <p:nvPicPr>
                      <p:cNvPr id="2365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71925"/>
                        <a:ext cx="1370013" cy="523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nvGraphicFramePr>
        <p:xfrm>
          <a:off x="2152650" y="3767138"/>
          <a:ext cx="1865313" cy="982662"/>
        </p:xfrm>
        <a:graphic>
          <a:graphicData uri="http://schemas.openxmlformats.org/presentationml/2006/ole">
            <mc:AlternateContent xmlns:mc="http://schemas.openxmlformats.org/markup-compatibility/2006">
              <mc:Choice xmlns:v="urn:schemas-microsoft-com:vml" Requires="v">
                <p:oleObj spid="_x0000_s99914" name="Equation" r:id="rId6" imgW="723900" imgH="381000" progId="Equation.DSMT4">
                  <p:embed/>
                </p:oleObj>
              </mc:Choice>
              <mc:Fallback>
                <p:oleObj name="Equation" r:id="rId6" imgW="723900" imgH="381000" progId="Equation.DSMT4">
                  <p:embed/>
                  <p:pic>
                    <p:nvPicPr>
                      <p:cNvPr id="236550" name="Object 6"/>
                      <p:cNvPicPr>
                        <a:picLocks noChangeAspect="1" noChangeArrowheads="1"/>
                      </p:cNvPicPr>
                      <p:nvPr/>
                    </p:nvPicPr>
                    <p:blipFill>
                      <a:blip r:embed="rId7"/>
                      <a:srcRect/>
                      <a:stretch>
                        <a:fillRect/>
                      </a:stretch>
                    </p:blipFill>
                    <p:spPr bwMode="auto">
                      <a:xfrm>
                        <a:off x="2152650" y="3767138"/>
                        <a:ext cx="1865313" cy="9826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1" name="Object 7"/>
          <p:cNvGraphicFramePr>
            <a:graphicFrameLocks noChangeAspect="1"/>
          </p:cNvGraphicFramePr>
          <p:nvPr/>
        </p:nvGraphicFramePr>
        <p:xfrm>
          <a:off x="3505200" y="1590675"/>
          <a:ext cx="647700" cy="390525"/>
        </p:xfrm>
        <a:graphic>
          <a:graphicData uri="http://schemas.openxmlformats.org/presentationml/2006/ole">
            <mc:AlternateContent xmlns:mc="http://schemas.openxmlformats.org/markup-compatibility/2006">
              <mc:Choice xmlns:v="urn:schemas-microsoft-com:vml" Requires="v">
                <p:oleObj spid="_x0000_s99915" name="Equation" r:id="rId8" imgW="253800" imgH="152280" progId="Equation.DSMT4">
                  <p:embed/>
                </p:oleObj>
              </mc:Choice>
              <mc:Fallback>
                <p:oleObj name="Equation" r:id="rId8" imgW="253800" imgH="152280" progId="Equation.DSMT4">
                  <p:embed/>
                  <p:pic>
                    <p:nvPicPr>
                      <p:cNvPr id="23655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590675"/>
                        <a:ext cx="647700" cy="390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2" name="Object 8"/>
          <p:cNvGraphicFramePr>
            <a:graphicFrameLocks noChangeAspect="1"/>
          </p:cNvGraphicFramePr>
          <p:nvPr/>
        </p:nvGraphicFramePr>
        <p:xfrm>
          <a:off x="4049713" y="1295400"/>
          <a:ext cx="1589087" cy="1039813"/>
        </p:xfrm>
        <a:graphic>
          <a:graphicData uri="http://schemas.openxmlformats.org/presentationml/2006/ole">
            <mc:AlternateContent xmlns:mc="http://schemas.openxmlformats.org/markup-compatibility/2006">
              <mc:Choice xmlns:v="urn:schemas-microsoft-com:vml" Requires="v">
                <p:oleObj spid="_x0000_s99916" name="Equation" r:id="rId10" imgW="622080" imgH="406080" progId="Equation.DSMT4">
                  <p:embed/>
                </p:oleObj>
              </mc:Choice>
              <mc:Fallback>
                <p:oleObj name="Equation" r:id="rId10" imgW="622080" imgH="406080" progId="Equation.DSMT4">
                  <p:embed/>
                  <p:pic>
                    <p:nvPicPr>
                      <p:cNvPr id="23655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9713" y="1295400"/>
                        <a:ext cx="1589087" cy="1039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3" name="Object 9"/>
          <p:cNvGraphicFramePr>
            <a:graphicFrameLocks noChangeAspect="1"/>
          </p:cNvGraphicFramePr>
          <p:nvPr/>
        </p:nvGraphicFramePr>
        <p:xfrm>
          <a:off x="5578475" y="1295400"/>
          <a:ext cx="746125" cy="974725"/>
        </p:xfrm>
        <a:graphic>
          <a:graphicData uri="http://schemas.openxmlformats.org/presentationml/2006/ole">
            <mc:AlternateContent xmlns:mc="http://schemas.openxmlformats.org/markup-compatibility/2006">
              <mc:Choice xmlns:v="urn:schemas-microsoft-com:vml" Requires="v">
                <p:oleObj spid="_x0000_s99917" name="Equation" r:id="rId12" imgW="291960" imgH="380880" progId="Equation.DSMT4">
                  <p:embed/>
                </p:oleObj>
              </mc:Choice>
              <mc:Fallback>
                <p:oleObj name="Equation" r:id="rId12" imgW="291960" imgH="380880" progId="Equation.DSMT4">
                  <p:embed/>
                  <p:pic>
                    <p:nvPicPr>
                      <p:cNvPr id="2365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8475" y="1295400"/>
                        <a:ext cx="746125" cy="974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4" name="Object 10"/>
          <p:cNvGraphicFramePr>
            <a:graphicFrameLocks noChangeAspect="1"/>
          </p:cNvGraphicFramePr>
          <p:nvPr/>
        </p:nvGraphicFramePr>
        <p:xfrm>
          <a:off x="3944938" y="3783013"/>
          <a:ext cx="3006725" cy="1079500"/>
        </p:xfrm>
        <a:graphic>
          <a:graphicData uri="http://schemas.openxmlformats.org/presentationml/2006/ole">
            <mc:AlternateContent xmlns:mc="http://schemas.openxmlformats.org/markup-compatibility/2006">
              <mc:Choice xmlns:v="urn:schemas-microsoft-com:vml" Requires="v">
                <p:oleObj spid="_x0000_s99918" name="Equation" r:id="rId14" imgW="1168400" imgH="419100" progId="Equation.DSMT4">
                  <p:embed/>
                </p:oleObj>
              </mc:Choice>
              <mc:Fallback>
                <p:oleObj name="Equation" r:id="rId14" imgW="1168400" imgH="419100" progId="Equation.DSMT4">
                  <p:embed/>
                  <p:pic>
                    <p:nvPicPr>
                      <p:cNvPr id="236554" name="Object 10"/>
                      <p:cNvPicPr>
                        <a:picLocks noChangeAspect="1" noChangeArrowheads="1"/>
                      </p:cNvPicPr>
                      <p:nvPr/>
                    </p:nvPicPr>
                    <p:blipFill>
                      <a:blip r:embed="rId15"/>
                      <a:srcRect/>
                      <a:stretch>
                        <a:fillRect/>
                      </a:stretch>
                    </p:blipFill>
                    <p:spPr bwMode="auto">
                      <a:xfrm>
                        <a:off x="3944938" y="3783013"/>
                        <a:ext cx="3006725" cy="1079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5" name="Object 11"/>
          <p:cNvGraphicFramePr>
            <a:graphicFrameLocks noChangeAspect="1"/>
          </p:cNvGraphicFramePr>
          <p:nvPr/>
        </p:nvGraphicFramePr>
        <p:xfrm>
          <a:off x="1508125" y="5030788"/>
          <a:ext cx="2941638" cy="1082675"/>
        </p:xfrm>
        <a:graphic>
          <a:graphicData uri="http://schemas.openxmlformats.org/presentationml/2006/ole">
            <mc:AlternateContent xmlns:mc="http://schemas.openxmlformats.org/markup-compatibility/2006">
              <mc:Choice xmlns:v="urn:schemas-microsoft-com:vml" Requires="v">
                <p:oleObj spid="_x0000_s99919" name="Equation" r:id="rId16" imgW="1143000" imgH="419100" progId="Equation.DSMT4">
                  <p:embed/>
                </p:oleObj>
              </mc:Choice>
              <mc:Fallback>
                <p:oleObj name="Equation" r:id="rId16" imgW="1143000" imgH="419100" progId="Equation.DSMT4">
                  <p:embed/>
                  <p:pic>
                    <p:nvPicPr>
                      <p:cNvPr id="236555" name="Object 11"/>
                      <p:cNvPicPr>
                        <a:picLocks noChangeAspect="1" noChangeArrowheads="1"/>
                      </p:cNvPicPr>
                      <p:nvPr/>
                    </p:nvPicPr>
                    <p:blipFill>
                      <a:blip r:embed="rId17"/>
                      <a:srcRect/>
                      <a:stretch>
                        <a:fillRect/>
                      </a:stretch>
                    </p:blipFill>
                    <p:spPr bwMode="auto">
                      <a:xfrm>
                        <a:off x="1508125" y="5030788"/>
                        <a:ext cx="2941638" cy="1082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6" name="Object 12"/>
          <p:cNvGraphicFramePr>
            <a:graphicFrameLocks noChangeAspect="1"/>
          </p:cNvGraphicFramePr>
          <p:nvPr/>
        </p:nvGraphicFramePr>
        <p:xfrm>
          <a:off x="4473575" y="4953000"/>
          <a:ext cx="2252663" cy="1179513"/>
        </p:xfrm>
        <a:graphic>
          <a:graphicData uri="http://schemas.openxmlformats.org/presentationml/2006/ole">
            <mc:AlternateContent xmlns:mc="http://schemas.openxmlformats.org/markup-compatibility/2006">
              <mc:Choice xmlns:v="urn:schemas-microsoft-com:vml" Requires="v">
                <p:oleObj spid="_x0000_s99920" name="Equation" r:id="rId18" imgW="876300" imgH="457200" progId="Equation.DSMT4">
                  <p:embed/>
                </p:oleObj>
              </mc:Choice>
              <mc:Fallback>
                <p:oleObj name="Equation" r:id="rId18" imgW="876300" imgH="457200" progId="Equation.DSMT4">
                  <p:embed/>
                  <p:pic>
                    <p:nvPicPr>
                      <p:cNvPr id="236556" name="Object 12"/>
                      <p:cNvPicPr>
                        <a:picLocks noChangeAspect="1" noChangeArrowheads="1"/>
                      </p:cNvPicPr>
                      <p:nvPr/>
                    </p:nvPicPr>
                    <p:blipFill>
                      <a:blip r:embed="rId19"/>
                      <a:srcRect/>
                      <a:stretch>
                        <a:fillRect/>
                      </a:stretch>
                    </p:blipFill>
                    <p:spPr bwMode="auto">
                      <a:xfrm>
                        <a:off x="4473575" y="4953000"/>
                        <a:ext cx="2252663" cy="1179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087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Sept. 25,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A545055B-1D3E-104E-A6DB-1BA343E64F07}" type="slidenum">
              <a:rPr lang="en-US"/>
              <a:pPr/>
              <a:t>6</a:t>
            </a:fld>
            <a:endParaRPr lang="en-US"/>
          </a:p>
        </p:txBody>
      </p:sp>
      <p:sp>
        <p:nvSpPr>
          <p:cNvPr id="237570" name="Rectangle 2"/>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7571" name="Rectangle 3"/>
          <p:cNvSpPr>
            <a:spLocks noChangeArrowheads="1"/>
          </p:cNvSpPr>
          <p:nvPr/>
        </p:nvSpPr>
        <p:spPr bwMode="auto">
          <a:xfrm>
            <a:off x="381000" y="6858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Since only the differences in potential have physical meaning, we can choose            at           .</a:t>
            </a:r>
          </a:p>
          <a:p>
            <a:pPr marL="342900" indent="-342900">
              <a:spcBef>
                <a:spcPct val="20000"/>
              </a:spcBef>
              <a:buFontTx/>
              <a:buChar char="•"/>
            </a:pPr>
            <a:r>
              <a:rPr lang="en-US" sz="3200" dirty="0">
                <a:solidFill>
                  <a:schemeClr val="accent2"/>
                </a:solidFill>
                <a:latin typeface="Arial Narrow" charset="0"/>
              </a:rPr>
              <a:t>The electrical potential V at a distance </a:t>
            </a:r>
            <a:r>
              <a:rPr lang="en-US" sz="3200" dirty="0" err="1">
                <a:solidFill>
                  <a:schemeClr val="accent2"/>
                </a:solidFill>
                <a:latin typeface="Arial Narrow" charset="0"/>
              </a:rPr>
              <a:t>r</a:t>
            </a:r>
            <a:r>
              <a:rPr lang="en-US" sz="3200" dirty="0">
                <a:solidFill>
                  <a:schemeClr val="accent2"/>
                </a:solidFill>
                <a:latin typeface="Arial Narrow" charset="0"/>
              </a:rPr>
              <a:t> from a single point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So the absolute potential by a single point charge can be thought of </a:t>
            </a:r>
            <a:r>
              <a:rPr lang="en-US" sz="3200" b="1" u="sng" dirty="0">
                <a:solidFill>
                  <a:srgbClr val="CC0000"/>
                </a:solidFill>
                <a:latin typeface="Arial Narrow" charset="0"/>
              </a:rPr>
              <a:t>the potential difference by a single point charge between </a:t>
            </a:r>
            <a:r>
              <a:rPr lang="en-US" sz="3200" b="1" u="sng" dirty="0" err="1">
                <a:solidFill>
                  <a:srgbClr val="CC0000"/>
                </a:solidFill>
                <a:latin typeface="Arial Narrow" charset="0"/>
              </a:rPr>
              <a:t>r</a:t>
            </a:r>
            <a:r>
              <a:rPr lang="en-US" sz="3200" b="1" u="sng" dirty="0">
                <a:solidFill>
                  <a:srgbClr val="CC0000"/>
                </a:solidFill>
                <a:latin typeface="Arial Narrow" charset="0"/>
              </a:rPr>
              <a:t> and infinity</a:t>
            </a:r>
            <a:r>
              <a:rPr lang="en-US" sz="3200" dirty="0">
                <a:solidFill>
                  <a:schemeClr val="accent2"/>
                </a:solidFill>
                <a:latin typeface="Arial Narrow" charset="0"/>
              </a:rPr>
              <a:t> </a:t>
            </a:r>
          </a:p>
        </p:txBody>
      </p:sp>
      <p:graphicFrame>
        <p:nvGraphicFramePr>
          <p:cNvPr id="237572" name="Object 4"/>
          <p:cNvGraphicFramePr>
            <a:graphicFrameLocks noChangeAspect="1"/>
          </p:cNvGraphicFramePr>
          <p:nvPr/>
        </p:nvGraphicFramePr>
        <p:xfrm>
          <a:off x="1905000" y="3276600"/>
          <a:ext cx="1157288" cy="754063"/>
        </p:xfrm>
        <a:graphic>
          <a:graphicData uri="http://schemas.openxmlformats.org/presentationml/2006/ole">
            <mc:AlternateContent xmlns:mc="http://schemas.openxmlformats.org/markup-compatibility/2006">
              <mc:Choice xmlns:v="urn:schemas-microsoft-com:vml" Requires="v">
                <p:oleObj spid="_x0000_s100645" name="Equation" r:id="rId3" imgW="253800" imgH="164880" progId="Equation.DSMT4">
                  <p:embed/>
                </p:oleObj>
              </mc:Choice>
              <mc:Fallback>
                <p:oleObj name="Equation" r:id="rId3" imgW="253800" imgH="164880" progId="Equation.DSMT4">
                  <p:embed/>
                  <p:pic>
                    <p:nvPicPr>
                      <p:cNvPr id="2375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1157288" cy="754063"/>
                      </a:xfrm>
                      <a:prstGeom prst="rect">
                        <a:avLst/>
                      </a:prstGeom>
                      <a:solidFill>
                        <a:srgbClr val="99FFCC"/>
                      </a:solidFill>
                    </p:spPr>
                  </p:pic>
                </p:oleObj>
              </mc:Fallback>
            </mc:AlternateContent>
          </a:graphicData>
        </a:graphic>
      </p:graphicFrame>
      <p:graphicFrame>
        <p:nvGraphicFramePr>
          <p:cNvPr id="237573" name="Object 5"/>
          <p:cNvGraphicFramePr>
            <a:graphicFrameLocks noChangeAspect="1"/>
          </p:cNvGraphicFramePr>
          <p:nvPr/>
        </p:nvGraphicFramePr>
        <p:xfrm>
          <a:off x="2986088" y="2740025"/>
          <a:ext cx="2195512" cy="1911350"/>
        </p:xfrm>
        <a:graphic>
          <a:graphicData uri="http://schemas.openxmlformats.org/presentationml/2006/ole">
            <mc:AlternateContent xmlns:mc="http://schemas.openxmlformats.org/markup-compatibility/2006">
              <mc:Choice xmlns:v="urn:schemas-microsoft-com:vml" Requires="v">
                <p:oleObj spid="_x0000_s100646" name="Equation" r:id="rId5" imgW="482600" imgH="419100" progId="Equation.DSMT4">
                  <p:embed/>
                </p:oleObj>
              </mc:Choice>
              <mc:Fallback>
                <p:oleObj name="Equation" r:id="rId5" imgW="482600" imgH="419100" progId="Equation.DSMT4">
                  <p:embed/>
                  <p:pic>
                    <p:nvPicPr>
                      <p:cNvPr id="237573" name="Object 5"/>
                      <p:cNvPicPr>
                        <a:picLocks noChangeAspect="1" noChangeArrowheads="1"/>
                      </p:cNvPicPr>
                      <p:nvPr/>
                    </p:nvPicPr>
                    <p:blipFill>
                      <a:blip r:embed="rId6"/>
                      <a:srcRect/>
                      <a:stretch>
                        <a:fillRect/>
                      </a:stretch>
                    </p:blipFill>
                    <p:spPr bwMode="auto">
                      <a:xfrm>
                        <a:off x="2986088" y="2740025"/>
                        <a:ext cx="2195512" cy="1911350"/>
                      </a:xfrm>
                      <a:prstGeom prst="rect">
                        <a:avLst/>
                      </a:prstGeom>
                      <a:solidFill>
                        <a:srgbClr val="99FFCC"/>
                      </a:solidFill>
                    </p:spPr>
                  </p:pic>
                </p:oleObj>
              </mc:Fallback>
            </mc:AlternateContent>
          </a:graphicData>
        </a:graphic>
      </p:graphicFrame>
      <p:graphicFrame>
        <p:nvGraphicFramePr>
          <p:cNvPr id="237574" name="Object 6"/>
          <p:cNvGraphicFramePr>
            <a:graphicFrameLocks noChangeAspect="1"/>
          </p:cNvGraphicFramePr>
          <p:nvPr/>
        </p:nvGraphicFramePr>
        <p:xfrm>
          <a:off x="4648200" y="1265238"/>
          <a:ext cx="914400" cy="487362"/>
        </p:xfrm>
        <a:graphic>
          <a:graphicData uri="http://schemas.openxmlformats.org/presentationml/2006/ole">
            <mc:AlternateContent xmlns:mc="http://schemas.openxmlformats.org/markup-compatibility/2006">
              <mc:Choice xmlns:v="urn:schemas-microsoft-com:vml" Requires="v">
                <p:oleObj spid="_x0000_s100647" name="Equation" r:id="rId7" imgW="380880" imgH="203040" progId="Equation.DSMT4">
                  <p:embed/>
                </p:oleObj>
              </mc:Choice>
              <mc:Fallback>
                <p:oleObj name="Equation" r:id="rId7" imgW="380880" imgH="203040" progId="Equation.DSMT4">
                  <p:embed/>
                  <p:pic>
                    <p:nvPicPr>
                      <p:cNvPr id="23757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65238"/>
                        <a:ext cx="914400" cy="487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7575" name="Object 7"/>
          <p:cNvGraphicFramePr>
            <a:graphicFrameLocks noChangeAspect="1"/>
          </p:cNvGraphicFramePr>
          <p:nvPr/>
        </p:nvGraphicFramePr>
        <p:xfrm>
          <a:off x="5981700" y="1187450"/>
          <a:ext cx="952500" cy="571500"/>
        </p:xfrm>
        <a:graphic>
          <a:graphicData uri="http://schemas.openxmlformats.org/presentationml/2006/ole">
            <mc:AlternateContent xmlns:mc="http://schemas.openxmlformats.org/markup-compatibility/2006">
              <mc:Choice xmlns:v="urn:schemas-microsoft-com:vml" Requires="v">
                <p:oleObj spid="_x0000_s100648" name="Equation" r:id="rId9" imgW="381000" imgH="228600" progId="Equation.DSMT4">
                  <p:embed/>
                </p:oleObj>
              </mc:Choice>
              <mc:Fallback>
                <p:oleObj name="Equation" r:id="rId9" imgW="381000" imgH="228600" progId="Equation.DSMT4">
                  <p:embed/>
                  <p:pic>
                    <p:nvPicPr>
                      <p:cNvPr id="237575" name="Object 7"/>
                      <p:cNvPicPr>
                        <a:picLocks noChangeAspect="1" noChangeArrowheads="1"/>
                      </p:cNvPicPr>
                      <p:nvPr/>
                    </p:nvPicPr>
                    <p:blipFill>
                      <a:blip r:embed="rId10"/>
                      <a:srcRect/>
                      <a:stretch>
                        <a:fillRect/>
                      </a:stretch>
                    </p:blipFill>
                    <p:spPr bwMode="auto">
                      <a:xfrm>
                        <a:off x="5981700" y="1187450"/>
                        <a:ext cx="952500" cy="571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37576" name="Picture 8" descr="FG23_007"/>
          <p:cNvPicPr>
            <a:picLocks noChangeAspect="1" noChangeArrowheads="1"/>
          </p:cNvPicPr>
          <p:nvPr/>
        </p:nvPicPr>
        <p:blipFill>
          <a:blip r:embed="rId11"/>
          <a:srcRect/>
          <a:stretch>
            <a:fillRect/>
          </a:stretch>
        </p:blipFill>
        <p:spPr bwMode="auto">
          <a:xfrm>
            <a:off x="5791200" y="2362200"/>
            <a:ext cx="3048000" cy="2286000"/>
          </a:xfrm>
          <a:prstGeom prst="rect">
            <a:avLst/>
          </a:prstGeom>
          <a:noFill/>
        </p:spPr>
      </p:pic>
    </p:spTree>
    <p:extLst>
      <p:ext uri="{BB962C8B-B14F-4D97-AF65-F5344CB8AC3E}">
        <p14:creationId xmlns:p14="http://schemas.microsoft.com/office/powerpoint/2010/main" val="298468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25, 2019</a:t>
            </a:r>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2458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457200"/>
            <a:ext cx="85344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are the differences between the electric potential and the electric field?</a:t>
            </a:r>
          </a:p>
          <a:p>
            <a:pPr marL="742950" lvl="1" indent="-285750">
              <a:spcBef>
                <a:spcPct val="20000"/>
              </a:spcBef>
              <a:buFontTx/>
              <a:buChar char="–"/>
            </a:pPr>
            <a:r>
              <a:rPr lang="en-US" dirty="0">
                <a:solidFill>
                  <a:srgbClr val="660066"/>
                </a:solidFill>
                <a:latin typeface="Arial Narrow" charset="0"/>
              </a:rPr>
              <a:t>Electric potential</a:t>
            </a:r>
          </a:p>
          <a:p>
            <a:pPr marL="1143000" lvl="2" indent="-228600">
              <a:spcBef>
                <a:spcPct val="20000"/>
              </a:spcBef>
              <a:buFontTx/>
              <a:buChar char="•"/>
            </a:pPr>
            <a:r>
              <a:rPr lang="en-US" sz="2000" dirty="0">
                <a:solidFill>
                  <a:srgbClr val="003300"/>
                </a:solidFill>
                <a:latin typeface="Arial Narrow" charset="0"/>
              </a:rPr>
              <a:t>Electric potential energy per unit charge</a:t>
            </a:r>
          </a:p>
          <a:p>
            <a:pPr marL="1143000" lvl="2" indent="-228600">
              <a:spcBef>
                <a:spcPct val="20000"/>
              </a:spcBef>
              <a:buFontTx/>
              <a:buChar char="•"/>
            </a:pPr>
            <a:r>
              <a:rPr lang="en-US" sz="2000" u="sng" dirty="0">
                <a:solidFill>
                  <a:srgbClr val="CC0000"/>
                </a:solidFill>
                <a:latin typeface="Arial Narrow" charset="0"/>
              </a:rPr>
              <a:t>Inversely proportional to the distance</a:t>
            </a:r>
          </a:p>
          <a:p>
            <a:pPr marL="1143000" lvl="2" indent="-228600">
              <a:spcBef>
                <a:spcPct val="20000"/>
              </a:spcBef>
              <a:buFontTx/>
              <a:buChar char="•"/>
            </a:pPr>
            <a:r>
              <a:rPr lang="en-US" sz="2000" u="sng" dirty="0">
                <a:solidFill>
                  <a:srgbClr val="CC0000"/>
                </a:solidFill>
                <a:latin typeface="Arial Narrow" charset="0"/>
              </a:rPr>
              <a:t>Simply add the potential by each of the source charges to obtain the total potential due to multiple charges, since potential is a scalar quantity</a:t>
            </a:r>
          </a:p>
          <a:p>
            <a:pPr marL="742950" lvl="1" indent="-285750">
              <a:spcBef>
                <a:spcPct val="20000"/>
              </a:spcBef>
              <a:buFontTx/>
              <a:buChar char="–"/>
            </a:pPr>
            <a:r>
              <a:rPr lang="en-US" dirty="0">
                <a:solidFill>
                  <a:srgbClr val="660066"/>
                </a:solidFill>
                <a:latin typeface="Arial Narrow" charset="0"/>
              </a:rPr>
              <a:t>Electric field</a:t>
            </a:r>
          </a:p>
          <a:p>
            <a:pPr marL="1143000" lvl="2" indent="-228600">
              <a:spcBef>
                <a:spcPct val="20000"/>
              </a:spcBef>
              <a:buFontTx/>
              <a:buChar char="•"/>
            </a:pPr>
            <a:r>
              <a:rPr lang="en-US" sz="2000" dirty="0">
                <a:solidFill>
                  <a:srgbClr val="003300"/>
                </a:solidFill>
                <a:latin typeface="Arial Narrow" charset="0"/>
              </a:rPr>
              <a:t>Electric force per unit charge</a:t>
            </a:r>
          </a:p>
          <a:p>
            <a:pPr marL="1143000" lvl="2" indent="-228600">
              <a:spcBef>
                <a:spcPct val="20000"/>
              </a:spcBef>
              <a:buFontTx/>
              <a:buChar char="•"/>
            </a:pPr>
            <a:r>
              <a:rPr lang="en-US" sz="2000" u="sng" dirty="0">
                <a:solidFill>
                  <a:srgbClr val="CC0000"/>
                </a:solidFill>
                <a:latin typeface="Arial Narrow" charset="0"/>
              </a:rPr>
              <a:t>Inversely proportional to the</a:t>
            </a:r>
            <a:r>
              <a:rPr lang="en-US" sz="2000" u="sng" dirty="0">
                <a:solidFill>
                  <a:srgbClr val="003300"/>
                </a:solidFill>
                <a:latin typeface="Arial Narrow" charset="0"/>
              </a:rPr>
              <a:t> </a:t>
            </a:r>
            <a:r>
              <a:rPr lang="en-US" sz="2000" b="1" u="sng" dirty="0">
                <a:solidFill>
                  <a:schemeClr val="accent2"/>
                </a:solidFill>
                <a:latin typeface="Arial Narrow" charset="0"/>
              </a:rPr>
              <a:t>square</a:t>
            </a:r>
            <a:r>
              <a:rPr lang="en-US" sz="2000" u="sng" dirty="0">
                <a:solidFill>
                  <a:srgbClr val="CC0000"/>
                </a:solidFill>
                <a:latin typeface="Arial Narrow" charset="0"/>
              </a:rPr>
              <a:t> of the distance</a:t>
            </a:r>
          </a:p>
          <a:p>
            <a:pPr marL="1143000" lvl="2" indent="-228600">
              <a:spcBef>
                <a:spcPct val="20000"/>
              </a:spcBef>
              <a:buFontTx/>
              <a:buChar char="•"/>
            </a:pPr>
            <a:r>
              <a:rPr lang="en-US" sz="2000" u="sng" dirty="0">
                <a:solidFill>
                  <a:srgbClr val="CC0000"/>
                </a:solidFill>
                <a:latin typeface="Arial Narrow" charset="0"/>
              </a:rPr>
              <a:t>Need vector sums to obtain the total field due to multiple source charges</a:t>
            </a:r>
          </a:p>
          <a:p>
            <a:pPr marL="342900" indent="-342900">
              <a:spcBef>
                <a:spcPct val="20000"/>
              </a:spcBef>
              <a:buFontTx/>
              <a:buChar char="•"/>
            </a:pPr>
            <a:r>
              <a:rPr lang="en-US" sz="2800" dirty="0">
                <a:solidFill>
                  <a:schemeClr val="accent2"/>
                </a:solidFill>
                <a:latin typeface="Arial Narrow" charset="0"/>
              </a:rPr>
              <a:t>Potential due to a positive charge is a large positive near the charge and decreases towards 0 at large distance.</a:t>
            </a:r>
          </a:p>
          <a:p>
            <a:pPr marL="342900" indent="-342900">
              <a:spcBef>
                <a:spcPct val="20000"/>
              </a:spcBef>
              <a:buFontTx/>
              <a:buChar char="•"/>
            </a:pPr>
            <a:r>
              <a:rPr lang="en-US" sz="2800" dirty="0">
                <a:solidFill>
                  <a:schemeClr val="accent2"/>
                </a:solidFill>
                <a:latin typeface="Arial Narrow" charset="0"/>
              </a:rPr>
              <a:t>Potential due to a negative charge is a large negative near the charge and increases towards 0 at large distance.</a:t>
            </a:r>
          </a:p>
        </p:txBody>
      </p:sp>
      <p:sp>
        <p:nvSpPr>
          <p:cNvPr id="24584" name="Rectangle 3"/>
          <p:cNvSpPr>
            <a:spLocks noGrp="1" noChangeArrowheads="1"/>
          </p:cNvSpPr>
          <p:nvPr>
            <p:ph type="title"/>
          </p:nvPr>
        </p:nvSpPr>
        <p:spPr>
          <a:xfrm>
            <a:off x="685800" y="-76200"/>
            <a:ext cx="7772400" cy="685800"/>
          </a:xfrm>
        </p:spPr>
        <p:txBody>
          <a:bodyPr/>
          <a:lstStyle/>
          <a:p>
            <a:r>
              <a:rPr lang="en-US" sz="4000" b="1" dirty="0">
                <a:latin typeface="Arial Narrow" charset="0"/>
                <a:ea typeface="ＭＳ Ｐゴシック" charset="0"/>
                <a:cs typeface="ＭＳ Ｐゴシック" charset="0"/>
              </a:rPr>
              <a:t>Properties of the Electric Potential</a:t>
            </a:r>
          </a:p>
        </p:txBody>
      </p:sp>
      <p:graphicFrame>
        <p:nvGraphicFramePr>
          <p:cNvPr id="238596" name="Object 2"/>
          <p:cNvGraphicFramePr>
            <a:graphicFrameLocks noGrp="1" noChangeAspect="1"/>
          </p:cNvGraphicFramePr>
          <p:nvPr>
            <p:ph sz="half" idx="1"/>
            <p:extLst>
              <p:ext uri="{D42A27DB-BD31-4B8C-83A1-F6EECF244321}">
                <p14:modId xmlns:p14="http://schemas.microsoft.com/office/powerpoint/2010/main" val="398218629"/>
              </p:ext>
            </p:extLst>
          </p:nvPr>
        </p:nvGraphicFramePr>
        <p:xfrm>
          <a:off x="5686425" y="3335337"/>
          <a:ext cx="1274763" cy="695325"/>
        </p:xfrm>
        <a:graphic>
          <a:graphicData uri="http://schemas.openxmlformats.org/presentationml/2006/ole">
            <mc:AlternateContent xmlns:mc="http://schemas.openxmlformats.org/markup-compatibility/2006">
              <mc:Choice xmlns:v="urn:schemas-microsoft-com:vml" Requires="v">
                <p:oleObj spid="_x0000_s101523" name="Equation" r:id="rId3" imgW="838200" imgH="457200" progId="Equation.DSMT4">
                  <p:embed/>
                </p:oleObj>
              </mc:Choice>
              <mc:Fallback>
                <p:oleObj name="Equation" r:id="rId3" imgW="838200" imgH="457200" progId="Equation.DSMT4">
                  <p:embed/>
                  <p:pic>
                    <p:nvPicPr>
                      <p:cNvPr id="238596" name="Object 2"/>
                      <p:cNvPicPr>
                        <a:picLocks noChangeAspect="1" noChangeArrowheads="1"/>
                      </p:cNvPicPr>
                      <p:nvPr/>
                    </p:nvPicPr>
                    <p:blipFill>
                      <a:blip r:embed="rId4"/>
                      <a:srcRect/>
                      <a:stretch>
                        <a:fillRect/>
                      </a:stretch>
                    </p:blipFill>
                    <p:spPr bwMode="auto">
                      <a:xfrm>
                        <a:off x="5686425" y="3335337"/>
                        <a:ext cx="1274763" cy="695325"/>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extLst>
              <p:ext uri="{D42A27DB-BD31-4B8C-83A1-F6EECF244321}">
                <p14:modId xmlns:p14="http://schemas.microsoft.com/office/powerpoint/2010/main" val="4176673421"/>
              </p:ext>
            </p:extLst>
          </p:nvPr>
        </p:nvGraphicFramePr>
        <p:xfrm>
          <a:off x="5638800" y="1295400"/>
          <a:ext cx="1447800" cy="820737"/>
        </p:xfrm>
        <a:graphic>
          <a:graphicData uri="http://schemas.openxmlformats.org/presentationml/2006/ole">
            <mc:AlternateContent xmlns:mc="http://schemas.openxmlformats.org/markup-compatibility/2006">
              <mc:Choice xmlns:v="urn:schemas-microsoft-com:vml" Requires="v">
                <p:oleObj spid="_x0000_s101524" name="Equation" r:id="rId5" imgW="761760" imgH="431640" progId="Equation.DSMT4">
                  <p:embed/>
                </p:oleObj>
              </mc:Choice>
              <mc:Fallback>
                <p:oleObj name="Equation" r:id="rId5" imgW="761760" imgH="431640" progId="Equation.DSMT4">
                  <p:embed/>
                  <p:pic>
                    <p:nvPicPr>
                      <p:cNvPr id="2385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295400"/>
                        <a:ext cx="1447800" cy="820737"/>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567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Sept. 25, 2019</a:t>
            </a:r>
          </a:p>
        </p:txBody>
      </p:sp>
      <p:sp>
        <p:nvSpPr>
          <p:cNvPr id="18" name="Footer Placeholder 4"/>
          <p:cNvSpPr>
            <a:spLocks noGrp="1"/>
          </p:cNvSpPr>
          <p:nvPr>
            <p:ph type="ftr" sz="quarter" idx="11"/>
          </p:nvPr>
        </p:nvSpPr>
        <p:spPr/>
        <p:txBody>
          <a:bodyPr/>
          <a:lstStyle/>
          <a:p>
            <a:r>
              <a:rPr lang="en-US"/>
              <a:t>PHYS 1444-002, Fall 2019                    Dr. Jaehoon Yu</a:t>
            </a:r>
          </a:p>
        </p:txBody>
      </p:sp>
      <p:sp>
        <p:nvSpPr>
          <p:cNvPr id="19" name="Slide Number Placeholder 5"/>
          <p:cNvSpPr>
            <a:spLocks noGrp="1"/>
          </p:cNvSpPr>
          <p:nvPr>
            <p:ph type="sldNum" sz="quarter" idx="12"/>
          </p:nvPr>
        </p:nvSpPr>
        <p:spPr/>
        <p:txBody>
          <a:bodyPr/>
          <a:lstStyle/>
          <a:p>
            <a:fld id="{41C37844-1117-D24C-94E4-09DADD25529D}" type="slidenum">
              <a:rPr lang="en-US"/>
              <a:pPr/>
              <a:t>8</a:t>
            </a:fld>
            <a:endParaRPr lang="en-US"/>
          </a:p>
        </p:txBody>
      </p:sp>
      <p:grpSp>
        <p:nvGrpSpPr>
          <p:cNvPr id="2" name="Group 2"/>
          <p:cNvGrpSpPr>
            <a:grpSpLocks/>
          </p:cNvGrpSpPr>
          <p:nvPr/>
        </p:nvGrpSpPr>
        <p:grpSpPr bwMode="auto">
          <a:xfrm>
            <a:off x="4800600" y="3429000"/>
            <a:ext cx="4114800" cy="3200400"/>
            <a:chOff x="3024" y="2304"/>
            <a:chExt cx="2592" cy="2016"/>
          </a:xfrm>
        </p:grpSpPr>
        <p:pic>
          <p:nvPicPr>
            <p:cNvPr id="239619" name="Picture 3" descr="FG23_009"/>
            <p:cNvPicPr>
              <a:picLocks noChangeAspect="1" noChangeArrowheads="1"/>
            </p:cNvPicPr>
            <p:nvPr/>
          </p:nvPicPr>
          <p:blipFill>
            <a:blip r:embed="rId3"/>
            <a:srcRect/>
            <a:stretch>
              <a:fillRect/>
            </a:stretch>
          </p:blipFill>
          <p:spPr bwMode="auto">
            <a:xfrm>
              <a:off x="3024" y="2304"/>
              <a:ext cx="2592" cy="2016"/>
            </a:xfrm>
            <a:prstGeom prst="rect">
              <a:avLst/>
            </a:prstGeom>
            <a:noFill/>
          </p:spPr>
        </p:pic>
        <p:sp>
          <p:nvSpPr>
            <p:cNvPr id="239620" name="Rectangle 4"/>
            <p:cNvSpPr>
              <a:spLocks noChangeArrowheads="1"/>
            </p:cNvSpPr>
            <p:nvPr/>
          </p:nvSpPr>
          <p:spPr bwMode="auto">
            <a:xfrm>
              <a:off x="3648" y="3408"/>
              <a:ext cx="1968" cy="4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838200" y="3276600"/>
            <a:ext cx="3733800" cy="3352800"/>
            <a:chOff x="528" y="2208"/>
            <a:chExt cx="2352" cy="2112"/>
          </a:xfrm>
        </p:grpSpPr>
        <p:pic>
          <p:nvPicPr>
            <p:cNvPr id="239622" name="Picture 6" descr="FG23_008"/>
            <p:cNvPicPr>
              <a:picLocks noChangeAspect="1" noChangeArrowheads="1"/>
            </p:cNvPicPr>
            <p:nvPr/>
          </p:nvPicPr>
          <p:blipFill>
            <a:blip r:embed="rId4"/>
            <a:srcRect/>
            <a:stretch>
              <a:fillRect/>
            </a:stretch>
          </p:blipFill>
          <p:spPr bwMode="auto">
            <a:xfrm>
              <a:off x="528" y="2208"/>
              <a:ext cx="2352" cy="2112"/>
            </a:xfrm>
            <a:prstGeom prst="rect">
              <a:avLst/>
            </a:prstGeom>
            <a:noFill/>
          </p:spPr>
        </p:pic>
        <p:sp>
          <p:nvSpPr>
            <p:cNvPr id="239623" name="Rectangle 7"/>
            <p:cNvSpPr>
              <a:spLocks noChangeArrowheads="1"/>
            </p:cNvSpPr>
            <p:nvPr/>
          </p:nvSpPr>
          <p:spPr bwMode="auto">
            <a:xfrm>
              <a:off x="1152" y="2784"/>
              <a:ext cx="1728" cy="43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39624" name="Rectangle 8"/>
          <p:cNvSpPr>
            <a:spLocks noGrp="1" noChangeArrowheads="1"/>
          </p:cNvSpPr>
          <p:nvPr>
            <p:ph type="title"/>
          </p:nvPr>
        </p:nvSpPr>
        <p:spPr>
          <a:xfrm>
            <a:off x="381000" y="0"/>
            <a:ext cx="8305800" cy="685800"/>
          </a:xfrm>
        </p:spPr>
        <p:txBody>
          <a:bodyPr/>
          <a:lstStyle/>
          <a:p>
            <a:r>
              <a:rPr lang="en-US"/>
              <a:t>Shape of the Electric Potential</a:t>
            </a:r>
          </a:p>
        </p:txBody>
      </p:sp>
      <p:sp>
        <p:nvSpPr>
          <p:cNvPr id="239625" name="Rectangle 9"/>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does the electric potential look like as a function of distance?</a:t>
            </a:r>
          </a:p>
          <a:p>
            <a:pPr marL="742950" lvl="1" indent="-285750">
              <a:spcBef>
                <a:spcPct val="20000"/>
              </a:spcBef>
              <a:buFontTx/>
              <a:buChar char="–"/>
            </a:pPr>
            <a:r>
              <a:rPr lang="en-US" dirty="0">
                <a:solidFill>
                  <a:srgbClr val="660066"/>
                </a:solidFill>
                <a:latin typeface="Arial Narrow" charset="0"/>
                <a:ea typeface="ＭＳ Ｐゴシック" charset="-128"/>
              </a:rPr>
              <a:t>What is the formula for the potential by a single charge again?</a:t>
            </a:r>
          </a:p>
        </p:txBody>
      </p:sp>
      <p:graphicFrame>
        <p:nvGraphicFramePr>
          <p:cNvPr id="239626" name="Object 10"/>
          <p:cNvGraphicFramePr>
            <a:graphicFrameLocks noChangeAspect="1"/>
          </p:cNvGraphicFramePr>
          <p:nvPr/>
        </p:nvGraphicFramePr>
        <p:xfrm>
          <a:off x="3094038" y="2303463"/>
          <a:ext cx="715962" cy="431800"/>
        </p:xfrm>
        <a:graphic>
          <a:graphicData uri="http://schemas.openxmlformats.org/presentationml/2006/ole">
            <mc:AlternateContent xmlns:mc="http://schemas.openxmlformats.org/markup-compatibility/2006">
              <mc:Choice xmlns:v="urn:schemas-microsoft-com:vml" Requires="v">
                <p:oleObj spid="_x0000_s102547" name="Equation" r:id="rId5" imgW="254000" imgH="152400" progId="Equation.DSMT4">
                  <p:embed/>
                </p:oleObj>
              </mc:Choice>
              <mc:Fallback>
                <p:oleObj name="Equation" r:id="rId5" imgW="254000" imgH="152400" progId="Equation.DSMT4">
                  <p:embed/>
                  <p:pic>
                    <p:nvPicPr>
                      <p:cNvPr id="239626" name="Object 10"/>
                      <p:cNvPicPr>
                        <a:picLocks noChangeAspect="1" noChangeArrowheads="1"/>
                      </p:cNvPicPr>
                      <p:nvPr/>
                    </p:nvPicPr>
                    <p:blipFill>
                      <a:blip r:embed="rId6"/>
                      <a:srcRect/>
                      <a:stretch>
                        <a:fillRect/>
                      </a:stretch>
                    </p:blipFill>
                    <p:spPr bwMode="auto">
                      <a:xfrm>
                        <a:off x="3094038" y="2303463"/>
                        <a:ext cx="715962" cy="431800"/>
                      </a:xfrm>
                      <a:prstGeom prst="rect">
                        <a:avLst/>
                      </a:prstGeom>
                      <a:solidFill>
                        <a:srgbClr val="99FFCC"/>
                      </a:solidFill>
                    </p:spPr>
                  </p:pic>
                </p:oleObj>
              </mc:Fallback>
            </mc:AlternateContent>
          </a:graphicData>
        </a:graphic>
      </p:graphicFrame>
      <p:graphicFrame>
        <p:nvGraphicFramePr>
          <p:cNvPr id="239627" name="Object 11"/>
          <p:cNvGraphicFramePr>
            <a:graphicFrameLocks noChangeAspect="1"/>
          </p:cNvGraphicFramePr>
          <p:nvPr/>
        </p:nvGraphicFramePr>
        <p:xfrm>
          <a:off x="3810000" y="1963738"/>
          <a:ext cx="1357313" cy="1182687"/>
        </p:xfrm>
        <a:graphic>
          <a:graphicData uri="http://schemas.openxmlformats.org/presentationml/2006/ole">
            <mc:AlternateContent xmlns:mc="http://schemas.openxmlformats.org/markup-compatibility/2006">
              <mc:Choice xmlns:v="urn:schemas-microsoft-com:vml" Requires="v">
                <p:oleObj spid="_x0000_s102548" name="Equation" r:id="rId7" imgW="482600" imgH="419100" progId="Equation.DSMT4">
                  <p:embed/>
                </p:oleObj>
              </mc:Choice>
              <mc:Fallback>
                <p:oleObj name="Equation" r:id="rId7" imgW="482600" imgH="419100" progId="Equation.DSMT4">
                  <p:embed/>
                  <p:pic>
                    <p:nvPicPr>
                      <p:cNvPr id="239627" name="Object 11"/>
                      <p:cNvPicPr>
                        <a:picLocks noChangeAspect="1" noChangeArrowheads="1"/>
                      </p:cNvPicPr>
                      <p:nvPr/>
                    </p:nvPicPr>
                    <p:blipFill>
                      <a:blip r:embed="rId8"/>
                      <a:srcRect/>
                      <a:stretch>
                        <a:fillRect/>
                      </a:stretch>
                    </p:blipFill>
                    <p:spPr bwMode="auto">
                      <a:xfrm>
                        <a:off x="3810000" y="1963738"/>
                        <a:ext cx="1357313" cy="1182687"/>
                      </a:xfrm>
                      <a:prstGeom prst="rect">
                        <a:avLst/>
                      </a:prstGeom>
                      <a:solidFill>
                        <a:srgbClr val="99FFCC"/>
                      </a:solidFill>
                    </p:spPr>
                  </p:pic>
                </p:oleObj>
              </mc:Fallback>
            </mc:AlternateContent>
          </a:graphicData>
        </a:graphic>
      </p:graphicFrame>
      <p:sp>
        <p:nvSpPr>
          <p:cNvPr id="239628" name="Text Box 12"/>
          <p:cNvSpPr txBox="1">
            <a:spLocks noChangeArrowheads="1"/>
          </p:cNvSpPr>
          <p:nvPr/>
        </p:nvSpPr>
        <p:spPr bwMode="auto">
          <a:xfrm>
            <a:off x="1279525" y="3086100"/>
            <a:ext cx="1992313"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Positive Charge</a:t>
            </a:r>
          </a:p>
        </p:txBody>
      </p:sp>
      <p:sp>
        <p:nvSpPr>
          <p:cNvPr id="239629" name="Text Box 13"/>
          <p:cNvSpPr txBox="1">
            <a:spLocks noChangeArrowheads="1"/>
          </p:cNvSpPr>
          <p:nvPr/>
        </p:nvSpPr>
        <p:spPr bwMode="auto">
          <a:xfrm>
            <a:off x="5475288" y="3048000"/>
            <a:ext cx="2105025"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Negative Charge</a:t>
            </a:r>
          </a:p>
        </p:txBody>
      </p:sp>
      <p:sp>
        <p:nvSpPr>
          <p:cNvPr id="239630" name="Text Box 14"/>
          <p:cNvSpPr txBox="1">
            <a:spLocks noChangeArrowheads="1"/>
          </p:cNvSpPr>
          <p:nvPr/>
        </p:nvSpPr>
        <p:spPr bwMode="auto">
          <a:xfrm>
            <a:off x="685800" y="6019800"/>
            <a:ext cx="7862888"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800" b="1">
                <a:solidFill>
                  <a:srgbClr val="CC0000"/>
                </a:solidFill>
                <a:latin typeface="Arial Narrow" charset="0"/>
              </a:rPr>
              <a:t>Uniformly charged sphere would have the potential the same as a single point charge.</a:t>
            </a:r>
          </a:p>
        </p:txBody>
      </p:sp>
      <p:sp>
        <p:nvSpPr>
          <p:cNvPr id="239631" name="Text Box 15"/>
          <p:cNvSpPr txBox="1">
            <a:spLocks noChangeArrowheads="1"/>
          </p:cNvSpPr>
          <p:nvPr/>
        </p:nvSpPr>
        <p:spPr bwMode="auto">
          <a:xfrm>
            <a:off x="76200" y="6426200"/>
            <a:ext cx="1835150" cy="33655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CC0000"/>
                </a:solidFill>
                <a:latin typeface="Arial Narrow" charset="0"/>
              </a:rPr>
              <a:t>What does this mean?</a:t>
            </a:r>
          </a:p>
        </p:txBody>
      </p:sp>
      <p:sp>
        <p:nvSpPr>
          <p:cNvPr id="239632" name="Text Box 16"/>
          <p:cNvSpPr txBox="1">
            <a:spLocks noChangeArrowheads="1"/>
          </p:cNvSpPr>
          <p:nvPr/>
        </p:nvSpPr>
        <p:spPr bwMode="auto">
          <a:xfrm>
            <a:off x="1905000" y="6424613"/>
            <a:ext cx="71770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CC0000"/>
                </a:solidFill>
                <a:latin typeface="Arial Narrow" charset="0"/>
              </a:rPr>
              <a:t>Uniformly charged sphere behaves like all the charge is on the single point in the center.</a:t>
            </a:r>
          </a:p>
        </p:txBody>
      </p:sp>
    </p:spTree>
    <p:extLst>
      <p:ext uri="{BB962C8B-B14F-4D97-AF65-F5344CB8AC3E}">
        <p14:creationId xmlns:p14="http://schemas.microsoft.com/office/powerpoint/2010/main" val="324617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25,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9275A1FD-4BA5-894D-8323-047C68310548}" type="slidenum">
              <a:rPr lang="en-US"/>
              <a:pPr/>
              <a:t>9</a:t>
            </a:fld>
            <a:endParaRPr lang="en-US"/>
          </a:p>
        </p:txBody>
      </p:sp>
      <p:sp>
        <p:nvSpPr>
          <p:cNvPr id="240642" name="Text Box 2"/>
          <p:cNvSpPr txBox="1">
            <a:spLocks noChangeArrowheads="1"/>
          </p:cNvSpPr>
          <p:nvPr/>
        </p:nvSpPr>
        <p:spPr bwMode="auto">
          <a:xfrm>
            <a:off x="1143000" y="4113213"/>
            <a:ext cx="670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Since                                          we obtain</a:t>
            </a:r>
          </a:p>
        </p:txBody>
      </p:sp>
      <p:sp>
        <p:nvSpPr>
          <p:cNvPr id="240643" name="Rectangle 3"/>
          <p:cNvSpPr>
            <a:spLocks noGrp="1" noChangeArrowheads="1"/>
          </p:cNvSpPr>
          <p:nvPr>
            <p:ph type="title"/>
          </p:nvPr>
        </p:nvSpPr>
        <p:spPr>
          <a:xfrm>
            <a:off x="228600" y="0"/>
            <a:ext cx="8686800" cy="762000"/>
          </a:xfrm>
        </p:spPr>
        <p:txBody>
          <a:bodyPr/>
          <a:lstStyle/>
          <a:p>
            <a:r>
              <a:rPr lang="en-US"/>
              <a:t>Example 23 – 6</a:t>
            </a:r>
          </a:p>
        </p:txBody>
      </p:sp>
      <p:sp>
        <p:nvSpPr>
          <p:cNvPr id="240644" name="Text Box 4"/>
          <p:cNvSpPr txBox="1">
            <a:spLocks noChangeArrowheads="1"/>
          </p:cNvSpPr>
          <p:nvPr/>
        </p:nvSpPr>
        <p:spPr bwMode="auto">
          <a:xfrm>
            <a:off x="381000" y="685800"/>
            <a:ext cx="8382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Work to bring two positive charges close together: </a:t>
            </a:r>
            <a:r>
              <a:rPr lang="en-US" sz="2800" dirty="0">
                <a:solidFill>
                  <a:schemeClr val="accent2"/>
                </a:solidFill>
                <a:latin typeface="Arial Narrow" charset="0"/>
              </a:rPr>
              <a:t>What is minimum work required by an external force to bring the charge q=3.00</a:t>
            </a:r>
            <a:r>
              <a:rPr lang="el-GR" sz="2800" dirty="0">
                <a:solidFill>
                  <a:schemeClr val="accent2"/>
                </a:solidFill>
              </a:rPr>
              <a:t>μ</a:t>
            </a:r>
            <a:r>
              <a:rPr lang="en-US" sz="2800" dirty="0">
                <a:solidFill>
                  <a:schemeClr val="accent2"/>
                </a:solidFill>
                <a:latin typeface="Arial Narrow" charset="0"/>
              </a:rPr>
              <a:t>C from a great distance away (</a:t>
            </a:r>
            <a:r>
              <a:rPr lang="en-US" sz="2800" dirty="0" err="1">
                <a:solidFill>
                  <a:schemeClr val="accent2"/>
                </a:solidFill>
                <a:latin typeface="Arial Narrow" charset="0"/>
              </a:rPr>
              <a:t>r</a:t>
            </a:r>
            <a:r>
              <a:rPr lang="en-US" sz="2800" dirty="0">
                <a:solidFill>
                  <a:schemeClr val="accent2"/>
                </a:solidFill>
                <a:latin typeface="Arial Narrow" charset="0"/>
              </a:rPr>
              <a:t>=∞) to a point 0.500m from a charge Q=20.0 </a:t>
            </a:r>
            <a:r>
              <a:rPr lang="el-GR" sz="2800" dirty="0">
                <a:solidFill>
                  <a:schemeClr val="accent2"/>
                </a:solidFill>
              </a:rPr>
              <a:t>μ</a:t>
            </a:r>
            <a:r>
              <a:rPr lang="en-US" sz="2800" dirty="0">
                <a:solidFill>
                  <a:schemeClr val="accent2"/>
                </a:solidFill>
                <a:latin typeface="Arial Narrow" charset="0"/>
              </a:rPr>
              <a:t>C?</a:t>
            </a:r>
          </a:p>
        </p:txBody>
      </p:sp>
      <p:sp>
        <p:nvSpPr>
          <p:cNvPr id="240645" name="Text Box 5"/>
          <p:cNvSpPr txBox="1">
            <a:spLocks noChangeArrowheads="1"/>
          </p:cNvSpPr>
          <p:nvPr/>
        </p:nvSpPr>
        <p:spPr bwMode="auto">
          <a:xfrm>
            <a:off x="457200" y="2422525"/>
            <a:ext cx="8382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What is the work done by the electric field in terms of potential energy and potential? </a:t>
            </a:r>
          </a:p>
        </p:txBody>
      </p:sp>
      <p:graphicFrame>
        <p:nvGraphicFramePr>
          <p:cNvPr id="240646" name="Object 6"/>
          <p:cNvGraphicFramePr>
            <a:graphicFrameLocks noChangeAspect="1"/>
          </p:cNvGraphicFramePr>
          <p:nvPr/>
        </p:nvGraphicFramePr>
        <p:xfrm>
          <a:off x="2209800" y="3429000"/>
          <a:ext cx="669925" cy="396875"/>
        </p:xfrm>
        <a:graphic>
          <a:graphicData uri="http://schemas.openxmlformats.org/presentationml/2006/ole">
            <mc:AlternateContent xmlns:mc="http://schemas.openxmlformats.org/markup-compatibility/2006">
              <mc:Choice xmlns:v="urn:schemas-microsoft-com:vml" Requires="v">
                <p:oleObj spid="_x0000_s104009" name="Equation" r:id="rId3" imgW="279360" imgH="164880" progId="Equation.DSMT4">
                  <p:embed/>
                </p:oleObj>
              </mc:Choice>
              <mc:Fallback>
                <p:oleObj name="Equation" r:id="rId3" imgW="279360" imgH="164880" progId="Equation.DSMT4">
                  <p:embed/>
                  <p:pic>
                    <p:nvPicPr>
                      <p:cNvPr id="2406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669925"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2165350" y="4114800"/>
          <a:ext cx="2863850" cy="533400"/>
        </p:xfrm>
        <a:graphic>
          <a:graphicData uri="http://schemas.openxmlformats.org/presentationml/2006/ole">
            <mc:AlternateContent xmlns:mc="http://schemas.openxmlformats.org/markup-compatibility/2006">
              <mc:Choice xmlns:v="urn:schemas-microsoft-com:vml" Requires="v">
                <p:oleObj spid="_x0000_s104010" name="Equation" r:id="rId5" imgW="1091880" imgH="203040" progId="Equation.DSMT4">
                  <p:embed/>
                </p:oleObj>
              </mc:Choice>
              <mc:Fallback>
                <p:oleObj name="Equation" r:id="rId5" imgW="1091880" imgH="203040" progId="Equation.DSMT4">
                  <p:embed/>
                  <p:pic>
                    <p:nvPicPr>
                      <p:cNvPr id="24064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114800"/>
                        <a:ext cx="2863850"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8" name="Object 8"/>
          <p:cNvGraphicFramePr>
            <a:graphicFrameLocks noChangeAspect="1"/>
          </p:cNvGraphicFramePr>
          <p:nvPr/>
        </p:nvGraphicFramePr>
        <p:xfrm>
          <a:off x="228600" y="4962525"/>
          <a:ext cx="498475" cy="295275"/>
        </p:xfrm>
        <a:graphic>
          <a:graphicData uri="http://schemas.openxmlformats.org/presentationml/2006/ole">
            <mc:AlternateContent xmlns:mc="http://schemas.openxmlformats.org/markup-compatibility/2006">
              <mc:Choice xmlns:v="urn:schemas-microsoft-com:vml" Requires="v">
                <p:oleObj spid="_x0000_s104011" name="Equation" r:id="rId7" imgW="279360" imgH="164880" progId="Equation.DSMT4">
                  <p:embed/>
                </p:oleObj>
              </mc:Choice>
              <mc:Fallback>
                <p:oleObj name="Equation" r:id="rId7" imgW="279360" imgH="164880" progId="Equation.DSMT4">
                  <p:embed/>
                  <p:pic>
                    <p:nvPicPr>
                      <p:cNvPr id="24064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62525"/>
                        <a:ext cx="498475" cy="295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0649" name="Text Box 9"/>
          <p:cNvSpPr txBox="1">
            <a:spLocks noChangeArrowheads="1"/>
          </p:cNvSpPr>
          <p:nvPr/>
        </p:nvSpPr>
        <p:spPr bwMode="auto">
          <a:xfrm>
            <a:off x="457200" y="5638800"/>
            <a:ext cx="8458200" cy="707886"/>
          </a:xfrm>
          <a:prstGeom prst="rect">
            <a:avLst/>
          </a:prstGeom>
          <a:solidFill>
            <a:srgbClr val="FFFF66"/>
          </a:solidFill>
          <a:ln w="38100">
            <a:solidFill>
              <a:srgbClr val="C00000"/>
            </a:solidFill>
            <a:miter lim="800000"/>
            <a:headEnd/>
            <a:tailEnd/>
          </a:ln>
          <a:effectLst/>
        </p:spPr>
        <p:txBody>
          <a:bodyPr wrap="square">
            <a:prstTxWarp prst="textNoShape">
              <a:avLst/>
            </a:prstTxWarp>
            <a:spAutoFit/>
          </a:bodyPr>
          <a:lstStyle/>
          <a:p>
            <a:pPr algn="ctr"/>
            <a:r>
              <a:rPr lang="en-US" sz="2000" b="1" dirty="0">
                <a:solidFill>
                  <a:srgbClr val="CC0000"/>
                </a:solidFill>
                <a:latin typeface="Arial Narrow" charset="0"/>
              </a:rPr>
              <a:t>Electric force does negative work.  In other words, an external force must do +1.08J of work to bring the 3.00</a:t>
            </a:r>
            <a:r>
              <a:rPr lang="en-US" sz="2000" b="1" dirty="0">
                <a:solidFill>
                  <a:srgbClr val="CC0000"/>
                </a:solidFill>
                <a:latin typeface="Symbol" charset="2"/>
              </a:rPr>
              <a:t>μ</a:t>
            </a:r>
            <a:r>
              <a:rPr lang="en-US" sz="2000" b="1" dirty="0">
                <a:solidFill>
                  <a:srgbClr val="CC0000"/>
                </a:solidFill>
                <a:latin typeface="Arial Narrow" charset="0"/>
              </a:rPr>
              <a:t>C charge from infinity to 0.500m to the charge 20.0</a:t>
            </a:r>
            <a:r>
              <a:rPr lang="en-US" sz="2000" b="1" dirty="0">
                <a:solidFill>
                  <a:srgbClr val="CC0000"/>
                </a:solidFill>
                <a:latin typeface="Symbol" charset="2"/>
              </a:rPr>
              <a:t>μ</a:t>
            </a:r>
            <a:r>
              <a:rPr lang="en-US" sz="2000" b="1" dirty="0">
                <a:solidFill>
                  <a:srgbClr val="CC0000"/>
                </a:solidFill>
                <a:latin typeface="Arial Narrow" charset="0"/>
              </a:rPr>
              <a:t>C.</a:t>
            </a:r>
          </a:p>
        </p:txBody>
      </p:sp>
      <p:graphicFrame>
        <p:nvGraphicFramePr>
          <p:cNvPr id="240650" name="Object 10"/>
          <p:cNvGraphicFramePr>
            <a:graphicFrameLocks noChangeAspect="1"/>
          </p:cNvGraphicFramePr>
          <p:nvPr/>
        </p:nvGraphicFramePr>
        <p:xfrm>
          <a:off x="2895600" y="3398838"/>
          <a:ext cx="1189038" cy="550862"/>
        </p:xfrm>
        <a:graphic>
          <a:graphicData uri="http://schemas.openxmlformats.org/presentationml/2006/ole">
            <mc:AlternateContent xmlns:mc="http://schemas.openxmlformats.org/markup-compatibility/2006">
              <mc:Choice xmlns:v="urn:schemas-microsoft-com:vml" Requires="v">
                <p:oleObj spid="_x0000_s104012" name="Equation" r:id="rId9" imgW="495300" imgH="228600" progId="Equation.DSMT4">
                  <p:embed/>
                </p:oleObj>
              </mc:Choice>
              <mc:Fallback>
                <p:oleObj name="Equation" r:id="rId9" imgW="495300" imgH="228600" progId="Equation.DSMT4">
                  <p:embed/>
                  <p:pic>
                    <p:nvPicPr>
                      <p:cNvPr id="240650" name="Object 10"/>
                      <p:cNvPicPr>
                        <a:picLocks noChangeAspect="1" noChangeArrowheads="1"/>
                      </p:cNvPicPr>
                      <p:nvPr/>
                    </p:nvPicPr>
                    <p:blipFill>
                      <a:blip r:embed="rId10"/>
                      <a:srcRect/>
                      <a:stretch>
                        <a:fillRect/>
                      </a:stretch>
                    </p:blipFill>
                    <p:spPr bwMode="auto">
                      <a:xfrm>
                        <a:off x="2895600" y="3398838"/>
                        <a:ext cx="1189038" cy="550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1" name="Object 11"/>
          <p:cNvGraphicFramePr>
            <a:graphicFrameLocks noChangeAspect="1"/>
          </p:cNvGraphicFramePr>
          <p:nvPr>
            <p:extLst>
              <p:ext uri="{D42A27DB-BD31-4B8C-83A1-F6EECF244321}">
                <p14:modId xmlns:p14="http://schemas.microsoft.com/office/powerpoint/2010/main" val="998983443"/>
              </p:ext>
            </p:extLst>
          </p:nvPr>
        </p:nvGraphicFramePr>
        <p:xfrm>
          <a:off x="4054475" y="3124200"/>
          <a:ext cx="2346325" cy="1100138"/>
        </p:xfrm>
        <a:graphic>
          <a:graphicData uri="http://schemas.openxmlformats.org/presentationml/2006/ole">
            <mc:AlternateContent xmlns:mc="http://schemas.openxmlformats.org/markup-compatibility/2006">
              <mc:Choice xmlns:v="urn:schemas-microsoft-com:vml" Requires="v">
                <p:oleObj spid="_x0000_s104013" name="Equation" r:id="rId11" imgW="977900" imgH="457200" progId="Equation.DSMT4">
                  <p:embed/>
                </p:oleObj>
              </mc:Choice>
              <mc:Fallback>
                <p:oleObj name="Equation" r:id="rId11" imgW="977900" imgH="457200" progId="Equation.DSMT4">
                  <p:embed/>
                  <p:pic>
                    <p:nvPicPr>
                      <p:cNvPr id="240651" name="Object 11"/>
                      <p:cNvPicPr>
                        <a:picLocks noChangeAspect="1" noChangeArrowheads="1"/>
                      </p:cNvPicPr>
                      <p:nvPr/>
                    </p:nvPicPr>
                    <p:blipFill>
                      <a:blip r:embed="rId12"/>
                      <a:srcRect/>
                      <a:stretch>
                        <a:fillRect/>
                      </a:stretch>
                    </p:blipFill>
                    <p:spPr bwMode="auto">
                      <a:xfrm>
                        <a:off x="4054475" y="3124200"/>
                        <a:ext cx="23463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2" name="Object 12"/>
          <p:cNvGraphicFramePr>
            <a:graphicFrameLocks noChangeAspect="1"/>
          </p:cNvGraphicFramePr>
          <p:nvPr/>
        </p:nvGraphicFramePr>
        <p:xfrm>
          <a:off x="762000" y="4724400"/>
          <a:ext cx="1631950" cy="817563"/>
        </p:xfrm>
        <a:graphic>
          <a:graphicData uri="http://schemas.openxmlformats.org/presentationml/2006/ole">
            <mc:AlternateContent xmlns:mc="http://schemas.openxmlformats.org/markup-compatibility/2006">
              <mc:Choice xmlns:v="urn:schemas-microsoft-com:vml" Requires="v">
                <p:oleObj spid="_x0000_s104014" name="Equation" r:id="rId13" imgW="914400" imgH="457200" progId="Equation.DSMT4">
                  <p:embed/>
                </p:oleObj>
              </mc:Choice>
              <mc:Fallback>
                <p:oleObj name="Equation" r:id="rId13" imgW="914400" imgH="457200" progId="Equation.DSMT4">
                  <p:embed/>
                  <p:pic>
                    <p:nvPicPr>
                      <p:cNvPr id="240652" name="Object 12"/>
                      <p:cNvPicPr>
                        <a:picLocks noChangeAspect="1" noChangeArrowheads="1"/>
                      </p:cNvPicPr>
                      <p:nvPr/>
                    </p:nvPicPr>
                    <p:blipFill>
                      <a:blip r:embed="rId14"/>
                      <a:srcRect/>
                      <a:stretch>
                        <a:fillRect/>
                      </a:stretch>
                    </p:blipFill>
                    <p:spPr bwMode="auto">
                      <a:xfrm>
                        <a:off x="762000" y="4724400"/>
                        <a:ext cx="1631950" cy="817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3" name="Object 13"/>
          <p:cNvGraphicFramePr>
            <a:graphicFrameLocks noChangeAspect="1"/>
          </p:cNvGraphicFramePr>
          <p:nvPr/>
        </p:nvGraphicFramePr>
        <p:xfrm>
          <a:off x="2362200" y="4789488"/>
          <a:ext cx="1227138" cy="749300"/>
        </p:xfrm>
        <a:graphic>
          <a:graphicData uri="http://schemas.openxmlformats.org/presentationml/2006/ole">
            <mc:AlternateContent xmlns:mc="http://schemas.openxmlformats.org/markup-compatibility/2006">
              <mc:Choice xmlns:v="urn:schemas-microsoft-com:vml" Requires="v">
                <p:oleObj spid="_x0000_s104015" name="Equation" r:id="rId15" imgW="685800" imgH="419100" progId="Equation.DSMT4">
                  <p:embed/>
                </p:oleObj>
              </mc:Choice>
              <mc:Fallback>
                <p:oleObj name="Equation" r:id="rId15" imgW="685800" imgH="419100" progId="Equation.DSMT4">
                  <p:embed/>
                  <p:pic>
                    <p:nvPicPr>
                      <p:cNvPr id="240653" name="Object 13"/>
                      <p:cNvPicPr>
                        <a:picLocks noChangeAspect="1" noChangeArrowheads="1"/>
                      </p:cNvPicPr>
                      <p:nvPr/>
                    </p:nvPicPr>
                    <p:blipFill>
                      <a:blip r:embed="rId16"/>
                      <a:srcRect/>
                      <a:stretch>
                        <a:fillRect/>
                      </a:stretch>
                    </p:blipFill>
                    <p:spPr bwMode="auto">
                      <a:xfrm>
                        <a:off x="2362200" y="4789488"/>
                        <a:ext cx="1227138" cy="749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nvGraphicFramePr>
        <p:xfrm>
          <a:off x="3635375" y="4791075"/>
          <a:ext cx="5402263" cy="650875"/>
        </p:xfrm>
        <a:graphic>
          <a:graphicData uri="http://schemas.openxmlformats.org/presentationml/2006/ole">
            <mc:AlternateContent xmlns:mc="http://schemas.openxmlformats.org/markup-compatibility/2006">
              <mc:Choice xmlns:v="urn:schemas-microsoft-com:vml" Requires="v">
                <p:oleObj spid="_x0000_s104016" name="Equation" r:id="rId17" imgW="3810000" imgH="457200" progId="Equation.DSMT4">
                  <p:embed/>
                </p:oleObj>
              </mc:Choice>
              <mc:Fallback>
                <p:oleObj name="Equation" r:id="rId17" imgW="3810000" imgH="457200" progId="Equation.DSMT4">
                  <p:embed/>
                  <p:pic>
                    <p:nvPicPr>
                      <p:cNvPr id="240654" name="Object 14"/>
                      <p:cNvPicPr>
                        <a:picLocks noChangeAspect="1" noChangeArrowheads="1"/>
                      </p:cNvPicPr>
                      <p:nvPr/>
                    </p:nvPicPr>
                    <p:blipFill>
                      <a:blip r:embed="rId18"/>
                      <a:srcRect/>
                      <a:stretch>
                        <a:fillRect/>
                      </a:stretch>
                    </p:blipFill>
                    <p:spPr bwMode="auto">
                      <a:xfrm>
                        <a:off x="3635375" y="4791075"/>
                        <a:ext cx="5402263"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5837412"/>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29272</TotalTime>
  <Words>2316</Words>
  <Application>Microsoft Macintosh PowerPoint</Application>
  <PresentationFormat>On-screen Show (4:3)</PresentationFormat>
  <Paragraphs>230</Paragraphs>
  <Slides>21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 Narrow</vt:lpstr>
      <vt:lpstr>Monotype Corsiva</vt:lpstr>
      <vt:lpstr>Symbol</vt:lpstr>
      <vt:lpstr>Times New Roman</vt:lpstr>
      <vt:lpstr>phys1443-spring02</vt:lpstr>
      <vt:lpstr>Equation</vt:lpstr>
      <vt:lpstr>PHYS 1444 – Section 002 Lecture 9</vt:lpstr>
      <vt:lpstr>Announcements</vt:lpstr>
      <vt:lpstr>PowerPoint Presentation</vt:lpstr>
      <vt:lpstr>Reminder: Special Project #3</vt:lpstr>
      <vt:lpstr>Electric Potential due to Point Charges</vt:lpstr>
      <vt:lpstr>Electric Potential due to Point Charges</vt:lpstr>
      <vt:lpstr>Properties of the Electric Potential</vt:lpstr>
      <vt:lpstr>Shape of the Electric Potential</vt:lpstr>
      <vt:lpstr>Example 23 – 6</vt:lpstr>
      <vt:lpstr>Electric Potential by Charge Distributions</vt:lpstr>
      <vt:lpstr>Example </vt:lpstr>
      <vt:lpstr>Example 23 – 8 </vt:lpstr>
      <vt:lpstr>Equi-potential Surfaces</vt:lpstr>
      <vt:lpstr>Equi-potential Surfaces</vt:lpstr>
      <vt:lpstr>Electric Potential due to Electric Dipoles</vt:lpstr>
      <vt:lpstr>E Determined from V</vt:lpstr>
      <vt:lpstr>E Determined from V</vt:lpstr>
      <vt:lpstr>Electrostatic Potential Energy</vt:lpstr>
      <vt:lpstr>Electrostatic Potential Energy; Two charges</vt:lpstr>
      <vt:lpstr>Electrostatic Potential Energy; Three Charges</vt:lpstr>
      <vt:lpstr>Electrostatic Potential Energy: electron Volt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673</cp:revision>
  <dcterms:created xsi:type="dcterms:W3CDTF">2012-01-19T04:21:20Z</dcterms:created>
  <dcterms:modified xsi:type="dcterms:W3CDTF">2019-09-25T17:27:39Z</dcterms:modified>
</cp:coreProperties>
</file>