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481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/>
    <p:restoredTop sz="94660"/>
  </p:normalViewPr>
  <p:slideViewPr>
    <p:cSldViewPr>
      <p:cViewPr varScale="1">
        <p:scale>
          <a:sx n="142" d="100"/>
          <a:sy n="142" d="100"/>
        </p:scale>
        <p:origin x="1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e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emf"/><Relationship Id="rId7" Type="http://schemas.openxmlformats.org/officeDocument/2006/relationships/image" Target="../media/image34.wmf"/><Relationship Id="rId12" Type="http://schemas.openxmlformats.org/officeDocument/2006/relationships/image" Target="../media/image39.e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e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40.jpeg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22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9.jpeg"/><Relationship Id="rId21" Type="http://schemas.openxmlformats.org/officeDocument/2006/relationships/image" Target="../media/image66.w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4.wmf"/><Relationship Id="rId25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1.e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image" Target="../media/image67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10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5645" y="1531203"/>
            <a:ext cx="2784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Sept. 30,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308712" y="2286000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pitchFamily="-84" charset="0"/>
              </a:rPr>
              <a:t>CH 23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Electrostatic Potential Energy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24 Capacitance etc..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Capacitors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457200"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25971A7F-85EF-4349-845B-09D81263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2" y="6015335"/>
            <a:ext cx="792569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#7, due 11pm, Wednesday, Oct. 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C7B-B6E8-4E41-A13E-C0D6634838F6}" type="slidenum">
              <a:rPr lang="en-US"/>
              <a:pPr/>
              <a:t>10</a:t>
            </a:fld>
            <a:endParaRPr lang="en-US"/>
          </a:p>
        </p:txBody>
      </p:sp>
      <p:pic>
        <p:nvPicPr>
          <p:cNvPr id="205841" name="Picture 17" descr="FG24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09650"/>
            <a:ext cx="5181600" cy="19621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Determination of Capacitance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a capacitor with a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Let’s 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Plates have area A each and separated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 for parallel plates is E=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σ/ε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Arial Narrow" charset="0"/>
                <a:cs typeface="Arial Narrow" charset="0"/>
              </a:rPr>
              <a:t>Q/A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we take the integral from the lower potential (a) to the higher potential (b) along the field line, we obtain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from the formula: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do you notice?</a:t>
            </a:r>
          </a:p>
        </p:txBody>
      </p:sp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3429000" y="3352800"/>
          <a:ext cx="687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1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2058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687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3" name="Object 19"/>
          <p:cNvGraphicFramePr>
            <a:graphicFrameLocks noChangeAspect="1"/>
          </p:cNvGraphicFramePr>
          <p:nvPr/>
        </p:nvGraphicFramePr>
        <p:xfrm>
          <a:off x="609600" y="4845050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2058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45050"/>
                        <a:ext cx="5159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4" name="Object 20"/>
          <p:cNvGraphicFramePr>
            <a:graphicFrameLocks noChangeAspect="1"/>
          </p:cNvGraphicFramePr>
          <p:nvPr/>
        </p:nvGraphicFramePr>
        <p:xfrm>
          <a:off x="3657600" y="5386388"/>
          <a:ext cx="2667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2058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86388"/>
                        <a:ext cx="2667000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6477000" y="5410200"/>
            <a:ext cx="25908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only depends on the area and the distance of the plates and the permittivity of the medium between them.</a:t>
            </a:r>
          </a:p>
        </p:txBody>
      </p:sp>
      <p:graphicFrame>
        <p:nvGraphicFramePr>
          <p:cNvPr id="205847" name="Object 23"/>
          <p:cNvGraphicFramePr>
            <a:graphicFrameLocks noChangeAspect="1"/>
          </p:cNvGraphicFramePr>
          <p:nvPr/>
        </p:nvGraphicFramePr>
        <p:xfrm>
          <a:off x="1108075" y="4876800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2058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6800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8" name="Object 24"/>
          <p:cNvGraphicFramePr>
            <a:graphicFrameLocks noChangeAspect="1"/>
          </p:cNvGraphicFramePr>
          <p:nvPr/>
        </p:nvGraphicFramePr>
        <p:xfrm>
          <a:off x="1970087" y="4765675"/>
          <a:ext cx="1687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5" name="Equation" r:id="rId12" imgW="1079500" imgH="342900" progId="Equation.DSMT4">
                  <p:embed/>
                </p:oleObj>
              </mc:Choice>
              <mc:Fallback>
                <p:oleObj name="Equation" r:id="rId12" imgW="1079500" imgH="342900" progId="Equation.DSMT4">
                  <p:embed/>
                  <p:pic>
                    <p:nvPicPr>
                      <p:cNvPr id="2058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7" y="4765675"/>
                        <a:ext cx="1687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9" name="Object 25"/>
          <p:cNvGraphicFramePr>
            <a:graphicFrameLocks noChangeAspect="1"/>
          </p:cNvGraphicFramePr>
          <p:nvPr/>
        </p:nvGraphicFramePr>
        <p:xfrm>
          <a:off x="3581400" y="4724400"/>
          <a:ext cx="933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6" name="Equation" r:id="rId14" imgW="596880" imgH="330120" progId="Equation.DSMT4">
                  <p:embed/>
                </p:oleObj>
              </mc:Choice>
              <mc:Fallback>
                <p:oleObj name="Equation" r:id="rId14" imgW="596880" imgH="330120" progId="Equation.DSMT4">
                  <p:embed/>
                  <p:pic>
                    <p:nvPicPr>
                      <p:cNvPr id="2058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933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/>
        </p:nvGraphicFramePr>
        <p:xfrm>
          <a:off x="4476750" y="4724400"/>
          <a:ext cx="933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7" name="Equation" r:id="rId16" imgW="596880" imgH="406080" progId="Equation.DSMT4">
                  <p:embed/>
                </p:oleObj>
              </mc:Choice>
              <mc:Fallback>
                <p:oleObj name="Equation" r:id="rId16" imgW="596880" imgH="406080" progId="Equation.DSMT4">
                  <p:embed/>
                  <p:pic>
                    <p:nvPicPr>
                      <p:cNvPr id="2058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24400"/>
                        <a:ext cx="9334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1" name="Object 27"/>
          <p:cNvGraphicFramePr>
            <a:graphicFrameLocks noChangeAspect="1"/>
          </p:cNvGraphicFramePr>
          <p:nvPr/>
        </p:nvGraphicFramePr>
        <p:xfrm>
          <a:off x="5405438" y="4724400"/>
          <a:ext cx="1071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8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2058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724400"/>
                        <a:ext cx="10715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2" name="Object 28"/>
          <p:cNvGraphicFramePr>
            <a:graphicFrameLocks noChangeAspect="1"/>
          </p:cNvGraphicFramePr>
          <p:nvPr/>
        </p:nvGraphicFramePr>
        <p:xfrm>
          <a:off x="6396038" y="4738688"/>
          <a:ext cx="1071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9" name="Equation" r:id="rId20" imgW="685800" imgH="406080" progId="Equation.DSMT4">
                  <p:embed/>
                </p:oleObj>
              </mc:Choice>
              <mc:Fallback>
                <p:oleObj name="Equation" r:id="rId20" imgW="685800" imgH="406080" progId="Equation.DSMT4">
                  <p:embed/>
                  <p:pic>
                    <p:nvPicPr>
                      <p:cNvPr id="2058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38688"/>
                        <a:ext cx="1071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3" name="Object 29"/>
          <p:cNvGraphicFramePr>
            <a:graphicFrameLocks noChangeAspect="1"/>
          </p:cNvGraphicFramePr>
          <p:nvPr/>
        </p:nvGraphicFramePr>
        <p:xfrm>
          <a:off x="7456488" y="4714875"/>
          <a:ext cx="1209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0" name="Equation" r:id="rId22" imgW="774700" imgH="419100" progId="Equation.DSMT4">
                  <p:embed/>
                </p:oleObj>
              </mc:Choice>
              <mc:Fallback>
                <p:oleObj name="Equation" r:id="rId22" imgW="774700" imgH="419100" progId="Equation.DSMT4">
                  <p:embed/>
                  <p:pic>
                    <p:nvPicPr>
                      <p:cNvPr id="2058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714875"/>
                        <a:ext cx="12096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4" name="Object 30"/>
          <p:cNvGraphicFramePr>
            <a:graphicFrameLocks noChangeAspect="1"/>
          </p:cNvGraphicFramePr>
          <p:nvPr/>
        </p:nvGraphicFramePr>
        <p:xfrm>
          <a:off x="8688388" y="4724400"/>
          <a:ext cx="455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1" name="Equation" r:id="rId24" imgW="291960" imgH="406080" progId="Equation.DSMT4">
                  <p:embed/>
                </p:oleObj>
              </mc:Choice>
              <mc:Fallback>
                <p:oleObj name="Equation" r:id="rId24" imgW="291960" imgH="406080" progId="Equation.DSMT4">
                  <p:embed/>
                  <p:pic>
                    <p:nvPicPr>
                      <p:cNvPr id="2058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4724400"/>
                        <a:ext cx="4556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/>
        </p:nvGraphicFramePr>
        <p:xfrm>
          <a:off x="4103688" y="3186113"/>
          <a:ext cx="12176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2" name="Equation" r:id="rId26" imgW="584200" imgH="342900" progId="Equation.DSMT4">
                  <p:embed/>
                </p:oleObj>
              </mc:Choice>
              <mc:Fallback>
                <p:oleObj name="Equation" r:id="rId26" imgW="584200" imgH="342900" progId="Equation.DSMT4">
                  <p:embed/>
                  <p:pic>
                    <p:nvPicPr>
                      <p:cNvPr id="20585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186113"/>
                        <a:ext cx="12176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724400" y="4716463"/>
            <a:ext cx="1371600" cy="617537"/>
            <a:chOff x="2976" y="2971"/>
            <a:chExt cx="864" cy="389"/>
          </a:xfrm>
        </p:grpSpPr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 rot="-732245">
              <a:off x="3600" y="2976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05859" name="AutoShape 35"/>
            <p:cNvCxnSpPr>
              <a:cxnSpLocks noChangeShapeType="1"/>
              <a:endCxn id="205857" idx="0"/>
            </p:cNvCxnSpPr>
            <p:nvPr/>
          </p:nvCxnSpPr>
          <p:spPr bwMode="auto">
            <a:xfrm rot="16200000">
              <a:off x="3393" y="2692"/>
              <a:ext cx="5" cy="563"/>
            </a:xfrm>
            <a:prstGeom prst="curvedConnector3">
              <a:avLst>
                <a:gd name="adj1" fmla="val 7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  <p:bldP spid="20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11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/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2068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7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2068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8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2068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2068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2068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8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5" grpId="0"/>
      <p:bldP spid="2068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12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219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0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2191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1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219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2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2191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3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2191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2191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5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2191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6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2191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7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2191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/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8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2191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9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2191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0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2191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2" grpId="0"/>
      <p:bldP spid="219147" grpId="0"/>
      <p:bldP spid="219148" grpId="0"/>
      <p:bldP spid="219151" grpId="0" animBg="1"/>
      <p:bldP spid="219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D743-191A-754A-81FD-0BCB534E924C}" type="slidenum">
              <a:rPr lang="en-US"/>
              <a:pPr/>
              <a:t>13</a:t>
            </a:fld>
            <a:endParaRPr lang="en-US"/>
          </a:p>
        </p:txBody>
      </p:sp>
      <p:pic>
        <p:nvPicPr>
          <p:cNvPr id="228363" name="Picture 11" descr="FG24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3200400" cy="2400300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3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Spherical capacitor: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spherical capacitor consists of two thin concentric spherical conducting shells, of radius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as in the figure.  The inner shell carries a uniformly distributed charge Q on its surface and the outer shell an equal but opposite charge –Q.  Determine the capacitance of the two shells. 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Gauss’ law, the electric field outside a uniformly charged conducting sphere is   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400800" y="2846388"/>
          <a:ext cx="15462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6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228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46388"/>
                        <a:ext cx="15462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the potential difference between a and b is</a:t>
            </a: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628650" y="4170363"/>
          <a:ext cx="158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7" name="Equation" r:id="rId6" imgW="1016000" imgH="342900" progId="Equation.DSMT4">
                  <p:embed/>
                </p:oleObj>
              </mc:Choice>
              <mc:Fallback>
                <p:oleObj name="Equation" r:id="rId6" imgW="1016000" imgH="342900" progId="Equation.DSMT4">
                  <p:embed/>
                  <p:pic>
                    <p:nvPicPr>
                      <p:cNvPr id="228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70363"/>
                        <a:ext cx="158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/>
        </p:nvGraphicFramePr>
        <p:xfrm>
          <a:off x="3505200" y="5410200"/>
          <a:ext cx="3603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8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2283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3603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57200" y="5424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capacitance is</a:t>
            </a: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/>
        </p:nvGraphicFramePr>
        <p:xfrm>
          <a:off x="914400" y="4695825"/>
          <a:ext cx="1166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9" name="Equation" r:id="rId10" imgW="800100" imgH="342900" progId="Equation.DSMT4">
                  <p:embed/>
                </p:oleObj>
              </mc:Choice>
              <mc:Fallback>
                <p:oleObj name="Equation" r:id="rId10" imgW="800100" imgH="342900" progId="Equation.DSMT4">
                  <p:embed/>
                  <p:pic>
                    <p:nvPicPr>
                      <p:cNvPr id="2283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95825"/>
                        <a:ext cx="1166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16"/>
          <p:cNvGraphicFramePr>
            <a:graphicFrameLocks noChangeAspect="1"/>
          </p:cNvGraphicFramePr>
          <p:nvPr/>
        </p:nvGraphicFramePr>
        <p:xfrm>
          <a:off x="2082800" y="4637088"/>
          <a:ext cx="14081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0"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2283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637088"/>
                        <a:ext cx="14081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3494088" y="4595813"/>
          <a:ext cx="2409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1" name="Equation" r:id="rId14" imgW="1650960" imgH="469800" progId="Equation.DSMT4">
                  <p:embed/>
                </p:oleObj>
              </mc:Choice>
              <mc:Fallback>
                <p:oleObj name="Equation" r:id="rId14" imgW="1650960" imgH="469800" progId="Equation.DSMT4">
                  <p:embed/>
                  <p:pic>
                    <p:nvPicPr>
                      <p:cNvPr id="2283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595813"/>
                        <a:ext cx="2409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5905500" y="4605338"/>
          <a:ext cx="1482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2" name="Equation" r:id="rId16" imgW="1015920" imgH="457200" progId="Equation.DSMT4">
                  <p:embed/>
                </p:oleObj>
              </mc:Choice>
              <mc:Fallback>
                <p:oleObj name="Equation" r:id="rId16" imgW="1015920" imgH="457200" progId="Equation.DSMT4">
                  <p:embed/>
                  <p:pic>
                    <p:nvPicPr>
                      <p:cNvPr id="2283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605338"/>
                        <a:ext cx="14827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7391400" y="4605338"/>
          <a:ext cx="1295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3" name="Equation" r:id="rId18" imgW="888840" imgH="457200" progId="Equation.DSMT4">
                  <p:embed/>
                </p:oleObj>
              </mc:Choice>
              <mc:Fallback>
                <p:oleObj name="Equation" r:id="rId18" imgW="888840" imgH="457200" progId="Equation.DSMT4">
                  <p:embed/>
                  <p:pic>
                    <p:nvPicPr>
                      <p:cNvPr id="2283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05338"/>
                        <a:ext cx="1295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/>
        </p:nvGraphicFramePr>
        <p:xfrm>
          <a:off x="3962400" y="5257800"/>
          <a:ext cx="395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4" name="Equation" r:id="rId20" imgW="279360" imgH="368280" progId="Equation.DSMT4">
                  <p:embed/>
                </p:oleObj>
              </mc:Choice>
              <mc:Fallback>
                <p:oleObj name="Equation" r:id="rId20" imgW="279360" imgH="368280" progId="Equation.DSMT4">
                  <p:embed/>
                  <p:pic>
                    <p:nvPicPr>
                      <p:cNvPr id="2283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3952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3" name="Object 21"/>
          <p:cNvGraphicFramePr>
            <a:graphicFrameLocks noChangeAspect="1"/>
          </p:cNvGraphicFramePr>
          <p:nvPr/>
        </p:nvGraphicFramePr>
        <p:xfrm>
          <a:off x="4368800" y="5248275"/>
          <a:ext cx="14049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5" name="Equation" r:id="rId22" imgW="990600" imgH="647700" progId="Equation.DSMT4">
                  <p:embed/>
                </p:oleObj>
              </mc:Choice>
              <mc:Fallback>
                <p:oleObj name="Equation" r:id="rId22" imgW="990600" imgH="647700" progId="Equation.DSMT4">
                  <p:embed/>
                  <p:pic>
                    <p:nvPicPr>
                      <p:cNvPr id="2283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248275"/>
                        <a:ext cx="14049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4" name="Object 22"/>
          <p:cNvGraphicFramePr>
            <a:graphicFrameLocks noChangeAspect="1"/>
          </p:cNvGraphicFramePr>
          <p:nvPr/>
        </p:nvGraphicFramePr>
        <p:xfrm>
          <a:off x="6019800" y="5410200"/>
          <a:ext cx="7731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6" name="Equation" r:id="rId24" imgW="545760" imgH="406080" progId="Equation.DSMT4">
                  <p:embed/>
                </p:oleObj>
              </mc:Choice>
              <mc:Fallback>
                <p:oleObj name="Equation" r:id="rId24" imgW="545760" imgH="406080" progId="Equation.DSMT4">
                  <p:embed/>
                  <p:pic>
                    <p:nvPicPr>
                      <p:cNvPr id="2283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0200"/>
                        <a:ext cx="7731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7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/>
      <p:bldP spid="228356" grpId="0"/>
      <p:bldP spid="228358" grpId="0"/>
      <p:bldP spid="228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0CC-63D9-0049-BB13-AC6C5DA6C79D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 Cont’d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single isolated conductor can be said to have a capacitance, 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 can still be defined as the ratio of the charge to the absolute potential V on the conductor.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Q=CV.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of a single conducting sphere of radius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can be obtained 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3400" y="5410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its capacitance is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066800" y="4572000"/>
          <a:ext cx="55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07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524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/>
        </p:nvGraphicFramePr>
        <p:xfrm>
          <a:off x="6105525" y="4606925"/>
          <a:ext cx="9667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9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2078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606925"/>
                        <a:ext cx="9667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/>
        </p:nvGraphicFramePr>
        <p:xfrm>
          <a:off x="4214813" y="5386388"/>
          <a:ext cx="1957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Equation" r:id="rId7" imgW="901700" imgH="381000" progId="Equation.DSMT4">
                  <p:embed/>
                </p:oleObj>
              </mc:Choice>
              <mc:Fallback>
                <p:oleObj name="Equation" r:id="rId7" imgW="901700" imgH="381000" progId="Equation.DSMT4">
                  <p:embed/>
                  <p:pic>
                    <p:nvPicPr>
                      <p:cNvPr id="207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86388"/>
                        <a:ext cx="1957387" cy="877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/>
        </p:nvGraphicFramePr>
        <p:xfrm>
          <a:off x="1550988" y="4267200"/>
          <a:ext cx="21526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Equation" r:id="rId9" imgW="990600" imgH="457200" progId="Equation.DSMT4">
                  <p:embed/>
                </p:oleObj>
              </mc:Choice>
              <mc:Fallback>
                <p:oleObj name="Equation" r:id="rId9" imgW="990600" imgH="457200" progId="Equation.DSMT4">
                  <p:embed/>
                  <p:pic>
                    <p:nvPicPr>
                      <p:cNvPr id="207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67200"/>
                        <a:ext cx="21526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/>
        </p:nvGraphicFramePr>
        <p:xfrm>
          <a:off x="3670300" y="4384675"/>
          <a:ext cx="9382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2" name="Equation" r:id="rId11" imgW="431800" imgH="419100" progId="Equation.DSMT4">
                  <p:embed/>
                </p:oleObj>
              </mc:Choice>
              <mc:Fallback>
                <p:oleObj name="Equation" r:id="rId11" imgW="431800" imgH="419100" progId="Equation.DSMT4">
                  <p:embed/>
                  <p:pic>
                    <p:nvPicPr>
                      <p:cNvPr id="2078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84675"/>
                        <a:ext cx="9382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5191125" y="4648200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 Narrow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4937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  <p:bldP spid="207888" grpId="0" build="p"/>
      <p:bldP spid="2078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257800"/>
          </a:xfrm>
        </p:spPr>
        <p:txBody>
          <a:bodyPr/>
          <a:lstStyle/>
          <a:p>
            <a:pPr eaLnBrk="1" hangingPunct="1"/>
            <a:r>
              <a:rPr lang="en-US" sz="2400" dirty="0"/>
              <a:t>Bring out Special Project #3</a:t>
            </a:r>
          </a:p>
          <a:p>
            <a:pPr eaLnBrk="1" hangingPunct="1"/>
            <a:r>
              <a:rPr lang="en-US" sz="2400" dirty="0"/>
              <a:t>Mark your calendar for the two triple extra credit </a:t>
            </a:r>
            <a:r>
              <a:rPr lang="en-US" sz="2400" dirty="0" err="1"/>
              <a:t>colloquiua</a:t>
            </a:r>
            <a:endParaRPr lang="en-US" sz="2400" dirty="0"/>
          </a:p>
          <a:p>
            <a:pPr lvl="1" eaLnBrk="1" hangingPunct="1"/>
            <a:r>
              <a:rPr lang="en-US" sz="2000" dirty="0"/>
              <a:t>Oct. 29: Professor </a:t>
            </a:r>
            <a:r>
              <a:rPr lang="en-US" sz="2000" dirty="0" err="1"/>
              <a:t>Liangtao</a:t>
            </a:r>
            <a:r>
              <a:rPr lang="en-US" sz="2000" dirty="0"/>
              <a:t> Wang of U. of Chicago</a:t>
            </a:r>
          </a:p>
          <a:p>
            <a:pPr lvl="1" eaLnBrk="1" hangingPunct="1"/>
            <a:r>
              <a:rPr lang="en-US" sz="2000" dirty="0"/>
              <a:t>Nov. 13: Professor Hitoshi Murayama of </a:t>
            </a:r>
            <a:r>
              <a:rPr lang="en-US" sz="2000"/>
              <a:t>UC Berkeley</a:t>
            </a:r>
            <a:endParaRPr lang="en-US" sz="2000" dirty="0"/>
          </a:p>
          <a:p>
            <a:pPr eaLnBrk="1" hangingPunct="1"/>
            <a:r>
              <a:rPr lang="en-US" sz="2400" dirty="0"/>
              <a:t>Quiz #2</a:t>
            </a:r>
          </a:p>
          <a:p>
            <a:pPr lvl="1" eaLnBrk="1" hangingPunct="1"/>
            <a:r>
              <a:rPr lang="en-US" sz="2000" dirty="0"/>
              <a:t>This Wednesday, Oct. 2 at the beginning of the class </a:t>
            </a:r>
          </a:p>
          <a:p>
            <a:pPr lvl="1" eaLnBrk="1" hangingPunct="1"/>
            <a:r>
              <a:rPr lang="en-US" sz="2000" dirty="0"/>
              <a:t>Covers CH22.1 through what we cover in class today </a:t>
            </a:r>
            <a:r>
              <a:rPr lang="en-US" sz="1800" dirty="0"/>
              <a:t>(CH24.3 or 24.4)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/>
            <a:r>
              <a:rPr lang="en-US" sz="2000" dirty="0"/>
              <a:t>No derivations, word definitions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Sept. 30,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Energy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case in which a 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is under 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211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/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211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/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2119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/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2119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3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 ∞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the 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5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 location 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certain distances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potential energy 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system or N charge system?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2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3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4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215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5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215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6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215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7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2150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8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215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9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215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0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2150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1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in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eV is defined as the energy acquired by a particle carrying the magnitude of the charge 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NOT a 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0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216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1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216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2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9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7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a capacitor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surge protectors, binary circuits, memory, etc…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the capacitor different than the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37163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E430A0CC-1A65-814C-981A-7D007EE5555C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1816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0999" y="609600"/>
            <a:ext cx="8460581" cy="20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 is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04800" y="419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do you draw symbols for a capacitor and a battery in a circuit diagram?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2038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76800" y="48768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683375" y="5181600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97" grpId="0" build="p"/>
      <p:bldP spid="2038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9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the other 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battery terminals,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 on each  capacitor plate is 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the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204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5119350" cy="33855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is the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 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F 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7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12" grpId="0" animBg="1"/>
      <p:bldP spid="204813" grpId="0"/>
      <p:bldP spid="204814" grpId="0" animBg="1"/>
      <p:bldP spid="204815" grpId="0" animBg="1"/>
      <p:bldP spid="20481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29961</TotalTime>
  <Words>1586</Words>
  <Application>Microsoft Macintosh PowerPoint</Application>
  <PresentationFormat>On-screen Show (4:3)</PresentationFormat>
  <Paragraphs>171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10</vt:lpstr>
      <vt:lpstr>Announcements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24 – 1</vt:lpstr>
      <vt:lpstr>Example 24 – 1</vt:lpstr>
      <vt:lpstr>Example 24 – 3</vt:lpstr>
      <vt:lpstr>Capacitor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693</cp:revision>
  <dcterms:created xsi:type="dcterms:W3CDTF">2012-01-19T04:21:20Z</dcterms:created>
  <dcterms:modified xsi:type="dcterms:W3CDTF">2019-09-30T20:02:33Z</dcterms:modified>
</cp:coreProperties>
</file>