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481" r:id="rId3"/>
    <p:sldId id="634" r:id="rId4"/>
    <p:sldId id="608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35" r:id="rId17"/>
    <p:sldId id="633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5"/>
    <p:restoredTop sz="94660"/>
  </p:normalViewPr>
  <p:slideViewPr>
    <p:cSldViewPr>
      <p:cViewPr varScale="1">
        <p:scale>
          <a:sx n="136" d="100"/>
          <a:sy n="136" d="100"/>
        </p:scale>
        <p:origin x="216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wmf"/><Relationship Id="rId7" Type="http://schemas.openxmlformats.org/officeDocument/2006/relationships/image" Target="../media/image22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18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5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3548" y="1531203"/>
            <a:ext cx="2888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Oct. 2,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74AB4F-D8E9-754F-B6F3-C37DEBE1BAF1}"/>
              </a:ext>
            </a:extLst>
          </p:cNvPr>
          <p:cNvSpPr txBox="1">
            <a:spLocks/>
          </p:cNvSpPr>
          <p:nvPr/>
        </p:nvSpPr>
        <p:spPr bwMode="auto">
          <a:xfrm>
            <a:off x="1308712" y="2286000"/>
            <a:ext cx="6920888" cy="32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pitchFamily="-84" charset="0"/>
              </a:rPr>
              <a:t>CH 24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Molecular description of Dielectric Material</a:t>
            </a:r>
            <a:endParaRPr lang="en-US" sz="4000" dirty="0">
              <a:latin typeface="Arial Narrow" charset="0"/>
            </a:endParaRP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 25 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Electric Current and Resistance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3970-AE4E-654D-9A31-FFD8592EC514}" type="slidenum">
              <a:rPr lang="en-US"/>
              <a:pPr/>
              <a:t>10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 8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Energy store in a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camera flash unit stores energy in a 150</a:t>
            </a:r>
            <a:r>
              <a:rPr lang="en-US" sz="2800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 capacitor at 200V.  How much electric energy can be stored?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9600" y="33670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we use the one with C and V:     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791200" y="2224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Umm.. Which one?  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609600" y="22240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the formula for stored energy.   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609600" y="2833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do we know from the problem? 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8674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C and V </a:t>
            </a:r>
          </a:p>
        </p:txBody>
      </p:sp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5105400" y="3260725"/>
          <a:ext cx="1524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7" name="Equation" r:id="rId3" imgW="660240" imgH="368280" progId="Equation.DSMT4">
                  <p:embed/>
                </p:oleObj>
              </mc:Choice>
              <mc:Fallback>
                <p:oleObj name="Equation" r:id="rId3" imgW="660240" imgH="368280" progId="Equation.DSMT4">
                  <p:embed/>
                  <p:pic>
                    <p:nvPicPr>
                      <p:cNvPr id="2252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60725"/>
                        <a:ext cx="1524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0" name="Object 20"/>
          <p:cNvGraphicFramePr>
            <a:graphicFrameLocks noChangeAspect="1"/>
          </p:cNvGraphicFramePr>
          <p:nvPr/>
        </p:nvGraphicFramePr>
        <p:xfrm>
          <a:off x="990600" y="4038600"/>
          <a:ext cx="71770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8" name="Equation" r:id="rId5" imgW="2603160" imgH="368280" progId="Equation.DSMT4">
                  <p:embed/>
                </p:oleObj>
              </mc:Choice>
              <mc:Fallback>
                <p:oleObj name="Equation" r:id="rId5" imgW="2603160" imgH="368280" progId="Equation.DSMT4">
                  <p:embed/>
                  <p:pic>
                    <p:nvPicPr>
                      <p:cNvPr id="2253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717708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09600" y="51958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 do we get J from FV</a:t>
            </a:r>
            <a:r>
              <a:rPr lang="en-US" sz="2800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?      </a:t>
            </a:r>
          </a:p>
        </p:txBody>
      </p:sp>
      <p:graphicFrame>
        <p:nvGraphicFramePr>
          <p:cNvPr id="225302" name="Object 22"/>
          <p:cNvGraphicFramePr>
            <a:graphicFrameLocks noChangeAspect="1"/>
          </p:cNvGraphicFramePr>
          <p:nvPr/>
        </p:nvGraphicFramePr>
        <p:xfrm>
          <a:off x="4343400" y="5181600"/>
          <a:ext cx="939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9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2253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939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3" name="Object 23"/>
          <p:cNvGraphicFramePr>
            <a:graphicFrameLocks noChangeAspect="1"/>
          </p:cNvGraphicFramePr>
          <p:nvPr/>
        </p:nvGraphicFramePr>
        <p:xfrm>
          <a:off x="5334000" y="5026025"/>
          <a:ext cx="1339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0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2253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6025"/>
                        <a:ext cx="1339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4" name="Object 24"/>
          <p:cNvGraphicFramePr>
            <a:graphicFrameLocks noChangeAspect="1"/>
          </p:cNvGraphicFramePr>
          <p:nvPr/>
        </p:nvGraphicFramePr>
        <p:xfrm>
          <a:off x="6629400" y="5257800"/>
          <a:ext cx="7985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1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2253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7985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5" name="Object 25"/>
          <p:cNvGraphicFramePr>
            <a:graphicFrameLocks noChangeAspect="1"/>
          </p:cNvGraphicFramePr>
          <p:nvPr/>
        </p:nvGraphicFramePr>
        <p:xfrm>
          <a:off x="7391400" y="5026025"/>
          <a:ext cx="1198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2" name="Equation" r:id="rId13" imgW="533160" imgH="406080" progId="Equation.DSMT4">
                  <p:embed/>
                </p:oleObj>
              </mc:Choice>
              <mc:Fallback>
                <p:oleObj name="Equation" r:id="rId13" imgW="533160" imgH="406080" progId="Equation.DSMT4">
                  <p:embed/>
                  <p:pic>
                    <p:nvPicPr>
                      <p:cNvPr id="2253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6025"/>
                        <a:ext cx="1198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6" name="Object 26"/>
          <p:cNvGraphicFramePr>
            <a:graphicFrameLocks noChangeAspect="1"/>
          </p:cNvGraphicFramePr>
          <p:nvPr/>
        </p:nvGraphicFramePr>
        <p:xfrm>
          <a:off x="8526463" y="5257800"/>
          <a:ext cx="3127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3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2253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463" y="5257800"/>
                        <a:ext cx="3127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89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C7EB-CA68-F44F-9114-013CF51C231E}" type="slidenum">
              <a:rPr lang="en-US"/>
              <a:pPr/>
              <a:t>11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Density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energy stored in a capacitor can be considered as being stored in the electric field between the two plates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a uniform field E between two plates, V=Ed and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C=</a:t>
            </a:r>
            <a:r>
              <a:rPr lang="en-US" sz="32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A/d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stored energy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the gap volume V, we can obtain the energy density, stored energy per unit volume, as </a:t>
            </a:r>
          </a:p>
        </p:txBody>
      </p:sp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066800" y="3084513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7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224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84513"/>
                        <a:ext cx="8001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905000" y="2776538"/>
          <a:ext cx="1600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8" name="Equation" r:id="rId6" imgW="533160" imgH="368280" progId="Equation.DSMT4">
                  <p:embed/>
                </p:oleObj>
              </mc:Choice>
              <mc:Fallback>
                <p:oleObj name="Equation" r:id="rId6" imgW="533160" imgH="368280" progId="Equation.DSMT4">
                  <p:embed/>
                  <p:pic>
                    <p:nvPicPr>
                      <p:cNvPr id="224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76538"/>
                        <a:ext cx="1600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3429000" y="2743200"/>
          <a:ext cx="3048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9" name="Equation" r:id="rId8" imgW="1015920" imgH="419040" progId="Equation.DSMT4">
                  <p:embed/>
                </p:oleObj>
              </mc:Choice>
              <mc:Fallback>
                <p:oleObj name="Equation" r:id="rId8" imgW="1015920" imgH="419040" progId="Equation.DSMT4">
                  <p:embed/>
                  <p:pic>
                    <p:nvPicPr>
                      <p:cNvPr id="224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30480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1" name="Object 15"/>
          <p:cNvGraphicFramePr>
            <a:graphicFrameLocks noChangeAspect="1"/>
          </p:cNvGraphicFramePr>
          <p:nvPr/>
        </p:nvGraphicFramePr>
        <p:xfrm>
          <a:off x="6438900" y="2774950"/>
          <a:ext cx="1866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0" name="Equation" r:id="rId10" imgW="622080" imgH="368280" progId="Equation.DSMT4">
                  <p:embed/>
                </p:oleObj>
              </mc:Choice>
              <mc:Fallback>
                <p:oleObj name="Equation" r:id="rId10" imgW="622080" imgH="368280" progId="Equation.DSMT4">
                  <p:embed/>
                  <p:pic>
                    <p:nvPicPr>
                      <p:cNvPr id="2242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774950"/>
                        <a:ext cx="18669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2" name="Oval 16"/>
          <p:cNvSpPr>
            <a:spLocks noChangeArrowheads="1"/>
          </p:cNvSpPr>
          <p:nvPr/>
        </p:nvSpPr>
        <p:spPr bwMode="auto">
          <a:xfrm>
            <a:off x="7620000" y="3048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73" name="Object 17"/>
          <p:cNvGraphicFramePr>
            <a:graphicFrameLocks noChangeAspect="1"/>
          </p:cNvGraphicFramePr>
          <p:nvPr/>
        </p:nvGraphicFramePr>
        <p:xfrm>
          <a:off x="3276600" y="5029200"/>
          <a:ext cx="1905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1" name="Equation" r:id="rId12" imgW="647640" imgH="368280" progId="Equation.DSMT4">
                  <p:embed/>
                </p:oleObj>
              </mc:Choice>
              <mc:Fallback>
                <p:oleObj name="Equation" r:id="rId12" imgW="647640" imgH="368280" progId="Equation.DSMT4">
                  <p:embed/>
                  <p:pic>
                    <p:nvPicPr>
                      <p:cNvPr id="2242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1905000" cy="1089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152400" y="6264275"/>
            <a:ext cx="891540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Electric energy stored per unit volume in any region of space is proportional to the square of E in that region.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5715000" y="5159375"/>
            <a:ext cx="2514600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Valid for any space that is vacuum</a:t>
            </a:r>
          </a:p>
        </p:txBody>
      </p:sp>
    </p:spTree>
    <p:extLst>
      <p:ext uri="{BB962C8B-B14F-4D97-AF65-F5344CB8AC3E}">
        <p14:creationId xmlns:p14="http://schemas.microsoft.com/office/powerpoint/2010/main" val="356050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A88-9BFC-D541-AD98-D51CC17475B0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Capacitors have an insulating sheet of material, called dielectric, between the plates to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breakdown voltage greater than that in air (3MV/m)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Apply higher voltage to the gap without the charge passing across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Allow the plates get closer together without touching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Increases capacitance ( recall C=</a:t>
            </a:r>
            <a:r>
              <a:rPr lang="en-US" dirty="0">
                <a:solidFill>
                  <a:srgbClr val="003300"/>
                </a:solidFill>
                <a:latin typeface="Symbol" charset="2"/>
                <a:ea typeface="ＭＳ Ｐゴシック" charset="-128"/>
              </a:rPr>
              <a:t>ε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A/d)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the capacitance by the dielectric constant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C</a:t>
            </a:r>
            <a:r>
              <a:rPr lang="en-US" sz="28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intrinsic capacitance when the gap is vacuum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3306763" y="4724400"/>
          <a:ext cx="14938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3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227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724400"/>
                        <a:ext cx="1493837" cy="5842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14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3F0A-A4BD-B64E-A79B-B3C077BCB704}" type="slidenum">
              <a:rPr lang="en-US"/>
              <a:pPr/>
              <a:t>13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152400" y="6096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value of dielectric constant K varies depending on the material (Table 24 – 1)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vacuum is 1.0000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air is 1.0006 (this is why permittivity of air and vacuum are used interchangeably.)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paper is 3.7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The maximum electric field before breakdown</a:t>
            </a: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occurs is called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dielectric strength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 What is its unit?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V/m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capacitor with a dielectric (K) filling the gap is 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5638800" y="5791200"/>
          <a:ext cx="27559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7" name="Equation" r:id="rId3" imgW="1066680" imgH="368280" progId="Equation.DSMT4">
                  <p:embed/>
                </p:oleObj>
              </mc:Choice>
              <mc:Fallback>
                <p:oleObj name="Equation" r:id="rId3" imgW="1066680" imgH="368280" progId="Equation.DSMT4">
                  <p:embed/>
                  <p:pic>
                    <p:nvPicPr>
                      <p:cNvPr id="22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91200"/>
                        <a:ext cx="2755900" cy="9540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10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217B-ADF8-CC41-8887-849550B74E94}" type="slidenum">
              <a:rPr lang="en-US"/>
              <a:pPr/>
              <a:t>14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new quantity of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permittivity of a dielectric material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defined as </a:t>
            </a:r>
            <a:r>
              <a:rPr lang="en-US" sz="3200" b="1" u="sng" dirty="0" err="1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=K</a:t>
            </a:r>
            <a:r>
              <a:rPr lang="en-US" sz="3200" b="1" u="sng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baseline="-25000" dirty="0">
                <a:solidFill>
                  <a:srgbClr val="FF0000"/>
                </a:solidFill>
                <a:latin typeface="Arial Narrow" charset="0"/>
              </a:rPr>
              <a:t>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capacitor with a dielectric medium filling the gap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energy density stored in an electric field E in a dielectric is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3505200" y="2895600"/>
          <a:ext cx="1447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3" name="Equation" r:id="rId4" imgW="495000" imgH="368280" progId="Equation.DSMT4">
                  <p:embed/>
                </p:oleObj>
              </mc:Choice>
              <mc:Fallback>
                <p:oleObj name="Equation" r:id="rId4" imgW="495000" imgH="368280" progId="Equation.DSMT4">
                  <p:embed/>
                  <p:pic>
                    <p:nvPicPr>
                      <p:cNvPr id="2048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1447800" cy="10795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/>
        </p:nvGraphicFramePr>
        <p:xfrm>
          <a:off x="2843213" y="4648200"/>
          <a:ext cx="416718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4" name="Equation" r:id="rId6" imgW="1257120" imgH="368280" progId="Equation.DSMT4">
                  <p:embed/>
                </p:oleObj>
              </mc:Choice>
              <mc:Fallback>
                <p:oleObj name="Equation" r:id="rId6" imgW="1257120" imgH="368280" progId="Equation.DSMT4">
                  <p:embed/>
                  <p:pic>
                    <p:nvPicPr>
                      <p:cNvPr id="2048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48200"/>
                        <a:ext cx="4167187" cy="1228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7239000" y="4800897"/>
            <a:ext cx="1752600" cy="92333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Valid for any space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/ dielectric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/ permittivity </a:t>
            </a:r>
            <a:r>
              <a:rPr lang="en-US" sz="1800" dirty="0" err="1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81200" y="6059269"/>
            <a:ext cx="58674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What is the stored energy in between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ProtoDUNE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cathode (-300kV) plate (6mx6m) and the cryostat wall (0V), d=1.5m,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LAr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K=1.6?</a:t>
            </a:r>
          </a:p>
        </p:txBody>
      </p:sp>
    </p:spTree>
    <p:extLst>
      <p:ext uri="{BB962C8B-B14F-4D97-AF65-F5344CB8AC3E}">
        <p14:creationId xmlns:p14="http://schemas.microsoft.com/office/powerpoint/2010/main" val="299760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72"/>
            <a:ext cx="5984429" cy="630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44651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Field Cage and cathode hangs off of the ceiling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Essential to have light yet sturdy structure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Based on modular concept as SP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ProtoDUNE</a:t>
            </a:r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Dual Phase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54641" y="2780273"/>
            <a:ext cx="244545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Charge Readout Planes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73594" y="3419708"/>
            <a:ext cx="284380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Field Cage (common structural elements with SP)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57800" y="48006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 flipV="1">
            <a:off x="4676643" y="2348880"/>
            <a:ext cx="1479533" cy="554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4572000" y="3532366"/>
            <a:ext cx="1512168" cy="112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9" idx="1"/>
          </p:cNvCxnSpPr>
          <p:nvPr/>
        </p:nvCxnSpPr>
        <p:spPr bwMode="auto">
          <a:xfrm flipH="1" flipV="1">
            <a:off x="3197110" y="4744254"/>
            <a:ext cx="2060690" cy="256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>
          <a:xfrm>
            <a:off x="1178893" y="2348880"/>
            <a:ext cx="15625" cy="2461046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5929" y="3302911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194518" y="4809926"/>
            <a:ext cx="1851448" cy="635299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870013" y="5127575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8" name="Connecteur droit avec flèche 20"/>
          <p:cNvCxnSpPr/>
          <p:nvPr/>
        </p:nvCxnSpPr>
        <p:spPr>
          <a:xfrm flipH="1" flipV="1">
            <a:off x="1371600" y="4886127"/>
            <a:ext cx="24682" cy="371673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2"/>
          <p:cNvSpPr txBox="1"/>
          <p:nvPr/>
        </p:nvSpPr>
        <p:spPr>
          <a:xfrm>
            <a:off x="609600" y="4870735"/>
            <a:ext cx="8178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1.5 </a:t>
            </a:r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41" y="4638330"/>
            <a:ext cx="2825964" cy="2067270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57925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7A6C1-8985-364B-BA0D-DF48733E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2BD37-9C50-6641-8EF5-F050774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054F8-CC62-0242-A0EC-9CA456F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0B60E-95F4-9C41-AEA5-2E2E6ABCCA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32E9445-D346-A547-9DEC-4027B0C25DFC}"/>
              </a:ext>
            </a:extLst>
          </p:cNvPr>
          <p:cNvSpPr txBox="1">
            <a:spLocks/>
          </p:cNvSpPr>
          <p:nvPr/>
        </p:nvSpPr>
        <p:spPr bwMode="auto">
          <a:xfrm>
            <a:off x="725423" y="6303874"/>
            <a:ext cx="3892382" cy="4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/>
              <a:t>April 26,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859C2-BDB1-D14D-8D84-1021F60B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08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8E49D-37A9-1A4F-8EE7-B978F52C3394}"/>
              </a:ext>
            </a:extLst>
          </p:cNvPr>
          <p:cNvGrpSpPr/>
          <p:nvPr/>
        </p:nvGrpSpPr>
        <p:grpSpPr>
          <a:xfrm>
            <a:off x="3459692" y="2371538"/>
            <a:ext cx="1309725" cy="3343463"/>
            <a:chOff x="1380841" y="3535531"/>
            <a:chExt cx="1309725" cy="26763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9BF82E8-473A-6C4E-9AB9-64E802BC92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80841" y="3535531"/>
              <a:ext cx="303224" cy="267638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8DB4B7-C7ED-BD40-8BB8-76518346D670}"/>
                </a:ext>
              </a:extLst>
            </p:cNvPr>
            <p:cNvSpPr txBox="1"/>
            <p:nvPr/>
          </p:nvSpPr>
          <p:spPr>
            <a:xfrm>
              <a:off x="1566473" y="4781845"/>
              <a:ext cx="1124093" cy="347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6m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8DB8ED-7FC6-4842-AA79-DBFA5670E657}"/>
              </a:ext>
            </a:extLst>
          </p:cNvPr>
          <p:cNvGrpSpPr/>
          <p:nvPr/>
        </p:nvGrpSpPr>
        <p:grpSpPr>
          <a:xfrm>
            <a:off x="4448716" y="4548334"/>
            <a:ext cx="4695284" cy="553655"/>
            <a:chOff x="4448716" y="4548334"/>
            <a:chExt cx="4695284" cy="55365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BF7EE4-A891-204B-993D-AE36150481A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48716" y="5029200"/>
              <a:ext cx="4695284" cy="72789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21FC40-75F0-A542-8A21-AEA7AA1BBB49}"/>
                </a:ext>
              </a:extLst>
            </p:cNvPr>
            <p:cNvSpPr txBox="1"/>
            <p:nvPr/>
          </p:nvSpPr>
          <p:spPr>
            <a:xfrm>
              <a:off x="6516709" y="4548334"/>
              <a:ext cx="1124093" cy="43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6m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86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DUNE Dual Phase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5" y="787757"/>
            <a:ext cx="9120408" cy="5460643"/>
          </a:xfrm>
          <a:prstGeom prst="rect">
            <a:avLst/>
          </a:prstGeom>
        </p:spPr>
      </p:pic>
      <p:sp>
        <p:nvSpPr>
          <p:cNvPr id="26" name="ZoneTexte 8"/>
          <p:cNvSpPr txBox="1"/>
          <p:nvPr/>
        </p:nvSpPr>
        <p:spPr>
          <a:xfrm>
            <a:off x="4800600" y="41910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27" name="Connecteur droit avec flèche 12"/>
          <p:cNvCxnSpPr/>
          <p:nvPr/>
        </p:nvCxnSpPr>
        <p:spPr bwMode="auto">
          <a:xfrm flipH="1">
            <a:off x="3657600" y="4391056"/>
            <a:ext cx="1143000" cy="1809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897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Mid-term exam</a:t>
            </a:r>
          </a:p>
          <a:p>
            <a:pPr lvl="1" eaLnBrk="1" hangingPunct="1"/>
            <a:r>
              <a:rPr lang="en-US" sz="2400" dirty="0"/>
              <a:t>Wednesday, Oct. 16 at the beginning of the class </a:t>
            </a:r>
          </a:p>
          <a:p>
            <a:pPr lvl="1" eaLnBrk="1" hangingPunct="1"/>
            <a:r>
              <a:rPr lang="en-US" sz="2400" dirty="0"/>
              <a:t>Comprehensive exam which covers CH21.1 through what we cover in class Monday, Oct. 14 + the math refresher in A1 – A8</a:t>
            </a:r>
            <a:endParaRPr lang="en-US" sz="2000" dirty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definitions, set ups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eaLnBrk="1" hangingPunct="1"/>
            <a:r>
              <a:rPr lang="en-US" sz="2800" dirty="0"/>
              <a:t>Reading assignment: CH24.6</a:t>
            </a:r>
          </a:p>
          <a:p>
            <a:pPr eaLnBrk="1" hangingPunct="1"/>
            <a:r>
              <a:rPr lang="en-US" sz="2800" dirty="0"/>
              <a:t>Colloquium today</a:t>
            </a:r>
          </a:p>
          <a:p>
            <a:pPr lvl="1" eaLnBrk="1" hangingPunct="1"/>
            <a:r>
              <a:rPr lang="en-US" sz="2400" dirty="0"/>
              <a:t>Dr. A. Zimmermann of U.T. Austin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835E2A-C153-164D-BD70-8AC03792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3, 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/>
              <a:t>PHYS 1444-002, Fall 2018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87E0-3810-604A-A94B-8447A627C0E1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 or Parallel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may be used in electric circuits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an electric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closed path of conductors, usually wires connecting capacitors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And includes a voltage source such 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parallel, in series or 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08908" name="Picture 12" descr="FG24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</p:spPr>
      </p:pic>
      <p:pic>
        <p:nvPicPr>
          <p:cNvPr id="208909" name="Picture 13" descr="FG2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92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70B-BC58-7748-9318-9A86E31F6131}" type="slidenum">
              <a:rPr lang="en-US"/>
              <a:pPr/>
              <a:t>5</a:t>
            </a:fld>
            <a:endParaRPr lang="en-US"/>
          </a:p>
        </p:txBody>
      </p:sp>
      <p:pic>
        <p:nvPicPr>
          <p:cNvPr id="221188" name="Picture 4" descr="FG2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dirty="0"/>
              <a:t>Capacitors in Parallel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85057" y="739451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Left hand plates are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the right hand plates are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</a:t>
            </a:r>
            <a:endParaRPr lang="en-US" baseline="-25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Q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and Q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total charge Q that must leave the battery 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 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6540500" y="5791200"/>
          <a:ext cx="19939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9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221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791200"/>
                        <a:ext cx="1993900" cy="417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367069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2134-C076-974D-A167-5908672E8531}" type="slidenum">
              <a:rPr lang="en-US"/>
              <a:pPr/>
              <a:t>6</a:t>
            </a:fld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6200" y="685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battery is connected, +Q flows to the left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–Q flows to the right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capacitors in between were originally neutral, charges get induced to neutralize the ones in the middle.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6200" y="24384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charge on each capacitor plate is the same value, Q. (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Same charge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total voltage V across the three 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V=Q/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4579938" y="5475288"/>
          <a:ext cx="22018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3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222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5475288"/>
                        <a:ext cx="2201862" cy="766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  <p:pic>
        <p:nvPicPr>
          <p:cNvPr id="222217" name="Picture 9" descr="FG24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895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46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11C-76E5-3B4D-B643-778984384EF4}" type="slidenum">
              <a:rPr lang="en-US"/>
              <a:pPr/>
              <a:t>7</a:t>
            </a:fld>
            <a:endParaRPr lang="en-US"/>
          </a:p>
        </p:txBody>
      </p:sp>
      <p:pic>
        <p:nvPicPr>
          <p:cNvPr id="223241" name="Picture 9" descr="FG24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 5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Take 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C1.      </a:t>
            </a:r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23246" name="Object 14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1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2232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3248" name="AutoShape 16"/>
          <p:cNvCxnSpPr>
            <a:cxnSpLocks noChangeShapeType="1"/>
            <a:stCxn id="223236" idx="3"/>
            <a:endCxn id="22324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223249" name="Object 17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2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2232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0" name="Object 18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3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2232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1" name="AutoShape 19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23252" name="Object 20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4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2232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3" name="Object 21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5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2232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4" name="Object 22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6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2232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5" name="Object 23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7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2232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6" name="Object 24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8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2232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83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3AE2-A0B7-6F4A-809B-ED4B27CBA3C7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charged capacitor stores energy.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is the amount of the work done to charge 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net effect of charging a capacitor is removing one type of charge from one plate and put them on to the other.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does this when it is connected to a capacitor.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do not get charged immediately.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Initially when the capacitor is uncharged, no work is necessary to move the first bit of charge.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there is no charge, there is no field that the external force needs to work to overcome.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some charge is on each plate, it requires work to add more charges of the same sign due to the electric repulsion.</a:t>
            </a:r>
          </a:p>
        </p:txBody>
      </p:sp>
    </p:spTree>
    <p:extLst>
      <p:ext uri="{BB962C8B-B14F-4D97-AF65-F5344CB8AC3E}">
        <p14:creationId xmlns:p14="http://schemas.microsoft.com/office/powerpoint/2010/main" val="88488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CD55-D9D1-DF4E-B0CD-90B219435554}" type="slidenum">
              <a:rPr lang="en-US"/>
              <a:pPr/>
              <a:t>9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work needed to add a small amount of charge,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when a potential difference across the plate is V: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V=q/C, the work needed to store total charge Q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Thus, the energy stored in a capacitor when the capacitor carries the charges +Q and –Q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can rewrite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544638" y="2447925"/>
          <a:ext cx="8175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7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224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47925"/>
                        <a:ext cx="8175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5334000" y="3690938"/>
          <a:ext cx="1447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8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224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90938"/>
                        <a:ext cx="1447800" cy="1185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676400" y="5373688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9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224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688"/>
                        <a:ext cx="800100" cy="496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2438400" y="5029200"/>
          <a:ext cx="10668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0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224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066800" cy="1185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3429000" y="5067300"/>
          <a:ext cx="1600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1" name="Equation" r:id="rId11" imgW="533160" imgH="368280" progId="Equation.DSMT4">
                  <p:embed/>
                </p:oleObj>
              </mc:Choice>
              <mc:Fallback>
                <p:oleObj name="Equation" r:id="rId11" imgW="533160" imgH="368280" progId="Equation.DSMT4">
                  <p:embed/>
                  <p:pic>
                    <p:nvPicPr>
                      <p:cNvPr id="2242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67300"/>
                        <a:ext cx="16002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5029200" y="5067300"/>
          <a:ext cx="11049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2" name="Equation" r:id="rId13" imgW="368280" imgH="368280" progId="Equation.DSMT4">
                  <p:embed/>
                </p:oleObj>
              </mc:Choice>
              <mc:Fallback>
                <p:oleObj name="Equation" r:id="rId13" imgW="368280" imgH="368280" progId="Equation.DSMT4">
                  <p:embed/>
                  <p:pic>
                    <p:nvPicPr>
                      <p:cNvPr id="224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67300"/>
                        <a:ext cx="11049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2254250" y="2185988"/>
          <a:ext cx="17065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3" name="Equation" r:id="rId15" imgW="584200" imgH="342900" progId="Equation.DSMT4">
                  <p:embed/>
                </p:oleObj>
              </mc:Choice>
              <mc:Fallback>
                <p:oleObj name="Equation" r:id="rId15" imgW="584200" imgH="342900" progId="Equation.DSMT4">
                  <p:embed/>
                  <p:pic>
                    <p:nvPicPr>
                      <p:cNvPr id="2242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85988"/>
                        <a:ext cx="17065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3962400" y="2132013"/>
          <a:ext cx="20431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4" name="Equation" r:id="rId17" imgW="698500" imgH="381000" progId="Equation.DSMT4">
                  <p:embed/>
                </p:oleObj>
              </mc:Choice>
              <mc:Fallback>
                <p:oleObj name="Equation" r:id="rId17" imgW="698500" imgH="381000" progId="Equation.DSMT4">
                  <p:embed/>
                  <p:pic>
                    <p:nvPicPr>
                      <p:cNvPr id="224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2013"/>
                        <a:ext cx="20431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6075363" y="2111375"/>
          <a:ext cx="70643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5" name="Equation" r:id="rId19" imgW="241200" imgH="393480" progId="Equation.DSMT4">
                  <p:embed/>
                </p:oleObj>
              </mc:Choice>
              <mc:Fallback>
                <p:oleObj name="Equation" r:id="rId19" imgW="241200" imgH="393480" progId="Equation.DSMT4">
                  <p:embed/>
                  <p:pic>
                    <p:nvPicPr>
                      <p:cNvPr id="2242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2111375"/>
                        <a:ext cx="70643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84495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32832</TotalTime>
  <Words>1520</Words>
  <Application>Microsoft Macintosh PowerPoint</Application>
  <PresentationFormat>On-screen Show (4:3)</PresentationFormat>
  <Paragraphs>187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1444 – Section 002 Lecture 11</vt:lpstr>
      <vt:lpstr>Announcements</vt:lpstr>
      <vt:lpstr>PowerPoint Presentation</vt:lpstr>
      <vt:lpstr>Capacitors in Series or Parallel</vt:lpstr>
      <vt:lpstr>Capacitors in Parallel</vt:lpstr>
      <vt:lpstr>Capacitors in Series</vt:lpstr>
      <vt:lpstr>Example 24 – 5</vt:lpstr>
      <vt:lpstr>Electric Energy Storage</vt:lpstr>
      <vt:lpstr>Electric Energy Storage</vt:lpstr>
      <vt:lpstr>Example 24 – 8</vt:lpstr>
      <vt:lpstr>Electric Energy Density</vt:lpstr>
      <vt:lpstr>Dielectrics</vt:lpstr>
      <vt:lpstr>Dielectrics</vt:lpstr>
      <vt:lpstr>Dielectrics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723</cp:revision>
  <cp:lastPrinted>2019-10-02T19:44:44Z</cp:lastPrinted>
  <dcterms:created xsi:type="dcterms:W3CDTF">2012-01-19T04:21:20Z</dcterms:created>
  <dcterms:modified xsi:type="dcterms:W3CDTF">2019-10-02T19:44:46Z</dcterms:modified>
</cp:coreProperties>
</file>