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391" r:id="rId2"/>
    <p:sldId id="481" r:id="rId3"/>
    <p:sldId id="621" r:id="rId4"/>
    <p:sldId id="622" r:id="rId5"/>
    <p:sldId id="623" r:id="rId6"/>
    <p:sldId id="624" r:id="rId7"/>
    <p:sldId id="625" r:id="rId8"/>
    <p:sldId id="626" r:id="rId9"/>
    <p:sldId id="627" r:id="rId10"/>
    <p:sldId id="628" r:id="rId11"/>
    <p:sldId id="629" r:id="rId12"/>
    <p:sldId id="630" r:id="rId13"/>
    <p:sldId id="631" r:id="rId14"/>
    <p:sldId id="632" r:id="rId15"/>
    <p:sldId id="636"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3"/>
    <p:restoredTop sz="94660"/>
  </p:normalViewPr>
  <p:slideViewPr>
    <p:cSldViewPr>
      <p:cViewPr varScale="1">
        <p:scale>
          <a:sx n="143" d="100"/>
          <a:sy n="143" d="100"/>
        </p:scale>
        <p:origin x="11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43804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3890449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Oct. 7,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7,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Oct. 7,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Oct. 7,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Oct. 7,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Oct. 7,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Oct. 7,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Oct. 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image" Target="../media/image43.e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7.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0.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image" Target="../media/image19.jpeg"/><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8.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oleObject" Target="../embeddings/oleObject12.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wmf"/><Relationship Id="rId24" Type="http://schemas.openxmlformats.org/officeDocument/2006/relationships/oleObject" Target="../embeddings/oleObject14.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6.bin"/><Relationship Id="rId10" Type="http://schemas.openxmlformats.org/officeDocument/2006/relationships/oleObject" Target="../embeddings/oleObject7.bin"/><Relationship Id="rId19" Type="http://schemas.openxmlformats.org/officeDocument/2006/relationships/image" Target="../media/image13.wmf"/><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7.wmf"/></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22.bin"/><Relationship Id="rId18" Type="http://schemas.openxmlformats.org/officeDocument/2006/relationships/image" Target="../media/image27.wmf"/><Relationship Id="rId26" Type="http://schemas.openxmlformats.org/officeDocument/2006/relationships/image" Target="../media/image31.wmf"/><Relationship Id="rId21" Type="http://schemas.openxmlformats.org/officeDocument/2006/relationships/oleObject" Target="../embeddings/oleObject26.bin"/><Relationship Id="rId34" Type="http://schemas.openxmlformats.org/officeDocument/2006/relationships/image" Target="../media/image35.wmf"/><Relationship Id="rId7" Type="http://schemas.openxmlformats.org/officeDocument/2006/relationships/oleObject" Target="../embeddings/oleObject19.bin"/><Relationship Id="rId12" Type="http://schemas.openxmlformats.org/officeDocument/2006/relationships/image" Target="../media/image24.wmf"/><Relationship Id="rId17" Type="http://schemas.openxmlformats.org/officeDocument/2006/relationships/oleObject" Target="../embeddings/oleObject24.bin"/><Relationship Id="rId25" Type="http://schemas.openxmlformats.org/officeDocument/2006/relationships/oleObject" Target="../embeddings/oleObject28.bin"/><Relationship Id="rId33" Type="http://schemas.openxmlformats.org/officeDocument/2006/relationships/oleObject" Target="../embeddings/oleObject32.bin"/><Relationship Id="rId38"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1.bin"/><Relationship Id="rId24" Type="http://schemas.openxmlformats.org/officeDocument/2006/relationships/image" Target="../media/image30.wmf"/><Relationship Id="rId32" Type="http://schemas.openxmlformats.org/officeDocument/2006/relationships/image" Target="../media/image34.wmf"/><Relationship Id="rId37" Type="http://schemas.openxmlformats.org/officeDocument/2006/relationships/oleObject" Target="../embeddings/oleObject34.bin"/><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image" Target="../media/image32.wmf"/><Relationship Id="rId36" Type="http://schemas.openxmlformats.org/officeDocument/2006/relationships/image" Target="../media/image36.wmf"/><Relationship Id="rId10" Type="http://schemas.openxmlformats.org/officeDocument/2006/relationships/image" Target="../media/image23.wmf"/><Relationship Id="rId19" Type="http://schemas.openxmlformats.org/officeDocument/2006/relationships/oleObject" Target="../embeddings/oleObject25.bin"/><Relationship Id="rId31" Type="http://schemas.openxmlformats.org/officeDocument/2006/relationships/oleObject" Target="../embeddings/oleObject31.bin"/><Relationship Id="rId4" Type="http://schemas.openxmlformats.org/officeDocument/2006/relationships/image" Target="../media/image20.wmf"/><Relationship Id="rId9" Type="http://schemas.openxmlformats.org/officeDocument/2006/relationships/oleObject" Target="../embeddings/oleObject20.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9.bin"/><Relationship Id="rId30" Type="http://schemas.openxmlformats.org/officeDocument/2006/relationships/image" Target="../media/image33.wmf"/><Relationship Id="rId35" Type="http://schemas.openxmlformats.org/officeDocument/2006/relationships/oleObject" Target="../embeddings/oleObject33.bin"/><Relationship Id="rId8" Type="http://schemas.openxmlformats.org/officeDocument/2006/relationships/image" Target="../media/image22.wmf"/><Relationship Id="rId3"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12</a:t>
            </a:r>
          </a:p>
        </p:txBody>
      </p:sp>
      <p:sp>
        <p:nvSpPr>
          <p:cNvPr id="18438" name="Text Box 4"/>
          <p:cNvSpPr txBox="1">
            <a:spLocks noChangeArrowheads="1"/>
          </p:cNvSpPr>
          <p:nvPr/>
        </p:nvSpPr>
        <p:spPr bwMode="auto">
          <a:xfrm>
            <a:off x="3138658" y="1531203"/>
            <a:ext cx="25587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Oct. 7,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286000"/>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dirty="0">
                <a:latin typeface="Arial Narrow" pitchFamily="-84" charset="0"/>
              </a:rPr>
              <a:t>CH 24</a:t>
            </a:r>
          </a:p>
          <a:p>
            <a:pPr marL="990600" lvl="1" indent="-533400"/>
            <a:r>
              <a:rPr lang="en-US" dirty="0">
                <a:latin typeface="Arial Narrow" charset="0"/>
              </a:rPr>
              <a:t>Effect of Dielectric</a:t>
            </a:r>
          </a:p>
          <a:p>
            <a:pPr marL="990600" lvl="1" indent="-533400"/>
            <a:r>
              <a:rPr lang="en-US" dirty="0">
                <a:latin typeface="Arial Narrow" charset="0"/>
              </a:rPr>
              <a:t>Molecular description of Dielectric Material</a:t>
            </a:r>
            <a:endParaRPr lang="en-US" sz="4000" dirty="0">
              <a:latin typeface="Arial Narrow" charset="0"/>
            </a:endParaRPr>
          </a:p>
          <a:p>
            <a:pPr algn="l">
              <a:buNone/>
            </a:pPr>
            <a:r>
              <a:rPr lang="en-US" dirty="0">
                <a:latin typeface="Arial Narrow" charset="0"/>
              </a:rPr>
              <a:t>CH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The Battery</a:t>
            </a:r>
          </a:p>
          <a:p>
            <a:pPr marL="969963" lvl="1" indent="-533400">
              <a:buFont typeface="Arial"/>
              <a:buChar char="•"/>
            </a:pPr>
            <a:r>
              <a:rPr lang="en-US" dirty="0">
                <a:latin typeface="Arial Narrow" charset="0"/>
              </a:rPr>
              <a:t>Ohm’s Law: Resisters, Resistivity</a:t>
            </a:r>
          </a:p>
        </p:txBody>
      </p:sp>
      <p:pic>
        <p:nvPicPr>
          <p:cNvPr id="4" name="Picture 3">
            <a:extLst>
              <a:ext uri="{FF2B5EF4-FFF2-40B4-BE49-F238E27FC236}">
                <a16:creationId xmlns:a16="http://schemas.microsoft.com/office/drawing/2014/main" id="{CB061A04-C436-F745-894B-CB53CA467747}"/>
              </a:ext>
            </a:extLst>
          </p:cNvPr>
          <p:cNvPicPr>
            <a:picLocks noChangeAspect="1"/>
          </p:cNvPicPr>
          <p:nvPr/>
        </p:nvPicPr>
        <p:blipFill>
          <a:blip r:link="rId2"/>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B6B79FB7-8671-7042-999B-F53102801544}"/>
              </a:ext>
            </a:extLst>
          </p:cNvPr>
          <p:cNvPicPr>
            <a:picLocks noChangeAspect="1"/>
          </p:cNvPicPr>
          <p:nvPr/>
        </p:nvPicPr>
        <p:blipFill>
          <a:blip r:link="rId2"/>
          <a:stretch>
            <a:fillRect/>
          </a:stretch>
        </p:blipFill>
        <p:spPr>
          <a:xfrm>
            <a:off x="1270000" y="1270000"/>
            <a:ext cx="63500" cy="76200"/>
          </a:xfrm>
          <a:prstGeom prst="rect">
            <a:avLst/>
          </a:prstGeom>
        </p:spPr>
      </p:pic>
      <p:sp>
        <p:nvSpPr>
          <p:cNvPr id="9" name="Text Box 9">
            <a:extLst>
              <a:ext uri="{FF2B5EF4-FFF2-40B4-BE49-F238E27FC236}">
                <a16:creationId xmlns:a16="http://schemas.microsoft.com/office/drawing/2014/main" id="{21C02A00-FE2A-5749-8961-CFE1B5874FD3}"/>
              </a:ext>
            </a:extLst>
          </p:cNvPr>
          <p:cNvSpPr txBox="1">
            <a:spLocks noChangeArrowheads="1"/>
          </p:cNvSpPr>
          <p:nvPr/>
        </p:nvSpPr>
        <p:spPr bwMode="auto">
          <a:xfrm>
            <a:off x="965764" y="6015335"/>
            <a:ext cx="749243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#8, due 11pm, Monday, Oct. 21!!</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down)">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down)">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down)">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down)">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down)">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048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0"/>
            <a:ext cx="8915400" cy="685800"/>
          </a:xfrm>
        </p:spPr>
        <p:txBody>
          <a:bodyPr/>
          <a:lstStyle/>
          <a:p>
            <a:r>
              <a:rPr lang="en-US" dirty="0">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533400"/>
            <a:ext cx="86868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electricity </a:t>
            </a:r>
            <a:r>
              <a:rPr lang="en-US" dirty="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late 1790s in Italy</a:t>
            </a:r>
          </a:p>
          <a:p>
            <a:pPr marL="742950" lvl="1" indent="-285750">
              <a:spcBef>
                <a:spcPct val="20000"/>
              </a:spcBef>
              <a:buFontTx/>
              <a:buChar char="–"/>
            </a:pPr>
            <a:r>
              <a:rPr lang="en-US" dirty="0">
                <a:solidFill>
                  <a:srgbClr val="660066"/>
                </a:solidFill>
                <a:latin typeface="Arial Narrow" charset="0"/>
              </a:rPr>
              <a:t>It was made of disks of zinc and silver w/ salt-water soaked clothes based on his research that certain combinations of materials produce a greater electromotive force (emf), or potential, than others</a:t>
            </a:r>
          </a:p>
          <a:p>
            <a:pPr marL="742950" lvl="1" indent="-285750">
              <a:spcBef>
                <a:spcPct val="20000"/>
              </a:spcBef>
              <a:buFontTx/>
              <a:buChar char="–"/>
            </a:pPr>
            <a:r>
              <a:rPr lang="en-US" dirty="0">
                <a:solidFill>
                  <a:srgbClr val="660066"/>
                </a:solidFill>
                <a:latin typeface="Arial Narrow" charset="0"/>
              </a:rPr>
              <a:t>Piles (or battery) of these connected to make up the first battery!</a:t>
            </a:r>
          </a:p>
          <a:p>
            <a:pPr marL="342900" indent="-342900">
              <a:spcBef>
                <a:spcPct val="20000"/>
              </a:spcBef>
              <a:buFontTx/>
              <a:buChar char="•"/>
            </a:pPr>
            <a:r>
              <a:rPr lang="en-US" sz="2800" dirty="0">
                <a:solidFill>
                  <a:schemeClr val="accent2"/>
                </a:solidFill>
                <a:latin typeface="Arial Narrow" charset="0"/>
              </a:rPr>
              <a:t>Simplest batteries contain two plates made of dissimilar metals called electrodes</a:t>
            </a:r>
          </a:p>
          <a:p>
            <a:pPr marL="742950" lvl="1" indent="-285750">
              <a:spcBef>
                <a:spcPct val="20000"/>
              </a:spcBef>
              <a:buFontTx/>
              <a:buChar char="–"/>
            </a:pPr>
            <a:r>
              <a:rPr lang="en-US" dirty="0">
                <a:solidFill>
                  <a:srgbClr val="660066"/>
                </a:solidFill>
                <a:latin typeface="Arial Narrow" charset="0"/>
              </a:rPr>
              <a:t>Electrodes are immersed in a solution, the electrolyte</a:t>
            </a: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pic>
        <p:nvPicPr>
          <p:cNvPr id="3" name="Picture 2">
            <a:extLst>
              <a:ext uri="{FF2B5EF4-FFF2-40B4-BE49-F238E27FC236}">
                <a16:creationId xmlns:a16="http://schemas.microsoft.com/office/drawing/2014/main" id="{93B56038-56EB-4440-AE7A-E330AABC79E1}"/>
              </a:ext>
            </a:extLst>
          </p:cNvPr>
          <p:cNvPicPr>
            <a:picLocks noChangeAspect="1"/>
          </p:cNvPicPr>
          <p:nvPr/>
        </p:nvPicPr>
        <p:blipFill>
          <a:blip r:embed="rId4"/>
          <a:stretch>
            <a:fillRect/>
          </a:stretch>
        </p:blipFill>
        <p:spPr>
          <a:xfrm>
            <a:off x="2438400" y="838200"/>
            <a:ext cx="5181600" cy="5589311"/>
          </a:xfrm>
          <a:prstGeom prst="rect">
            <a:avLst/>
          </a:prstGeom>
        </p:spPr>
      </p:pic>
      <p:pic>
        <p:nvPicPr>
          <p:cNvPr id="10" name="Picture 9">
            <a:extLst>
              <a:ext uri="{FF2B5EF4-FFF2-40B4-BE49-F238E27FC236}">
                <a16:creationId xmlns:a16="http://schemas.microsoft.com/office/drawing/2014/main" id="{786100F3-99C5-A34A-AA25-1298F4E481EA}"/>
              </a:ext>
            </a:extLst>
          </p:cNvPr>
          <p:cNvPicPr>
            <a:picLocks noChangeAspect="1"/>
          </p:cNvPicPr>
          <p:nvPr/>
        </p:nvPicPr>
        <p:blipFill>
          <a:blip r:embed="rId4"/>
          <a:stretch>
            <a:fillRect/>
          </a:stretch>
        </p:blipFill>
        <p:spPr>
          <a:xfrm>
            <a:off x="8058150" y="38101"/>
            <a:ext cx="933450" cy="1181100"/>
          </a:xfrm>
          <a:prstGeom prst="rect">
            <a:avLst/>
          </a:prstGeom>
        </p:spPr>
      </p:pic>
    </p:spTree>
    <p:extLst>
      <p:ext uri="{BB962C8B-B14F-4D97-AF65-F5344CB8AC3E}">
        <p14:creationId xmlns:p14="http://schemas.microsoft.com/office/powerpoint/2010/main" val="86561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3"/>
                                        </p:tgtEl>
                                      </p:cBhvr>
                                    </p:animEffect>
                                    <p:set>
                                      <p:cBhvr>
                                        <p:cTn id="39" dur="1" fill="hold">
                                          <p:stCondLst>
                                            <p:cond delay="19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84676">
                                            <p:txEl>
                                              <p:pRg st="5" end="5"/>
                                            </p:txEl>
                                          </p:spTgt>
                                        </p:tgtEl>
                                        <p:attrNameLst>
                                          <p:attrName>style.visibility</p:attrName>
                                        </p:attrNameLst>
                                      </p:cBhvr>
                                      <p:to>
                                        <p:strVal val="visible"/>
                                      </p:to>
                                    </p:set>
                                    <p:animEffect transition="in" filter="wipe(left)">
                                      <p:cBhvr>
                                        <p:cTn id="51" dur="500"/>
                                        <p:tgtEl>
                                          <p:spTgt spid="28467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84676">
                                            <p:txEl>
                                              <p:pRg st="6" end="6"/>
                                            </p:txEl>
                                          </p:spTgt>
                                        </p:tgtEl>
                                        <p:attrNameLst>
                                          <p:attrName>style.visibility</p:attrName>
                                        </p:attrNameLst>
                                      </p:cBhvr>
                                      <p:to>
                                        <p:strVal val="visible"/>
                                      </p:to>
                                    </p:set>
                                    <p:animEffect transition="in" filter="wipe(left)">
                                      <p:cBhvr>
                                        <p:cTn id="56" dur="500"/>
                                        <p:tgtEl>
                                          <p:spTgt spid="28467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84676">
                                            <p:txEl>
                                              <p:pRg st="7" end="7"/>
                                            </p:txEl>
                                          </p:spTgt>
                                        </p:tgtEl>
                                        <p:attrNameLst>
                                          <p:attrName>style.visibility</p:attrName>
                                        </p:attrNameLst>
                                      </p:cBhvr>
                                      <p:to>
                                        <p:strVal val="visible"/>
                                      </p:to>
                                    </p:set>
                                    <p:animEffect transition="in" filter="wipe(left)">
                                      <p:cBhvr>
                                        <p:cTn id="61" dur="500"/>
                                        <p:tgtEl>
                                          <p:spTgt spid="28467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284674"/>
                                        </p:tgtEl>
                                        <p:attrNameLst>
                                          <p:attrName>style.visibility</p:attrName>
                                        </p:attrNameLst>
                                      </p:cBhvr>
                                      <p:to>
                                        <p:strVal val="visible"/>
                                      </p:to>
                                    </p:set>
                                    <p:anim calcmode="lin" valueType="num">
                                      <p:cBhvr>
                                        <p:cTn id="66" dur="500" fill="hold"/>
                                        <p:tgtEl>
                                          <p:spTgt spid="284674"/>
                                        </p:tgtEl>
                                        <p:attrNameLst>
                                          <p:attrName>ppt_w</p:attrName>
                                        </p:attrNameLst>
                                      </p:cBhvr>
                                      <p:tavLst>
                                        <p:tav tm="0">
                                          <p:val>
                                            <p:fltVal val="0"/>
                                          </p:val>
                                        </p:tav>
                                        <p:tav tm="100000">
                                          <p:val>
                                            <p:strVal val="#ppt_w"/>
                                          </p:val>
                                        </p:tav>
                                      </p:tavLst>
                                    </p:anim>
                                    <p:anim calcmode="lin" valueType="num">
                                      <p:cBhvr>
                                        <p:cTn id="67" dur="500" fill="hold"/>
                                        <p:tgtEl>
                                          <p:spTgt spid="284674"/>
                                        </p:tgtEl>
                                        <p:attrNameLst>
                                          <p:attrName>ppt_h</p:attrName>
                                        </p:attrNameLst>
                                      </p:cBhvr>
                                      <p:tavLst>
                                        <p:tav tm="0">
                                          <p:val>
                                            <p:fltVal val="0"/>
                                          </p:val>
                                        </p:tav>
                                        <p:tav tm="100000">
                                          <p:val>
                                            <p:strVal val="#ppt_h"/>
                                          </p:val>
                                        </p:tav>
                                      </p:tavLst>
                                    </p:anim>
                                    <p:animEffect transition="in" filter="fade">
                                      <p:cBhvr>
                                        <p:cTn id="68" dur="500"/>
                                        <p:tgtEl>
                                          <p:spTgt spid="2846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284676">
                                            <p:txEl>
                                              <p:pRg st="8" end="8"/>
                                            </p:txEl>
                                          </p:spTgt>
                                        </p:tgtEl>
                                        <p:attrNameLst>
                                          <p:attrName>style.visibility</p:attrName>
                                        </p:attrNameLst>
                                      </p:cBhvr>
                                      <p:to>
                                        <p:strVal val="visible"/>
                                      </p:to>
                                    </p:set>
                                    <p:animEffect transition="in" filter="wipe(left)">
                                      <p:cBhvr>
                                        <p:cTn id="73" dur="500"/>
                                        <p:tgtEl>
                                          <p:spTgt spid="2846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(the solution)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 potential difference between them</a:t>
            </a:r>
          </a:p>
        </p:txBody>
      </p:sp>
    </p:spTree>
    <p:extLst>
      <p:ext uri="{BB962C8B-B14F-4D97-AF65-F5344CB8AC3E}">
        <p14:creationId xmlns:p14="http://schemas.microsoft.com/office/powerpoint/2010/main" val="402535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a:solidFill>
                  <a:srgbClr val="660066"/>
                </a:solidFill>
                <a:latin typeface="Arial Narrow" charset="0"/>
              </a:rPr>
              <a:t>If the terminals are not connected, as 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charge</a:t>
            </a: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236052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 potential 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can flow even through the empty space under certain conditions</a:t>
            </a: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wire’s full cross section at any point per unit time (just like the flow of water through a conduit.)</a:t>
            </a: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34359" name="Equation" r:id="rId4" imgW="660400" imgH="215900" progId="Equation.DSMT4">
                  <p:embed/>
                </p:oleObj>
              </mc:Choice>
              <mc:Fallback>
                <p:oleObj name="Equation" r:id="rId4" imgW="660400" imgH="215900" progId="Equation.DSMT4">
                  <p:embed/>
                  <p:pic>
                    <p:nvPicPr>
                      <p:cNvPr id="287749" name="Object 2"/>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34360" name="Equation" r:id="rId6" imgW="622300" imgH="215900" progId="Equation.DSMT4">
                  <p:embed/>
                </p:oleObj>
              </mc:Choice>
              <mc:Fallback>
                <p:oleObj name="Equation" r:id="rId6" imgW="622300" imgH="215900" progId="Equation.DSMT4">
                  <p:embed/>
                  <p:pic>
                    <p:nvPicPr>
                      <p:cNvPr id="287750" name="Object 3"/>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8594" y="4572000"/>
            <a:ext cx="197041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49840" y="5137150"/>
            <a:ext cx="500457"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41167" y="5137150"/>
            <a:ext cx="998991" cy="40011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1980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000" b="1" dirty="0">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43896" y="5562600"/>
            <a:ext cx="721671" cy="369332"/>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293827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Oct. 7,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5E51062B-AD11-1F47-9C5F-9ABE2F1A4823}" type="slidenum">
              <a:rPr lang="en-US"/>
              <a:pPr/>
              <a:t>14</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is a flow of charge: </a:t>
            </a:r>
            <a:r>
              <a:rPr lang="en-US" sz="2800" dirty="0">
                <a:solidFill>
                  <a:schemeClr val="accent2"/>
                </a:solidFill>
                <a:latin typeface="Arial Narrow" charset="0"/>
              </a:rPr>
              <a:t>A steady current of 2.5A flows in a wire for 4.0min.  (a) How much charge has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flown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35811" name="Equation" r:id="rId3" imgW="571320" imgH="190440" progId="Equation.DSMT4">
                  <p:embed/>
                </p:oleObj>
              </mc:Choice>
              <mc:Fallback>
                <p:oleObj name="Equation" r:id="rId3" imgW="571320" imgH="190440" progId="Equation.DSMT4">
                  <p:embed/>
                  <p:pic>
                    <p:nvPicPr>
                      <p:cNvPr id="2887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35812" name="Equation" r:id="rId5" imgW="685800" imgH="190440" progId="Equation.DSMT4">
                  <p:embed/>
                </p:oleObj>
              </mc:Choice>
              <mc:Fallback>
                <p:oleObj name="Equation" r:id="rId5" imgW="685800" imgH="190440" progId="Equation.DSMT4">
                  <p:embed/>
                  <p:pic>
                    <p:nvPicPr>
                      <p:cNvPr id="2887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35813" name="Equation" r:id="rId7" imgW="317160" imgH="203040" progId="Equation.DSMT4">
                  <p:embed/>
                </p:oleObj>
              </mc:Choice>
              <mc:Fallback>
                <p:oleObj name="Equation" r:id="rId7" imgW="317160" imgH="203040" progId="Equation.DSMT4">
                  <p:embed/>
                  <p:pic>
                    <p:nvPicPr>
                      <p:cNvPr id="2887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35814" name="Equation" r:id="rId9" imgW="1231560" imgH="164880" progId="Equation.DSMT4">
                  <p:embed/>
                </p:oleObj>
              </mc:Choice>
              <mc:Fallback>
                <p:oleObj name="Equation" r:id="rId9" imgW="1231560" imgH="164880" progId="Equation.DSMT4">
                  <p:embed/>
                  <p:pic>
                    <p:nvPicPr>
                      <p:cNvPr id="288777"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35815" name="Equation" r:id="rId11" imgW="368280" imgH="368280" progId="Equation.DSMT4">
                  <p:embed/>
                </p:oleObj>
              </mc:Choice>
              <mc:Fallback>
                <p:oleObj name="Equation" r:id="rId11" imgW="368280" imgH="368280" progId="Equation.DSMT4">
                  <p:embed/>
                  <p:pic>
                    <p:nvPicPr>
                      <p:cNvPr id="288778"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35816" name="Equation" r:id="rId13" imgW="1917360" imgH="380880" progId="Equation.DSMT4">
                  <p:embed/>
                </p:oleObj>
              </mc:Choice>
              <mc:Fallback>
                <p:oleObj name="Equation" r:id="rId13" imgW="1917360" imgH="380880" progId="Equation.DSMT4">
                  <p:embed/>
                  <p:pic>
                    <p:nvPicPr>
                      <p:cNvPr id="288779"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15" name="Text Box 5">
            <a:extLst>
              <a:ext uri="{FF2B5EF4-FFF2-40B4-BE49-F238E27FC236}">
                <a16:creationId xmlns:a16="http://schemas.microsoft.com/office/drawing/2014/main" id="{D58499AA-14C3-7E48-9629-DA70A9995033}"/>
              </a:ext>
            </a:extLst>
          </p:cNvPr>
          <p:cNvSpPr txBox="1">
            <a:spLocks noChangeArrowheads="1"/>
          </p:cNvSpPr>
          <p:nvPr/>
        </p:nvSpPr>
        <p:spPr bwMode="auto">
          <a:xfrm>
            <a:off x="336176" y="5759730"/>
            <a:ext cx="8305800" cy="519113"/>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How many electrons per second does 2.5A corresponds to?</a:t>
            </a:r>
          </a:p>
        </p:txBody>
      </p:sp>
    </p:spTree>
    <p:extLst>
      <p:ext uri="{BB962C8B-B14F-4D97-AF65-F5344CB8AC3E}">
        <p14:creationId xmlns:p14="http://schemas.microsoft.com/office/powerpoint/2010/main" val="92813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Oct. 7, 2019</a:t>
            </a:r>
          </a:p>
        </p:txBody>
      </p:sp>
      <p:sp>
        <p:nvSpPr>
          <p:cNvPr id="5" name="Footer Placeholder 4"/>
          <p:cNvSpPr>
            <a:spLocks noGrp="1"/>
          </p:cNvSpPr>
          <p:nvPr>
            <p:ph type="ftr" sz="quarter" idx="11"/>
          </p:nvPr>
        </p:nvSpPr>
        <p:spPr/>
        <p:txBody>
          <a:bodyPr/>
          <a:lstStyle/>
          <a:p>
            <a:r>
              <a:rPr lang="en-US"/>
              <a:t>PHYS 1444-002, Fall 2019                    Dr. Jaehoon Yu</a:t>
            </a:r>
          </a:p>
        </p:txBody>
      </p:sp>
      <p:sp>
        <p:nvSpPr>
          <p:cNvPr id="6" name="Slide Number Placeholder 5"/>
          <p:cNvSpPr>
            <a:spLocks noGrp="1"/>
          </p:cNvSpPr>
          <p:nvPr>
            <p:ph type="sldNum" sz="quarter" idx="12"/>
          </p:nvPr>
        </p:nvSpPr>
        <p:spPr/>
        <p:txBody>
          <a:bodyPr/>
          <a:lstStyle/>
          <a:p>
            <a:fld id="{41481B35-2D2F-3745-9DED-E811F3666B05}" type="slidenum">
              <a:rPr lang="en-US"/>
              <a:pPr/>
              <a:t>15</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10399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457200"/>
            <a:ext cx="8915400" cy="5791200"/>
          </a:xfrm>
        </p:spPr>
        <p:txBody>
          <a:bodyPr/>
          <a:lstStyle/>
          <a:p>
            <a:pPr eaLnBrk="1" hangingPunct="1"/>
            <a:r>
              <a:rPr lang="en-US" sz="2400" dirty="0"/>
              <a:t>Mid-term exam</a:t>
            </a:r>
          </a:p>
          <a:p>
            <a:pPr lvl="1" eaLnBrk="1" hangingPunct="1"/>
            <a:r>
              <a:rPr lang="en-US" sz="2000" dirty="0"/>
              <a:t>Wednesday, Oct. 16 at the beginning of the class </a:t>
            </a:r>
          </a:p>
          <a:p>
            <a:pPr lvl="1" eaLnBrk="1" hangingPunct="1"/>
            <a:r>
              <a:rPr lang="en-US" sz="2000" dirty="0"/>
              <a:t>Comprehensive exam which covers CH21.1 through what we cover in class Monday, Oct. 14 + the math refresher in A1 – A8</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set ups or solutions of any problems!</a:t>
            </a:r>
          </a:p>
          <a:p>
            <a:pPr lvl="1" eaLnBrk="1" hangingPunct="1"/>
            <a:r>
              <a:rPr lang="en-US" sz="2000" dirty="0"/>
              <a:t>No additional formulae or values of constants will be provided!</a:t>
            </a:r>
          </a:p>
          <a:p>
            <a:pPr eaLnBrk="1" hangingPunct="1"/>
            <a:r>
              <a:rPr lang="en-US" sz="2400" dirty="0"/>
              <a:t>Mid-term grade discussions</a:t>
            </a:r>
          </a:p>
          <a:p>
            <a:pPr lvl="1" eaLnBrk="1" hangingPunct="1"/>
            <a:r>
              <a:rPr lang="en-US" sz="2000" dirty="0"/>
              <a:t>From 12:00 </a:t>
            </a:r>
            <a:r>
              <a:rPr lang="mr-IN" sz="2000" dirty="0"/>
              <a:t>–</a:t>
            </a:r>
            <a:r>
              <a:rPr lang="en-US" sz="2000" dirty="0"/>
              <a:t> 2:30pm, Wednesday, Oct. </a:t>
            </a:r>
            <a:r>
              <a:rPr lang="en-US" sz="2000"/>
              <a:t>23 </a:t>
            </a:r>
            <a:r>
              <a:rPr lang="en-US" sz="2000" dirty="0"/>
              <a:t>in my office (CPB342)</a:t>
            </a:r>
            <a:endParaRPr lang="en-US" sz="2400" dirty="0"/>
          </a:p>
          <a:p>
            <a:pPr lvl="1" eaLnBrk="1" hangingPunct="1"/>
            <a:r>
              <a:rPr lang="en-US" sz="2000" dirty="0"/>
              <a:t>Last name starts with A </a:t>
            </a:r>
            <a:r>
              <a:rPr lang="mr-IN" sz="2000" dirty="0"/>
              <a:t>–</a:t>
            </a:r>
            <a:r>
              <a:rPr lang="en-US" sz="2000" dirty="0"/>
              <a:t> D (12 </a:t>
            </a:r>
            <a:r>
              <a:rPr lang="mr-IN" sz="2000" dirty="0"/>
              <a:t>–</a:t>
            </a:r>
            <a:r>
              <a:rPr lang="en-US" sz="2000" dirty="0"/>
              <a:t> 12:30), E</a:t>
            </a:r>
            <a:r>
              <a:rPr lang="mr-IN" sz="2000" dirty="0"/>
              <a:t>–</a:t>
            </a:r>
            <a:r>
              <a:rPr lang="en-US" sz="2000" dirty="0"/>
              <a:t> K (12:30 </a:t>
            </a:r>
            <a:r>
              <a:rPr lang="mr-IN" sz="2000" dirty="0"/>
              <a:t>–</a:t>
            </a:r>
            <a:r>
              <a:rPr lang="en-US" sz="2000" dirty="0"/>
              <a:t> 1),  L </a:t>
            </a:r>
            <a:r>
              <a:rPr lang="mr-IN" sz="2000" dirty="0"/>
              <a:t>–</a:t>
            </a:r>
            <a:r>
              <a:rPr lang="en-US" sz="2000" dirty="0"/>
              <a:t> O (1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a:t>
            </a:r>
          </a:p>
          <a:p>
            <a:pPr eaLnBrk="1" hangingPunct="1"/>
            <a:r>
              <a:rPr lang="en-US" sz="2400" dirty="0"/>
              <a:t>Today is the LAST DAY to register to VOTE!</a:t>
            </a:r>
          </a:p>
          <a:p>
            <a:pPr lvl="1" eaLnBrk="1" hangingPunct="1"/>
            <a:r>
              <a:rPr lang="en-US" sz="2000" dirty="0"/>
              <a:t>Make sure you take part in the election Nov. 5 this year</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
        <p:nvSpPr>
          <p:cNvPr id="2" name="Date Placeholder 1">
            <a:extLst>
              <a:ext uri="{FF2B5EF4-FFF2-40B4-BE49-F238E27FC236}">
                <a16:creationId xmlns:a16="http://schemas.microsoft.com/office/drawing/2014/main" id="{A4E25BF4-F42F-684E-86C6-6F5B454740F3}"/>
              </a:ext>
            </a:extLst>
          </p:cNvPr>
          <p:cNvSpPr>
            <a:spLocks noGrp="1"/>
          </p:cNvSpPr>
          <p:nvPr>
            <p:ph type="dt" sz="half" idx="10"/>
          </p:nvPr>
        </p:nvSpPr>
        <p:spPr/>
        <p:txBody>
          <a:bodyPr/>
          <a:lstStyle/>
          <a:p>
            <a:pPr>
              <a:defRPr/>
            </a:pPr>
            <a:r>
              <a:rPr lang="en-US"/>
              <a:t>Monday, Oct. 7, 2019</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2"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2"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2"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2"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2"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2"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2"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2"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2"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2"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2"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489957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7,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B3D9340E-B728-684F-B219-C7505509A9F7}" type="slidenum">
              <a:rPr lang="en-US"/>
              <a:pPr/>
              <a:t>4</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31394"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31395"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31396"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206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Oct. 7,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10223489-070B-1B49-83AF-CC9076FD6F61}" type="slidenum">
              <a:rPr lang="en-US"/>
              <a:pPr/>
              <a:t>5</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the </a:t>
            </a:r>
            <a:r>
              <a:rPr lang="en-US" sz="2000" dirty="0">
                <a:solidFill>
                  <a:schemeClr val="accent2"/>
                </a:solidFill>
                <a:latin typeface="Arial Narrow" charset="0"/>
              </a:rPr>
              <a:t>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63184"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63185"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63186"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63187"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63188"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63189"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63190"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63191"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63192"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63193"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63194"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63195"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63196"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5853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Oct. 7, 2019</a:t>
            </a:r>
          </a:p>
        </p:txBody>
      </p:sp>
      <p:sp>
        <p:nvSpPr>
          <p:cNvPr id="32" name="Footer Placeholder 4"/>
          <p:cNvSpPr>
            <a:spLocks noGrp="1"/>
          </p:cNvSpPr>
          <p:nvPr>
            <p:ph type="ftr" sz="quarter" idx="11"/>
          </p:nvPr>
        </p:nvSpPr>
        <p:spPr/>
        <p:txBody>
          <a:bodyPr/>
          <a:lstStyle/>
          <a:p>
            <a:r>
              <a:rPr lang="en-US"/>
              <a:t>PHYS 1444-002, Fall 2019                    Dr. Jaehoon Yu</a:t>
            </a:r>
          </a:p>
        </p:txBody>
      </p:sp>
      <p:sp>
        <p:nvSpPr>
          <p:cNvPr id="33" name="Slide Number Placeholder 5"/>
          <p:cNvSpPr>
            <a:spLocks noGrp="1"/>
          </p:cNvSpPr>
          <p:nvPr>
            <p:ph type="sldNum" sz="quarter" idx="12"/>
          </p:nvPr>
        </p:nvSpPr>
        <p:spPr/>
        <p:txBody>
          <a:bodyPr/>
          <a:lstStyle/>
          <a:p>
            <a:fld id="{83FAB595-DDCA-5146-BAD9-09D09995EB1E}" type="slidenum">
              <a:rPr lang="en-US"/>
              <a:pPr/>
              <a:t>6</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37095"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37096"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37097"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37098"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37099"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An external force has done the work of 3.6x10</a:t>
            </a:r>
            <a:r>
              <a:rPr lang="en-US" sz="1600" b="1" baseline="30000" dirty="0">
                <a:solidFill>
                  <a:srgbClr val="FF0000"/>
                </a:solidFill>
                <a:latin typeface="Arial Narrow" charset="0"/>
              </a:rPr>
              <a:t>-4</a:t>
            </a:r>
            <a:r>
              <a:rPr lang="en-US" sz="1600" b="1" dirty="0">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37100"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37101"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37102"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37103"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37104"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37105"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37106"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37107"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37108"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37109"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37110"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37111"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37112"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51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Oct. 7,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C80D2214-488D-EC4E-8FD8-BBD600E263C4}"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33649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Oct. 7,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DBE876A6-A71E-BD40-86AE-FDBA8A985C9A}" type="slidenum">
              <a:rPr lang="en-US"/>
              <a:pPr/>
              <a:t>8</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103928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Oct. 7,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5334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conductor.  Why?</a:t>
            </a: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671218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34085</TotalTime>
  <Words>1904</Words>
  <Application>Microsoft Macintosh PowerPoint</Application>
  <PresentationFormat>On-screen Show (4:3)</PresentationFormat>
  <Paragraphs>181</Paragraphs>
  <Slides>15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Arial Narrow</vt:lpstr>
      <vt:lpstr>Monotype Corsiva</vt:lpstr>
      <vt:lpstr>Times New Roman</vt:lpstr>
      <vt:lpstr>phys1443-spring02</vt:lpstr>
      <vt:lpstr>Equation</vt:lpstr>
      <vt:lpstr>PHYS 1444 – Section 002 Lecture 12</vt:lpstr>
      <vt:lpstr>Announcements</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lpstr>Direction of the Electric Current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753</cp:revision>
  <dcterms:created xsi:type="dcterms:W3CDTF">2012-01-19T04:21:20Z</dcterms:created>
  <dcterms:modified xsi:type="dcterms:W3CDTF">2019-10-07T19:57:58Z</dcterms:modified>
</cp:coreProperties>
</file>