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91" r:id="rId2"/>
    <p:sldId id="481" r:id="rId3"/>
    <p:sldId id="670" r:id="rId4"/>
    <p:sldId id="661" r:id="rId5"/>
    <p:sldId id="671" r:id="rId6"/>
    <p:sldId id="636" r:id="rId7"/>
    <p:sldId id="637" r:id="rId8"/>
    <p:sldId id="638" r:id="rId9"/>
    <p:sldId id="639" r:id="rId10"/>
    <p:sldId id="640" r:id="rId11"/>
    <p:sldId id="641" r:id="rId12"/>
    <p:sldId id="642" r:id="rId13"/>
    <p:sldId id="643" r:id="rId14"/>
    <p:sldId id="644" r:id="rId15"/>
    <p:sldId id="645" r:id="rId16"/>
    <p:sldId id="646" r:id="rId17"/>
    <p:sldId id="647" r:id="rId18"/>
    <p:sldId id="648"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66"/>
    <a:srgbClr val="99FFCC"/>
    <a:srgbClr val="FFFFCC"/>
    <a:srgbClr val="CC6600"/>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93"/>
    <p:restoredTop sz="94660"/>
  </p:normalViewPr>
  <p:slideViewPr>
    <p:cSldViewPr>
      <p:cViewPr varScale="1">
        <p:scale>
          <a:sx n="143" d="100"/>
          <a:sy n="143" d="100"/>
        </p:scale>
        <p:origin x="8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0.wmf"/><Relationship Id="rId1" Type="http://schemas.openxmlformats.org/officeDocument/2006/relationships/image" Target="../media/image27.wmf"/><Relationship Id="rId6"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589554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Oct. 9,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Oct.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Oct.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Oct.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Oct. 9,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Oct. 9,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Oct.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Oct. 9,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2.jpe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9.wmf"/><Relationship Id="rId18" Type="http://schemas.openxmlformats.org/officeDocument/2006/relationships/oleObject" Target="../embeddings/oleObject26.bin"/><Relationship Id="rId26" Type="http://schemas.openxmlformats.org/officeDocument/2006/relationships/oleObject" Target="../embeddings/oleObject30.bin"/><Relationship Id="rId3" Type="http://schemas.openxmlformats.org/officeDocument/2006/relationships/image" Target="../media/image38.jpeg"/><Relationship Id="rId21" Type="http://schemas.openxmlformats.org/officeDocument/2006/relationships/image" Target="../media/image33.wmf"/><Relationship Id="rId7" Type="http://schemas.openxmlformats.org/officeDocument/2006/relationships/image" Target="../media/image26.wmf"/><Relationship Id="rId12" Type="http://schemas.openxmlformats.org/officeDocument/2006/relationships/oleObject" Target="../embeddings/oleObject23.bin"/><Relationship Id="rId17" Type="http://schemas.openxmlformats.org/officeDocument/2006/relationships/image" Target="../media/image31.wmf"/><Relationship Id="rId25"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37.wmf"/><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8.wmf"/><Relationship Id="rId24" Type="http://schemas.openxmlformats.org/officeDocument/2006/relationships/oleObject" Target="../embeddings/oleObject29.bin"/><Relationship Id="rId5" Type="http://schemas.openxmlformats.org/officeDocument/2006/relationships/image" Target="../media/image25.wmf"/><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oleObject" Target="../embeddings/oleObject31.bin"/><Relationship Id="rId10" Type="http://schemas.openxmlformats.org/officeDocument/2006/relationships/oleObject" Target="../embeddings/oleObject22.bin"/><Relationship Id="rId19" Type="http://schemas.openxmlformats.org/officeDocument/2006/relationships/image" Target="../media/image32.wmf"/><Relationship Id="rId4" Type="http://schemas.openxmlformats.org/officeDocument/2006/relationships/oleObject" Target="../embeddings/oleObject19.bin"/><Relationship Id="rId9" Type="http://schemas.openxmlformats.org/officeDocument/2006/relationships/image" Target="../media/image27.w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7.bin"/><Relationship Id="rId18" Type="http://schemas.openxmlformats.org/officeDocument/2006/relationships/image" Target="../media/image44.wmf"/><Relationship Id="rId3" Type="http://schemas.openxmlformats.org/officeDocument/2006/relationships/oleObject" Target="../embeddings/oleObject32.bin"/><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41.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0.wmf"/><Relationship Id="rId19" Type="http://schemas.openxmlformats.org/officeDocument/2006/relationships/oleObject" Target="../embeddings/oleObject40.bin"/><Relationship Id="rId4" Type="http://schemas.openxmlformats.org/officeDocument/2006/relationships/image" Target="../media/image27.wmf"/><Relationship Id="rId9" Type="http://schemas.openxmlformats.org/officeDocument/2006/relationships/oleObject" Target="../embeddings/oleObject35.bin"/><Relationship Id="rId14" Type="http://schemas.openxmlformats.org/officeDocument/2006/relationships/image" Target="../media/image42.wmf"/><Relationship Id="rId22" Type="http://schemas.openxmlformats.org/officeDocument/2006/relationships/image" Target="../media/image4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9.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6.bin"/><Relationship Id="rId14" Type="http://schemas.openxmlformats.org/officeDocument/2006/relationships/image" Target="../media/image5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8.jpeg"/><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3.wmf"/><Relationship Id="rId3" Type="http://schemas.openxmlformats.org/officeDocument/2006/relationships/image" Target="../media/image16.jpeg"/><Relationship Id="rId7" Type="http://schemas.openxmlformats.org/officeDocument/2006/relationships/image" Target="../media/image10.wmf"/><Relationship Id="rId12" Type="http://schemas.openxmlformats.org/officeDocument/2006/relationships/oleObject" Target="../embeddings/oleObject10.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13</a:t>
            </a:r>
          </a:p>
        </p:txBody>
      </p:sp>
      <p:sp>
        <p:nvSpPr>
          <p:cNvPr id="18438" name="Text Box 4"/>
          <p:cNvSpPr txBox="1">
            <a:spLocks noChangeArrowheads="1"/>
          </p:cNvSpPr>
          <p:nvPr/>
        </p:nvSpPr>
        <p:spPr bwMode="auto">
          <a:xfrm>
            <a:off x="2973549" y="1531203"/>
            <a:ext cx="288893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Oct. 9,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286000"/>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charset="0"/>
              </a:rPr>
              <a:t>CH 25 </a:t>
            </a:r>
          </a:p>
          <a:p>
            <a:pPr marL="969963" lvl="1" indent="-533400">
              <a:buFont typeface="Arial"/>
              <a:buChar char="•"/>
            </a:pPr>
            <a:r>
              <a:rPr lang="en-US" dirty="0">
                <a:latin typeface="Arial Narrow" charset="0"/>
              </a:rPr>
              <a:t>Ohm’s Law: Resisters, Resistivity</a:t>
            </a:r>
          </a:p>
          <a:p>
            <a:pPr marL="969963" lvl="1" indent="-533400">
              <a:buFont typeface="Arial"/>
              <a:buChar char="•"/>
            </a:pPr>
            <a:r>
              <a:rPr lang="en-US" dirty="0">
                <a:latin typeface="Arial Narrow" charset="0"/>
              </a:rPr>
              <a:t>Electric Power</a:t>
            </a:r>
          </a:p>
          <a:p>
            <a:pPr marL="969963" lvl="1" indent="-533400">
              <a:buFont typeface="Arial"/>
              <a:buChar char="•"/>
            </a:pPr>
            <a:r>
              <a:rPr lang="en-US" dirty="0">
                <a:latin typeface="Arial Narrow" charset="0"/>
              </a:rPr>
              <a:t>Alternating Current</a:t>
            </a:r>
          </a:p>
          <a:p>
            <a:pPr marL="969963" lvl="1" indent="-533400">
              <a:buFont typeface="Arial"/>
              <a:buChar char="•"/>
            </a:pPr>
            <a:r>
              <a:rPr lang="en-US" dirty="0">
                <a:latin typeface="Arial Narrow" charset="0"/>
              </a:rPr>
              <a:t>Microscopic View of Electric Current</a:t>
            </a:r>
          </a:p>
          <a:p>
            <a:pPr marL="969963" lvl="1" indent="-533400">
              <a:buFont typeface="Arial"/>
              <a:buChar char="•"/>
            </a:pPr>
            <a:r>
              <a:rPr lang="en-US" dirty="0">
                <a:latin typeface="Arial Narrow" charset="0"/>
              </a:rPr>
              <a:t>Ohm’s Law in Microscopic View</a:t>
            </a:r>
          </a:p>
          <a:p>
            <a:pPr marL="969963" lvl="1" indent="-533400">
              <a:buFont typeface="Arial"/>
              <a:buChar char="•"/>
            </a:pPr>
            <a:r>
              <a:rPr lang="en-US" dirty="0">
                <a:latin typeface="Arial Narrow" charset="0"/>
              </a:rPr>
              <a:t>EMF and Terminal Voltage</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9753133D-B4EB-8946-B779-AE580082AF4B}" type="slidenum">
              <a:rPr lang="en-US"/>
              <a:pPr/>
              <a:t>10</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096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lower resistance compared to other devices in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307675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a:t>Wednesday, Oct. 9, 2019</a:t>
            </a:r>
          </a:p>
        </p:txBody>
      </p:sp>
      <p:sp>
        <p:nvSpPr>
          <p:cNvPr id="88" name="Footer Placeholder 4"/>
          <p:cNvSpPr>
            <a:spLocks noGrp="1"/>
          </p:cNvSpPr>
          <p:nvPr>
            <p:ph type="ftr" sz="quarter" idx="11"/>
          </p:nvPr>
        </p:nvSpPr>
        <p:spPr/>
        <p:txBody>
          <a:bodyPr/>
          <a:lstStyle/>
          <a:p>
            <a:r>
              <a:rPr lang="en-US"/>
              <a:t>PHYS 1444-002, Fall 2019                    Dr. Jaehoon Yu</a:t>
            </a:r>
          </a:p>
        </p:txBody>
      </p:sp>
      <p:sp>
        <p:nvSpPr>
          <p:cNvPr id="89" name="Slide Number Placeholder 5"/>
          <p:cNvSpPr>
            <a:spLocks noGrp="1"/>
          </p:cNvSpPr>
          <p:nvPr>
            <p:ph type="sldNum" sz="quarter" idx="12"/>
          </p:nvPr>
        </p:nvSpPr>
        <p:spPr/>
        <p:txBody>
          <a:bodyPr/>
          <a:lstStyle/>
          <a:p>
            <a:fld id="{57E0F93E-AA33-1F41-ACCB-6D51A3C1BCCE}" type="slidenum">
              <a:rPr lang="en-US"/>
              <a:pPr/>
              <a:t>11</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42789" name="Equation" r:id="rId4" imgW="114120" imgH="152280" progId="Equation.DSMT4">
                  <p:embed/>
                </p:oleObj>
              </mc:Choice>
              <mc:Fallback>
                <p:oleObj name="Equation" r:id="rId4" imgW="114120" imgH="152280" progId="Equation.DSMT4">
                  <p:embed/>
                  <p:pic>
                    <p:nvPicPr>
                      <p:cNvPr id="294995" name="Object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42790" name="Equation" r:id="rId6" imgW="114120" imgH="164880" progId="Equation.DSMT4">
                  <p:embed/>
                </p:oleObj>
              </mc:Choice>
              <mc:Fallback>
                <p:oleObj name="Equation" r:id="rId6" imgW="114120" imgH="164880" progId="Equation.DSMT4">
                  <p:embed/>
                  <p:pic>
                    <p:nvPicPr>
                      <p:cNvPr id="29499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42791" name="Equation" r:id="rId8" imgW="304560" imgH="203040" progId="Equation.DSMT4">
                  <p:embed/>
                </p:oleObj>
              </mc:Choice>
              <mc:Fallback>
                <p:oleObj name="Equation" r:id="rId8" imgW="304560" imgH="203040" progId="Equation.DSMT4">
                  <p:embed/>
                  <p:pic>
                    <p:nvPicPr>
                      <p:cNvPr id="294997"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42792" name="Equation" r:id="rId10" imgW="380880" imgH="164880" progId="Equation.DSMT4">
                  <p:embed/>
                </p:oleObj>
              </mc:Choice>
              <mc:Fallback>
                <p:oleObj name="Equation" r:id="rId10" imgW="380880" imgH="164880" progId="Equation.DSMT4">
                  <p:embed/>
                  <p:pic>
                    <p:nvPicPr>
                      <p:cNvPr id="294998" name="Object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9480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B5ED5AD7-8AE6-AF4C-BD37-715FA29C9A99}" type="slidenum">
              <a:rPr lang="en-US"/>
              <a:pPr/>
              <a:t>12</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 </a:t>
            </a:r>
            <a:r>
              <a:rPr lang="en-US" dirty="0" err="1">
                <a:solidFill>
                  <a:srgbClr val="660066"/>
                </a:solidFill>
                <a:latin typeface="Symbol" charset="2"/>
                <a:ea typeface="ＭＳ Ｐゴシック" charset="-128"/>
              </a:rPr>
              <a:t>ρ</a:t>
            </a:r>
            <a:r>
              <a:rPr lang="en-US" dirty="0">
                <a:solidFill>
                  <a:srgbClr val="660066"/>
                </a:solidFill>
                <a:latin typeface="Arial Narrow" charset="0"/>
                <a:ea typeface="ＭＳ Ｐゴシック" charset="-128"/>
              </a:rPr>
              <a:t> 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 </a:t>
            </a:r>
            <a:r>
              <a:rPr lang="en-US" sz="2000" dirty="0" err="1">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does the resistance change depending on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a:t>
            </a: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43587" name="Equation" r:id="rId3" imgW="507960" imgH="368280" progId="Equation.DSMT4">
                  <p:embed/>
                </p:oleObj>
              </mc:Choice>
              <mc:Fallback>
                <p:oleObj name="Equation" r:id="rId3" imgW="507960" imgH="368280" progId="Equation.DSMT4">
                  <p:embed/>
                  <p:pic>
                    <p:nvPicPr>
                      <p:cNvPr id="2959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43588" name="Equation" r:id="rId5" imgW="406080" imgH="393480" progId="Equation.DSMT4">
                  <p:embed/>
                </p:oleObj>
              </mc:Choice>
              <mc:Fallback>
                <p:oleObj name="Equation" r:id="rId5" imgW="406080" imgH="393480" progId="Equation.DSMT4">
                  <p:embed/>
                  <p:pic>
                    <p:nvPicPr>
                      <p:cNvPr id="29594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4968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a:t>Wednesday, Oct. 9, 2019</a:t>
            </a:r>
          </a:p>
        </p:txBody>
      </p:sp>
      <p:sp>
        <p:nvSpPr>
          <p:cNvPr id="25" name="Footer Placeholder 4"/>
          <p:cNvSpPr>
            <a:spLocks noGrp="1"/>
          </p:cNvSpPr>
          <p:nvPr>
            <p:ph type="ftr" sz="quarter" idx="11"/>
          </p:nvPr>
        </p:nvSpPr>
        <p:spPr/>
        <p:txBody>
          <a:bodyPr/>
          <a:lstStyle/>
          <a:p>
            <a:r>
              <a:rPr lang="en-US"/>
              <a:t>PHYS 1444-002, Fall 2019                    Dr. Jaehoon Yu</a:t>
            </a:r>
          </a:p>
        </p:txBody>
      </p:sp>
      <p:sp>
        <p:nvSpPr>
          <p:cNvPr id="26" name="Slide Number Placeholder 5"/>
          <p:cNvSpPr>
            <a:spLocks noGrp="1"/>
          </p:cNvSpPr>
          <p:nvPr>
            <p:ph type="sldNum" sz="quarter" idx="12"/>
          </p:nvPr>
        </p:nvSpPr>
        <p:spPr/>
        <p:txBody>
          <a:bodyPr/>
          <a:lstStyle/>
          <a:p>
            <a:fld id="{C81881F1-673B-D446-A88F-7BF02C4C0067}" type="slidenum">
              <a:rPr lang="en-US"/>
              <a:pPr/>
              <a:t>13</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 5 </a:t>
            </a:r>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a:solidFill>
                  <a:schemeClr val="accent2"/>
                </a:solidFill>
                <a:latin typeface="Symbol" charset="2"/>
              </a:rPr>
              <a:t>Ω</a:t>
            </a:r>
            <a:r>
              <a:rPr lang="en-US" dirty="0">
                <a:solidFill>
                  <a:schemeClr val="accent2"/>
                </a:solidFill>
                <a:latin typeface="Arial Narrow" charset="0"/>
              </a:rPr>
              <a:t> 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66334" name="Equation" r:id="rId4" imgW="253800" imgH="164880" progId="Equation.DSMT4">
                  <p:embed/>
                </p:oleObj>
              </mc:Choice>
              <mc:Fallback>
                <p:oleObj name="Equation" r:id="rId4" imgW="253800" imgH="164880" progId="Equation.DSMT4">
                  <p:embed/>
                  <p:pic>
                    <p:nvPicPr>
                      <p:cNvPr id="2969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66335" name="Equation" r:id="rId6" imgW="1282680" imgH="228600" progId="Equation.DSMT4">
                  <p:embed/>
                </p:oleObj>
              </mc:Choice>
              <mc:Fallback>
                <p:oleObj name="Equation" r:id="rId6" imgW="1282680" imgH="228600" progId="Equation.DSMT4">
                  <p:embed/>
                  <p:pic>
                    <p:nvPicPr>
                      <p:cNvPr id="29696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66336" name="Equation" r:id="rId8" imgW="253800" imgH="152280" progId="Equation.DSMT4">
                  <p:embed/>
                </p:oleObj>
              </mc:Choice>
              <mc:Fallback>
                <p:oleObj name="Equation" r:id="rId8" imgW="253800" imgH="152280" progId="Equation.DSMT4">
                  <p:embed/>
                  <p:pic>
                    <p:nvPicPr>
                      <p:cNvPr id="29697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66337" name="Equation" r:id="rId10" imgW="253800" imgH="152280" progId="Equation.DSMT4">
                  <p:embed/>
                </p:oleObj>
              </mc:Choice>
              <mc:Fallback>
                <p:oleObj name="Equation" r:id="rId10" imgW="253800" imgH="152280" progId="Equation.DSMT4">
                  <p:embed/>
                  <p:pic>
                    <p:nvPicPr>
                      <p:cNvPr id="29697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66338" name="Equation" r:id="rId12" imgW="241200" imgH="164880" progId="Equation.DSMT4">
                  <p:embed/>
                </p:oleObj>
              </mc:Choice>
              <mc:Fallback>
                <p:oleObj name="Equation" r:id="rId12" imgW="241200" imgH="164880" progId="Equation.DSMT4">
                  <p:embed/>
                  <p:pic>
                    <p:nvPicPr>
                      <p:cNvPr id="296973"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66339" name="Equation" r:id="rId14" imgW="279360" imgH="368280" progId="Equation.DSMT4">
                  <p:embed/>
                </p:oleObj>
              </mc:Choice>
              <mc:Fallback>
                <p:oleObj name="Equation" r:id="rId14" imgW="279360" imgH="368280" progId="Equation.DSMT4">
                  <p:embed/>
                  <p:pic>
                    <p:nvPicPr>
                      <p:cNvPr id="296974"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66340" name="Equation" r:id="rId16" imgW="393480" imgH="368280" progId="Equation.DSMT4">
                  <p:embed/>
                </p:oleObj>
              </mc:Choice>
              <mc:Fallback>
                <p:oleObj name="Equation" r:id="rId16" imgW="393480" imgH="368280" progId="Equation.DSMT4">
                  <p:embed/>
                  <p:pic>
                    <p:nvPicPr>
                      <p:cNvPr id="296975"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66341" name="Equation" r:id="rId18" imgW="253800" imgH="203040" progId="Equation.DSMT4">
                  <p:embed/>
                </p:oleObj>
              </mc:Choice>
              <mc:Fallback>
                <p:oleObj name="Equation" r:id="rId18" imgW="253800" imgH="203040" progId="Equation.DSMT4">
                  <p:embed/>
                  <p:pic>
                    <p:nvPicPr>
                      <p:cNvPr id="296976" name="Object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66342" name="Equation" r:id="rId20" imgW="291960" imgH="152280" progId="Equation.DSMT4">
                  <p:embed/>
                </p:oleObj>
              </mc:Choice>
              <mc:Fallback>
                <p:oleObj name="Equation" r:id="rId20" imgW="291960" imgH="152280" progId="Equation.DSMT4">
                  <p:embed/>
                  <p:pic>
                    <p:nvPicPr>
                      <p:cNvPr id="296977"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66343" name="Equation" r:id="rId22" imgW="2743200" imgH="431640" progId="Equation.DSMT4">
                  <p:embed/>
                </p:oleObj>
              </mc:Choice>
              <mc:Fallback>
                <p:oleObj name="Equation" r:id="rId22" imgW="2743200" imgH="431640" progId="Equation.DSMT4">
                  <p:embed/>
                  <p:pic>
                    <p:nvPicPr>
                      <p:cNvPr id="296978"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66344" name="Equation" r:id="rId24" imgW="545760" imgH="406080" progId="Equation.DSMT4">
                  <p:embed/>
                </p:oleObj>
              </mc:Choice>
              <mc:Fallback>
                <p:oleObj name="Equation" r:id="rId24" imgW="545760" imgH="406080" progId="Equation.DSMT4">
                  <p:embed/>
                  <p:pic>
                    <p:nvPicPr>
                      <p:cNvPr id="296981"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66345" name="Equation" r:id="rId26" imgW="291960" imgH="152280" progId="Equation.DSMT4">
                  <p:embed/>
                </p:oleObj>
              </mc:Choice>
              <mc:Fallback>
                <p:oleObj name="Equation" r:id="rId26" imgW="291960" imgH="152280" progId="Equation.DSMT4">
                  <p:embed/>
                  <p:pic>
                    <p:nvPicPr>
                      <p:cNvPr id="296982"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66346" name="Equation" r:id="rId28" imgW="1079280" imgH="164880" progId="Equation.DSMT4">
                  <p:embed/>
                </p:oleObj>
              </mc:Choice>
              <mc:Fallback>
                <p:oleObj name="Equation" r:id="rId28" imgW="1079280" imgH="164880" progId="Equation.DSMT4">
                  <p:embed/>
                  <p:pic>
                    <p:nvPicPr>
                      <p:cNvPr id="296983"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511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Oct. 9, 2019</a:t>
            </a:r>
          </a:p>
        </p:txBody>
      </p:sp>
      <p:sp>
        <p:nvSpPr>
          <p:cNvPr id="23" name="Footer Placeholder 4"/>
          <p:cNvSpPr>
            <a:spLocks noGrp="1"/>
          </p:cNvSpPr>
          <p:nvPr>
            <p:ph type="ftr" sz="quarter" idx="11"/>
          </p:nvPr>
        </p:nvSpPr>
        <p:spPr/>
        <p:txBody>
          <a:bodyPr/>
          <a:lstStyle/>
          <a:p>
            <a:r>
              <a:rPr lang="en-US"/>
              <a:t>PHYS 1444-002, Fall 2019                    Dr. Jaehoon Yu</a:t>
            </a:r>
          </a:p>
        </p:txBody>
      </p:sp>
      <p:sp>
        <p:nvSpPr>
          <p:cNvPr id="24" name="Slide Number Placeholder 5"/>
          <p:cNvSpPr>
            <a:spLocks noGrp="1"/>
          </p:cNvSpPr>
          <p:nvPr>
            <p:ph type="sldNum" sz="quarter" idx="12"/>
          </p:nvPr>
        </p:nvSpPr>
        <p:spPr/>
        <p:txBody>
          <a:bodyPr/>
          <a:lstStyle/>
          <a:p>
            <a:fld id="{A7453AAD-99D8-644C-82C0-0591F3E57043}" type="slidenum">
              <a:rPr lang="en-US"/>
              <a:pPr/>
              <a:t>14</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 6 </a:t>
            </a:r>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69067" name="Equation" r:id="rId3" imgW="253800" imgH="152280" progId="Equation.DSMT4">
                  <p:embed/>
                </p:oleObj>
              </mc:Choice>
              <mc:Fallback>
                <p:oleObj name="Equation" r:id="rId3" imgW="253800" imgH="152280" progId="Equation.DSMT4">
                  <p:embed/>
                  <p:pic>
                    <p:nvPicPr>
                      <p:cNvPr id="2979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69068" name="Equation" r:id="rId5" imgW="279360" imgH="368280" progId="Equation.DSMT4">
                  <p:embed/>
                </p:oleObj>
              </mc:Choice>
              <mc:Fallback>
                <p:oleObj name="Equation" r:id="rId5" imgW="279360" imgH="368280" progId="Equation.DSMT4">
                  <p:embed/>
                  <p:pic>
                    <p:nvPicPr>
                      <p:cNvPr id="29799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69069" name="Equation" r:id="rId7" imgW="253800" imgH="164880" progId="Equation.DSMT4">
                  <p:embed/>
                </p:oleObj>
              </mc:Choice>
              <mc:Fallback>
                <p:oleObj name="Equation" r:id="rId7" imgW="253800" imgH="164880" progId="Equation.DSMT4">
                  <p:embed/>
                  <p:pic>
                    <p:nvPicPr>
                      <p:cNvPr id="29799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69070" name="Equation" r:id="rId9" imgW="291960" imgH="152280" progId="Equation.DSMT4">
                  <p:embed/>
                </p:oleObj>
              </mc:Choice>
              <mc:Fallback>
                <p:oleObj name="Equation" r:id="rId9" imgW="291960" imgH="152280" progId="Equation.DSMT4">
                  <p:embed/>
                  <p:pic>
                    <p:nvPicPr>
                      <p:cNvPr id="297998"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69071" name="Equation" r:id="rId11" imgW="431640" imgH="368280" progId="Equation.DSMT4">
                  <p:embed/>
                </p:oleObj>
              </mc:Choice>
              <mc:Fallback>
                <p:oleObj name="Equation" r:id="rId11" imgW="431640" imgH="368280" progId="Equation.DSMT4">
                  <p:embed/>
                  <p:pic>
                    <p:nvPicPr>
                      <p:cNvPr id="297999"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69072" name="Equation" r:id="rId13" imgW="507960" imgH="406080" progId="Equation.DSMT4">
                  <p:embed/>
                </p:oleObj>
              </mc:Choice>
              <mc:Fallback>
                <p:oleObj name="Equation" r:id="rId13" imgW="507960" imgH="406080" progId="Equation.DSMT4">
                  <p:embed/>
                  <p:pic>
                    <p:nvPicPr>
                      <p:cNvPr id="29800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69073" name="Equation" r:id="rId15" imgW="457200" imgH="368280" progId="Equation.DSMT4">
                  <p:embed/>
                </p:oleObj>
              </mc:Choice>
              <mc:Fallback>
                <p:oleObj name="Equation" r:id="rId15" imgW="457200" imgH="368280" progId="Equation.DSMT4">
                  <p:embed/>
                  <p:pic>
                    <p:nvPicPr>
                      <p:cNvPr id="298001"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69074" name="Equation" r:id="rId17" imgW="215640" imgH="152280" progId="Equation.DSMT4">
                  <p:embed/>
                </p:oleObj>
              </mc:Choice>
              <mc:Fallback>
                <p:oleObj name="Equation" r:id="rId17" imgW="215640" imgH="152280" progId="Equation.DSMT4">
                  <p:embed/>
                  <p:pic>
                    <p:nvPicPr>
                      <p:cNvPr id="298002"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69075" name="Equation" r:id="rId19" imgW="330120" imgH="152280" progId="Equation.DSMT4">
                  <p:embed/>
                </p:oleObj>
              </mc:Choice>
              <mc:Fallback>
                <p:oleObj name="Equation" r:id="rId19" imgW="330120" imgH="152280" progId="Equation.DSMT4">
                  <p:embed/>
                  <p:pic>
                    <p:nvPicPr>
                      <p:cNvPr id="298004"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69076" name="Equation" r:id="rId21" imgW="342720" imgH="203040" progId="Equation.DSMT4">
                  <p:embed/>
                </p:oleObj>
              </mc:Choice>
              <mc:Fallback>
                <p:oleObj name="Equation" r:id="rId21" imgW="342720" imgH="203040" progId="Equation.DSMT4">
                  <p:embed/>
                  <p:pic>
                    <p:nvPicPr>
                      <p:cNvPr id="298005"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062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9,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0605EB87-F66E-EA42-B219-A83BC1565D25}" type="slidenum">
              <a:rPr lang="en-US"/>
              <a:pPr/>
              <a:t>15</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742950" lvl="1" indent="-285750">
              <a:spcBef>
                <a:spcPct val="20000"/>
              </a:spcBef>
              <a:buFontTx/>
              <a:buChar char="–"/>
            </a:pPr>
            <a:r>
              <a:rPr lang="en-US" dirty="0">
                <a:solidFill>
                  <a:srgbClr val="660066"/>
                </a:solidFill>
                <a:latin typeface="Arial Narrow" charset="0"/>
                <a:ea typeface="ＭＳ Ｐゴシック" charset="-128"/>
              </a:rPr>
              <a:t>Because 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with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Arial Narrow" charset="0"/>
                <a:ea typeface="ＭＳ Ｐゴシック" charset="-128"/>
              </a:rPr>
              <a:t> is the temperature coefficient of resistivity</a:t>
            </a:r>
          </a:p>
          <a:p>
            <a:pPr marL="742950" lvl="1" indent="-285750">
              <a:spcBef>
                <a:spcPct val="20000"/>
              </a:spcBef>
              <a:buFontTx/>
              <a:buChar char="–"/>
            </a:pP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α</a:t>
            </a:r>
            <a:r>
              <a:rPr lang="en-US" dirty="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46546" name="Equation" r:id="rId3" imgW="1396800" imgH="253800" progId="Equation.DSMT4">
                  <p:embed/>
                </p:oleObj>
              </mc:Choice>
              <mc:Fallback>
                <p:oleObj name="Equation" r:id="rId3" imgW="1396800" imgH="253800" progId="Equation.DSMT4">
                  <p:embed/>
                  <p:pic>
                    <p:nvPicPr>
                      <p:cNvPr id="299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6267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9,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1DE429FC-E08B-B548-83E9-AB59EA872A63}" type="slidenum">
              <a:rPr lang="en-US"/>
              <a:pPr/>
              <a:t>16</a:t>
            </a:fld>
            <a:endParaRPr lang="en-US"/>
          </a:p>
        </p:txBody>
      </p:sp>
      <p:sp>
        <p:nvSpPr>
          <p:cNvPr id="300034" name="Rectangle 2"/>
          <p:cNvSpPr>
            <a:spLocks noGrp="1" noChangeArrowheads="1"/>
          </p:cNvSpPr>
          <p:nvPr>
            <p:ph type="title"/>
          </p:nvPr>
        </p:nvSpPr>
        <p:spPr>
          <a:xfrm>
            <a:off x="76200" y="76200"/>
            <a:ext cx="8915400" cy="685800"/>
          </a:xfrm>
        </p:spPr>
        <p:txBody>
          <a:bodyPr/>
          <a:lstStyle/>
          <a:p>
            <a:r>
              <a:rPr lang="en-US" dirty="0"/>
              <a:t>Electric Power</a:t>
            </a:r>
          </a:p>
        </p:txBody>
      </p:sp>
      <p:sp>
        <p:nvSpPr>
          <p:cNvPr id="300035" name="Rectangle 3"/>
          <p:cNvSpPr>
            <a:spLocks noChangeArrowheads="1"/>
          </p:cNvSpPr>
          <p:nvPr/>
        </p:nvSpPr>
        <p:spPr bwMode="auto">
          <a:xfrm>
            <a:off x="152400" y="762000"/>
            <a:ext cx="8763000" cy="5105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6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600" dirty="0">
                <a:solidFill>
                  <a:srgbClr val="CC00CC"/>
                </a:solidFill>
                <a:latin typeface="Arial Narrow" charset="0"/>
                <a:ea typeface="ＭＳ Ｐゴシック" charset="-128"/>
              </a:rPr>
              <a:t>Typical household light bulb and heating elements have resistance of order a few ohms to a few hundred ohms</a:t>
            </a:r>
            <a:endParaRPr lang="en-US" sz="1400" dirty="0">
              <a:solidFill>
                <a:srgbClr val="FF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the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a:t>
            </a:r>
          </a:p>
          <a:p>
            <a:pPr marL="742950" lvl="1" indent="-285750">
              <a:spcBef>
                <a:spcPct val="20000"/>
              </a:spcBef>
              <a:buFontTx/>
              <a:buChar char="–"/>
            </a:pPr>
            <a:r>
              <a:rPr lang="en-US" sz="2000" dirty="0">
                <a:solidFill>
                  <a:srgbClr val="660066"/>
                </a:solidFill>
                <a:latin typeface="Arial Narrow" charset="0"/>
                <a:ea typeface="ＭＳ Ｐゴシック" charset="-128"/>
              </a:rPr>
              <a:t>KE of wire’s bound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84692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Wednesday, Oct. 9, 2019</a:t>
            </a:r>
          </a:p>
        </p:txBody>
      </p:sp>
      <p:sp>
        <p:nvSpPr>
          <p:cNvPr id="17" name="Footer Placeholder 4"/>
          <p:cNvSpPr>
            <a:spLocks noGrp="1"/>
          </p:cNvSpPr>
          <p:nvPr>
            <p:ph type="ftr" sz="quarter" idx="11"/>
          </p:nvPr>
        </p:nvSpPr>
        <p:spPr/>
        <p:txBody>
          <a:bodyPr/>
          <a:lstStyle/>
          <a:p>
            <a:r>
              <a:rPr lang="en-US"/>
              <a:t>PHYS 1444-002, Fall 2019                    Dr. Jaehoon Yu</a:t>
            </a:r>
          </a:p>
        </p:txBody>
      </p:sp>
      <p:sp>
        <p:nvSpPr>
          <p:cNvPr id="18" name="Slide Number Placeholder 5"/>
          <p:cNvSpPr>
            <a:spLocks noGrp="1"/>
          </p:cNvSpPr>
          <p:nvPr>
            <p:ph type="sldNum" sz="quarter" idx="12"/>
          </p:nvPr>
        </p:nvSpPr>
        <p:spPr/>
        <p:txBody>
          <a:bodyPr/>
          <a:lstStyle/>
          <a:p>
            <a:fld id="{EFFB50AE-1756-5A4F-8ABA-D2E7F7AA32F7}" type="slidenum">
              <a:rPr lang="en-US"/>
              <a:pPr/>
              <a:t>17</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fixed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devices that has resistance.</a:t>
            </a: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48135" name="Equation" r:id="rId3" imgW="253800" imgH="152280" progId="Equation.DSMT4">
                  <p:embed/>
                </p:oleObj>
              </mc:Choice>
              <mc:Fallback>
                <p:oleObj name="Equation" r:id="rId3" imgW="253800" imgH="152280" progId="Equation.DSMT4">
                  <p:embed/>
                  <p:pic>
                    <p:nvPicPr>
                      <p:cNvPr id="301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48136" name="Equation" r:id="rId5" imgW="520560" imgH="203040" progId="Equation.DSMT4">
                  <p:embed/>
                </p:oleObj>
              </mc:Choice>
              <mc:Fallback>
                <p:oleObj name="Equation" r:id="rId5" imgW="520560" imgH="203040" progId="Equation.DSMT4">
                  <p:embed/>
                  <p:pic>
                    <p:nvPicPr>
                      <p:cNvPr id="30106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48137" name="Equation" r:id="rId7" imgW="139680" imgH="164880" progId="Equation.DSMT4">
                  <p:embed/>
                </p:oleObj>
              </mc:Choice>
              <mc:Fallback>
                <p:oleObj name="Equation" r:id="rId7" imgW="139680" imgH="164880" progId="Equation.DSMT4">
                  <p:embed/>
                  <p:pic>
                    <p:nvPicPr>
                      <p:cNvPr id="3010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48138" name="Equation" r:id="rId9" imgW="368280" imgH="203040" progId="Equation.DSMT4">
                  <p:embed/>
                </p:oleObj>
              </mc:Choice>
              <mc:Fallback>
                <p:oleObj name="Equation" r:id="rId9" imgW="368280" imgH="203040" progId="Equation.DSMT4">
                  <p:embed/>
                  <p:pic>
                    <p:nvPicPr>
                      <p:cNvPr id="30106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48139" name="Equation" r:id="rId11" imgW="419040" imgH="164880" progId="Equation.DSMT4">
                  <p:embed/>
                </p:oleObj>
              </mc:Choice>
              <mc:Fallback>
                <p:oleObj name="Equation" r:id="rId11" imgW="419040" imgH="164880" progId="Equation.DSMT4">
                  <p:embed/>
                  <p:pic>
                    <p:nvPicPr>
                      <p:cNvPr id="30106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2971800" y="445135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48140" name="Equation" r:id="rId13" imgW="825480" imgH="393480" progId="Equation.DSMT4">
                  <p:embed/>
                </p:oleObj>
              </mc:Choice>
              <mc:Fallback>
                <p:oleObj name="Equation" r:id="rId13" imgW="825480" imgH="393480" progId="Equation.DSMT4">
                  <p:embed/>
                  <p:pic>
                    <p:nvPicPr>
                      <p:cNvPr id="30107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32747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ACAF826D-C510-1F44-AE7E-092A3FCC1E85}" type="slidenum">
              <a:rPr lang="en-US"/>
              <a:pPr/>
              <a:t>18</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15240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 8 </a:t>
            </a:r>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438400"/>
            <a:ext cx="7848600" cy="946150"/>
          </a:xfrm>
          <a:prstGeom prst="rect">
            <a:avLst/>
          </a:prstGeom>
          <a:noFill/>
          <a:ln w="9525">
            <a:noFill/>
            <a:miter lim="800000"/>
            <a:headEnd/>
            <a:tailEnd/>
          </a:ln>
          <a:effectLst/>
        </p:spPr>
        <p:txBody>
          <a:bodyPr wrap="square">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509962"/>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extLst>
              <p:ext uri="{D42A27DB-BD31-4B8C-83A1-F6EECF244321}">
                <p14:modId xmlns:p14="http://schemas.microsoft.com/office/powerpoint/2010/main" val="2704903213"/>
              </p:ext>
            </p:extLst>
          </p:nvPr>
        </p:nvGraphicFramePr>
        <p:xfrm>
          <a:off x="925513" y="3429000"/>
          <a:ext cx="1360487" cy="1211262"/>
        </p:xfrm>
        <a:graphic>
          <a:graphicData uri="http://schemas.openxmlformats.org/presentationml/2006/ole">
            <mc:AlternateContent xmlns:mc="http://schemas.openxmlformats.org/markup-compatibility/2006">
              <mc:Choice xmlns:v="urn:schemas-microsoft-com:vml" Requires="v">
                <p:oleObj spid="_x0000_s148933" name="Equation" r:id="rId4" imgW="469800" imgH="393480" progId="Equation.DSMT4">
                  <p:embed/>
                </p:oleObj>
              </mc:Choice>
              <mc:Fallback>
                <p:oleObj name="Equation" r:id="rId4" imgW="469800" imgH="393480" progId="Equation.DSMT4">
                  <p:embed/>
                  <p:pic>
                    <p:nvPicPr>
                      <p:cNvPr id="3020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429000"/>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extLst>
              <p:ext uri="{D42A27DB-BD31-4B8C-83A1-F6EECF244321}">
                <p14:modId xmlns:p14="http://schemas.microsoft.com/office/powerpoint/2010/main" val="1014044942"/>
              </p:ext>
            </p:extLst>
          </p:nvPr>
        </p:nvGraphicFramePr>
        <p:xfrm>
          <a:off x="4419600" y="3733800"/>
          <a:ext cx="690563" cy="438150"/>
        </p:xfrm>
        <a:graphic>
          <a:graphicData uri="http://schemas.openxmlformats.org/presentationml/2006/ole">
            <mc:AlternateContent xmlns:mc="http://schemas.openxmlformats.org/markup-compatibility/2006">
              <mc:Choice xmlns:v="urn:schemas-microsoft-com:vml" Requires="v">
                <p:oleObj spid="_x0000_s148934" name="Equation" r:id="rId6" imgW="253800" imgH="152280" progId="Equation.DSMT4">
                  <p:embed/>
                </p:oleObj>
              </mc:Choice>
              <mc:Fallback>
                <p:oleObj name="Equation" r:id="rId6" imgW="253800" imgH="152280" progId="Equation.DSMT4">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733800"/>
                        <a:ext cx="690563" cy="438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extLst>
              <p:ext uri="{D42A27DB-BD31-4B8C-83A1-F6EECF244321}">
                <p14:modId xmlns:p14="http://schemas.microsoft.com/office/powerpoint/2010/main" val="404771344"/>
              </p:ext>
            </p:extLst>
          </p:nvPr>
        </p:nvGraphicFramePr>
        <p:xfrm>
          <a:off x="5029200" y="3352800"/>
          <a:ext cx="931863" cy="1135063"/>
        </p:xfrm>
        <a:graphic>
          <a:graphicData uri="http://schemas.openxmlformats.org/presentationml/2006/ole">
            <mc:AlternateContent xmlns:mc="http://schemas.openxmlformats.org/markup-compatibility/2006">
              <mc:Choice xmlns:v="urn:schemas-microsoft-com:vml" Requires="v">
                <p:oleObj spid="_x0000_s148935" name="Equation" r:id="rId8" imgW="342720" imgH="393480" progId="Equation.DSMT4">
                  <p:embed/>
                </p:oleObj>
              </mc:Choice>
              <mc:Fallback>
                <p:oleObj name="Equation" r:id="rId8" imgW="342720" imgH="393480" progId="Equation.DSMT4">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3352800"/>
                        <a:ext cx="931863" cy="1135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extLst>
              <p:ext uri="{D42A27DB-BD31-4B8C-83A1-F6EECF244321}">
                <p14:modId xmlns:p14="http://schemas.microsoft.com/office/powerpoint/2010/main" val="3450225656"/>
              </p:ext>
            </p:extLst>
          </p:nvPr>
        </p:nvGraphicFramePr>
        <p:xfrm>
          <a:off x="5965825" y="3251200"/>
          <a:ext cx="2416175" cy="1244600"/>
        </p:xfrm>
        <a:graphic>
          <a:graphicData uri="http://schemas.openxmlformats.org/presentationml/2006/ole">
            <mc:AlternateContent xmlns:mc="http://schemas.openxmlformats.org/markup-compatibility/2006">
              <mc:Choice xmlns:v="urn:schemas-microsoft-com:vml" Requires="v">
                <p:oleObj spid="_x0000_s148936" name="Equation" r:id="rId10" imgW="888840" imgH="431640" progId="Equation.DSMT4">
                  <p:embed/>
                </p:oleObj>
              </mc:Choice>
              <mc:Fallback>
                <p:oleObj name="Equation" r:id="rId10" imgW="888840" imgH="431640" progId="Equation.DSMT4">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5825" y="3251200"/>
                        <a:ext cx="2416175" cy="1244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33D7D1BE-59E3-FD44-A6B7-55B061A3F254}"/>
              </a:ext>
            </a:extLst>
          </p:cNvPr>
          <p:cNvSpPr/>
          <p:nvPr/>
        </p:nvSpPr>
        <p:spPr>
          <a:xfrm>
            <a:off x="304800" y="4800600"/>
            <a:ext cx="8686800" cy="1348061"/>
          </a:xfrm>
          <a:prstGeom prst="rect">
            <a:avLst/>
          </a:prstGeom>
        </p:spPr>
        <p:txBody>
          <a:bodyPr wrap="square">
            <a:spAutoFit/>
          </a:bodyPr>
          <a:lstStyle/>
          <a:p>
            <a:pPr marL="285750" indent="-285750">
              <a:spcBef>
                <a:spcPct val="20000"/>
              </a:spcBef>
              <a:buFont typeface="Arial" panose="020B0604020202020204" pitchFamily="34" charset="0"/>
              <a:buChar char="•"/>
            </a:pPr>
            <a:r>
              <a:rPr lang="en-US" dirty="0">
                <a:solidFill>
                  <a:srgbClr val="CC00CC"/>
                </a:solidFill>
                <a:latin typeface="Arial Narrow" charset="0"/>
                <a:ea typeface="ＭＳ Ｐゴシック" charset="-128"/>
              </a:rPr>
              <a:t>What is the resistance of the filament of a 60W bulb?</a:t>
            </a:r>
          </a:p>
          <a:p>
            <a:pPr marL="285750" indent="-285750">
              <a:spcBef>
                <a:spcPct val="20000"/>
              </a:spcBef>
              <a:buFont typeface="Arial" panose="020B0604020202020204" pitchFamily="34" charset="0"/>
              <a:buChar char="•"/>
            </a:pPr>
            <a:r>
              <a:rPr lang="en-US" dirty="0">
                <a:solidFill>
                  <a:srgbClr val="CC00CC"/>
                </a:solidFill>
                <a:latin typeface="Arial Narrow" charset="0"/>
                <a:ea typeface="ＭＳ Ｐゴシック" charset="-128"/>
              </a:rPr>
              <a:t>A 60W equivalent LED bulb draws 9.5W power.  What is its resistance?</a:t>
            </a:r>
          </a:p>
          <a:p>
            <a:pPr marL="285750" indent="-285750">
              <a:spcBef>
                <a:spcPct val="20000"/>
              </a:spcBef>
              <a:buFont typeface="Arial" panose="020B0604020202020204" pitchFamily="34" charset="0"/>
              <a:buChar char="•"/>
            </a:pPr>
            <a:r>
              <a:rPr lang="en-US" dirty="0">
                <a:solidFill>
                  <a:srgbClr val="CC00CC"/>
                </a:solidFill>
                <a:latin typeface="Arial Narrow" charset="0"/>
                <a:ea typeface="ＭＳ Ｐゴシック" charset="-128"/>
              </a:rPr>
              <a:t>A 100W equivalent LED bulb draws 17.5W power.  What is its resistance?</a:t>
            </a:r>
          </a:p>
        </p:txBody>
      </p:sp>
    </p:spTree>
    <p:extLst>
      <p:ext uri="{BB962C8B-B14F-4D97-AF65-F5344CB8AC3E}">
        <p14:creationId xmlns:p14="http://schemas.microsoft.com/office/powerpoint/2010/main" val="373707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457200"/>
            <a:ext cx="8915400" cy="5791200"/>
          </a:xfrm>
        </p:spPr>
        <p:txBody>
          <a:bodyPr/>
          <a:lstStyle/>
          <a:p>
            <a:pPr eaLnBrk="1" hangingPunct="1"/>
            <a:r>
              <a:rPr lang="en-US" sz="2000" dirty="0"/>
              <a:t>Reading Assignments: CH25.9 and 25.10</a:t>
            </a:r>
          </a:p>
          <a:p>
            <a:pPr eaLnBrk="1" hangingPunct="1"/>
            <a:r>
              <a:rPr lang="en-US" sz="2000" dirty="0"/>
              <a:t>Mid-term exam</a:t>
            </a:r>
          </a:p>
          <a:p>
            <a:pPr lvl="1" eaLnBrk="1" hangingPunct="1"/>
            <a:r>
              <a:rPr lang="en-US" sz="1800" dirty="0"/>
              <a:t>Wednesday, Oct. 16 at the beginning of the class </a:t>
            </a:r>
          </a:p>
          <a:p>
            <a:pPr lvl="1" eaLnBrk="1" hangingPunct="1"/>
            <a:r>
              <a:rPr lang="en-US" sz="1800" dirty="0"/>
              <a:t>Comprehensive exam which covers CH21.1 through what we cover in class Monday, Oct. 14 + the math refresher in A1 – A8</a:t>
            </a:r>
            <a:endParaRPr lang="en-US" sz="1600" dirty="0"/>
          </a:p>
          <a:p>
            <a:pPr lvl="1" eaLnBrk="1" hangingPunct="1"/>
            <a:r>
              <a:rPr lang="en-US" sz="1800" dirty="0"/>
              <a:t>Bring your calculator but DO NOT input formula into it!</a:t>
            </a:r>
          </a:p>
          <a:p>
            <a:pPr lvl="2" eaLnBrk="1" hangingPunct="1"/>
            <a:r>
              <a:rPr lang="en-US" sz="1600" dirty="0"/>
              <a:t>Cell phones or any types of computers cannot replace a calculator!</a:t>
            </a:r>
          </a:p>
          <a:p>
            <a:pPr lvl="1" eaLnBrk="1" hangingPunct="1"/>
            <a:r>
              <a:rPr lang="en-US" sz="1800" dirty="0"/>
              <a:t>BYOF: You may bring a one 8.5x11.5 sheet (front and back) of </a:t>
            </a:r>
            <a:r>
              <a:rPr lang="en-US" sz="1800" b="1" u="sng" dirty="0">
                <a:solidFill>
                  <a:srgbClr val="FF0000"/>
                </a:solidFill>
              </a:rPr>
              <a:t>handwritten</a:t>
            </a:r>
            <a:r>
              <a:rPr lang="en-US" sz="1800" dirty="0"/>
              <a:t> formulae and values of constants for the quiz</a:t>
            </a:r>
          </a:p>
          <a:p>
            <a:pPr lvl="1" eaLnBrk="1" hangingPunct="1"/>
            <a:r>
              <a:rPr lang="en-US" sz="1800" dirty="0"/>
              <a:t>No derivations, word definitions, set ups or solutions of any problems!</a:t>
            </a:r>
          </a:p>
          <a:p>
            <a:pPr lvl="1" eaLnBrk="1" hangingPunct="1"/>
            <a:r>
              <a:rPr lang="en-US" sz="1800" dirty="0"/>
              <a:t>No additional formulae or values of constants will be provided!</a:t>
            </a:r>
          </a:p>
          <a:p>
            <a:pPr eaLnBrk="1" hangingPunct="1"/>
            <a:r>
              <a:rPr lang="en-US" sz="2000" dirty="0"/>
              <a:t>Mid-term grade discussions</a:t>
            </a:r>
          </a:p>
          <a:p>
            <a:pPr lvl="1" eaLnBrk="1" hangingPunct="1"/>
            <a:r>
              <a:rPr lang="en-US" sz="1800" dirty="0"/>
              <a:t>From 12:00 </a:t>
            </a:r>
            <a:r>
              <a:rPr lang="mr-IN" sz="1800" dirty="0"/>
              <a:t>–</a:t>
            </a:r>
            <a:r>
              <a:rPr lang="en-US" sz="1800" dirty="0"/>
              <a:t> 2:30pm, Wednesday, Oct. 24 in my office (CPB342)</a:t>
            </a:r>
            <a:endParaRPr lang="en-US" sz="2000" dirty="0"/>
          </a:p>
          <a:p>
            <a:pPr lvl="1" eaLnBrk="1" hangingPunct="1"/>
            <a:r>
              <a:rPr lang="en-US" sz="1800" dirty="0"/>
              <a:t>Last name starts with A </a:t>
            </a:r>
            <a:r>
              <a:rPr lang="mr-IN" sz="1800" dirty="0"/>
              <a:t>–</a:t>
            </a:r>
            <a:r>
              <a:rPr lang="en-US" sz="1800" dirty="0"/>
              <a:t> D (12 </a:t>
            </a:r>
            <a:r>
              <a:rPr lang="mr-IN" sz="1800" dirty="0"/>
              <a:t>–</a:t>
            </a:r>
            <a:r>
              <a:rPr lang="en-US" sz="1800" dirty="0"/>
              <a:t> 12:30), E</a:t>
            </a:r>
            <a:r>
              <a:rPr lang="mr-IN" sz="1800" dirty="0"/>
              <a:t>–</a:t>
            </a:r>
            <a:r>
              <a:rPr lang="en-US" sz="1800" dirty="0"/>
              <a:t> K (12:30 </a:t>
            </a:r>
            <a:r>
              <a:rPr lang="mr-IN" sz="1800" dirty="0"/>
              <a:t>–</a:t>
            </a:r>
            <a:r>
              <a:rPr lang="en-US" sz="1800" dirty="0"/>
              <a:t> 1),  L </a:t>
            </a:r>
            <a:r>
              <a:rPr lang="mr-IN" sz="1800" dirty="0"/>
              <a:t>–</a:t>
            </a:r>
            <a:r>
              <a:rPr lang="en-US" sz="1800" dirty="0"/>
              <a:t> O (1 </a:t>
            </a:r>
            <a:r>
              <a:rPr lang="mr-IN" sz="1800" dirty="0"/>
              <a:t>–</a:t>
            </a:r>
            <a:r>
              <a:rPr lang="en-US" sz="1800" dirty="0"/>
              <a:t> 1:30), P </a:t>
            </a:r>
            <a:r>
              <a:rPr lang="mr-IN" sz="1800" dirty="0"/>
              <a:t>–</a:t>
            </a:r>
            <a:r>
              <a:rPr lang="en-US" sz="1800" dirty="0"/>
              <a:t> S (1:30 </a:t>
            </a:r>
            <a:r>
              <a:rPr lang="mr-IN" sz="1800" dirty="0"/>
              <a:t>–</a:t>
            </a:r>
            <a:r>
              <a:rPr lang="en-US" sz="1800" dirty="0"/>
              <a:t> 2:00), T </a:t>
            </a:r>
            <a:r>
              <a:rPr lang="mr-IN" sz="1800" dirty="0"/>
              <a:t>–</a:t>
            </a:r>
            <a:r>
              <a:rPr lang="en-US" sz="1800" dirty="0"/>
              <a:t> Z (2-2:30)</a:t>
            </a:r>
          </a:p>
          <a:p>
            <a:pPr eaLnBrk="1" hangingPunct="1"/>
            <a:r>
              <a:rPr lang="en-US" sz="2000" dirty="0"/>
              <a:t>Quiz 2 results</a:t>
            </a:r>
          </a:p>
          <a:p>
            <a:pPr lvl="1" eaLnBrk="1" hangingPunct="1"/>
            <a:r>
              <a:rPr lang="en-US" sz="1600" dirty="0"/>
              <a:t>Class average: 27.4/60 equivalent to 45.7/100; previous result: 56.4/100; Class top: 59/60</a:t>
            </a:r>
          </a:p>
          <a:p>
            <a:pPr eaLnBrk="1" hangingPunct="1"/>
            <a:r>
              <a:rPr lang="en-US" sz="2000" dirty="0"/>
              <a:t>Colloquium at 4pm today: Dr. P. Jena of Virginia Commonwealth Univ.</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Wednesday, Oct. 9, 2019</a:t>
            </a:r>
          </a:p>
        </p:txBody>
      </p:sp>
    </p:spTree>
    <p:extLst>
      <p:ext uri="{BB962C8B-B14F-4D97-AF65-F5344CB8AC3E}">
        <p14:creationId xmlns:p14="http://schemas.microsoft.com/office/powerpoint/2010/main" val="150496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text&#10;&#10;Description automatically generated">
            <a:extLst>
              <a:ext uri="{FF2B5EF4-FFF2-40B4-BE49-F238E27FC236}">
                <a16:creationId xmlns:a16="http://schemas.microsoft.com/office/drawing/2014/main" id="{B8627E8A-58E8-1C4F-9ECC-B2D43EBD7825}"/>
              </a:ext>
            </a:extLst>
          </p:cNvPr>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170250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15, 2018</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Special Extra Credit #4</a:t>
            </a:r>
          </a:p>
        </p:txBody>
      </p:sp>
      <p:sp>
        <p:nvSpPr>
          <p:cNvPr id="111619" name="Rectangle 3"/>
          <p:cNvSpPr>
            <a:spLocks noGrp="1" noChangeArrowheads="1"/>
          </p:cNvSpPr>
          <p:nvPr>
            <p:ph type="body" idx="1"/>
          </p:nvPr>
        </p:nvSpPr>
        <p:spPr>
          <a:xfrm>
            <a:off x="304800" y="609600"/>
            <a:ext cx="8504712" cy="5410200"/>
          </a:xfrm>
        </p:spPr>
        <p:txBody>
          <a:bodyPr/>
          <a:lstStyle/>
          <a:p>
            <a:r>
              <a:rPr lang="en-US" sz="2800" b="1" dirty="0"/>
              <a:t>Civic Duty Participation Exercise</a:t>
            </a:r>
          </a:p>
          <a:p>
            <a:r>
              <a:rPr lang="en-US" sz="2800" dirty="0"/>
              <a:t>You can submit up to four “I Voted” stickers for 20 points total</a:t>
            </a:r>
          </a:p>
          <a:p>
            <a:r>
              <a:rPr lang="en-US" sz="2800" dirty="0"/>
              <a:t>Be sure to tape one side of the stickers on a sheet of paper with your name on it along with the following info for each sticker</a:t>
            </a:r>
          </a:p>
          <a:p>
            <a:pPr lvl="1"/>
            <a:r>
              <a:rPr lang="en-US" sz="2400" dirty="0"/>
              <a:t>The number and the name of the precinct the vote was cast</a:t>
            </a:r>
          </a:p>
          <a:p>
            <a:pPr lvl="1"/>
            <a:r>
              <a:rPr lang="en-US" sz="2400" dirty="0"/>
              <a:t>The full name of the person voted next to the relevant sticker</a:t>
            </a:r>
          </a:p>
          <a:p>
            <a:pPr lvl="1"/>
            <a:r>
              <a:rPr lang="en-US" sz="2400" dirty="0"/>
              <a:t>The signature of the person voted next to the full name</a:t>
            </a:r>
          </a:p>
          <a:p>
            <a:r>
              <a:rPr lang="en-US" sz="2800" dirty="0"/>
              <a:t>None of the stickers can be from the same person on someone else’s extra credit or yours</a:t>
            </a:r>
          </a:p>
          <a:p>
            <a:r>
              <a:rPr lang="en-US" sz="2800" dirty="0"/>
              <a:t>Deadline: Beginning of the class Wednesday, Nov. 6</a:t>
            </a:r>
            <a:endParaRPr lang="en-US" sz="2400" dirty="0"/>
          </a:p>
        </p:txBody>
      </p:sp>
    </p:spTree>
    <p:extLst>
      <p:ext uri="{BB962C8B-B14F-4D97-AF65-F5344CB8AC3E}">
        <p14:creationId xmlns:p14="http://schemas.microsoft.com/office/powerpoint/2010/main" val="354570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54D252-9E69-3545-807E-3BE79A94DF29}"/>
              </a:ext>
            </a:extLst>
          </p:cNvPr>
          <p:cNvPicPr>
            <a:picLocks noChangeAspect="1"/>
          </p:cNvPicPr>
          <p:nvPr/>
        </p:nvPicPr>
        <p:blipFill>
          <a:blip r:embed="rId2"/>
          <a:stretch>
            <a:fillRect/>
          </a:stretch>
        </p:blipFill>
        <p:spPr>
          <a:xfrm>
            <a:off x="-152400" y="0"/>
            <a:ext cx="9316720" cy="6400800"/>
          </a:xfrm>
          <a:prstGeom prst="rect">
            <a:avLst/>
          </a:prstGeom>
        </p:spPr>
      </p:pic>
      <p:sp>
        <p:nvSpPr>
          <p:cNvPr id="9" name="Rectangle 8">
            <a:extLst>
              <a:ext uri="{FF2B5EF4-FFF2-40B4-BE49-F238E27FC236}">
                <a16:creationId xmlns:a16="http://schemas.microsoft.com/office/drawing/2014/main" id="{583FDD80-C691-C74C-9C9E-A9BDD95E76F3}"/>
              </a:ext>
            </a:extLst>
          </p:cNvPr>
          <p:cNvSpPr/>
          <p:nvPr/>
        </p:nvSpPr>
        <p:spPr bwMode="auto">
          <a:xfrm>
            <a:off x="990600" y="2667000"/>
            <a:ext cx="3505200" cy="60960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a:extLst>
              <a:ext uri="{FF2B5EF4-FFF2-40B4-BE49-F238E27FC236}">
                <a16:creationId xmlns:a16="http://schemas.microsoft.com/office/drawing/2014/main" id="{CD124ECC-E0BF-A545-852E-5CA10BDB32D7}"/>
              </a:ext>
            </a:extLst>
          </p:cNvPr>
          <p:cNvSpPr/>
          <p:nvPr/>
        </p:nvSpPr>
        <p:spPr bwMode="auto">
          <a:xfrm>
            <a:off x="1066800" y="4267200"/>
            <a:ext cx="3505200" cy="457200"/>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a:extLst>
              <a:ext uri="{FF2B5EF4-FFF2-40B4-BE49-F238E27FC236}">
                <a16:creationId xmlns:a16="http://schemas.microsoft.com/office/drawing/2014/main" id="{1D44E84E-0F6F-794C-A376-7AC6EE14AEB5}"/>
              </a:ext>
            </a:extLst>
          </p:cNvPr>
          <p:cNvSpPr/>
          <p:nvPr/>
        </p:nvSpPr>
        <p:spPr bwMode="auto">
          <a:xfrm>
            <a:off x="1066800" y="4724400"/>
            <a:ext cx="3505200" cy="274320"/>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a:extLst>
              <a:ext uri="{FF2B5EF4-FFF2-40B4-BE49-F238E27FC236}">
                <a16:creationId xmlns:a16="http://schemas.microsoft.com/office/drawing/2014/main" id="{EBD4269F-F327-FB41-A59E-5210913C42BB}"/>
              </a:ext>
            </a:extLst>
          </p:cNvPr>
          <p:cNvSpPr/>
          <p:nvPr/>
        </p:nvSpPr>
        <p:spPr bwMode="auto">
          <a:xfrm>
            <a:off x="4572000" y="2621280"/>
            <a:ext cx="3505200" cy="274320"/>
          </a:xfrm>
          <a:prstGeom prst="rect">
            <a:avLst/>
          </a:prstGeom>
          <a:noFill/>
          <a:ln w="28575"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97351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Oct. 9,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41481B35-2D2F-3745-9DED-E811F3666B05}" type="slidenum">
              <a:rPr lang="en-US"/>
              <a:pPr/>
              <a:t>6</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Why?</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the field</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103999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Wednesday, Oct. 9,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71DE1FA1-28F9-8548-92BC-A594BF8A14E7}" type="slidenum">
              <a:rPr lang="en-US"/>
              <a:pPr/>
              <a:t>7</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37332" name="Equation" r:id="rId3" imgW="368280" imgH="164880" progId="Equation.DSMT4">
                  <p:embed/>
                </p:oleObj>
              </mc:Choice>
              <mc:Fallback>
                <p:oleObj name="Equation" r:id="rId3" imgW="368280" imgH="164880" progId="Equation.DSMT4">
                  <p:embed/>
                  <p:pic>
                    <p:nvPicPr>
                      <p:cNvPr id="29082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132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Oct. 9, 2019</a:t>
            </a:r>
          </a:p>
        </p:txBody>
      </p:sp>
      <p:sp>
        <p:nvSpPr>
          <p:cNvPr id="12" name="Footer Placeholder 4"/>
          <p:cNvSpPr>
            <a:spLocks noGrp="1"/>
          </p:cNvSpPr>
          <p:nvPr>
            <p:ph type="ftr" sz="quarter" idx="11"/>
          </p:nvPr>
        </p:nvSpPr>
        <p:spPr/>
        <p:txBody>
          <a:bodyPr/>
          <a:lstStyle/>
          <a:p>
            <a:r>
              <a:rPr lang="en-US"/>
              <a:t>PHYS 1444-002, Fall 2019                    Dr. Jaehoon Yu</a:t>
            </a:r>
          </a:p>
        </p:txBody>
      </p:sp>
      <p:sp>
        <p:nvSpPr>
          <p:cNvPr id="13" name="Slide Number Placeholder 5"/>
          <p:cNvSpPr>
            <a:spLocks noGrp="1"/>
          </p:cNvSpPr>
          <p:nvPr>
            <p:ph type="sldNum" sz="quarter" idx="12"/>
          </p:nvPr>
        </p:nvSpPr>
        <p:spPr/>
        <p:txBody>
          <a:bodyPr/>
          <a:lstStyle/>
          <a:p>
            <a:fld id="{C90BDC94-1DD9-5043-A1B6-DB36711AD9D0}" type="slidenum">
              <a:rPr lang="en-US"/>
              <a:pPr/>
              <a:t>8</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exact amount of the current flow in a wire depends on</a:t>
            </a:r>
          </a:p>
          <a:p>
            <a:pPr marL="742950" lvl="1" indent="-285750">
              <a:spcBef>
                <a:spcPct val="20000"/>
              </a:spcBef>
              <a:buFontTx/>
              <a:buChar char="–"/>
            </a:pPr>
            <a:r>
              <a:rPr lang="en-US" dirty="0">
                <a:solidFill>
                  <a:srgbClr val="660066"/>
                </a:solidFill>
                <a:latin typeface="Arial Narrow" charset="0"/>
                <a:ea typeface="ＭＳ Ｐゴシック" charset="-128"/>
              </a:rPr>
              <a:t>The voltage</a:t>
            </a:r>
          </a:p>
          <a:p>
            <a:pPr marL="742950" lvl="1" indent="-285750">
              <a:spcBef>
                <a:spcPct val="20000"/>
              </a:spcBef>
              <a:buFontTx/>
              <a:buChar char="–"/>
            </a:pPr>
            <a:r>
              <a:rPr lang="en-US" dirty="0">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dirty="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dirty="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dirty="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dirty="0">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Such that current is inversely proportional to the resistance</a:t>
            </a:r>
          </a:p>
          <a:p>
            <a:pPr marL="742950" lvl="1" indent="-285750">
              <a:spcBef>
                <a:spcPct val="20000"/>
              </a:spcBef>
              <a:buFontTx/>
              <a:buChar char="–"/>
            </a:pPr>
            <a:r>
              <a:rPr lang="en-US" dirty="0">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dirty="0">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dirty="0">
                <a:solidFill>
                  <a:srgbClr val="660066"/>
                </a:solidFill>
                <a:latin typeface="Arial Narrow" charset="0"/>
                <a:ea typeface="ＭＳ Ｐゴシック" charset="-128"/>
              </a:rPr>
              <a:t>This linear relationship is not valid for some materials like diodes, vacuum tubes, transistors etc. </a:t>
            </a:r>
            <a:r>
              <a:rPr lang="en-US" dirty="0">
                <a:solidFill>
                  <a:srgbClr val="660066"/>
                </a:solidFill>
                <a:latin typeface="Arial Narrow" charset="0"/>
                <a:ea typeface="ＭＳ Ｐゴシック" charset="-128"/>
                <a:sym typeface="Wingdings" charset="2"/>
              </a:rPr>
              <a:t> These are called non-ohmic </a:t>
            </a:r>
            <a:endParaRPr lang="en-US" dirty="0">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extLst>
              <p:ext uri="{D42A27DB-BD31-4B8C-83A1-F6EECF244321}">
                <p14:modId xmlns:p14="http://schemas.microsoft.com/office/powerpoint/2010/main" val="3235266751"/>
              </p:ext>
            </p:extLst>
          </p:nvPr>
        </p:nvGraphicFramePr>
        <p:xfrm>
          <a:off x="6848475" y="3657600"/>
          <a:ext cx="1000125" cy="992188"/>
        </p:xfrm>
        <a:graphic>
          <a:graphicData uri="http://schemas.openxmlformats.org/presentationml/2006/ole">
            <mc:AlternateContent xmlns:mc="http://schemas.openxmlformats.org/markup-compatibility/2006">
              <mc:Choice xmlns:v="urn:schemas-microsoft-com:vml" Requires="v">
                <p:oleObj spid="_x0000_s138701" name="Equation" r:id="rId3" imgW="393480" imgH="368280" progId="Equation.DSMT4">
                  <p:embed/>
                </p:oleObj>
              </mc:Choice>
              <mc:Fallback>
                <p:oleObj name="Equation" r:id="rId3" imgW="393480" imgH="368280" progId="Equation.DSMT4">
                  <p:embed/>
                  <p:pic>
                    <p:nvPicPr>
                      <p:cNvPr id="291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36576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38702" name="Equation" r:id="rId5" imgW="419040" imgH="164880" progId="Equation.DSMT4">
                  <p:embed/>
                </p:oleObj>
              </mc:Choice>
              <mc:Fallback>
                <p:oleObj name="Equation" r:id="rId5" imgW="419040" imgH="164880" progId="Equation.DSMT4">
                  <p:embed/>
                  <p:pic>
                    <p:nvPicPr>
                      <p:cNvPr id="2918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939087"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38703" name="Equation" r:id="rId7" imgW="152280" imgH="152280" progId="Equation.DSMT4">
                  <p:embed/>
                </p:oleObj>
              </mc:Choice>
              <mc:Fallback>
                <p:oleObj name="Equation" r:id="rId7" imgW="152280" imgH="152280" progId="Equation.DSMT4">
                  <p:embed/>
                  <p:pic>
                    <p:nvPicPr>
                      <p:cNvPr id="29184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38704" name="Equation" r:id="rId9" imgW="888840" imgH="164880" progId="Equation.DSMT4">
                  <p:embed/>
                </p:oleObj>
              </mc:Choice>
              <mc:Fallback>
                <p:oleObj name="Equation" r:id="rId9" imgW="888840" imgH="164880" progId="Equation.DSMT4">
                  <p:embed/>
                  <p:pic>
                    <p:nvPicPr>
                      <p:cNvPr id="29185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21917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Wednesday, Oct.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839B6D21-3664-AE4F-834B-CBBBB7AE22F1}" type="slidenum">
              <a:rPr lang="en-US"/>
              <a:pPr/>
              <a:t>9</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 4 </a:t>
            </a:r>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40070" name="Equation" r:id="rId4" imgW="253800" imgH="152280" progId="Equation.DSMT4">
                  <p:embed/>
                </p:oleObj>
              </mc:Choice>
              <mc:Fallback>
                <p:oleObj name="Equation" r:id="rId4" imgW="253800" imgH="152280" progId="Equation.DSMT4">
                  <p:embed/>
                  <p:pic>
                    <p:nvPicPr>
                      <p:cNvPr id="2928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40071" name="Equation" r:id="rId6" imgW="228600" imgH="152280" progId="Equation.DSMT4">
                  <p:embed/>
                </p:oleObj>
              </mc:Choice>
              <mc:Fallback>
                <p:oleObj name="Equation" r:id="rId6" imgW="228600" imgH="152280" progId="Equation.DSMT4">
                  <p:embed/>
                  <p:pic>
                    <p:nvPicPr>
                      <p:cNvPr id="292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40072" name="Equation" r:id="rId8" imgW="279360" imgH="368280" progId="Equation.DSMT4">
                  <p:embed/>
                </p:oleObj>
              </mc:Choice>
              <mc:Fallback>
                <p:oleObj name="Equation" r:id="rId8" imgW="279360" imgH="368280" progId="Equation.DSMT4">
                  <p:embed/>
                  <p:pic>
                    <p:nvPicPr>
                      <p:cNvPr id="292874"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40073" name="Equation" r:id="rId10" imgW="571320" imgH="368280" progId="Equation.DSMT4">
                  <p:embed/>
                </p:oleObj>
              </mc:Choice>
              <mc:Fallback>
                <p:oleObj name="Equation" r:id="rId10" imgW="571320" imgH="368280" progId="Equation.DSMT4">
                  <p:embed/>
                  <p:pic>
                    <p:nvPicPr>
                      <p:cNvPr id="292875"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40074" name="Equation" r:id="rId12" imgW="749160" imgH="368280" progId="Equation.DSMT4">
                  <p:embed/>
                </p:oleObj>
              </mc:Choice>
              <mc:Fallback>
                <p:oleObj name="Equation" r:id="rId12" imgW="749160" imgH="368280" progId="Equation.DSMT4">
                  <p:embed/>
                  <p:pic>
                    <p:nvPicPr>
                      <p:cNvPr id="292876"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40075" name="Equation" r:id="rId14" imgW="279360" imgH="368280" progId="Equation.DSMT4">
                  <p:embed/>
                </p:oleObj>
              </mc:Choice>
              <mc:Fallback>
                <p:oleObj name="Equation" r:id="rId14" imgW="279360" imgH="368280" progId="Equation.DSMT4">
                  <p:embed/>
                  <p:pic>
                    <p:nvPicPr>
                      <p:cNvPr id="292877"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40076" name="Equation" r:id="rId16" imgW="1358640" imgH="368280" progId="Equation.DSMT4">
                  <p:embed/>
                </p:oleObj>
              </mc:Choice>
              <mc:Fallback>
                <p:oleObj name="Equation" r:id="rId16" imgW="1358640" imgH="368280" progId="Equation.DSMT4">
                  <p:embed/>
                  <p:pic>
                    <p:nvPicPr>
                      <p:cNvPr id="29287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931458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36958</TotalTime>
  <Words>2129</Words>
  <Application>Microsoft Macintosh PowerPoint</Application>
  <PresentationFormat>On-screen Show (4:3)</PresentationFormat>
  <Paragraphs>259</Paragraphs>
  <Slides>18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Narrow</vt:lpstr>
      <vt:lpstr>Monotype Corsiva</vt:lpstr>
      <vt:lpstr>Symbol</vt:lpstr>
      <vt:lpstr>Times New Roman</vt:lpstr>
      <vt:lpstr>phys1443-spring02</vt:lpstr>
      <vt:lpstr>Equation</vt:lpstr>
      <vt:lpstr>PHYS 1444 – Section 002 Lecture 13</vt:lpstr>
      <vt:lpstr>Announcements</vt:lpstr>
      <vt:lpstr>PowerPoint Presentation</vt:lpstr>
      <vt:lpstr>Special Extra Credit #4</vt:lpstr>
      <vt:lpstr>PowerPoint Presentation</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799</cp:revision>
  <dcterms:created xsi:type="dcterms:W3CDTF">2012-01-19T04:21:20Z</dcterms:created>
  <dcterms:modified xsi:type="dcterms:W3CDTF">2019-10-09T19:48:23Z</dcterms:modified>
</cp:coreProperties>
</file>