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91" r:id="rId2"/>
    <p:sldId id="481" r:id="rId3"/>
    <p:sldId id="648" r:id="rId4"/>
    <p:sldId id="649" r:id="rId5"/>
    <p:sldId id="650" r:id="rId6"/>
    <p:sldId id="651" r:id="rId7"/>
    <p:sldId id="652" r:id="rId8"/>
    <p:sldId id="653" r:id="rId9"/>
    <p:sldId id="654" r:id="rId10"/>
    <p:sldId id="655" r:id="rId11"/>
    <p:sldId id="656" r:id="rId12"/>
    <p:sldId id="659" r:id="rId13"/>
    <p:sldId id="660" r:id="rId14"/>
    <p:sldId id="662" r:id="rId15"/>
    <p:sldId id="663" r:id="rId16"/>
    <p:sldId id="664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FF0066"/>
    <a:srgbClr val="99FFCC"/>
    <a:srgbClr val="FFFFCC"/>
    <a:srgbClr val="CC6600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32"/>
    <p:restoredTop sz="94660"/>
  </p:normalViewPr>
  <p:slideViewPr>
    <p:cSldViewPr>
      <p:cViewPr varScale="1">
        <p:scale>
          <a:sx n="134" d="100"/>
          <a:sy n="134" d="100"/>
        </p:scale>
        <p:origin x="52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image" Target="../media/image22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12" Type="http://schemas.openxmlformats.org/officeDocument/2006/relationships/image" Target="../media/image21.wmf"/><Relationship Id="rId2" Type="http://schemas.openxmlformats.org/officeDocument/2006/relationships/image" Target="../media/image11.wmf"/><Relationship Id="rId16" Type="http://schemas.openxmlformats.org/officeDocument/2006/relationships/image" Target="../media/image25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11" Type="http://schemas.openxmlformats.org/officeDocument/2006/relationships/image" Target="../media/image20.wmf"/><Relationship Id="rId5" Type="http://schemas.openxmlformats.org/officeDocument/2006/relationships/image" Target="../media/image14.wmf"/><Relationship Id="rId15" Type="http://schemas.openxmlformats.org/officeDocument/2006/relationships/image" Target="../media/image2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Relationship Id="rId14" Type="http://schemas.openxmlformats.org/officeDocument/2006/relationships/image" Target="../media/image2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emf"/><Relationship Id="rId1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emf"/><Relationship Id="rId4" Type="http://schemas.openxmlformats.org/officeDocument/2006/relationships/image" Target="../media/image3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Relationship Id="rId9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3" Type="http://schemas.openxmlformats.org/officeDocument/2006/relationships/image" Target="../media/image51.wmf"/><Relationship Id="rId7" Type="http://schemas.openxmlformats.org/officeDocument/2006/relationships/image" Target="../media/image55.wmf"/><Relationship Id="rId12" Type="http://schemas.openxmlformats.org/officeDocument/2006/relationships/image" Target="../media/image60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6" Type="http://schemas.openxmlformats.org/officeDocument/2006/relationships/image" Target="../media/image54.wmf"/><Relationship Id="rId11" Type="http://schemas.openxmlformats.org/officeDocument/2006/relationships/image" Target="../media/image59.wmf"/><Relationship Id="rId5" Type="http://schemas.openxmlformats.org/officeDocument/2006/relationships/image" Target="../media/image53.wmf"/><Relationship Id="rId10" Type="http://schemas.openxmlformats.org/officeDocument/2006/relationships/image" Target="../media/image58.wmf"/><Relationship Id="rId4" Type="http://schemas.openxmlformats.org/officeDocument/2006/relationships/image" Target="../media/image52.wmf"/><Relationship Id="rId9" Type="http://schemas.openxmlformats.org/officeDocument/2006/relationships/image" Target="../media/image5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685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6248400"/>
            <a:ext cx="588696" cy="5196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file:////var/folders/kf/7w56wv9j72sbd7w75hl0rb200000gn/T/com.microsoft.Powerpoint/converted_emf.em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13" Type="http://schemas.openxmlformats.org/officeDocument/2006/relationships/oleObject" Target="../embeddings/oleObject38.bin"/><Relationship Id="rId18" Type="http://schemas.openxmlformats.org/officeDocument/2006/relationships/oleObject" Target="../embeddings/oleObject41.bin"/><Relationship Id="rId3" Type="http://schemas.openxmlformats.org/officeDocument/2006/relationships/oleObject" Target="../embeddings/oleObject33.bin"/><Relationship Id="rId21" Type="http://schemas.openxmlformats.org/officeDocument/2006/relationships/oleObject" Target="../embeddings/oleObject43.bin"/><Relationship Id="rId7" Type="http://schemas.openxmlformats.org/officeDocument/2006/relationships/oleObject" Target="../embeddings/oleObject35.bin"/><Relationship Id="rId12" Type="http://schemas.openxmlformats.org/officeDocument/2006/relationships/image" Target="../media/image44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6.wmf"/><Relationship Id="rId20" Type="http://schemas.openxmlformats.org/officeDocument/2006/relationships/image" Target="../media/image4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41.wmf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4.bin"/><Relationship Id="rId15" Type="http://schemas.openxmlformats.org/officeDocument/2006/relationships/oleObject" Target="../embeddings/oleObject39.bin"/><Relationship Id="rId10" Type="http://schemas.openxmlformats.org/officeDocument/2006/relationships/image" Target="../media/image43.wmf"/><Relationship Id="rId19" Type="http://schemas.openxmlformats.org/officeDocument/2006/relationships/oleObject" Target="../embeddings/oleObject42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36.bin"/><Relationship Id="rId14" Type="http://schemas.openxmlformats.org/officeDocument/2006/relationships/image" Target="../media/image45.wmf"/><Relationship Id="rId22" Type="http://schemas.openxmlformats.org/officeDocument/2006/relationships/image" Target="../media/image4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6.bin"/><Relationship Id="rId13" Type="http://schemas.openxmlformats.org/officeDocument/2006/relationships/image" Target="../media/image53.wmf"/><Relationship Id="rId18" Type="http://schemas.openxmlformats.org/officeDocument/2006/relationships/oleObject" Target="../embeddings/oleObject51.bin"/><Relationship Id="rId26" Type="http://schemas.openxmlformats.org/officeDocument/2006/relationships/oleObject" Target="../embeddings/oleObject55.bin"/><Relationship Id="rId3" Type="http://schemas.openxmlformats.org/officeDocument/2006/relationships/image" Target="../media/image61.jpeg"/><Relationship Id="rId21" Type="http://schemas.openxmlformats.org/officeDocument/2006/relationships/image" Target="../media/image57.wmf"/><Relationship Id="rId7" Type="http://schemas.openxmlformats.org/officeDocument/2006/relationships/image" Target="../media/image50.wmf"/><Relationship Id="rId12" Type="http://schemas.openxmlformats.org/officeDocument/2006/relationships/oleObject" Target="../embeddings/oleObject48.bin"/><Relationship Id="rId17" Type="http://schemas.openxmlformats.org/officeDocument/2006/relationships/image" Target="../media/image55.wmf"/><Relationship Id="rId25" Type="http://schemas.openxmlformats.org/officeDocument/2006/relationships/image" Target="../media/image5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0.bin"/><Relationship Id="rId20" Type="http://schemas.openxmlformats.org/officeDocument/2006/relationships/oleObject" Target="../embeddings/oleObject52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5.bin"/><Relationship Id="rId11" Type="http://schemas.openxmlformats.org/officeDocument/2006/relationships/image" Target="../media/image52.wmf"/><Relationship Id="rId24" Type="http://schemas.openxmlformats.org/officeDocument/2006/relationships/oleObject" Target="../embeddings/oleObject54.bin"/><Relationship Id="rId5" Type="http://schemas.openxmlformats.org/officeDocument/2006/relationships/image" Target="../media/image49.wmf"/><Relationship Id="rId15" Type="http://schemas.openxmlformats.org/officeDocument/2006/relationships/image" Target="../media/image54.wmf"/><Relationship Id="rId23" Type="http://schemas.openxmlformats.org/officeDocument/2006/relationships/image" Target="../media/image58.wmf"/><Relationship Id="rId10" Type="http://schemas.openxmlformats.org/officeDocument/2006/relationships/oleObject" Target="../embeddings/oleObject47.bin"/><Relationship Id="rId19" Type="http://schemas.openxmlformats.org/officeDocument/2006/relationships/image" Target="../media/image56.wmf"/><Relationship Id="rId4" Type="http://schemas.openxmlformats.org/officeDocument/2006/relationships/oleObject" Target="../embeddings/oleObject44.bin"/><Relationship Id="rId9" Type="http://schemas.openxmlformats.org/officeDocument/2006/relationships/image" Target="../media/image51.wmf"/><Relationship Id="rId14" Type="http://schemas.openxmlformats.org/officeDocument/2006/relationships/oleObject" Target="../embeddings/oleObject49.bin"/><Relationship Id="rId22" Type="http://schemas.openxmlformats.org/officeDocument/2006/relationships/oleObject" Target="../embeddings/oleObject53.bin"/><Relationship Id="rId27" Type="http://schemas.openxmlformats.org/officeDocument/2006/relationships/image" Target="../media/image6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66.wmf"/><Relationship Id="rId5" Type="http://schemas.openxmlformats.org/officeDocument/2006/relationships/oleObject" Target="../embeddings/oleObject57.bin"/><Relationship Id="rId4" Type="http://schemas.openxmlformats.org/officeDocument/2006/relationships/image" Target="../media/image6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6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wmf"/><Relationship Id="rId18" Type="http://schemas.openxmlformats.org/officeDocument/2006/relationships/oleObject" Target="../embeddings/oleObject12.bin"/><Relationship Id="rId26" Type="http://schemas.openxmlformats.org/officeDocument/2006/relationships/oleObject" Target="../embeddings/oleObject16.bin"/><Relationship Id="rId3" Type="http://schemas.openxmlformats.org/officeDocument/2006/relationships/image" Target="../media/image7.jpeg"/><Relationship Id="rId21" Type="http://schemas.openxmlformats.org/officeDocument/2006/relationships/image" Target="../media/image18.wmf"/><Relationship Id="rId34" Type="http://schemas.openxmlformats.org/officeDocument/2006/relationships/oleObject" Target="../embeddings/oleObject20.bin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6.wmf"/><Relationship Id="rId25" Type="http://schemas.openxmlformats.org/officeDocument/2006/relationships/image" Target="../media/image20.wmf"/><Relationship Id="rId33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29" Type="http://schemas.openxmlformats.org/officeDocument/2006/relationships/image" Target="../media/image22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3.wmf"/><Relationship Id="rId24" Type="http://schemas.openxmlformats.org/officeDocument/2006/relationships/oleObject" Target="../embeddings/oleObject15.bin"/><Relationship Id="rId32" Type="http://schemas.openxmlformats.org/officeDocument/2006/relationships/oleObject" Target="../embeddings/oleObject19.bin"/><Relationship Id="rId5" Type="http://schemas.openxmlformats.org/officeDocument/2006/relationships/image" Target="../media/image10.wmf"/><Relationship Id="rId15" Type="http://schemas.openxmlformats.org/officeDocument/2006/relationships/image" Target="../media/image15.wmf"/><Relationship Id="rId23" Type="http://schemas.openxmlformats.org/officeDocument/2006/relationships/image" Target="../media/image19.wmf"/><Relationship Id="rId28" Type="http://schemas.openxmlformats.org/officeDocument/2006/relationships/oleObject" Target="../embeddings/oleObject17.bin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7.wmf"/><Relationship Id="rId31" Type="http://schemas.openxmlformats.org/officeDocument/2006/relationships/image" Target="../media/image23.wmf"/><Relationship Id="rId4" Type="http://schemas.openxmlformats.org/officeDocument/2006/relationships/oleObject" Target="../embeddings/oleObject5.bin"/><Relationship Id="rId9" Type="http://schemas.openxmlformats.org/officeDocument/2006/relationships/image" Target="../media/image12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Relationship Id="rId27" Type="http://schemas.openxmlformats.org/officeDocument/2006/relationships/image" Target="../media/image21.wmf"/><Relationship Id="rId30" Type="http://schemas.openxmlformats.org/officeDocument/2006/relationships/oleObject" Target="../embeddings/oleObject18.bin"/><Relationship Id="rId35" Type="http://schemas.openxmlformats.org/officeDocument/2006/relationships/image" Target="../media/image25.wmf"/><Relationship Id="rId8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image" Target="../media/image26.jpeg"/><Relationship Id="rId7" Type="http://schemas.openxmlformats.org/officeDocument/2006/relationships/image" Target="../media/image28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7.emf"/><Relationship Id="rId3" Type="http://schemas.openxmlformats.org/officeDocument/2006/relationships/image" Target="../media/image39.jpeg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6.wmf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1444 – Section 002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14</a:t>
            </a: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71332" y="1531203"/>
            <a:ext cx="269336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Monday, Oct. 14, 2019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dirty="0">
                <a:solidFill>
                  <a:srgbClr val="CC00CC"/>
                </a:solidFill>
                <a:latin typeface="Monotype Corsiva" pitchFamily="-84" charset="0"/>
              </a:rPr>
              <a:t>Yu</a:t>
            </a:r>
            <a:endParaRPr lang="en-US" b="1" dirty="0">
              <a:solidFill>
                <a:srgbClr val="CC00CC"/>
              </a:solidFill>
              <a:latin typeface="Monotype Corsiva" pitchFamily="-8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8D1D6A9-D988-8545-83DC-799C524FD505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4974AB4F-D8E9-754F-B6F3-C37DEBE1BAF1}"/>
              </a:ext>
            </a:extLst>
          </p:cNvPr>
          <p:cNvSpPr txBox="1">
            <a:spLocks/>
          </p:cNvSpPr>
          <p:nvPr/>
        </p:nvSpPr>
        <p:spPr bwMode="auto">
          <a:xfrm>
            <a:off x="1279525" y="2195512"/>
            <a:ext cx="6873875" cy="405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algn="l">
              <a:buNone/>
            </a:pPr>
            <a:r>
              <a:rPr lang="en-US" dirty="0">
                <a:latin typeface="Arial Narrow" charset="0"/>
              </a:rPr>
              <a:t>CH 25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Electric Power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Alternating Current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Microscopic View of Electric Current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Ohm’s Law in Microscopic View</a:t>
            </a:r>
          </a:p>
          <a:p>
            <a:pPr algn="l">
              <a:buNone/>
            </a:pPr>
            <a:r>
              <a:rPr lang="en-US" dirty="0">
                <a:latin typeface="Arial Narrow" charset="0"/>
              </a:rPr>
              <a:t>CH 26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EMF and Terminal Voltage</a:t>
            </a:r>
          </a:p>
          <a:p>
            <a:pPr marL="969963" lvl="1" indent="-533400">
              <a:buFont typeface="Arial"/>
              <a:buChar char="•"/>
            </a:pPr>
            <a:r>
              <a:rPr lang="en-US" dirty="0">
                <a:latin typeface="Arial Narrow" charset="0"/>
              </a:rPr>
              <a:t>Resistors in Series and Parallel</a:t>
            </a:r>
          </a:p>
          <a:p>
            <a:pPr algn="l">
              <a:buNone/>
            </a:pPr>
            <a:endParaRPr lang="en-US" dirty="0">
              <a:latin typeface="Arial Narrow" charset="0"/>
            </a:endParaRPr>
          </a:p>
          <a:p>
            <a:pPr marL="969963" lvl="1" indent="-533400">
              <a:buFont typeface="Arial"/>
              <a:buChar char="•"/>
            </a:pPr>
            <a:endParaRPr lang="en-US" dirty="0">
              <a:latin typeface="Arial Narrow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B061A04-C436-F745-894B-CB53CA467747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79FB7-8671-7042-999B-F53102801544}"/>
              </a:ext>
            </a:extLst>
          </p:cNvPr>
          <p:cNvPicPr>
            <a:picLocks noChangeAspect="1"/>
          </p:cNvPicPr>
          <p:nvPr/>
        </p:nvPicPr>
        <p:blipFill>
          <a:blip r:link="rId2"/>
          <a:stretch>
            <a:fillRect/>
          </a:stretch>
        </p:blipFill>
        <p:spPr>
          <a:xfrm>
            <a:off x="1270000" y="1270000"/>
            <a:ext cx="63500" cy="7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567504-4B31-5346-B30A-B95FE668CE98}" type="slidenum">
              <a:rPr lang="en-US"/>
              <a:pPr/>
              <a:t>10</a:t>
            </a:fld>
            <a:endParaRPr lang="en-US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Power Delivered by Alternating Current</a:t>
            </a:r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square root of each of these are called root-mean-square, or </a:t>
            </a:r>
            <a:r>
              <a:rPr lang="en-US" sz="2800" dirty="0" err="1"/>
              <a:t>rms</a:t>
            </a:r>
            <a:r>
              <a:rPr lang="en-US" sz="2800" dirty="0"/>
              <a:t>: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rms values are called the effective values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These are useful quantities since they can substitute current and voltage directly in power, as if they are in DC </a:t>
            </a:r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In other words, an AC of peak voltage V</a:t>
            </a:r>
            <a:r>
              <a:rPr lang="en-US" sz="2400" baseline="-25000" dirty="0"/>
              <a:t>0</a:t>
            </a:r>
            <a:r>
              <a:rPr lang="en-US" sz="2400" dirty="0"/>
              <a:t> or peak current I</a:t>
            </a:r>
            <a:r>
              <a:rPr lang="en-US" sz="2400" baseline="-25000" dirty="0"/>
              <a:t>0</a:t>
            </a:r>
            <a:r>
              <a:rPr lang="en-US" sz="2400" dirty="0"/>
              <a:t> produces as much power as DC voltage of </a:t>
            </a:r>
            <a:r>
              <a:rPr lang="en-US" sz="2400" dirty="0" err="1"/>
              <a:t>V</a:t>
            </a:r>
            <a:r>
              <a:rPr lang="en-US" sz="2400" baseline="-25000" dirty="0" err="1"/>
              <a:t>rms</a:t>
            </a:r>
            <a:r>
              <a:rPr lang="en-US" sz="2400" dirty="0"/>
              <a:t> or DC current </a:t>
            </a:r>
            <a:r>
              <a:rPr lang="en-US" sz="2400" dirty="0" err="1"/>
              <a:t>I</a:t>
            </a:r>
            <a:r>
              <a:rPr lang="en-US" sz="2400" baseline="-25000" dirty="0" err="1"/>
              <a:t>rms</a:t>
            </a:r>
            <a:r>
              <a:rPr lang="en-US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So normally, </a:t>
            </a:r>
            <a:r>
              <a:rPr lang="en-US" sz="2400" dirty="0" err="1"/>
              <a:t>rms</a:t>
            </a:r>
            <a:r>
              <a:rPr lang="en-US" sz="2400" dirty="0"/>
              <a:t> values in AC are specified or measured.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US uses 115V </a:t>
            </a:r>
            <a:r>
              <a:rPr lang="en-US" sz="2000" dirty="0" err="1"/>
              <a:t>rms</a:t>
            </a:r>
            <a:r>
              <a:rPr lang="en-US" sz="2000" dirty="0"/>
              <a:t> voltage.  What is the peak voltage?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 Europe uses 240V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 </a:t>
            </a:r>
          </a:p>
        </p:txBody>
      </p:sp>
      <p:graphicFrame>
        <p:nvGraphicFramePr>
          <p:cNvPr id="310276" name="Object 4"/>
          <p:cNvGraphicFramePr>
            <a:graphicFrameLocks noChangeAspect="1"/>
          </p:cNvGraphicFramePr>
          <p:nvPr/>
        </p:nvGraphicFramePr>
        <p:xfrm>
          <a:off x="2057400" y="1143000"/>
          <a:ext cx="2714625" cy="731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0" name="Equation" r:id="rId3" imgW="1549080" imgH="393480" progId="Equation.DSMT4">
                  <p:embed/>
                </p:oleObj>
              </mc:Choice>
              <mc:Fallback>
                <p:oleObj name="Equation" r:id="rId3" imgW="1549080" imgH="393480" progId="Equation.DSMT4">
                  <p:embed/>
                  <p:pic>
                    <p:nvPicPr>
                      <p:cNvPr id="31027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143000"/>
                        <a:ext cx="2714625" cy="731838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7" name="Object 5"/>
          <p:cNvGraphicFramePr>
            <a:graphicFrameLocks noChangeAspect="1"/>
          </p:cNvGraphicFramePr>
          <p:nvPr/>
        </p:nvGraphicFramePr>
        <p:xfrm>
          <a:off x="5038725" y="1143000"/>
          <a:ext cx="2781300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1" name="Equation" r:id="rId5" imgW="1587240" imgH="393480" progId="Equation.DSMT4">
                  <p:embed/>
                </p:oleObj>
              </mc:Choice>
              <mc:Fallback>
                <p:oleObj name="Equation" r:id="rId5" imgW="1587240" imgH="393480" progId="Equation.DSMT4">
                  <p:embed/>
                  <p:pic>
                    <p:nvPicPr>
                      <p:cNvPr id="310277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1143000"/>
                        <a:ext cx="2781300" cy="7302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8" name="Object 6"/>
          <p:cNvGraphicFramePr>
            <a:graphicFrameLocks noChangeAspect="1"/>
          </p:cNvGraphicFramePr>
          <p:nvPr/>
        </p:nvGraphicFramePr>
        <p:xfrm>
          <a:off x="1676400" y="2971800"/>
          <a:ext cx="1935163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2" name="Equation" r:id="rId7" imgW="1054080" imgH="368280" progId="Equation.DSMT4">
                  <p:embed/>
                </p:oleObj>
              </mc:Choice>
              <mc:Fallback>
                <p:oleObj name="Equation" r:id="rId7" imgW="1054080" imgH="368280" progId="Equation.DSMT4">
                  <p:embed/>
                  <p:pic>
                    <p:nvPicPr>
                      <p:cNvPr id="31027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971800"/>
                        <a:ext cx="1935163" cy="7175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79" name="Object 7"/>
          <p:cNvGraphicFramePr>
            <a:graphicFrameLocks noChangeAspect="1"/>
          </p:cNvGraphicFramePr>
          <p:nvPr/>
        </p:nvGraphicFramePr>
        <p:xfrm>
          <a:off x="3949700" y="2971800"/>
          <a:ext cx="179546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3" name="Equation" r:id="rId9" imgW="977760" imgH="393480" progId="Equation.DSMT4">
                  <p:embed/>
                </p:oleObj>
              </mc:Choice>
              <mc:Fallback>
                <p:oleObj name="Equation" r:id="rId9" imgW="977760" imgH="393480" progId="Equation.DSMT4">
                  <p:embed/>
                  <p:pic>
                    <p:nvPicPr>
                      <p:cNvPr id="3102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9700" y="2971800"/>
                        <a:ext cx="1795463" cy="76676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0" name="Object 8"/>
          <p:cNvGraphicFramePr>
            <a:graphicFrameLocks noChangeAspect="1"/>
          </p:cNvGraphicFramePr>
          <p:nvPr/>
        </p:nvGraphicFramePr>
        <p:xfrm>
          <a:off x="1524000" y="4953000"/>
          <a:ext cx="457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4" name="Equation" r:id="rId11" imgW="291960" imgH="203040" progId="Equation.DSMT4">
                  <p:embed/>
                </p:oleObj>
              </mc:Choice>
              <mc:Fallback>
                <p:oleObj name="Equation" r:id="rId11" imgW="291960" imgH="203040" progId="Equation.DSMT4">
                  <p:embed/>
                  <p:pic>
                    <p:nvPicPr>
                      <p:cNvPr id="3102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953000"/>
                        <a:ext cx="457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1" name="Object 9"/>
          <p:cNvGraphicFramePr>
            <a:graphicFrameLocks noChangeAspect="1"/>
          </p:cNvGraphicFramePr>
          <p:nvPr/>
        </p:nvGraphicFramePr>
        <p:xfrm>
          <a:off x="1973263" y="4953000"/>
          <a:ext cx="854075" cy="379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5" name="Equation" r:id="rId13" imgW="545760" imgH="228600" progId="Equation.DSMT4">
                  <p:embed/>
                </p:oleObj>
              </mc:Choice>
              <mc:Fallback>
                <p:oleObj name="Equation" r:id="rId13" imgW="545760" imgH="228600" progId="Equation.DSMT4">
                  <p:embed/>
                  <p:pic>
                    <p:nvPicPr>
                      <p:cNvPr id="3102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3263" y="4953000"/>
                        <a:ext cx="854075" cy="379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2" name="Object 10"/>
          <p:cNvGraphicFramePr>
            <a:graphicFrameLocks noChangeAspect="1"/>
          </p:cNvGraphicFramePr>
          <p:nvPr/>
        </p:nvGraphicFramePr>
        <p:xfrm>
          <a:off x="2957513" y="4953000"/>
          <a:ext cx="1770062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6" name="Equation" r:id="rId15" imgW="1130040" imgH="203040" progId="Equation.DSMT4">
                  <p:embed/>
                </p:oleObj>
              </mc:Choice>
              <mc:Fallback>
                <p:oleObj name="Equation" r:id="rId15" imgW="1130040" imgH="203040" progId="Equation.DSMT4">
                  <p:embed/>
                  <p:pic>
                    <p:nvPicPr>
                      <p:cNvPr id="3102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4953000"/>
                        <a:ext cx="1770062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3" name="Object 11"/>
          <p:cNvGraphicFramePr>
            <a:graphicFrameLocks noChangeAspect="1"/>
          </p:cNvGraphicFramePr>
          <p:nvPr/>
        </p:nvGraphicFramePr>
        <p:xfrm>
          <a:off x="1527175" y="5640388"/>
          <a:ext cx="457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7" name="Equation" r:id="rId17" imgW="291960" imgH="203040" progId="Equation.DSMT4">
                  <p:embed/>
                </p:oleObj>
              </mc:Choice>
              <mc:Fallback>
                <p:oleObj name="Equation" r:id="rId17" imgW="291960" imgH="203040" progId="Equation.DSMT4">
                  <p:embed/>
                  <p:pic>
                    <p:nvPicPr>
                      <p:cNvPr id="3102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7175" y="5640388"/>
                        <a:ext cx="457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4" name="Object 12"/>
          <p:cNvGraphicFramePr>
            <a:graphicFrameLocks noChangeAspect="1"/>
          </p:cNvGraphicFramePr>
          <p:nvPr/>
        </p:nvGraphicFramePr>
        <p:xfrm>
          <a:off x="1976438" y="5640388"/>
          <a:ext cx="854075" cy="37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8" name="Equation" r:id="rId18" imgW="545760" imgH="228600" progId="Equation.DSMT4">
                  <p:embed/>
                </p:oleObj>
              </mc:Choice>
              <mc:Fallback>
                <p:oleObj name="Equation" r:id="rId18" imgW="545760" imgH="228600" progId="Equation.DSMT4">
                  <p:embed/>
                  <p:pic>
                    <p:nvPicPr>
                      <p:cNvPr id="3102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6438" y="5640388"/>
                        <a:ext cx="854075" cy="379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5" name="Object 13"/>
          <p:cNvGraphicFramePr>
            <a:graphicFrameLocks noChangeAspect="1"/>
          </p:cNvGraphicFramePr>
          <p:nvPr/>
        </p:nvGraphicFramePr>
        <p:xfrm>
          <a:off x="3019425" y="5640388"/>
          <a:ext cx="16510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69" name="Equation" r:id="rId19" imgW="1054080" imgH="203040" progId="Equation.DSMT4">
                  <p:embed/>
                </p:oleObj>
              </mc:Choice>
              <mc:Fallback>
                <p:oleObj name="Equation" r:id="rId19" imgW="1054080" imgH="203040" progId="Equation.DSMT4">
                  <p:embed/>
                  <p:pic>
                    <p:nvPicPr>
                      <p:cNvPr id="310285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9425" y="5640388"/>
                        <a:ext cx="16510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86" name="Object 14"/>
          <p:cNvGraphicFramePr>
            <a:graphicFrameLocks noChangeAspect="1"/>
          </p:cNvGraphicFramePr>
          <p:nvPr/>
        </p:nvGraphicFramePr>
        <p:xfrm>
          <a:off x="6032500" y="3160713"/>
          <a:ext cx="1282700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870" name="Equation" r:id="rId21" imgW="698400" imgH="215640" progId="Equation.DSMT4">
                  <p:embed/>
                </p:oleObj>
              </mc:Choice>
              <mc:Fallback>
                <p:oleObj name="Equation" r:id="rId21" imgW="698400" imgH="215640" progId="Equation.DSMT4">
                  <p:embed/>
                  <p:pic>
                    <p:nvPicPr>
                      <p:cNvPr id="310286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3160713"/>
                        <a:ext cx="1282700" cy="4206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6768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70644-6EC5-3745-BAD6-7FF00640ACD9}" type="slidenum">
              <a:rPr lang="en-US"/>
              <a:pPr/>
              <a:t>11</a:t>
            </a:fld>
            <a:endParaRPr lang="en-US"/>
          </a:p>
        </p:txBody>
      </p:sp>
      <p:pic>
        <p:nvPicPr>
          <p:cNvPr id="311298" name="Picture 2" descr="FG25_0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53200" y="381000"/>
            <a:ext cx="2743200" cy="2057400"/>
          </a:xfrm>
          <a:prstGeom prst="rect">
            <a:avLst/>
          </a:prstGeom>
          <a:noFill/>
        </p:spPr>
      </p:pic>
      <p:sp>
        <p:nvSpPr>
          <p:cNvPr id="311299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25 – 13 </a:t>
            </a:r>
          </a:p>
        </p:txBody>
      </p:sp>
      <p:sp>
        <p:nvSpPr>
          <p:cNvPr id="311300" name="Text Box 4"/>
          <p:cNvSpPr txBox="1">
            <a:spLocks noChangeArrowheads="1"/>
          </p:cNvSpPr>
          <p:nvPr/>
        </p:nvSpPr>
        <p:spPr bwMode="auto">
          <a:xfrm>
            <a:off x="228600" y="762000"/>
            <a:ext cx="7086600" cy="11874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Hair Dryer.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(a) Calculate the resistance and the peak current in a 1000-W hair dryer connected to a 120-V AC line.  (b) What happens if it is connected to a 240-V line in Britain? </a:t>
            </a:r>
          </a:p>
        </p:txBody>
      </p:sp>
      <p:sp>
        <p:nvSpPr>
          <p:cNvPr id="311301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2667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rms current is:</a:t>
            </a:r>
          </a:p>
        </p:txBody>
      </p:sp>
      <p:sp>
        <p:nvSpPr>
          <p:cNvPr id="311302" name="Text Box 6"/>
          <p:cNvSpPr txBox="1">
            <a:spLocks noChangeArrowheads="1"/>
          </p:cNvSpPr>
          <p:nvPr/>
        </p:nvSpPr>
        <p:spPr bwMode="auto">
          <a:xfrm>
            <a:off x="457200" y="4038600"/>
            <a:ext cx="510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(b) If connected to 240V in Britain …      </a:t>
            </a:r>
          </a:p>
        </p:txBody>
      </p:sp>
      <p:graphicFrame>
        <p:nvGraphicFramePr>
          <p:cNvPr id="311303" name="Object 7"/>
          <p:cNvGraphicFramePr>
            <a:graphicFrameLocks noChangeAspect="1"/>
          </p:cNvGraphicFramePr>
          <p:nvPr/>
        </p:nvGraphicFramePr>
        <p:xfrm>
          <a:off x="2971800" y="2168525"/>
          <a:ext cx="66675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57" name="Equation" r:id="rId4" imgW="368280" imgH="203040" progId="Equation.DSMT4">
                  <p:embed/>
                </p:oleObj>
              </mc:Choice>
              <mc:Fallback>
                <p:oleObj name="Equation" r:id="rId4" imgW="368280" imgH="203040" progId="Equation.DSMT4">
                  <p:embed/>
                  <p:pic>
                    <p:nvPicPr>
                      <p:cNvPr id="31130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168525"/>
                        <a:ext cx="666750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4" name="Object 8"/>
          <p:cNvGraphicFramePr>
            <a:graphicFrameLocks noChangeAspect="1"/>
          </p:cNvGraphicFramePr>
          <p:nvPr/>
        </p:nvGraphicFramePr>
        <p:xfrm>
          <a:off x="3606800" y="1981200"/>
          <a:ext cx="7366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58" name="Equation" r:id="rId6" imgW="406080" imgH="419040" progId="Equation.DSMT4">
                  <p:embed/>
                </p:oleObj>
              </mc:Choice>
              <mc:Fallback>
                <p:oleObj name="Equation" r:id="rId6" imgW="406080" imgH="419040" progId="Equation.DSMT4">
                  <p:embed/>
                  <p:pic>
                    <p:nvPicPr>
                      <p:cNvPr id="3113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1981200"/>
                        <a:ext cx="736600" cy="712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5" name="Object 9"/>
          <p:cNvGraphicFramePr>
            <a:graphicFrameLocks noChangeAspect="1"/>
          </p:cNvGraphicFramePr>
          <p:nvPr/>
        </p:nvGraphicFramePr>
        <p:xfrm>
          <a:off x="4340225" y="2039938"/>
          <a:ext cx="1679575" cy="627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59" name="Equation" r:id="rId8" imgW="927000" imgH="368280" progId="Equation.DSMT4">
                  <p:embed/>
                </p:oleObj>
              </mc:Choice>
              <mc:Fallback>
                <p:oleObj name="Equation" r:id="rId8" imgW="927000" imgH="368280" progId="Equation.DSMT4">
                  <p:embed/>
                  <p:pic>
                    <p:nvPicPr>
                      <p:cNvPr id="3113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0225" y="2039938"/>
                        <a:ext cx="1679575" cy="627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06" name="Text Box 10"/>
          <p:cNvSpPr txBox="1">
            <a:spLocks noChangeArrowheads="1"/>
          </p:cNvSpPr>
          <p:nvPr/>
        </p:nvSpPr>
        <p:spPr bwMode="auto">
          <a:xfrm>
            <a:off x="381000" y="3355975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Thus the resistance is:</a:t>
            </a:r>
          </a:p>
        </p:txBody>
      </p:sp>
      <p:graphicFrame>
        <p:nvGraphicFramePr>
          <p:cNvPr id="311307" name="Object 11"/>
          <p:cNvGraphicFramePr>
            <a:graphicFrameLocks noChangeAspect="1"/>
          </p:cNvGraphicFramePr>
          <p:nvPr/>
        </p:nvGraphicFramePr>
        <p:xfrm>
          <a:off x="3581400" y="3544888"/>
          <a:ext cx="458788" cy="258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60" name="Equation" r:id="rId10" imgW="253800" imgH="152280" progId="Equation.DSMT4">
                  <p:embed/>
                </p:oleObj>
              </mc:Choice>
              <mc:Fallback>
                <p:oleObj name="Equation" r:id="rId10" imgW="253800" imgH="152280" progId="Equation.DSMT4">
                  <p:embed/>
                  <p:pic>
                    <p:nvPicPr>
                      <p:cNvPr id="3113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544888"/>
                        <a:ext cx="458788" cy="258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8" name="Object 12"/>
          <p:cNvGraphicFramePr>
            <a:graphicFrameLocks noChangeAspect="1"/>
          </p:cNvGraphicFramePr>
          <p:nvPr/>
        </p:nvGraphicFramePr>
        <p:xfrm>
          <a:off x="4124325" y="3303588"/>
          <a:ext cx="712788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61" name="Equation" r:id="rId12" imgW="393480" imgH="431640" progId="Equation.DSMT4">
                  <p:embed/>
                </p:oleObj>
              </mc:Choice>
              <mc:Fallback>
                <p:oleObj name="Equation" r:id="rId12" imgW="393480" imgH="431640" progId="Equation.DSMT4">
                  <p:embed/>
                  <p:pic>
                    <p:nvPicPr>
                      <p:cNvPr id="31130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4325" y="3303588"/>
                        <a:ext cx="712788" cy="735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09" name="Object 13"/>
          <p:cNvGraphicFramePr>
            <a:graphicFrameLocks noChangeAspect="1"/>
          </p:cNvGraphicFramePr>
          <p:nvPr/>
        </p:nvGraphicFramePr>
        <p:xfrm>
          <a:off x="4872038" y="3270250"/>
          <a:ext cx="1909762" cy="75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62" name="Equation" r:id="rId14" imgW="1054080" imgH="444240" progId="Equation.DSMT4">
                  <p:embed/>
                </p:oleObj>
              </mc:Choice>
              <mc:Fallback>
                <p:oleObj name="Equation" r:id="rId14" imgW="1054080" imgH="444240" progId="Equation.DSMT4">
                  <p:embed/>
                  <p:pic>
                    <p:nvPicPr>
                      <p:cNvPr id="311309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038" y="3270250"/>
                        <a:ext cx="1909762" cy="757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0" name="Text Box 14"/>
          <p:cNvSpPr txBox="1">
            <a:spLocks noChangeArrowheads="1"/>
          </p:cNvSpPr>
          <p:nvPr/>
        </p:nvSpPr>
        <p:spPr bwMode="auto">
          <a:xfrm>
            <a:off x="457200" y="2716213"/>
            <a:ext cx="2819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peak current is:</a:t>
            </a:r>
          </a:p>
        </p:txBody>
      </p:sp>
      <p:graphicFrame>
        <p:nvGraphicFramePr>
          <p:cNvPr id="311311" name="Object 15"/>
          <p:cNvGraphicFramePr>
            <a:graphicFrameLocks noChangeAspect="1"/>
          </p:cNvGraphicFramePr>
          <p:nvPr/>
        </p:nvGraphicFramePr>
        <p:xfrm>
          <a:off x="3581400" y="2827338"/>
          <a:ext cx="506413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63" name="Equation" r:id="rId16" imgW="279360" imgH="203040" progId="Equation.DSMT4">
                  <p:embed/>
                </p:oleObj>
              </mc:Choice>
              <mc:Fallback>
                <p:oleObj name="Equation" r:id="rId16" imgW="279360" imgH="203040" progId="Equation.DSMT4">
                  <p:embed/>
                  <p:pic>
                    <p:nvPicPr>
                      <p:cNvPr id="311311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827338"/>
                        <a:ext cx="506413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2" name="Object 16"/>
          <p:cNvGraphicFramePr>
            <a:graphicFrameLocks noChangeAspect="1"/>
          </p:cNvGraphicFramePr>
          <p:nvPr/>
        </p:nvGraphicFramePr>
        <p:xfrm>
          <a:off x="4038600" y="2801938"/>
          <a:ext cx="989013" cy="38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64" name="Equation" r:id="rId18" imgW="545760" imgH="228600" progId="Equation.DSMT4">
                  <p:embed/>
                </p:oleObj>
              </mc:Choice>
              <mc:Fallback>
                <p:oleObj name="Equation" r:id="rId18" imgW="545760" imgH="228600" progId="Equation.DSMT4">
                  <p:embed/>
                  <p:pic>
                    <p:nvPicPr>
                      <p:cNvPr id="311312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801938"/>
                        <a:ext cx="989013" cy="38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3" name="Object 17"/>
          <p:cNvGraphicFramePr>
            <a:graphicFrameLocks noChangeAspect="1"/>
          </p:cNvGraphicFramePr>
          <p:nvPr/>
        </p:nvGraphicFramePr>
        <p:xfrm>
          <a:off x="4953000" y="2838450"/>
          <a:ext cx="197802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65" name="Equation" r:id="rId20" imgW="1091880" imgH="203040" progId="Equation.DSMT4">
                  <p:embed/>
                </p:oleObj>
              </mc:Choice>
              <mc:Fallback>
                <p:oleObj name="Equation" r:id="rId20" imgW="1091880" imgH="203040" progId="Equation.DSMT4">
                  <p:embed/>
                  <p:pic>
                    <p:nvPicPr>
                      <p:cNvPr id="311313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38450"/>
                        <a:ext cx="197802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4" name="Text Box 18"/>
          <p:cNvSpPr txBox="1">
            <a:spLocks noChangeArrowheads="1"/>
          </p:cNvSpPr>
          <p:nvPr/>
        </p:nvSpPr>
        <p:spPr bwMode="auto">
          <a:xfrm>
            <a:off x="533400" y="4510088"/>
            <a:ext cx="640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average power provide by the AC in UK is </a:t>
            </a:r>
          </a:p>
        </p:txBody>
      </p:sp>
      <p:graphicFrame>
        <p:nvGraphicFramePr>
          <p:cNvPr id="311315" name="Object 19"/>
          <p:cNvGraphicFramePr>
            <a:graphicFrameLocks noChangeAspect="1"/>
          </p:cNvGraphicFramePr>
          <p:nvPr/>
        </p:nvGraphicFramePr>
        <p:xfrm>
          <a:off x="1981200" y="5184775"/>
          <a:ext cx="46037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66" name="Equation" r:id="rId22" imgW="253800" imgH="177480" progId="Equation.DSMT4">
                  <p:embed/>
                </p:oleObj>
              </mc:Choice>
              <mc:Fallback>
                <p:oleObj name="Equation" r:id="rId22" imgW="253800" imgH="177480" progId="Equation.DSMT4">
                  <p:embed/>
                  <p:pic>
                    <p:nvPicPr>
                      <p:cNvPr id="31131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84775"/>
                        <a:ext cx="460375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316" name="Text Box 20"/>
          <p:cNvSpPr txBox="1">
            <a:spLocks noChangeArrowheads="1"/>
          </p:cNvSpPr>
          <p:nvPr/>
        </p:nvSpPr>
        <p:spPr bwMode="auto">
          <a:xfrm>
            <a:off x="533400" y="5729288"/>
            <a:ext cx="762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So? </a:t>
            </a:r>
          </a:p>
        </p:txBody>
      </p:sp>
      <p:sp>
        <p:nvSpPr>
          <p:cNvPr id="311317" name="Text Box 21"/>
          <p:cNvSpPr txBox="1">
            <a:spLocks noChangeArrowheads="1"/>
          </p:cNvSpPr>
          <p:nvPr/>
        </p:nvSpPr>
        <p:spPr bwMode="auto">
          <a:xfrm>
            <a:off x="1371600" y="5715000"/>
            <a:ext cx="525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heating coils in the dryer will melt! </a:t>
            </a:r>
          </a:p>
        </p:txBody>
      </p:sp>
      <p:graphicFrame>
        <p:nvGraphicFramePr>
          <p:cNvPr id="311318" name="Object 22"/>
          <p:cNvGraphicFramePr>
            <a:graphicFrameLocks noChangeAspect="1"/>
          </p:cNvGraphicFramePr>
          <p:nvPr/>
        </p:nvGraphicFramePr>
        <p:xfrm>
          <a:off x="2389188" y="5029200"/>
          <a:ext cx="73501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67" name="Equation" r:id="rId24" imgW="406080" imgH="393480" progId="Equation.DSMT4">
                  <p:embed/>
                </p:oleObj>
              </mc:Choice>
              <mc:Fallback>
                <p:oleObj name="Equation" r:id="rId24" imgW="406080" imgH="393480" progId="Equation.DSMT4">
                  <p:embed/>
                  <p:pic>
                    <p:nvPicPr>
                      <p:cNvPr id="311318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9188" y="5029200"/>
                        <a:ext cx="735012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319" name="Object 23"/>
          <p:cNvGraphicFramePr>
            <a:graphicFrameLocks noChangeAspect="1"/>
          </p:cNvGraphicFramePr>
          <p:nvPr/>
        </p:nvGraphicFramePr>
        <p:xfrm>
          <a:off x="3106738" y="4953000"/>
          <a:ext cx="1998662" cy="735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9768" name="Equation" r:id="rId26" imgW="1104840" imgH="431640" progId="Equation.DSMT4">
                  <p:embed/>
                </p:oleObj>
              </mc:Choice>
              <mc:Fallback>
                <p:oleObj name="Equation" r:id="rId26" imgW="1104840" imgH="431640" progId="Equation.DSMT4">
                  <p:embed/>
                  <p:pic>
                    <p:nvPicPr>
                      <p:cNvPr id="311319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6738" y="4953000"/>
                        <a:ext cx="1998662" cy="735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951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5D92ED-A407-6D4A-99D3-6C6210168C38}" type="slidenum">
              <a:rPr lang="en-US"/>
              <a:pPr/>
              <a:t>12</a:t>
            </a:fld>
            <a:endParaRPr lang="en-US"/>
          </a:p>
        </p:txBody>
      </p:sp>
      <p:pic>
        <p:nvPicPr>
          <p:cNvPr id="313346" name="Picture 2" descr="FG25_0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5029200"/>
            <a:ext cx="2819400" cy="2114550"/>
          </a:xfrm>
          <a:prstGeom prst="rect">
            <a:avLst/>
          </a:prstGeom>
          <a:noFill/>
        </p:spPr>
      </p:pic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9154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When voltage is applied across the ends of a wire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Electric field is generated by the potential difference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Electrons feel force and get accelerated  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Electrons soon reach to a steady average speed due to collisions with atoms in the wire, called drift velocity, </a:t>
            </a:r>
            <a:r>
              <a:rPr lang="en-US" sz="3600" b="1" dirty="0" err="1"/>
              <a:t>v</a:t>
            </a:r>
            <a:r>
              <a:rPr lang="en-US" sz="3600" baseline="-25000" dirty="0" err="1"/>
              <a:t>d</a:t>
            </a:r>
            <a:endParaRPr lang="en-US" sz="3600" baseline="-25000" dirty="0"/>
          </a:p>
          <a:p>
            <a:pPr>
              <a:lnSpc>
                <a:spcPct val="90000"/>
              </a:lnSpc>
            </a:pPr>
            <a:r>
              <a:rPr lang="en-US" sz="3600" dirty="0"/>
              <a:t>The drift velocity is normally much smaller than electrons’ average random speed. </a:t>
            </a:r>
          </a:p>
        </p:txBody>
      </p:sp>
      <p:sp>
        <p:nvSpPr>
          <p:cNvPr id="31334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 dirty="0"/>
              <a:t>Microscopic View of Electric Current</a:t>
            </a:r>
          </a:p>
        </p:txBody>
      </p:sp>
    </p:spTree>
    <p:extLst>
      <p:ext uri="{BB962C8B-B14F-4D97-AF65-F5344CB8AC3E}">
        <p14:creationId xmlns:p14="http://schemas.microsoft.com/office/powerpoint/2010/main" val="13355678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2DEB0-7440-2F4E-96C8-55B0546D84C6}" type="slidenum">
              <a:rPr lang="en-US"/>
              <a:pPr/>
              <a:t>13</a:t>
            </a:fld>
            <a:endParaRPr lang="en-US"/>
          </a:p>
        </p:txBody>
      </p:sp>
      <p:sp>
        <p:nvSpPr>
          <p:cNvPr id="3153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6200" y="685800"/>
            <a:ext cx="8915400" cy="5715000"/>
          </a:xfrm>
        </p:spPr>
        <p:txBody>
          <a:bodyPr/>
          <a:lstStyle/>
          <a:p>
            <a:r>
              <a:rPr lang="en-US" dirty="0"/>
              <a:t>The drift velocity of electrons in a wire is only about 0.05mm/s.  How could we get light turned on immediately then?</a:t>
            </a:r>
          </a:p>
          <a:p>
            <a:pPr lvl="1"/>
            <a:r>
              <a:rPr lang="en-US" dirty="0"/>
              <a:t>While the electrons in a wire travel slow, the electric field travels essentially at the speed of light.  Then what is all the talk about electrons flowing through?</a:t>
            </a:r>
          </a:p>
          <a:p>
            <a:pPr lvl="2"/>
            <a:r>
              <a:rPr lang="en-US" dirty="0"/>
              <a:t>It is just like water.  When you turn on the facet, water flows right off the facet despite the fact that the water travels slow.</a:t>
            </a:r>
          </a:p>
          <a:p>
            <a:pPr lvl="2"/>
            <a:r>
              <a:rPr lang="en-US" dirty="0"/>
              <a:t>Electricity is the same.  Electrons fill the conductor wire and when the switch is flipped on or a potential difference is applied, the electrons close to the positive terminal flows into the device.</a:t>
            </a:r>
          </a:p>
          <a:p>
            <a:pPr lvl="2"/>
            <a:r>
              <a:rPr lang="en-US" dirty="0"/>
              <a:t>Interesting, isn’t it?  Why is the field travel at the speed of light then?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sz="4000" dirty="0"/>
              <a:t>Microscopic View of Electric Current</a:t>
            </a:r>
          </a:p>
        </p:txBody>
      </p:sp>
    </p:spTree>
    <p:extLst>
      <p:ext uri="{BB962C8B-B14F-4D97-AF65-F5344CB8AC3E}">
        <p14:creationId xmlns:p14="http://schemas.microsoft.com/office/powerpoint/2010/main" val="23452240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00F46-4916-5A48-8E4E-D874313258D4}" type="slidenum">
              <a:rPr lang="en-US"/>
              <a:pPr/>
              <a:t>14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At the temperature near absolute 0K, resistivity of certain material becomes 0.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This state is called the “superconducting” state.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Observed in 1911 by H. K. </a:t>
            </a:r>
            <a:r>
              <a:rPr lang="en-US" sz="2400" dirty="0" err="1"/>
              <a:t>Onnes</a:t>
            </a:r>
            <a:r>
              <a:rPr lang="en-US" sz="2400" dirty="0"/>
              <a:t> when he cooled mercury to 4.2K (-269</a:t>
            </a:r>
            <a:r>
              <a:rPr lang="en-US" sz="2400" baseline="30000" dirty="0"/>
              <a:t>o</a:t>
            </a:r>
            <a:r>
              <a:rPr lang="en-US" sz="2400" dirty="0"/>
              <a:t>C). </a:t>
            </a:r>
            <a:r>
              <a:rPr lang="en-US" sz="2400" dirty="0">
                <a:sym typeface="Wingdings" pitchFamily="2" charset="2"/>
              </a:rPr>
              <a:t> 1913 Nobel physics prize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000" dirty="0"/>
              <a:t>Resistance of mercury suddenly dropped to 0.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general superconducting materials become superconducting    below a transition temperature (T</a:t>
            </a:r>
            <a:r>
              <a:rPr lang="en-US" sz="2400" baseline="-25000" dirty="0"/>
              <a:t>c</a:t>
            </a:r>
            <a:r>
              <a:rPr lang="en-US" sz="2400" dirty="0"/>
              <a:t>).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highest temperature superconductivity seen is 160K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First observation above the boiling temperature of liquid nitrogen is in 1987 at 90k observed from a compound of yttrium, barium, copper and oxygen.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Since much smaller amount of material can carry just as much current more efficiently, superconductivity can make electric cars more practical, computers faster, and capacitors store higher energy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en-US" sz="4000"/>
              <a:t> Superconductivity</a:t>
            </a:r>
          </a:p>
        </p:txBody>
      </p:sp>
      <p:pic>
        <p:nvPicPr>
          <p:cNvPr id="317444" name="Picture 4" descr="FG25_0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6146" y="2438400"/>
            <a:ext cx="1066800" cy="1219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431794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9990"/>
            <a:ext cx="8534400" cy="1143000"/>
          </a:xfrm>
        </p:spPr>
        <p:txBody>
          <a:bodyPr/>
          <a:lstStyle/>
          <a:p>
            <a:r>
              <a:rPr lang="en-US" sz="4000" b="1" dirty="0"/>
              <a:t>Critical Temperature of Superconductors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Oct. 14,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3D8A4-74EF-534D-976E-1FB9C4B7280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7" name="Picture 6" descr="Screen Shot 2016-06-23 at 9.47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14400"/>
            <a:ext cx="9144000" cy="54864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auto">
          <a:xfrm>
            <a:off x="76200" y="5867400"/>
            <a:ext cx="8991600" cy="381000"/>
          </a:xfrm>
          <a:prstGeom prst="rect">
            <a:avLst/>
          </a:prstGeom>
          <a:noFill/>
          <a:ln w="38100" cap="flat" cmpd="sng" algn="ctr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6796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744B-DD71-5A4B-9A06-54C775FF7F29}" type="slidenum">
              <a:rPr lang="en-US"/>
              <a:pPr/>
              <a:t>16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How does one feel shock by electricity? 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stimulates nerves and muscles, and we feel a shock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The severity of the shock depends on the amount of current, how long it acts and through what part of the body it passes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Electric current heats the tissue and can cause burns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Currents above 70mA on a torso for a second or more is fatal, causing heart to function irregularly, “ventricular fibrillation”.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dry human body between two points on opposite side of the body is about 10</a:t>
            </a:r>
            <a:r>
              <a:rPr lang="en-US" sz="2800" baseline="30000" dirty="0"/>
              <a:t>4</a:t>
            </a:r>
            <a:r>
              <a:rPr lang="en-US" sz="2800" dirty="0"/>
              <a:t> to 10</a:t>
            </a:r>
            <a:r>
              <a:rPr lang="en-US" sz="2800" baseline="30000" dirty="0"/>
              <a:t>6</a:t>
            </a:r>
            <a:r>
              <a:rPr lang="en-US" sz="2800" dirty="0"/>
              <a:t> </a:t>
            </a:r>
            <a:r>
              <a:rPr lang="en-US" sz="2800" dirty="0" err="1">
                <a:latin typeface="Symbol" charset="2"/>
              </a:rPr>
              <a:t>Ω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When wet, it could be 10</a:t>
            </a:r>
            <a:r>
              <a:rPr lang="en-US" sz="2800" baseline="30000" dirty="0"/>
              <a:t>3</a:t>
            </a:r>
            <a:r>
              <a:rPr lang="en-US" sz="2800" dirty="0">
                <a:latin typeface="Symbol" charset="2"/>
              </a:rPr>
              <a:t>Ω</a:t>
            </a:r>
            <a:r>
              <a:rPr lang="en-US" sz="28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person in good contact with the ground who touches 120V DC line with wet hands can get the current: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Could be lethal  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/>
              <a:t> Electric Hazards: Leakage Currents</a:t>
            </a:r>
          </a:p>
        </p:txBody>
      </p:sp>
      <p:graphicFrame>
        <p:nvGraphicFramePr>
          <p:cNvPr id="318468" name="Object 4"/>
          <p:cNvGraphicFramePr>
            <a:graphicFrameLocks noChangeAspect="1"/>
          </p:cNvGraphicFramePr>
          <p:nvPr/>
        </p:nvGraphicFramePr>
        <p:xfrm>
          <a:off x="6248400" y="5562600"/>
          <a:ext cx="4175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01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31846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0"/>
                        <a:ext cx="4175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69" name="Object 5"/>
          <p:cNvGraphicFramePr>
            <a:graphicFrameLocks noChangeAspect="1"/>
          </p:cNvGraphicFramePr>
          <p:nvPr/>
        </p:nvGraphicFramePr>
        <p:xfrm>
          <a:off x="6705600" y="5334000"/>
          <a:ext cx="5095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02" name="Equation" r:id="rId5" imgW="279360" imgH="368280" progId="Equation.DSMT4">
                  <p:embed/>
                </p:oleObj>
              </mc:Choice>
              <mc:Fallback>
                <p:oleObj name="Equation" r:id="rId5" imgW="279360" imgH="368280" progId="Equation.DSMT4">
                  <p:embed/>
                  <p:pic>
                    <p:nvPicPr>
                      <p:cNvPr id="3184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334000"/>
                        <a:ext cx="5095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0" name="Object 6"/>
          <p:cNvGraphicFramePr>
            <a:graphicFrameLocks noChangeAspect="1"/>
          </p:cNvGraphicFramePr>
          <p:nvPr/>
        </p:nvGraphicFramePr>
        <p:xfrm>
          <a:off x="7158038" y="5334000"/>
          <a:ext cx="175736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203" name="Equation" r:id="rId7" imgW="965160" imgH="368280" progId="Equation.DSMT4">
                  <p:embed/>
                </p:oleObj>
              </mc:Choice>
              <mc:Fallback>
                <p:oleObj name="Equation" r:id="rId7" imgW="965160" imgH="368280" progId="Equation.DSMT4">
                  <p:embed/>
                  <p:pic>
                    <p:nvPicPr>
                      <p:cNvPr id="31847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038" y="5334000"/>
                        <a:ext cx="1757362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1361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09600"/>
          </a:xfrm>
        </p:spPr>
        <p:txBody>
          <a:bodyPr/>
          <a:lstStyle/>
          <a:p>
            <a:r>
              <a:rPr lang="en-US" b="1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475129"/>
            <a:ext cx="8915400" cy="5791200"/>
          </a:xfrm>
        </p:spPr>
        <p:txBody>
          <a:bodyPr/>
          <a:lstStyle/>
          <a:p>
            <a:pPr eaLnBrk="1" hangingPunct="1"/>
            <a:r>
              <a:rPr lang="en-US" sz="2000" dirty="0"/>
              <a:t>Reading Assignments: CH25.9 and 25.10</a:t>
            </a:r>
          </a:p>
          <a:p>
            <a:pPr eaLnBrk="1" hangingPunct="1"/>
            <a:r>
              <a:rPr lang="en-US" sz="2000" dirty="0"/>
              <a:t>Mid-term exam</a:t>
            </a:r>
          </a:p>
          <a:p>
            <a:pPr lvl="1" eaLnBrk="1" hangingPunct="1"/>
            <a:r>
              <a:rPr lang="en-US" sz="1800" dirty="0"/>
              <a:t>This Wednesday, Oct. 16 in class</a:t>
            </a:r>
          </a:p>
          <a:p>
            <a:pPr lvl="1" eaLnBrk="1" hangingPunct="1"/>
            <a:r>
              <a:rPr lang="en-US" sz="1800" dirty="0"/>
              <a:t>Comprehensive exam which covers CH21.1 through what we cover in class today (CH26.1?) + the math refresher in A1 – A8</a:t>
            </a:r>
            <a:endParaRPr lang="en-US" sz="1600" dirty="0"/>
          </a:p>
          <a:p>
            <a:pPr lvl="1" eaLnBrk="1" hangingPunct="1"/>
            <a:r>
              <a:rPr lang="en-US" sz="1800" dirty="0"/>
              <a:t>Bring your calculator but DO NOT input formula into it!</a:t>
            </a:r>
          </a:p>
          <a:p>
            <a:pPr lvl="2" eaLnBrk="1" hangingPunct="1"/>
            <a:r>
              <a:rPr lang="en-US" sz="1600" dirty="0"/>
              <a:t>Cell phones or any types of computers cannot replace a calculator!</a:t>
            </a:r>
          </a:p>
          <a:p>
            <a:pPr lvl="1" eaLnBrk="1" hangingPunct="1"/>
            <a:r>
              <a:rPr lang="en-US" sz="1800" dirty="0"/>
              <a:t>BYOF: You may bring a one 8.5x11.5 sheet (front and back) of </a:t>
            </a:r>
            <a:r>
              <a:rPr lang="en-US" sz="1800" b="1" u="sng" dirty="0">
                <a:solidFill>
                  <a:srgbClr val="FF0000"/>
                </a:solidFill>
              </a:rPr>
              <a:t>handwritten</a:t>
            </a:r>
            <a:r>
              <a:rPr lang="en-US" sz="1800" dirty="0"/>
              <a:t> formulae and values of constants for the quiz</a:t>
            </a:r>
          </a:p>
          <a:p>
            <a:pPr lvl="1" eaLnBrk="1" hangingPunct="1"/>
            <a:r>
              <a:rPr lang="en-US" sz="1800" dirty="0"/>
              <a:t>No derivations, word definitions, set ups or solutions of any problems!</a:t>
            </a:r>
          </a:p>
          <a:p>
            <a:pPr lvl="1" eaLnBrk="1" hangingPunct="1"/>
            <a:r>
              <a:rPr lang="en-US" sz="1800" dirty="0"/>
              <a:t>No additional formulae or values of constants will be provided!</a:t>
            </a:r>
          </a:p>
          <a:p>
            <a:pPr eaLnBrk="1" hangingPunct="1"/>
            <a:r>
              <a:rPr lang="en-US" sz="2000" dirty="0"/>
              <a:t>Mid-term grade discussions</a:t>
            </a:r>
          </a:p>
          <a:p>
            <a:pPr lvl="1" eaLnBrk="1" hangingPunct="1"/>
            <a:r>
              <a:rPr lang="en-US" sz="1800" dirty="0"/>
              <a:t>From 12:00 </a:t>
            </a:r>
            <a:r>
              <a:rPr lang="mr-IN" sz="1800" dirty="0"/>
              <a:t>–</a:t>
            </a:r>
            <a:r>
              <a:rPr lang="en-US" sz="1800" dirty="0"/>
              <a:t> 2:30pm, Wednesday, Oct. 24 in my office (CPB342)</a:t>
            </a:r>
            <a:endParaRPr lang="en-US" sz="2000" dirty="0"/>
          </a:p>
          <a:p>
            <a:pPr lvl="1" eaLnBrk="1" hangingPunct="1"/>
            <a:r>
              <a:rPr lang="en-US" sz="1800" dirty="0"/>
              <a:t>Last name starts with A </a:t>
            </a:r>
            <a:r>
              <a:rPr lang="mr-IN" sz="1800" dirty="0"/>
              <a:t>–</a:t>
            </a:r>
            <a:r>
              <a:rPr lang="en-US" sz="1800" dirty="0"/>
              <a:t> D (12 </a:t>
            </a:r>
            <a:r>
              <a:rPr lang="mr-IN" sz="1800" dirty="0"/>
              <a:t>–</a:t>
            </a:r>
            <a:r>
              <a:rPr lang="en-US" sz="1800" dirty="0"/>
              <a:t> 12:30), E</a:t>
            </a:r>
            <a:r>
              <a:rPr lang="mr-IN" sz="1800" dirty="0"/>
              <a:t>–</a:t>
            </a:r>
            <a:r>
              <a:rPr lang="en-US" sz="1800" dirty="0"/>
              <a:t> K (12:30 </a:t>
            </a:r>
            <a:r>
              <a:rPr lang="mr-IN" sz="1800" dirty="0"/>
              <a:t>–</a:t>
            </a:r>
            <a:r>
              <a:rPr lang="en-US" sz="1800" dirty="0"/>
              <a:t> 1),  L </a:t>
            </a:r>
            <a:r>
              <a:rPr lang="mr-IN" sz="1800" dirty="0"/>
              <a:t>–</a:t>
            </a:r>
            <a:r>
              <a:rPr lang="en-US" sz="1800" dirty="0"/>
              <a:t> O (1 </a:t>
            </a:r>
            <a:r>
              <a:rPr lang="mr-IN" sz="1800" dirty="0"/>
              <a:t>–</a:t>
            </a:r>
            <a:r>
              <a:rPr lang="en-US" sz="1800" dirty="0"/>
              <a:t> 1:30), P </a:t>
            </a:r>
            <a:r>
              <a:rPr lang="mr-IN" sz="1800" dirty="0"/>
              <a:t>–</a:t>
            </a:r>
            <a:r>
              <a:rPr lang="en-US" sz="1800" dirty="0"/>
              <a:t> S (1:30 </a:t>
            </a:r>
            <a:r>
              <a:rPr lang="mr-IN" sz="1800" dirty="0"/>
              <a:t>–</a:t>
            </a:r>
            <a:r>
              <a:rPr lang="en-US" sz="1800" dirty="0"/>
              <a:t> 2:00), T </a:t>
            </a:r>
            <a:r>
              <a:rPr lang="mr-IN" sz="1800" dirty="0"/>
              <a:t>–</a:t>
            </a:r>
            <a:r>
              <a:rPr lang="en-US" sz="1800" dirty="0"/>
              <a:t> Z (2-2:30)</a:t>
            </a:r>
          </a:p>
          <a:p>
            <a:pPr eaLnBrk="1" hangingPunct="1"/>
            <a:r>
              <a:rPr lang="en-US" sz="2200" dirty="0"/>
              <a:t>Suspension of Colloquium extra credit until further notice,</a:t>
            </a:r>
            <a:r>
              <a:rPr lang="en-US" sz="1800" dirty="0"/>
              <a:t> </a:t>
            </a:r>
            <a:r>
              <a:rPr lang="en-US" sz="2000" dirty="0"/>
              <a:t>except for </a:t>
            </a:r>
          </a:p>
          <a:p>
            <a:pPr lvl="1" eaLnBrk="1" hangingPunct="1"/>
            <a:r>
              <a:rPr lang="en-US" sz="1600" dirty="0"/>
              <a:t>The two triple extra credit ones on Oct. 30 and Nov. 13 still valid.  Will have a special sign-in sheet.</a:t>
            </a:r>
          </a:p>
          <a:p>
            <a:pPr lvl="1" eaLnBrk="1" hangingPunct="1"/>
            <a:r>
              <a:rPr lang="en-US" sz="1600" dirty="0"/>
              <a:t>You are welcomed and encouraged to attend the seminar</a:t>
            </a:r>
            <a:endParaRPr lang="en-US" sz="18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D2B73A-E9E6-654E-95C6-57C70AFBF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PHYS 1444-002, Fall 2019                    Dr. Jaehoon Yu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E25BF4-F42F-684E-86C6-6F5B45474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Monday, Oct. 14, 2019</a:t>
            </a:r>
          </a:p>
        </p:txBody>
      </p:sp>
    </p:spTree>
    <p:extLst>
      <p:ext uri="{BB962C8B-B14F-4D97-AF65-F5344CB8AC3E}">
        <p14:creationId xmlns:p14="http://schemas.microsoft.com/office/powerpoint/2010/main" val="150496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F826D-C510-1F44-AE7E-092A3FCC1E85}" type="slidenum">
              <a:rPr lang="en-US"/>
              <a:pPr/>
              <a:t>3</a:t>
            </a:fld>
            <a:endParaRPr lang="en-US"/>
          </a:p>
        </p:txBody>
      </p:sp>
      <p:pic>
        <p:nvPicPr>
          <p:cNvPr id="302082" name="Picture 2" descr="FG25_0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152400"/>
            <a:ext cx="3352800" cy="3028950"/>
          </a:xfrm>
          <a:prstGeom prst="rect">
            <a:avLst/>
          </a:prstGeom>
          <a:noFill/>
        </p:spPr>
      </p:pic>
      <p:sp>
        <p:nvSpPr>
          <p:cNvPr id="302083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25 – 8 </a:t>
            </a:r>
          </a:p>
        </p:txBody>
      </p:sp>
      <p:sp>
        <p:nvSpPr>
          <p:cNvPr id="302084" name="Text Box 4"/>
          <p:cNvSpPr txBox="1">
            <a:spLocks noChangeArrowheads="1"/>
          </p:cNvSpPr>
          <p:nvPr/>
        </p:nvSpPr>
        <p:spPr bwMode="auto">
          <a:xfrm>
            <a:off x="304800" y="654050"/>
            <a:ext cx="5181600" cy="155416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accent2"/>
                </a:solidFill>
                <a:latin typeface="Arial Narrow" charset="0"/>
              </a:rPr>
              <a:t>Headlights: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Calculate the resistance of a 40-W automobile headlight designed for 12V. </a:t>
            </a:r>
          </a:p>
        </p:txBody>
      </p:sp>
      <p:sp>
        <p:nvSpPr>
          <p:cNvPr id="302085" name="Text Box 5"/>
          <p:cNvSpPr txBox="1">
            <a:spLocks noChangeArrowheads="1"/>
          </p:cNvSpPr>
          <p:nvPr/>
        </p:nvSpPr>
        <p:spPr bwMode="auto">
          <a:xfrm>
            <a:off x="381000" y="2438400"/>
            <a:ext cx="7848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olidFill>
                  <a:srgbClr val="CC00CC"/>
                </a:solidFill>
                <a:latin typeface="Arial Narrow" charset="0"/>
              </a:rPr>
              <a:t>Since the power is 40W and the voltage is 12V, we use the formula with V and R.  </a:t>
            </a:r>
          </a:p>
        </p:txBody>
      </p:sp>
      <p:sp>
        <p:nvSpPr>
          <p:cNvPr id="302086" name="AutoShape 6"/>
          <p:cNvSpPr>
            <a:spLocks noChangeArrowheads="1"/>
          </p:cNvSpPr>
          <p:nvPr/>
        </p:nvSpPr>
        <p:spPr bwMode="auto">
          <a:xfrm>
            <a:off x="2551113" y="3509962"/>
            <a:ext cx="1630362" cy="850900"/>
          </a:xfrm>
          <a:prstGeom prst="rightArrow">
            <a:avLst>
              <a:gd name="adj1" fmla="val 50000"/>
              <a:gd name="adj2" fmla="val 47901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Solve for R</a:t>
            </a:r>
          </a:p>
        </p:txBody>
      </p:sp>
      <p:graphicFrame>
        <p:nvGraphicFramePr>
          <p:cNvPr id="30208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4903213"/>
              </p:ext>
            </p:extLst>
          </p:nvPr>
        </p:nvGraphicFramePr>
        <p:xfrm>
          <a:off x="925513" y="3429000"/>
          <a:ext cx="1360487" cy="1211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89" name="Equation" r:id="rId4" imgW="469800" imgH="393480" progId="Equation.DSMT4">
                  <p:embed/>
                </p:oleObj>
              </mc:Choice>
              <mc:Fallback>
                <p:oleObj name="Equation" r:id="rId4" imgW="469800" imgH="393480" progId="Equation.DSMT4">
                  <p:embed/>
                  <p:pic>
                    <p:nvPicPr>
                      <p:cNvPr id="30208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5513" y="3429000"/>
                        <a:ext cx="1360487" cy="1211262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08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044942"/>
              </p:ext>
            </p:extLst>
          </p:nvPr>
        </p:nvGraphicFramePr>
        <p:xfrm>
          <a:off x="4419600" y="3733800"/>
          <a:ext cx="690563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90" name="Equation" r:id="rId6" imgW="253800" imgH="152280" progId="Equation.DSMT4">
                  <p:embed/>
                </p:oleObj>
              </mc:Choice>
              <mc:Fallback>
                <p:oleObj name="Equation" r:id="rId6" imgW="253800" imgH="152280" progId="Equation.DSMT4">
                  <p:embed/>
                  <p:pic>
                    <p:nvPicPr>
                      <p:cNvPr id="30208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733800"/>
                        <a:ext cx="690563" cy="43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08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771344"/>
              </p:ext>
            </p:extLst>
          </p:nvPr>
        </p:nvGraphicFramePr>
        <p:xfrm>
          <a:off x="5029200" y="3352800"/>
          <a:ext cx="931863" cy="1135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91" name="Equation" r:id="rId8" imgW="342720" imgH="393480" progId="Equation.DSMT4">
                  <p:embed/>
                </p:oleObj>
              </mc:Choice>
              <mc:Fallback>
                <p:oleObj name="Equation" r:id="rId8" imgW="342720" imgH="393480" progId="Equation.DSMT4">
                  <p:embed/>
                  <p:pic>
                    <p:nvPicPr>
                      <p:cNvPr id="30208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352800"/>
                        <a:ext cx="931863" cy="1135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209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225656"/>
              </p:ext>
            </p:extLst>
          </p:nvPr>
        </p:nvGraphicFramePr>
        <p:xfrm>
          <a:off x="5965825" y="3251200"/>
          <a:ext cx="2416175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192" name="Equation" r:id="rId10" imgW="888840" imgH="431640" progId="Equation.DSMT4">
                  <p:embed/>
                </p:oleObj>
              </mc:Choice>
              <mc:Fallback>
                <p:oleObj name="Equation" r:id="rId10" imgW="888840" imgH="431640" progId="Equation.DSMT4">
                  <p:embed/>
                  <p:pic>
                    <p:nvPicPr>
                      <p:cNvPr id="30209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5825" y="3251200"/>
                        <a:ext cx="2416175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>
            <a:extLst>
              <a:ext uri="{FF2B5EF4-FFF2-40B4-BE49-F238E27FC236}">
                <a16:creationId xmlns:a16="http://schemas.microsoft.com/office/drawing/2014/main" id="{33D7D1BE-59E3-FD44-A6B7-55B061A3F254}"/>
              </a:ext>
            </a:extLst>
          </p:cNvPr>
          <p:cNvSpPr/>
          <p:nvPr/>
        </p:nvSpPr>
        <p:spPr>
          <a:xfrm>
            <a:off x="304800" y="4800600"/>
            <a:ext cx="8686800" cy="1348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What is the resistance of the filament of a 60W bulb?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A 60W equivalent LED bulb draws 9.5W power.  What is its resistance?</a:t>
            </a:r>
          </a:p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A 100W equivalent LED bulb draws 17.5W power.  What is its resistance?</a:t>
            </a:r>
          </a:p>
        </p:txBody>
      </p:sp>
    </p:spTree>
    <p:extLst>
      <p:ext uri="{BB962C8B-B14F-4D97-AF65-F5344CB8AC3E}">
        <p14:creationId xmlns:p14="http://schemas.microsoft.com/office/powerpoint/2010/main" val="373707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80A8-9FE9-F24C-B5C6-2584842B6645}" type="slidenum">
              <a:rPr lang="en-US"/>
              <a:pPr/>
              <a:t>4</a:t>
            </a:fld>
            <a:endParaRPr lang="en-US"/>
          </a:p>
        </p:txBody>
      </p:sp>
      <p:pic>
        <p:nvPicPr>
          <p:cNvPr id="303106" name="Picture 2" descr="FG25_0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1390650"/>
            <a:ext cx="4038600" cy="2343150"/>
          </a:xfrm>
          <a:prstGeom prst="rect">
            <a:avLst/>
          </a:prstGeom>
          <a:noFill/>
        </p:spPr>
      </p:pic>
      <p:pic>
        <p:nvPicPr>
          <p:cNvPr id="303107" name="Picture 3" descr="FG25_017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038600"/>
            <a:ext cx="2438400" cy="2362200"/>
          </a:xfrm>
          <a:prstGeom prst="rect">
            <a:avLst/>
          </a:prstGeom>
          <a:noFill/>
        </p:spPr>
      </p:pic>
      <p:sp>
        <p:nvSpPr>
          <p:cNvPr id="303108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Power in Household Circuits</a:t>
            </a:r>
          </a:p>
        </p:txBody>
      </p:sp>
      <p:sp>
        <p:nvSpPr>
          <p:cNvPr id="3031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457200"/>
            <a:ext cx="8686800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Household devices usually have small resistance</a:t>
            </a:r>
          </a:p>
          <a:p>
            <a:pPr lvl="1">
              <a:lnSpc>
                <a:spcPct val="90000"/>
              </a:lnSpc>
            </a:pPr>
            <a:r>
              <a:rPr lang="en-US"/>
              <a:t>But since they draw current, if they become large enough, wires can heat up (overloaded)</a:t>
            </a:r>
          </a:p>
          <a:p>
            <a:pPr lvl="2">
              <a:lnSpc>
                <a:spcPct val="90000"/>
              </a:lnSpc>
            </a:pPr>
            <a:r>
              <a:rPr lang="en-US"/>
              <a:t>Why is using thicker wires safer?</a:t>
            </a:r>
          </a:p>
          <a:p>
            <a:pPr lvl="3">
              <a:lnSpc>
                <a:spcPct val="90000"/>
              </a:lnSpc>
            </a:pPr>
            <a:r>
              <a:rPr lang="en-US"/>
              <a:t>Thicker wires has less resistance, lower heat</a:t>
            </a:r>
          </a:p>
          <a:p>
            <a:pPr lvl="1">
              <a:lnSpc>
                <a:spcPct val="90000"/>
              </a:lnSpc>
            </a:pPr>
            <a:r>
              <a:rPr lang="en-US"/>
              <a:t>Overloaded wire can set off a fire at home</a:t>
            </a:r>
          </a:p>
          <a:p>
            <a:pPr>
              <a:lnSpc>
                <a:spcPct val="90000"/>
              </a:lnSpc>
            </a:pPr>
            <a:r>
              <a:rPr lang="en-US"/>
              <a:t>How do we prevent this?</a:t>
            </a:r>
          </a:p>
          <a:p>
            <a:pPr lvl="1">
              <a:lnSpc>
                <a:spcPct val="90000"/>
              </a:lnSpc>
            </a:pPr>
            <a:r>
              <a:rPr lang="en-US"/>
              <a:t>Put in a switch that would disconnect the circuit when overloaded</a:t>
            </a:r>
          </a:p>
        </p:txBody>
      </p:sp>
      <p:sp>
        <p:nvSpPr>
          <p:cNvPr id="303110" name="Rectangle 6"/>
          <p:cNvSpPr>
            <a:spLocks noChangeArrowheads="1"/>
          </p:cNvSpPr>
          <p:nvPr/>
        </p:nvSpPr>
        <p:spPr bwMode="auto">
          <a:xfrm>
            <a:off x="-304800" y="4495800"/>
            <a:ext cx="472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Fuse or circuit breakers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They open up the circuit when the current is over certain value</a:t>
            </a:r>
          </a:p>
        </p:txBody>
      </p:sp>
      <p:pic>
        <p:nvPicPr>
          <p:cNvPr id="303111" name="Picture 7" descr="FG25_017C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4114800"/>
            <a:ext cx="2514600" cy="2343150"/>
          </a:xfrm>
          <a:prstGeom prst="rect">
            <a:avLst/>
          </a:prstGeom>
          <a:noFill/>
        </p:spPr>
      </p:pic>
      <p:sp>
        <p:nvSpPr>
          <p:cNvPr id="303112" name="AutoShape 8"/>
          <p:cNvSpPr>
            <a:spLocks noChangeArrowheads="1"/>
          </p:cNvSpPr>
          <p:nvPr/>
        </p:nvSpPr>
        <p:spPr bwMode="auto">
          <a:xfrm>
            <a:off x="6446838" y="5213350"/>
            <a:ext cx="1181100" cy="730250"/>
          </a:xfrm>
          <a:prstGeom prst="rightArrow">
            <a:avLst>
              <a:gd name="adj1" fmla="val 50000"/>
              <a:gd name="adj2" fmla="val 40435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rgbClr val="CC0000"/>
                </a:solidFill>
                <a:latin typeface="Arial Narrow" charset="0"/>
              </a:rPr>
              <a:t>Overload</a:t>
            </a:r>
          </a:p>
        </p:txBody>
      </p:sp>
      <p:sp>
        <p:nvSpPr>
          <p:cNvPr id="303113" name="Oval 9"/>
          <p:cNvSpPr>
            <a:spLocks noChangeArrowheads="1"/>
          </p:cNvSpPr>
          <p:nvPr/>
        </p:nvSpPr>
        <p:spPr bwMode="auto">
          <a:xfrm>
            <a:off x="4953000" y="4343400"/>
            <a:ext cx="533400" cy="6096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3114" name="Oval 10"/>
          <p:cNvSpPr>
            <a:spLocks noChangeArrowheads="1"/>
          </p:cNvSpPr>
          <p:nvPr/>
        </p:nvSpPr>
        <p:spPr bwMode="auto">
          <a:xfrm>
            <a:off x="7696200" y="4267200"/>
            <a:ext cx="609600" cy="60960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02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3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6B4C6-F311-0847-A377-074D26D5169A}" type="slidenum">
              <a:rPr lang="en-US"/>
              <a:pPr/>
              <a:t>5</a:t>
            </a:fld>
            <a:endParaRPr lang="en-US"/>
          </a:p>
        </p:txBody>
      </p:sp>
      <p:pic>
        <p:nvPicPr>
          <p:cNvPr id="304130" name="Picture 2" descr="FG25_0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381000"/>
            <a:ext cx="4724400" cy="3810000"/>
          </a:xfrm>
          <a:prstGeom prst="rect">
            <a:avLst/>
          </a:prstGeom>
          <a:noFill/>
        </p:spPr>
      </p:pic>
      <p:sp>
        <p:nvSpPr>
          <p:cNvPr id="304131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 dirty="0"/>
              <a:t>Example 25 – 11 </a:t>
            </a:r>
          </a:p>
        </p:txBody>
      </p:sp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304798" y="654049"/>
            <a:ext cx="5715001" cy="206210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</a:pPr>
            <a:r>
              <a:rPr lang="en-US" sz="3200" b="1" dirty="0">
                <a:solidFill>
                  <a:schemeClr val="accent2"/>
                </a:solidFill>
                <a:latin typeface="Arial Narrow" charset="0"/>
              </a:rPr>
              <a:t>Will a fuse blow?: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Determine the total current drawn by all the devices in the circuit in the figure.  Will a 20A breaker trip if all devices are on?</a:t>
            </a:r>
          </a:p>
        </p:txBody>
      </p:sp>
      <p:sp>
        <p:nvSpPr>
          <p:cNvPr id="304133" name="Text Box 5"/>
          <p:cNvSpPr txBox="1">
            <a:spLocks noChangeArrowheads="1"/>
          </p:cNvSpPr>
          <p:nvPr/>
        </p:nvSpPr>
        <p:spPr bwMode="auto">
          <a:xfrm>
            <a:off x="381000" y="2711450"/>
            <a:ext cx="5562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CC00CC"/>
                </a:solidFill>
                <a:latin typeface="Arial Narrow" charset="0"/>
              </a:rPr>
              <a:t>The total current is the sum of current drawn by individual device. </a:t>
            </a:r>
          </a:p>
        </p:txBody>
      </p:sp>
      <p:sp>
        <p:nvSpPr>
          <p:cNvPr id="304134" name="AutoShape 6"/>
          <p:cNvSpPr>
            <a:spLocks noChangeArrowheads="1"/>
          </p:cNvSpPr>
          <p:nvPr/>
        </p:nvSpPr>
        <p:spPr bwMode="auto">
          <a:xfrm>
            <a:off x="1905000" y="3505200"/>
            <a:ext cx="1503363" cy="850900"/>
          </a:xfrm>
          <a:prstGeom prst="rightArrow">
            <a:avLst>
              <a:gd name="adj1" fmla="val 50000"/>
              <a:gd name="adj2" fmla="val 4417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Solve for I</a:t>
            </a:r>
          </a:p>
        </p:txBody>
      </p:sp>
      <p:graphicFrame>
        <p:nvGraphicFramePr>
          <p:cNvPr id="304135" name="Object 7"/>
          <p:cNvGraphicFramePr>
            <a:graphicFrameLocks noChangeAspect="1"/>
          </p:cNvGraphicFramePr>
          <p:nvPr/>
        </p:nvGraphicFramePr>
        <p:xfrm>
          <a:off x="533400" y="3657600"/>
          <a:ext cx="125095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69" name="Equation" r:id="rId4" imgW="431640" imgH="164880" progId="Equation.DSMT4">
                  <p:embed/>
                </p:oleObj>
              </mc:Choice>
              <mc:Fallback>
                <p:oleObj name="Equation" r:id="rId4" imgW="431640" imgH="164880" progId="Equation.DSMT4">
                  <p:embed/>
                  <p:pic>
                    <p:nvPicPr>
                      <p:cNvPr id="30413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57600"/>
                        <a:ext cx="1250950" cy="50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36" name="Text Box 8"/>
          <p:cNvSpPr txBox="1">
            <a:spLocks noChangeArrowheads="1"/>
          </p:cNvSpPr>
          <p:nvPr/>
        </p:nvSpPr>
        <p:spPr bwMode="auto">
          <a:xfrm>
            <a:off x="457200" y="4267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Bulb  </a:t>
            </a:r>
          </a:p>
        </p:txBody>
      </p:sp>
      <p:graphicFrame>
        <p:nvGraphicFramePr>
          <p:cNvPr id="304137" name="Object 9"/>
          <p:cNvGraphicFramePr>
            <a:graphicFrameLocks noChangeAspect="1"/>
          </p:cNvGraphicFramePr>
          <p:nvPr/>
        </p:nvGraphicFramePr>
        <p:xfrm>
          <a:off x="3517900" y="3657600"/>
          <a:ext cx="14351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0" name="Equation" r:id="rId6" imgW="495000" imgH="203040" progId="Equation.DSMT4">
                  <p:embed/>
                </p:oleObj>
              </mc:Choice>
              <mc:Fallback>
                <p:oleObj name="Equation" r:id="rId6" imgW="495000" imgH="203040" progId="Equation.DSMT4">
                  <p:embed/>
                  <p:pic>
                    <p:nvPicPr>
                      <p:cNvPr id="30413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3657600"/>
                        <a:ext cx="14351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38" name="Object 10"/>
          <p:cNvGraphicFramePr>
            <a:graphicFrameLocks noChangeAspect="1"/>
          </p:cNvGraphicFramePr>
          <p:nvPr/>
        </p:nvGraphicFramePr>
        <p:xfrm>
          <a:off x="1371600" y="4384675"/>
          <a:ext cx="561975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1" name="Equation" r:id="rId8" imgW="291960" imgH="203040" progId="Equation.DSMT4">
                  <p:embed/>
                </p:oleObj>
              </mc:Choice>
              <mc:Fallback>
                <p:oleObj name="Equation" r:id="rId8" imgW="291960" imgH="203040" progId="Equation.DSMT4">
                  <p:embed/>
                  <p:pic>
                    <p:nvPicPr>
                      <p:cNvPr id="30413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84675"/>
                        <a:ext cx="561975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39" name="Text Box 11"/>
          <p:cNvSpPr txBox="1">
            <a:spLocks noChangeArrowheads="1"/>
          </p:cNvSpPr>
          <p:nvPr/>
        </p:nvSpPr>
        <p:spPr bwMode="auto">
          <a:xfrm>
            <a:off x="4773613" y="4267200"/>
            <a:ext cx="112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Heater  </a:t>
            </a:r>
          </a:p>
        </p:txBody>
      </p:sp>
      <p:graphicFrame>
        <p:nvGraphicFramePr>
          <p:cNvPr id="304140" name="Object 12"/>
          <p:cNvGraphicFramePr>
            <a:graphicFrameLocks noChangeAspect="1"/>
          </p:cNvGraphicFramePr>
          <p:nvPr/>
        </p:nvGraphicFramePr>
        <p:xfrm>
          <a:off x="5638800" y="4297363"/>
          <a:ext cx="6286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2" name="Equation" r:id="rId10" imgW="317160" imgH="203040" progId="Equation.DSMT4">
                  <p:embed/>
                </p:oleObj>
              </mc:Choice>
              <mc:Fallback>
                <p:oleObj name="Equation" r:id="rId10" imgW="317160" imgH="203040" progId="Equation.DSMT4">
                  <p:embed/>
                  <p:pic>
                    <p:nvPicPr>
                      <p:cNvPr id="30414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297363"/>
                        <a:ext cx="628650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41" name="Text Box 13"/>
          <p:cNvSpPr txBox="1">
            <a:spLocks noChangeArrowheads="1"/>
          </p:cNvSpPr>
          <p:nvPr/>
        </p:nvSpPr>
        <p:spPr bwMode="auto">
          <a:xfrm>
            <a:off x="457200" y="48006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Stereo  </a:t>
            </a:r>
          </a:p>
        </p:txBody>
      </p:sp>
      <p:graphicFrame>
        <p:nvGraphicFramePr>
          <p:cNvPr id="304142" name="Object 14"/>
          <p:cNvGraphicFramePr>
            <a:graphicFrameLocks noChangeAspect="1"/>
          </p:cNvGraphicFramePr>
          <p:nvPr/>
        </p:nvGraphicFramePr>
        <p:xfrm>
          <a:off x="1373188" y="4876800"/>
          <a:ext cx="60801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3" name="Equation" r:id="rId12" imgW="291960" imgH="203040" progId="Equation.DSMT4">
                  <p:embed/>
                </p:oleObj>
              </mc:Choice>
              <mc:Fallback>
                <p:oleObj name="Equation" r:id="rId12" imgW="291960" imgH="203040" progId="Equation.DSMT4">
                  <p:embed/>
                  <p:pic>
                    <p:nvPicPr>
                      <p:cNvPr id="30414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3188" y="4876800"/>
                        <a:ext cx="608012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43" name="Text Box 15"/>
          <p:cNvSpPr txBox="1">
            <a:spLocks noChangeArrowheads="1"/>
          </p:cNvSpPr>
          <p:nvPr/>
        </p:nvSpPr>
        <p:spPr bwMode="auto">
          <a:xfrm>
            <a:off x="4773613" y="4800600"/>
            <a:ext cx="1128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Dryer  </a:t>
            </a:r>
          </a:p>
        </p:txBody>
      </p:sp>
      <p:graphicFrame>
        <p:nvGraphicFramePr>
          <p:cNvPr id="304144" name="Object 16"/>
          <p:cNvGraphicFramePr>
            <a:graphicFrameLocks noChangeAspect="1"/>
          </p:cNvGraphicFramePr>
          <p:nvPr/>
        </p:nvGraphicFramePr>
        <p:xfrm>
          <a:off x="5646738" y="4830763"/>
          <a:ext cx="601662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4" name="Equation" r:id="rId14" imgW="304560" imgH="203040" progId="Equation.DSMT4">
                  <p:embed/>
                </p:oleObj>
              </mc:Choice>
              <mc:Fallback>
                <p:oleObj name="Equation" r:id="rId14" imgW="304560" imgH="203040" progId="Equation.DSMT4">
                  <p:embed/>
                  <p:pic>
                    <p:nvPicPr>
                      <p:cNvPr id="304144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8" y="4830763"/>
                        <a:ext cx="601662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45" name="Text Box 17"/>
          <p:cNvSpPr txBox="1">
            <a:spLocks noChangeArrowheads="1"/>
          </p:cNvSpPr>
          <p:nvPr/>
        </p:nvSpPr>
        <p:spPr bwMode="auto">
          <a:xfrm>
            <a:off x="457200" y="5334000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Total current  </a:t>
            </a:r>
          </a:p>
        </p:txBody>
      </p:sp>
      <p:graphicFrame>
        <p:nvGraphicFramePr>
          <p:cNvPr id="304146" name="Object 18"/>
          <p:cNvGraphicFramePr>
            <a:graphicFrameLocks noChangeAspect="1"/>
          </p:cNvGraphicFramePr>
          <p:nvPr/>
        </p:nvGraphicFramePr>
        <p:xfrm>
          <a:off x="1600200" y="5724525"/>
          <a:ext cx="60801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5" name="Equation" r:id="rId16" imgW="291960" imgH="203040" progId="Equation.DSMT4">
                  <p:embed/>
                </p:oleObj>
              </mc:Choice>
              <mc:Fallback>
                <p:oleObj name="Equation" r:id="rId16" imgW="291960" imgH="203040" progId="Equation.DSMT4">
                  <p:embed/>
                  <p:pic>
                    <p:nvPicPr>
                      <p:cNvPr id="304146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5724525"/>
                        <a:ext cx="60801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47" name="Object 19"/>
          <p:cNvGraphicFramePr>
            <a:graphicFrameLocks noChangeAspect="1"/>
          </p:cNvGraphicFramePr>
          <p:nvPr/>
        </p:nvGraphicFramePr>
        <p:xfrm>
          <a:off x="2170113" y="5715000"/>
          <a:ext cx="24018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6" name="Equation" r:id="rId18" imgW="1155600" imgH="203040" progId="Equation.DSMT4">
                  <p:embed/>
                </p:oleObj>
              </mc:Choice>
              <mc:Fallback>
                <p:oleObj name="Equation" r:id="rId18" imgW="1155600" imgH="203040" progId="Equation.DSMT4">
                  <p:embed/>
                  <p:pic>
                    <p:nvPicPr>
                      <p:cNvPr id="304147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0113" y="5715000"/>
                        <a:ext cx="240188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48" name="Object 20"/>
          <p:cNvGraphicFramePr>
            <a:graphicFrameLocks noChangeAspect="1"/>
          </p:cNvGraphicFramePr>
          <p:nvPr/>
        </p:nvGraphicFramePr>
        <p:xfrm>
          <a:off x="4556125" y="5732463"/>
          <a:ext cx="44354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7" name="Equation" r:id="rId20" imgW="2133360" imgH="164880" progId="Equation.DSMT4">
                  <p:embed/>
                </p:oleObj>
              </mc:Choice>
              <mc:Fallback>
                <p:oleObj name="Equation" r:id="rId20" imgW="2133360" imgH="164880" progId="Equation.DSMT4">
                  <p:embed/>
                  <p:pic>
                    <p:nvPicPr>
                      <p:cNvPr id="304148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125" y="5732463"/>
                        <a:ext cx="4435475" cy="363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49" name="Object 21"/>
          <p:cNvGraphicFramePr>
            <a:graphicFrameLocks noChangeAspect="1"/>
          </p:cNvGraphicFramePr>
          <p:nvPr/>
        </p:nvGraphicFramePr>
        <p:xfrm>
          <a:off x="6251575" y="4830763"/>
          <a:ext cx="25114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8" name="Equation" r:id="rId22" imgW="1269720" imgH="203040" progId="Equation.DSMT4">
                  <p:embed/>
                </p:oleObj>
              </mc:Choice>
              <mc:Fallback>
                <p:oleObj name="Equation" r:id="rId22" imgW="1269720" imgH="203040" progId="Equation.DSMT4">
                  <p:embed/>
                  <p:pic>
                    <p:nvPicPr>
                      <p:cNvPr id="304149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1575" y="4830763"/>
                        <a:ext cx="251142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0" name="Object 22"/>
          <p:cNvGraphicFramePr>
            <a:graphicFrameLocks noChangeAspect="1"/>
          </p:cNvGraphicFramePr>
          <p:nvPr/>
        </p:nvGraphicFramePr>
        <p:xfrm>
          <a:off x="6248400" y="4297363"/>
          <a:ext cx="2511425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79" name="Equation" r:id="rId24" imgW="1269720" imgH="203040" progId="Equation.DSMT4">
                  <p:embed/>
                </p:oleObj>
              </mc:Choice>
              <mc:Fallback>
                <p:oleObj name="Equation" r:id="rId24" imgW="1269720" imgH="203040" progId="Equation.DSMT4">
                  <p:embed/>
                  <p:pic>
                    <p:nvPicPr>
                      <p:cNvPr id="30415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4297363"/>
                        <a:ext cx="2511425" cy="427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1" name="Object 23"/>
          <p:cNvGraphicFramePr>
            <a:graphicFrameLocks noChangeAspect="1"/>
          </p:cNvGraphicFramePr>
          <p:nvPr/>
        </p:nvGraphicFramePr>
        <p:xfrm>
          <a:off x="2043113" y="4876800"/>
          <a:ext cx="23764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80" name="Equation" r:id="rId26" imgW="1143000" imgH="203040" progId="Equation.DSMT4">
                  <p:embed/>
                </p:oleObj>
              </mc:Choice>
              <mc:Fallback>
                <p:oleObj name="Equation" r:id="rId26" imgW="1143000" imgH="203040" progId="Equation.DSMT4">
                  <p:embed/>
                  <p:pic>
                    <p:nvPicPr>
                      <p:cNvPr id="304151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3113" y="4876800"/>
                        <a:ext cx="2376487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2" name="Object 24"/>
          <p:cNvGraphicFramePr>
            <a:graphicFrameLocks noChangeAspect="1"/>
          </p:cNvGraphicFramePr>
          <p:nvPr/>
        </p:nvGraphicFramePr>
        <p:xfrm>
          <a:off x="1936750" y="4384675"/>
          <a:ext cx="2178050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81" name="Equation" r:id="rId28" imgW="1130040" imgH="203040" progId="Equation.DSMT4">
                  <p:embed/>
                </p:oleObj>
              </mc:Choice>
              <mc:Fallback>
                <p:oleObj name="Equation" r:id="rId28" imgW="1130040" imgH="203040" progId="Equation.DSMT4">
                  <p:embed/>
                  <p:pic>
                    <p:nvPicPr>
                      <p:cNvPr id="304152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0" y="4384675"/>
                        <a:ext cx="2178050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4153" name="Text Box 25"/>
          <p:cNvSpPr txBox="1">
            <a:spLocks noChangeArrowheads="1"/>
          </p:cNvSpPr>
          <p:nvPr/>
        </p:nvSpPr>
        <p:spPr bwMode="auto">
          <a:xfrm>
            <a:off x="533400" y="6172200"/>
            <a:ext cx="29718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CC00CC"/>
                </a:solidFill>
                <a:latin typeface="Arial Narrow" charset="0"/>
              </a:rPr>
              <a:t>What is the total power?  </a:t>
            </a:r>
          </a:p>
        </p:txBody>
      </p:sp>
      <p:graphicFrame>
        <p:nvGraphicFramePr>
          <p:cNvPr id="304154" name="Object 26"/>
          <p:cNvGraphicFramePr>
            <a:graphicFrameLocks noChangeAspect="1"/>
          </p:cNvGraphicFramePr>
          <p:nvPr/>
        </p:nvGraphicFramePr>
        <p:xfrm>
          <a:off x="3276600" y="6261100"/>
          <a:ext cx="414338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82" name="Equation" r:id="rId30" imgW="304560" imgH="203040" progId="Equation.DSMT4">
                  <p:embed/>
                </p:oleObj>
              </mc:Choice>
              <mc:Fallback>
                <p:oleObj name="Equation" r:id="rId30" imgW="304560" imgH="203040" progId="Equation.DSMT4">
                  <p:embed/>
                  <p:pic>
                    <p:nvPicPr>
                      <p:cNvPr id="304154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6261100"/>
                        <a:ext cx="414338" cy="292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5" name="Object 27"/>
          <p:cNvGraphicFramePr>
            <a:graphicFrameLocks noChangeAspect="1"/>
          </p:cNvGraphicFramePr>
          <p:nvPr/>
        </p:nvGraphicFramePr>
        <p:xfrm>
          <a:off x="3878263" y="6261100"/>
          <a:ext cx="161925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83" name="Equation" r:id="rId32" imgW="1193760" imgH="203040" progId="Equation.DSMT4">
                  <p:embed/>
                </p:oleObj>
              </mc:Choice>
              <mc:Fallback>
                <p:oleObj name="Equation" r:id="rId32" imgW="1193760" imgH="203040" progId="Equation.DSMT4">
                  <p:embed/>
                  <p:pic>
                    <p:nvPicPr>
                      <p:cNvPr id="304155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8263" y="6261100"/>
                        <a:ext cx="1619250" cy="292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4156" name="Object 28"/>
          <p:cNvGraphicFramePr>
            <a:graphicFrameLocks noChangeAspect="1"/>
          </p:cNvGraphicFramePr>
          <p:nvPr/>
        </p:nvGraphicFramePr>
        <p:xfrm>
          <a:off x="5684838" y="6289675"/>
          <a:ext cx="3306762" cy="23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384" name="Equation" r:id="rId34" imgW="2438280" imgH="164880" progId="Equation.DSMT4">
                  <p:embed/>
                </p:oleObj>
              </mc:Choice>
              <mc:Fallback>
                <p:oleObj name="Equation" r:id="rId34" imgW="2438280" imgH="164880" progId="Equation.DSMT4">
                  <p:embed/>
                  <p:pic>
                    <p:nvPicPr>
                      <p:cNvPr id="304156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4838" y="6289675"/>
                        <a:ext cx="3306762" cy="2365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678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E9F13-44D4-F44C-A33F-4E34EA14EF43}" type="slidenum">
              <a:rPr lang="en-US"/>
              <a:pPr/>
              <a:t>6</a:t>
            </a:fld>
            <a:endParaRPr lang="en-US"/>
          </a:p>
        </p:txBody>
      </p:sp>
      <p:pic>
        <p:nvPicPr>
          <p:cNvPr id="306178" name="Picture 2" descr="FG25_0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4419600"/>
            <a:ext cx="4876800" cy="2343150"/>
          </a:xfrm>
          <a:prstGeom prst="rect">
            <a:avLst/>
          </a:prstGeom>
          <a:noFill/>
        </p:spPr>
      </p:pic>
      <p:sp>
        <p:nvSpPr>
          <p:cNvPr id="306179" name="Rectangle 3"/>
          <p:cNvSpPr>
            <a:spLocks noGrp="1" noChangeArrowheads="1"/>
          </p:cNvSpPr>
          <p:nvPr>
            <p:ph type="title"/>
          </p:nvPr>
        </p:nvSpPr>
        <p:spPr>
          <a:xfrm>
            <a:off x="76200" y="-76200"/>
            <a:ext cx="8915400" cy="685800"/>
          </a:xfrm>
        </p:spPr>
        <p:txBody>
          <a:bodyPr/>
          <a:lstStyle/>
          <a:p>
            <a:r>
              <a:rPr lang="en-US"/>
              <a:t>Alternating Current</a:t>
            </a:r>
          </a:p>
        </p:txBody>
      </p:sp>
      <p:sp>
        <p:nvSpPr>
          <p:cNvPr id="306180" name="Rectangle 4"/>
          <p:cNvSpPr>
            <a:spLocks noChangeArrowheads="1"/>
          </p:cNvSpPr>
          <p:nvPr/>
        </p:nvSpPr>
        <p:spPr bwMode="auto">
          <a:xfrm>
            <a:off x="152400" y="4572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Does the direction of the flow of current change while a battery is connected to a circuit?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No.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Because its source of potential difference stays put.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This kind of current is called the Direct Current (DC), and it does not change its direction of flow while the battery is connected.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How would DC current look as a function of time?</a:t>
            </a:r>
          </a:p>
          <a:p>
            <a:pPr marL="1600200" lvl="3" indent="-228600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CC00CC"/>
                </a:solidFill>
                <a:latin typeface="Arial Narrow" charset="0"/>
                <a:ea typeface="ＭＳ Ｐゴシック" charset="-128"/>
              </a:rPr>
              <a:t>Straight lines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generators at electric power plant produce alternating current (AC)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AC reverses direction many times a second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AC is sinusoidal as a function of time</a:t>
            </a:r>
          </a:p>
        </p:txBody>
      </p:sp>
      <p:sp>
        <p:nvSpPr>
          <p:cNvPr id="306181" name="Rectangle 5"/>
          <p:cNvSpPr>
            <a:spLocks noChangeArrowheads="1"/>
          </p:cNvSpPr>
          <p:nvPr/>
        </p:nvSpPr>
        <p:spPr bwMode="auto">
          <a:xfrm>
            <a:off x="152400" y="5486400"/>
            <a:ext cx="6172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Most the currents supplied to homes and business are AC.</a:t>
            </a:r>
          </a:p>
        </p:txBody>
      </p:sp>
    </p:spTree>
    <p:extLst>
      <p:ext uri="{BB962C8B-B14F-4D97-AF65-F5344CB8AC3E}">
        <p14:creationId xmlns:p14="http://schemas.microsoft.com/office/powerpoint/2010/main" val="3652278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A3EAA-959D-774D-B966-F3440687EEF1}" type="slidenum">
              <a:rPr lang="en-US"/>
              <a:pPr/>
              <a:t>7</a:t>
            </a:fld>
            <a:endParaRPr lang="en-US"/>
          </a:p>
        </p:txBody>
      </p:sp>
      <p:pic>
        <p:nvPicPr>
          <p:cNvPr id="307202" name="Picture 2" descr="FG25_0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1066800"/>
            <a:ext cx="3352800" cy="1841500"/>
          </a:xfrm>
          <a:prstGeom prst="rect">
            <a:avLst/>
          </a:prstGeom>
          <a:noFill/>
        </p:spPr>
      </p:pic>
      <p:sp>
        <p:nvSpPr>
          <p:cNvPr id="30720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 dirty="0"/>
              <a:t>The Alternating Current</a:t>
            </a:r>
          </a:p>
        </p:txBody>
      </p:sp>
      <p:sp>
        <p:nvSpPr>
          <p:cNvPr id="307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The voltage produced by an AC electric generator is sinusoidal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This is why the current is sinusoidal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Voltage produced can be written as 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dirty="0"/>
              <a:t>What are the maximum and minimum voltages?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V</a:t>
            </a:r>
            <a:r>
              <a:rPr lang="en-US" sz="2400" baseline="-25000" dirty="0"/>
              <a:t>0</a:t>
            </a:r>
            <a:r>
              <a:rPr lang="en-US" sz="2400" dirty="0"/>
              <a:t> (–V</a:t>
            </a:r>
            <a:r>
              <a:rPr lang="en-US" sz="2400" baseline="-25000" dirty="0"/>
              <a:t>0</a:t>
            </a:r>
            <a:r>
              <a:rPr lang="en-US" sz="2400" dirty="0"/>
              <a:t>) and 0</a:t>
            </a:r>
            <a:endParaRPr lang="en-US" sz="2400" baseline="-250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The potential oscillates between +V</a:t>
            </a:r>
            <a:r>
              <a:rPr lang="en-US" sz="2400" baseline="-25000" dirty="0"/>
              <a:t>0</a:t>
            </a:r>
            <a:r>
              <a:rPr lang="en-US" sz="2400" dirty="0"/>
              <a:t> and –V</a:t>
            </a:r>
            <a:r>
              <a:rPr lang="en-US" sz="2400" baseline="-25000" dirty="0"/>
              <a:t>0</a:t>
            </a:r>
            <a:r>
              <a:rPr lang="en-US" sz="2400" dirty="0"/>
              <a:t>, the peak voltage or the amplitude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What is </a:t>
            </a:r>
            <a:r>
              <a:rPr lang="en-US" sz="2400" dirty="0" err="1">
                <a:latin typeface="Monotype Corsiva" charset="0"/>
              </a:rPr>
              <a:t>f</a:t>
            </a:r>
            <a:r>
              <a:rPr lang="en-US" sz="2400" dirty="0"/>
              <a:t>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frequency, the number of complete oscillations made per second. 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What is the unit of </a:t>
            </a:r>
            <a:r>
              <a:rPr lang="en-US" sz="2000" dirty="0">
                <a:latin typeface="Monotype Corsiva" charset="0"/>
              </a:rPr>
              <a:t>f</a:t>
            </a:r>
            <a:r>
              <a:rPr lang="en-US" sz="2000" dirty="0"/>
              <a:t>?  What is the normal size of </a:t>
            </a:r>
            <a:r>
              <a:rPr lang="en-US" sz="2000" dirty="0" err="1">
                <a:latin typeface="Monotype Corsiva" charset="0"/>
              </a:rPr>
              <a:t>f</a:t>
            </a:r>
            <a:r>
              <a:rPr lang="en-US" sz="2000" dirty="0">
                <a:latin typeface="Monotype Corsiva" charset="0"/>
              </a:rPr>
              <a:t> </a:t>
            </a:r>
            <a:r>
              <a:rPr lang="en-US" sz="2000" dirty="0"/>
              <a:t>in the US?</a:t>
            </a:r>
          </a:p>
          <a:p>
            <a:pPr lvl="3">
              <a:lnSpc>
                <a:spcPct val="80000"/>
              </a:lnSpc>
            </a:pPr>
            <a:r>
              <a:rPr lang="en-US" sz="1800" dirty="0" err="1">
                <a:latin typeface="Monotype Corsiva" charset="0"/>
              </a:rPr>
              <a:t>f</a:t>
            </a:r>
            <a:r>
              <a:rPr lang="en-US" sz="1800" dirty="0"/>
              <a:t>=60Hz in the US and Canada. </a:t>
            </a:r>
          </a:p>
          <a:p>
            <a:pPr lvl="3">
              <a:lnSpc>
                <a:spcPct val="80000"/>
              </a:lnSpc>
            </a:pPr>
            <a:r>
              <a:rPr lang="en-US" sz="1800" dirty="0"/>
              <a:t>Many European countries have </a:t>
            </a:r>
            <a:r>
              <a:rPr lang="en-US" sz="1800" dirty="0" err="1">
                <a:latin typeface="Monotype Corsiva" charset="0"/>
              </a:rPr>
              <a:t>f</a:t>
            </a:r>
            <a:r>
              <a:rPr lang="en-US" sz="1800" dirty="0"/>
              <a:t>=50Hz.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 </a:t>
            </a:r>
            <a:r>
              <a:rPr lang="en-US" sz="2400" dirty="0" err="1">
                <a:latin typeface="Symbol" charset="2"/>
              </a:rPr>
              <a:t>ω</a:t>
            </a:r>
            <a:r>
              <a:rPr lang="en-US" sz="2400" dirty="0">
                <a:latin typeface="Symbol" charset="2"/>
              </a:rPr>
              <a:t>=2π</a:t>
            </a:r>
            <a:r>
              <a:rPr lang="en-US" sz="2400" dirty="0">
                <a:latin typeface="Monotype Corsiva" charset="0"/>
              </a:rPr>
              <a:t>f</a:t>
            </a:r>
          </a:p>
        </p:txBody>
      </p:sp>
      <p:graphicFrame>
        <p:nvGraphicFramePr>
          <p:cNvPr id="307205" name="Object 5"/>
          <p:cNvGraphicFramePr>
            <a:graphicFrameLocks noChangeAspect="1"/>
          </p:cNvGraphicFramePr>
          <p:nvPr/>
        </p:nvGraphicFramePr>
        <p:xfrm>
          <a:off x="1676400" y="2260600"/>
          <a:ext cx="6445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60" name="Equation" r:id="rId4" imgW="253800" imgH="164880" progId="Equation.DSMT4">
                  <p:embed/>
                </p:oleObj>
              </mc:Choice>
              <mc:Fallback>
                <p:oleObj name="Equation" r:id="rId4" imgW="253800" imgH="164880" progId="Equation.DSMT4">
                  <p:embed/>
                  <p:pic>
                    <p:nvPicPr>
                      <p:cNvPr id="30720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260600"/>
                        <a:ext cx="64452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06" name="Object 6"/>
          <p:cNvGraphicFramePr>
            <a:graphicFrameLocks noChangeAspect="1"/>
          </p:cNvGraphicFramePr>
          <p:nvPr/>
        </p:nvGraphicFramePr>
        <p:xfrm>
          <a:off x="2330450" y="2176463"/>
          <a:ext cx="2030413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61" name="Equation" r:id="rId6" imgW="800100" imgH="228600" progId="Equation.DSMT4">
                  <p:embed/>
                </p:oleObj>
              </mc:Choice>
              <mc:Fallback>
                <p:oleObj name="Equation" r:id="rId6" imgW="800100" imgH="228600" progId="Equation.DSMT4">
                  <p:embed/>
                  <p:pic>
                    <p:nvPicPr>
                      <p:cNvPr id="30720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0450" y="2176463"/>
                        <a:ext cx="2030413" cy="615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207" name="Object 7"/>
          <p:cNvGraphicFramePr>
            <a:graphicFrameLocks noChangeAspect="1"/>
          </p:cNvGraphicFramePr>
          <p:nvPr/>
        </p:nvGraphicFramePr>
        <p:xfrm>
          <a:off x="4284663" y="2209800"/>
          <a:ext cx="1354137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62" name="Equation" r:id="rId8" imgW="533160" imgH="203040" progId="Equation.DSMT4">
                  <p:embed/>
                </p:oleObj>
              </mc:Choice>
              <mc:Fallback>
                <p:oleObj name="Equation" r:id="rId8" imgW="533160" imgH="203040" progId="Equation.DSMT4">
                  <p:embed/>
                  <p:pic>
                    <p:nvPicPr>
                      <p:cNvPr id="30720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209800"/>
                        <a:ext cx="1354137" cy="547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482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1131F-1AA1-0348-80DB-C84EFC36598E}" type="slidenum">
              <a:rPr lang="en-US"/>
              <a:pPr/>
              <a:t>8</a:t>
            </a:fld>
            <a:endParaRPr lang="en-US"/>
          </a:p>
        </p:txBody>
      </p:sp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/>
              <a:t>Alternating Current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sz="2800" dirty="0"/>
              <a:t>Since V=IR, if a voltage V exists across a resistance R, the current I is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What are the maximum and minimum currents?</a:t>
            </a:r>
          </a:p>
          <a:p>
            <a:pPr lvl="1"/>
            <a:r>
              <a:rPr lang="en-US" sz="2400" dirty="0"/>
              <a:t>I</a:t>
            </a:r>
            <a:r>
              <a:rPr lang="en-US" sz="2400" baseline="-25000" dirty="0"/>
              <a:t>0</a:t>
            </a:r>
            <a:r>
              <a:rPr lang="en-US" sz="2400" dirty="0"/>
              <a:t> (–I</a:t>
            </a:r>
            <a:r>
              <a:rPr lang="en-US" sz="2400" baseline="-25000" dirty="0"/>
              <a:t>0</a:t>
            </a:r>
            <a:r>
              <a:rPr lang="en-US" sz="2400" dirty="0"/>
              <a:t>) and 0</a:t>
            </a:r>
            <a:r>
              <a:rPr lang="en-US" sz="2400" baseline="-25000" dirty="0"/>
              <a:t>.</a:t>
            </a:r>
          </a:p>
          <a:p>
            <a:pPr lvl="1"/>
            <a:r>
              <a:rPr lang="en-US" sz="2400" dirty="0"/>
              <a:t>The current oscillates between +I</a:t>
            </a:r>
            <a:r>
              <a:rPr lang="en-US" sz="2400" baseline="-25000" dirty="0"/>
              <a:t>0</a:t>
            </a:r>
            <a:r>
              <a:rPr lang="en-US" sz="2400" dirty="0"/>
              <a:t> and –I</a:t>
            </a:r>
            <a:r>
              <a:rPr lang="en-US" sz="2400" baseline="-25000" dirty="0"/>
              <a:t>0</a:t>
            </a:r>
            <a:r>
              <a:rPr lang="en-US" sz="2400" dirty="0"/>
              <a:t>, the peak currents or the amplitude.  The current is positive when electron flows to one direction and negative when they flow the opposite.</a:t>
            </a:r>
          </a:p>
          <a:p>
            <a:pPr lvl="1"/>
            <a:r>
              <a:rPr lang="en-US" sz="2400" dirty="0"/>
              <a:t>AC is as many times positive as negative. What’s the average current?</a:t>
            </a:r>
          </a:p>
          <a:p>
            <a:pPr lvl="2"/>
            <a:r>
              <a:rPr lang="en-US" sz="2000" dirty="0"/>
              <a:t>Zero.  So there is no power and no heat is produced in a heater?</a:t>
            </a:r>
          </a:p>
          <a:p>
            <a:pPr lvl="3"/>
            <a:r>
              <a:rPr lang="en-US" sz="1800" dirty="0"/>
              <a:t>Yes there is! The electrons actually flow back and forth, so power is delivered.</a:t>
            </a:r>
          </a:p>
        </p:txBody>
      </p:sp>
      <p:graphicFrame>
        <p:nvGraphicFramePr>
          <p:cNvPr id="308228" name="Object 4"/>
          <p:cNvGraphicFramePr>
            <a:graphicFrameLocks noChangeAspect="1"/>
          </p:cNvGraphicFramePr>
          <p:nvPr/>
        </p:nvGraphicFramePr>
        <p:xfrm>
          <a:off x="1385888" y="1384300"/>
          <a:ext cx="1447800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084" name="Equation" r:id="rId3" imgW="482400" imgH="368280" progId="Equation.DSMT4">
                  <p:embed/>
                </p:oleObj>
              </mc:Choice>
              <mc:Fallback>
                <p:oleObj name="Equation" r:id="rId3" imgW="482400" imgH="368280" progId="Equation.DSMT4">
                  <p:embed/>
                  <p:pic>
                    <p:nvPicPr>
                      <p:cNvPr id="308228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5888" y="1384300"/>
                        <a:ext cx="1447800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29" name="Object 5"/>
          <p:cNvGraphicFramePr>
            <a:graphicFrameLocks noChangeAspect="1"/>
          </p:cNvGraphicFramePr>
          <p:nvPr/>
        </p:nvGraphicFramePr>
        <p:xfrm>
          <a:off x="2859088" y="1417638"/>
          <a:ext cx="2398712" cy="1173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085" name="Equation" r:id="rId5" imgW="799920" imgH="368280" progId="Equation.DSMT4">
                  <p:embed/>
                </p:oleObj>
              </mc:Choice>
              <mc:Fallback>
                <p:oleObj name="Equation" r:id="rId5" imgW="799920" imgH="368280" progId="Equation.DSMT4">
                  <p:embed/>
                  <p:pic>
                    <p:nvPicPr>
                      <p:cNvPr id="3082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088" y="1417638"/>
                        <a:ext cx="2398712" cy="1173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30" name="Object 6"/>
          <p:cNvGraphicFramePr>
            <a:graphicFrameLocks noChangeAspect="1"/>
          </p:cNvGraphicFramePr>
          <p:nvPr/>
        </p:nvGraphicFramePr>
        <p:xfrm>
          <a:off x="5257800" y="1716088"/>
          <a:ext cx="1600200" cy="64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086" name="Equation" r:id="rId7" imgW="533160" imgH="203040" progId="Equation.DSMT4">
                  <p:embed/>
                </p:oleObj>
              </mc:Choice>
              <mc:Fallback>
                <p:oleObj name="Equation" r:id="rId7" imgW="533160" imgH="203040" progId="Equation.DSMT4">
                  <p:embed/>
                  <p:pic>
                    <p:nvPicPr>
                      <p:cNvPr id="3082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716088"/>
                        <a:ext cx="1600200" cy="64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231" name="Oval 7"/>
          <p:cNvSpPr>
            <a:spLocks noChangeArrowheads="1"/>
          </p:cNvSpPr>
          <p:nvPr/>
        </p:nvSpPr>
        <p:spPr bwMode="auto">
          <a:xfrm>
            <a:off x="2743200" y="1441450"/>
            <a:ext cx="685800" cy="1225550"/>
          </a:xfrm>
          <a:prstGeom prst="ellips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268663" y="1143000"/>
            <a:ext cx="2903537" cy="425450"/>
            <a:chOff x="1946" y="740"/>
            <a:chExt cx="1542" cy="266"/>
          </a:xfrm>
        </p:grpSpPr>
        <p:sp>
          <p:nvSpPr>
            <p:cNvPr id="308233" name="Text Box 9"/>
            <p:cNvSpPr txBox="1">
              <a:spLocks noChangeArrowheads="1"/>
            </p:cNvSpPr>
            <p:nvPr/>
          </p:nvSpPr>
          <p:spPr bwMode="auto">
            <a:xfrm>
              <a:off x="2688" y="740"/>
              <a:ext cx="800" cy="266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308234" name="AutoShape 10"/>
            <p:cNvCxnSpPr>
              <a:cxnSpLocks noChangeShapeType="1"/>
              <a:stCxn id="308233" idx="1"/>
              <a:endCxn id="308231" idx="7"/>
            </p:cNvCxnSpPr>
            <p:nvPr/>
          </p:nvCxnSpPr>
          <p:spPr bwMode="auto">
            <a:xfrm rot="10800000" flipV="1">
              <a:off x="1946" y="874"/>
              <a:ext cx="733" cy="93"/>
            </a:xfrm>
            <a:prstGeom prst="curvedConnector4">
              <a:avLst>
                <a:gd name="adj1" fmla="val 44611"/>
                <a:gd name="adj2" fmla="val -27958"/>
              </a:avLst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14618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Oct. 14, 2019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PHYS 1444-002, Fall 2019                    Dr. Jaehoon Yu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7A78C-C381-4B4E-AF64-03259545A7BA}" type="slidenum">
              <a:rPr lang="en-US"/>
              <a:pPr/>
              <a:t>9</a:t>
            </a:fld>
            <a:endParaRPr lang="en-US"/>
          </a:p>
        </p:txBody>
      </p:sp>
      <p:pic>
        <p:nvPicPr>
          <p:cNvPr id="309250" name="Picture 2" descr="FG25_0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557213"/>
            <a:ext cx="2667000" cy="1500187"/>
          </a:xfrm>
          <a:prstGeom prst="rect">
            <a:avLst/>
          </a:prstGeom>
          <a:noFill/>
        </p:spPr>
      </p:pic>
      <p:sp>
        <p:nvSpPr>
          <p:cNvPr id="309251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609600"/>
          </a:xfrm>
        </p:spPr>
        <p:txBody>
          <a:bodyPr/>
          <a:lstStyle/>
          <a:p>
            <a:r>
              <a:rPr lang="en-US" sz="4000" dirty="0"/>
              <a:t>Power Delivered by Alternating Current</a:t>
            </a:r>
          </a:p>
        </p:txBody>
      </p:sp>
      <p:sp>
        <p:nvSpPr>
          <p:cNvPr id="3092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r>
              <a:rPr lang="en-US" dirty="0"/>
              <a:t>AC power delivered to a resistance is: </a:t>
            </a:r>
          </a:p>
          <a:p>
            <a:endParaRPr lang="en-US" dirty="0"/>
          </a:p>
          <a:p>
            <a:pPr lvl="1"/>
            <a:r>
              <a:rPr lang="en-US" dirty="0"/>
              <a:t>Since the current is squared, the power is always positive</a:t>
            </a:r>
          </a:p>
          <a:p>
            <a:r>
              <a:rPr lang="en-US" dirty="0"/>
              <a:t>The average power delivered is</a:t>
            </a:r>
          </a:p>
          <a:p>
            <a:r>
              <a:rPr lang="en-US" dirty="0"/>
              <a:t>Since the power is also P=V</a:t>
            </a:r>
            <a:r>
              <a:rPr lang="en-US" baseline="30000" dirty="0"/>
              <a:t>2</a:t>
            </a:r>
            <a:r>
              <a:rPr lang="en-US" dirty="0"/>
              <a:t>/R, we can obtain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average of the square of current and voltage are important in calculating power:</a:t>
            </a:r>
          </a:p>
          <a:p>
            <a:pPr>
              <a:buFontTx/>
              <a:buNone/>
            </a:pPr>
            <a:r>
              <a:rPr lang="en-US" dirty="0"/>
              <a:t> </a:t>
            </a:r>
          </a:p>
        </p:txBody>
      </p:sp>
      <p:graphicFrame>
        <p:nvGraphicFramePr>
          <p:cNvPr id="309253" name="Object 5"/>
          <p:cNvGraphicFramePr>
            <a:graphicFrameLocks noChangeAspect="1"/>
          </p:cNvGraphicFramePr>
          <p:nvPr/>
        </p:nvGraphicFramePr>
        <p:xfrm>
          <a:off x="2438400" y="1295400"/>
          <a:ext cx="2743200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95" name="Equation" r:id="rId4" imgW="1282680" imgH="228600" progId="Equation.DSMT4">
                  <p:embed/>
                </p:oleObj>
              </mc:Choice>
              <mc:Fallback>
                <p:oleObj name="Equation" r:id="rId4" imgW="1282680" imgH="228600" progId="Equation.DSMT4">
                  <p:embed/>
                  <p:pic>
                    <p:nvPicPr>
                      <p:cNvPr id="309253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295400"/>
                        <a:ext cx="2743200" cy="519113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4" name="Object 6"/>
          <p:cNvGraphicFramePr>
            <a:graphicFrameLocks noChangeAspect="1"/>
          </p:cNvGraphicFramePr>
          <p:nvPr/>
        </p:nvGraphicFramePr>
        <p:xfrm>
          <a:off x="5486400" y="2336800"/>
          <a:ext cx="11430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96" name="Equation" r:id="rId6" imgW="622080" imgH="368280" progId="Equation.DSMT4">
                  <p:embed/>
                </p:oleObj>
              </mc:Choice>
              <mc:Fallback>
                <p:oleObj name="Equation" r:id="rId6" imgW="622080" imgH="368280" progId="Equation.DSMT4">
                  <p:embed/>
                  <p:pic>
                    <p:nvPicPr>
                      <p:cNvPr id="309254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2336800"/>
                        <a:ext cx="1143000" cy="7175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5" name="Object 7"/>
          <p:cNvGraphicFramePr>
            <a:graphicFrameLocks noChangeAspect="1"/>
          </p:cNvGraphicFramePr>
          <p:nvPr/>
        </p:nvGraphicFramePr>
        <p:xfrm>
          <a:off x="784225" y="3814763"/>
          <a:ext cx="241617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97" name="Equation" r:id="rId8" imgW="1130040" imgH="279360" progId="Equation.DSMT4">
                  <p:embed/>
                </p:oleObj>
              </mc:Choice>
              <mc:Fallback>
                <p:oleObj name="Equation" r:id="rId8" imgW="1130040" imgH="279360" progId="Equation.DSMT4">
                  <p:embed/>
                  <p:pic>
                    <p:nvPicPr>
                      <p:cNvPr id="309255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225" y="3814763"/>
                        <a:ext cx="2416175" cy="6350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6" name="Object 8"/>
          <p:cNvGraphicFramePr>
            <a:graphicFrameLocks noChangeAspect="1"/>
          </p:cNvGraphicFramePr>
          <p:nvPr/>
        </p:nvGraphicFramePr>
        <p:xfrm>
          <a:off x="5943600" y="3567113"/>
          <a:ext cx="1676400" cy="115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98" name="Equation" r:id="rId10" imgW="723600" imgH="469800" progId="Equation.DSMT4">
                  <p:embed/>
                </p:oleObj>
              </mc:Choice>
              <mc:Fallback>
                <p:oleObj name="Equation" r:id="rId10" imgW="723600" imgH="469800" progId="Equation.DSMT4">
                  <p:embed/>
                  <p:pic>
                    <p:nvPicPr>
                      <p:cNvPr id="30925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3567113"/>
                        <a:ext cx="1676400" cy="1157287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257" name="AutoShape 9"/>
          <p:cNvSpPr>
            <a:spLocks noChangeArrowheads="1"/>
          </p:cNvSpPr>
          <p:nvPr/>
        </p:nvSpPr>
        <p:spPr bwMode="auto">
          <a:xfrm>
            <a:off x="3498850" y="3687763"/>
            <a:ext cx="2139950" cy="850900"/>
          </a:xfrm>
          <a:prstGeom prst="rightArrow">
            <a:avLst>
              <a:gd name="adj1" fmla="val 50000"/>
              <a:gd name="adj2" fmla="val 62873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rgbClr val="CC0000"/>
                </a:solidFill>
                <a:latin typeface="Arial Narrow" charset="0"/>
              </a:rPr>
              <a:t>Average power</a:t>
            </a:r>
          </a:p>
        </p:txBody>
      </p:sp>
      <p:graphicFrame>
        <p:nvGraphicFramePr>
          <p:cNvPr id="309258" name="Object 10"/>
          <p:cNvGraphicFramePr>
            <a:graphicFrameLocks noChangeAspect="1"/>
          </p:cNvGraphicFramePr>
          <p:nvPr/>
        </p:nvGraphicFramePr>
        <p:xfrm>
          <a:off x="5510213" y="5313363"/>
          <a:ext cx="1166812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699" name="Equation" r:id="rId12" imgW="546100" imgH="381000" progId="Equation.DSMT4">
                  <p:embed/>
                </p:oleObj>
              </mc:Choice>
              <mc:Fallback>
                <p:oleObj name="Equation" r:id="rId12" imgW="546100" imgH="381000" progId="Equation.DSMT4">
                  <p:embed/>
                  <p:pic>
                    <p:nvPicPr>
                      <p:cNvPr id="30925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0213" y="5313363"/>
                        <a:ext cx="1166812" cy="8636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259" name="Object 11"/>
          <p:cNvGraphicFramePr>
            <a:graphicFrameLocks noChangeAspect="1"/>
          </p:cNvGraphicFramePr>
          <p:nvPr/>
        </p:nvGraphicFramePr>
        <p:xfrm>
          <a:off x="7216775" y="5327650"/>
          <a:ext cx="1303338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8700" name="Equation" r:id="rId14" imgW="609480" imgH="368280" progId="Equation.DSMT4">
                  <p:embed/>
                </p:oleObj>
              </mc:Choice>
              <mc:Fallback>
                <p:oleObj name="Equation" r:id="rId14" imgW="609480" imgH="368280" progId="Equation.DSMT4">
                  <p:embed/>
                  <p:pic>
                    <p:nvPicPr>
                      <p:cNvPr id="309259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6775" y="5327650"/>
                        <a:ext cx="1303338" cy="835025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821009"/>
      </p:ext>
    </p:extLst>
  </p:cSld>
  <p:clrMapOvr>
    <a:masterClrMapping/>
  </p:clrMapOvr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38266</TotalTime>
  <Words>1831</Words>
  <Application>Microsoft Macintosh PowerPoint</Application>
  <PresentationFormat>On-screen Show (4:3)</PresentationFormat>
  <Paragraphs>202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Arial Narrow</vt:lpstr>
      <vt:lpstr>Monotype Corsiva</vt:lpstr>
      <vt:lpstr>Symbol</vt:lpstr>
      <vt:lpstr>Times New Roman</vt:lpstr>
      <vt:lpstr>phys1443-spring02</vt:lpstr>
      <vt:lpstr>Equation</vt:lpstr>
      <vt:lpstr>PHYS 1444 – Section 002 Lecture 14</vt:lpstr>
      <vt:lpstr>Announcements</vt:lpstr>
      <vt:lpstr>Example 25 – 8 </vt:lpstr>
      <vt:lpstr>Power in Household Circuits</vt:lpstr>
      <vt:lpstr>Example 25 – 11 </vt:lpstr>
      <vt:lpstr>Alternating Current</vt:lpstr>
      <vt:lpstr>The Alternating Current</vt:lpstr>
      <vt:lpstr>Alternating Current</vt:lpstr>
      <vt:lpstr>Power Delivered by Alternating Current</vt:lpstr>
      <vt:lpstr>Power Delivered by Alternating Current</vt:lpstr>
      <vt:lpstr>Example 25 – 13 </vt:lpstr>
      <vt:lpstr>Microscopic View of Electric Current</vt:lpstr>
      <vt:lpstr>Microscopic View of Electric Current</vt:lpstr>
      <vt:lpstr> Superconductivity</vt:lpstr>
      <vt:lpstr>Critical Temperature of Superconductors</vt:lpstr>
      <vt:lpstr> Electric Hazards: Leakage Currents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Yu, Jaehoon</cp:lastModifiedBy>
  <cp:revision>842</cp:revision>
  <dcterms:created xsi:type="dcterms:W3CDTF">2012-01-19T04:21:20Z</dcterms:created>
  <dcterms:modified xsi:type="dcterms:W3CDTF">2019-10-14T19:37:39Z</dcterms:modified>
</cp:coreProperties>
</file>