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64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9" r:id="rId13"/>
    <p:sldId id="660" r:id="rId14"/>
    <p:sldId id="662" r:id="rId15"/>
    <p:sldId id="663" r:id="rId16"/>
    <p:sldId id="664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66"/>
    <a:srgbClr val="99FFCC"/>
    <a:srgbClr val="FFFFCC"/>
    <a:srgbClr val="CC6600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11"/>
    <p:restoredTop sz="94660"/>
  </p:normalViewPr>
  <p:slideViewPr>
    <p:cSldViewPr>
      <p:cViewPr varScale="1">
        <p:scale>
          <a:sx n="134" d="100"/>
          <a:sy n="134" d="100"/>
        </p:scale>
        <p:origin x="15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emf"/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e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38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5.wmf"/><Relationship Id="rId22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" Type="http://schemas.openxmlformats.org/officeDocument/2006/relationships/image" Target="../media/image61.jpeg"/><Relationship Id="rId21" Type="http://schemas.openxmlformats.org/officeDocument/2006/relationships/image" Target="../media/image57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5.wmf"/><Relationship Id="rId25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54.bin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23" Type="http://schemas.openxmlformats.org/officeDocument/2006/relationships/image" Target="../media/image58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6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image" Target="../media/image7.jpeg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0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7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5.wmf"/><Relationship Id="rId8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6.jpeg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7.emf"/><Relationship Id="rId3" Type="http://schemas.openxmlformats.org/officeDocument/2006/relationships/image" Target="../media/image39.jpeg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14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531203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Oct. 14,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279525" y="2195512"/>
            <a:ext cx="687387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charset="0"/>
              </a:rPr>
              <a:t>CH 25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Electric Power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Alternating Current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Microscopic View of Electric Current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Ohm’s Law in Microscopic View</a:t>
            </a:r>
          </a:p>
          <a:p>
            <a:pPr algn="l">
              <a:buNone/>
            </a:pPr>
            <a:r>
              <a:rPr lang="en-US" dirty="0">
                <a:latin typeface="Arial Narrow" charset="0"/>
              </a:rPr>
              <a:t>CH 26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EMF and Terminal Voltage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Resistors in Series and Parallel</a:t>
            </a:r>
          </a:p>
          <a:p>
            <a:pPr algn="l">
              <a:buNone/>
            </a:pPr>
            <a:endParaRPr lang="en-US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dirty="0"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7504-4B31-5346-B30A-B95FE668CE98}" type="slidenum">
              <a:rPr lang="en-US"/>
              <a:pPr/>
              <a:t>10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square root of each of these are called root-mean-square, or </a:t>
            </a:r>
            <a:r>
              <a:rPr lang="en-US" sz="2800" dirty="0" err="1"/>
              <a:t>rms</a:t>
            </a:r>
            <a:r>
              <a:rPr lang="en-US" sz="2800" dirty="0"/>
              <a:t>: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rms values are called the effective values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are useful quantities since they can substitute current and voltage directly in power, as if they are in DC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In other words, an AC of peak voltage V</a:t>
            </a:r>
            <a:r>
              <a:rPr lang="en-US" sz="2400" baseline="-25000" dirty="0"/>
              <a:t>0</a:t>
            </a:r>
            <a:r>
              <a:rPr lang="en-US" sz="2400" dirty="0"/>
              <a:t> or peak current I</a:t>
            </a:r>
            <a:r>
              <a:rPr lang="en-US" sz="2400" baseline="-25000" dirty="0"/>
              <a:t>0</a:t>
            </a:r>
            <a:r>
              <a:rPr lang="en-US" sz="2400" dirty="0"/>
              <a:t> produces as much power as DC voltage of </a:t>
            </a:r>
            <a:r>
              <a:rPr lang="en-US" sz="2400" dirty="0" err="1"/>
              <a:t>V</a:t>
            </a:r>
            <a:r>
              <a:rPr lang="en-US" sz="2400" baseline="-25000" dirty="0" err="1"/>
              <a:t>rms</a:t>
            </a:r>
            <a:r>
              <a:rPr lang="en-US" sz="2400" dirty="0"/>
              <a:t> or DC current </a:t>
            </a:r>
            <a:r>
              <a:rPr lang="en-US" sz="2400" dirty="0" err="1"/>
              <a:t>I</a:t>
            </a:r>
            <a:r>
              <a:rPr lang="en-US" sz="2400" baseline="-25000" dirty="0" err="1"/>
              <a:t>rms</a:t>
            </a:r>
            <a:r>
              <a:rPr lang="en-US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 normally, </a:t>
            </a:r>
            <a:r>
              <a:rPr lang="en-US" sz="2400" dirty="0" err="1"/>
              <a:t>rms</a:t>
            </a:r>
            <a:r>
              <a:rPr lang="en-US" sz="2400" dirty="0"/>
              <a:t> values in AC are specified or measured.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US uses 115V </a:t>
            </a:r>
            <a:r>
              <a:rPr lang="en-US" sz="2000" dirty="0" err="1"/>
              <a:t>rms</a:t>
            </a:r>
            <a:r>
              <a:rPr lang="en-US" sz="2000" dirty="0"/>
              <a:t> voltage.  What is the peak voltage?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Europe uses 240V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</a:t>
            </a:r>
          </a:p>
        </p:txBody>
      </p:sp>
      <p:graphicFrame>
        <p:nvGraphicFramePr>
          <p:cNvPr id="310276" name="Object 4"/>
          <p:cNvGraphicFramePr>
            <a:graphicFrameLocks noChangeAspect="1"/>
          </p:cNvGraphicFramePr>
          <p:nvPr/>
        </p:nvGraphicFramePr>
        <p:xfrm>
          <a:off x="2057400" y="1143000"/>
          <a:ext cx="27146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16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310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2714625" cy="7318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7" name="Object 5"/>
          <p:cNvGraphicFramePr>
            <a:graphicFrameLocks noChangeAspect="1"/>
          </p:cNvGraphicFramePr>
          <p:nvPr/>
        </p:nvGraphicFramePr>
        <p:xfrm>
          <a:off x="5038725" y="1143000"/>
          <a:ext cx="27813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17" name="Equation" r:id="rId5" imgW="1587240" imgH="393480" progId="Equation.DSMT4">
                  <p:embed/>
                </p:oleObj>
              </mc:Choice>
              <mc:Fallback>
                <p:oleObj name="Equation" r:id="rId5" imgW="1587240" imgH="393480" progId="Equation.DSMT4">
                  <p:embed/>
                  <p:pic>
                    <p:nvPicPr>
                      <p:cNvPr id="310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1143000"/>
                        <a:ext cx="2781300" cy="7302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8" name="Object 6"/>
          <p:cNvGraphicFramePr>
            <a:graphicFrameLocks noChangeAspect="1"/>
          </p:cNvGraphicFramePr>
          <p:nvPr/>
        </p:nvGraphicFramePr>
        <p:xfrm>
          <a:off x="1676400" y="2971800"/>
          <a:ext cx="19351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18" name="Equation" r:id="rId7" imgW="1054080" imgH="368280" progId="Equation.DSMT4">
                  <p:embed/>
                </p:oleObj>
              </mc:Choice>
              <mc:Fallback>
                <p:oleObj name="Equation" r:id="rId7" imgW="1054080" imgH="368280" progId="Equation.DSMT4">
                  <p:embed/>
                  <p:pic>
                    <p:nvPicPr>
                      <p:cNvPr id="3102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935163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9" name="Object 7"/>
          <p:cNvGraphicFramePr>
            <a:graphicFrameLocks noChangeAspect="1"/>
          </p:cNvGraphicFramePr>
          <p:nvPr/>
        </p:nvGraphicFramePr>
        <p:xfrm>
          <a:off x="3949700" y="2971800"/>
          <a:ext cx="179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19" name="Equation" r:id="rId9" imgW="977760" imgH="393480" progId="Equation.DSMT4">
                  <p:embed/>
                </p:oleObj>
              </mc:Choice>
              <mc:Fallback>
                <p:oleObj name="Equation" r:id="rId9" imgW="977760" imgH="393480" progId="Equation.DSMT4">
                  <p:embed/>
                  <p:pic>
                    <p:nvPicPr>
                      <p:cNvPr id="310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700" y="2971800"/>
                        <a:ext cx="1795463" cy="766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0" name="Object 8"/>
          <p:cNvGraphicFramePr>
            <a:graphicFrameLocks noChangeAspect="1"/>
          </p:cNvGraphicFramePr>
          <p:nvPr/>
        </p:nvGraphicFramePr>
        <p:xfrm>
          <a:off x="1524000" y="4953000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0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3102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953000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1" name="Object 9"/>
          <p:cNvGraphicFramePr>
            <a:graphicFrameLocks noChangeAspect="1"/>
          </p:cNvGraphicFramePr>
          <p:nvPr/>
        </p:nvGraphicFramePr>
        <p:xfrm>
          <a:off x="1973263" y="4953000"/>
          <a:ext cx="854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1" name="Equation" r:id="rId13" imgW="545760" imgH="228600" progId="Equation.DSMT4">
                  <p:embed/>
                </p:oleObj>
              </mc:Choice>
              <mc:Fallback>
                <p:oleObj name="Equation" r:id="rId13" imgW="545760" imgH="228600" progId="Equation.DSMT4">
                  <p:embed/>
                  <p:pic>
                    <p:nvPicPr>
                      <p:cNvPr id="3102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4953000"/>
                        <a:ext cx="854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2" name="Object 10"/>
          <p:cNvGraphicFramePr>
            <a:graphicFrameLocks noChangeAspect="1"/>
          </p:cNvGraphicFramePr>
          <p:nvPr/>
        </p:nvGraphicFramePr>
        <p:xfrm>
          <a:off x="2957513" y="4953000"/>
          <a:ext cx="17700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2" name="Equation" r:id="rId15" imgW="1130040" imgH="203040" progId="Equation.DSMT4">
                  <p:embed/>
                </p:oleObj>
              </mc:Choice>
              <mc:Fallback>
                <p:oleObj name="Equation" r:id="rId15" imgW="1130040" imgH="203040" progId="Equation.DSMT4">
                  <p:embed/>
                  <p:pic>
                    <p:nvPicPr>
                      <p:cNvPr id="3102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4953000"/>
                        <a:ext cx="1770062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3" name="Object 11"/>
          <p:cNvGraphicFramePr>
            <a:graphicFrameLocks noChangeAspect="1"/>
          </p:cNvGraphicFramePr>
          <p:nvPr/>
        </p:nvGraphicFramePr>
        <p:xfrm>
          <a:off x="1527175" y="5640388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3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3102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5640388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4" name="Object 12"/>
          <p:cNvGraphicFramePr>
            <a:graphicFrameLocks noChangeAspect="1"/>
          </p:cNvGraphicFramePr>
          <p:nvPr/>
        </p:nvGraphicFramePr>
        <p:xfrm>
          <a:off x="1976438" y="5640388"/>
          <a:ext cx="8540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4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3102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640388"/>
                        <a:ext cx="8540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5" name="Object 13"/>
          <p:cNvGraphicFramePr>
            <a:graphicFrameLocks noChangeAspect="1"/>
          </p:cNvGraphicFramePr>
          <p:nvPr/>
        </p:nvGraphicFramePr>
        <p:xfrm>
          <a:off x="3019425" y="5640388"/>
          <a:ext cx="165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5" name="Equation" r:id="rId19" imgW="1054080" imgH="203040" progId="Equation.DSMT4">
                  <p:embed/>
                </p:oleObj>
              </mc:Choice>
              <mc:Fallback>
                <p:oleObj name="Equation" r:id="rId19" imgW="1054080" imgH="203040" progId="Equation.DSMT4">
                  <p:embed/>
                  <p:pic>
                    <p:nvPicPr>
                      <p:cNvPr id="3102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5640388"/>
                        <a:ext cx="165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6" name="Object 14"/>
          <p:cNvGraphicFramePr>
            <a:graphicFrameLocks noChangeAspect="1"/>
          </p:cNvGraphicFramePr>
          <p:nvPr/>
        </p:nvGraphicFramePr>
        <p:xfrm>
          <a:off x="6032500" y="3160713"/>
          <a:ext cx="12827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26" name="Equation" r:id="rId21" imgW="698400" imgH="215640" progId="Equation.DSMT4">
                  <p:embed/>
                </p:oleObj>
              </mc:Choice>
              <mc:Fallback>
                <p:oleObj name="Equation" r:id="rId21" imgW="698400" imgH="215640" progId="Equation.DSMT4">
                  <p:embed/>
                  <p:pic>
                    <p:nvPicPr>
                      <p:cNvPr id="3102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160713"/>
                        <a:ext cx="1282700" cy="4206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676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0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0644-6EC5-3745-BAD6-7FF00640ACD9}" type="slidenum">
              <a:rPr lang="en-US"/>
              <a:pPr/>
              <a:t>11</a:t>
            </a:fld>
            <a:endParaRPr lang="en-US"/>
          </a:p>
        </p:txBody>
      </p:sp>
      <p:pic>
        <p:nvPicPr>
          <p:cNvPr id="311298" name="Picture 2" descr="FG25_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"/>
            <a:ext cx="2743200" cy="2057400"/>
          </a:xfrm>
          <a:prstGeom prst="rect">
            <a:avLst/>
          </a:prstGeom>
          <a:noFill/>
        </p:spPr>
      </p:pic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13 </a:t>
            </a:r>
          </a:p>
        </p:txBody>
      </p:sp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7086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Hair Dryer.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Calculate the resistance and the peak current in a 1000-W hair dryer connected to a 120-V AC line.  (b) What happens if it is connected to a 240-V line in Britain? 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rms current is:</a:t>
            </a: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If connected to 240V in Britain …      </a:t>
            </a:r>
          </a:p>
        </p:txBody>
      </p:sp>
      <p:graphicFrame>
        <p:nvGraphicFramePr>
          <p:cNvPr id="311303" name="Object 7"/>
          <p:cNvGraphicFramePr>
            <a:graphicFrameLocks noChangeAspect="1"/>
          </p:cNvGraphicFramePr>
          <p:nvPr/>
        </p:nvGraphicFramePr>
        <p:xfrm>
          <a:off x="2971800" y="2168525"/>
          <a:ext cx="6667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09" name="Equation" r:id="rId4" imgW="368280" imgH="203040" progId="Equation.DSMT4">
                  <p:embed/>
                </p:oleObj>
              </mc:Choice>
              <mc:Fallback>
                <p:oleObj name="Equation" r:id="rId4" imgW="368280" imgH="203040" progId="Equation.DSMT4">
                  <p:embed/>
                  <p:pic>
                    <p:nvPicPr>
                      <p:cNvPr id="311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6667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4" name="Object 8"/>
          <p:cNvGraphicFramePr>
            <a:graphicFrameLocks noChangeAspect="1"/>
          </p:cNvGraphicFramePr>
          <p:nvPr/>
        </p:nvGraphicFramePr>
        <p:xfrm>
          <a:off x="3606800" y="1981200"/>
          <a:ext cx="736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0" name="Equation" r:id="rId6" imgW="406080" imgH="419040" progId="Equation.DSMT4">
                  <p:embed/>
                </p:oleObj>
              </mc:Choice>
              <mc:Fallback>
                <p:oleObj name="Equation" r:id="rId6" imgW="406080" imgH="419040" progId="Equation.DSMT4">
                  <p:embed/>
                  <p:pic>
                    <p:nvPicPr>
                      <p:cNvPr id="311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981200"/>
                        <a:ext cx="736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5" name="Object 9"/>
          <p:cNvGraphicFramePr>
            <a:graphicFrameLocks noChangeAspect="1"/>
          </p:cNvGraphicFramePr>
          <p:nvPr/>
        </p:nvGraphicFramePr>
        <p:xfrm>
          <a:off x="4340225" y="2039938"/>
          <a:ext cx="16795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1" name="Equation" r:id="rId8" imgW="927000" imgH="368280" progId="Equation.DSMT4">
                  <p:embed/>
                </p:oleObj>
              </mc:Choice>
              <mc:Fallback>
                <p:oleObj name="Equation" r:id="rId8" imgW="927000" imgH="368280" progId="Equation.DSMT4">
                  <p:embed/>
                  <p:pic>
                    <p:nvPicPr>
                      <p:cNvPr id="311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2039938"/>
                        <a:ext cx="167957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06" name="Text Box 10"/>
          <p:cNvSpPr txBox="1">
            <a:spLocks noChangeArrowheads="1"/>
          </p:cNvSpPr>
          <p:nvPr/>
        </p:nvSpPr>
        <p:spPr bwMode="auto">
          <a:xfrm>
            <a:off x="381000" y="33559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the resistance is:</a:t>
            </a:r>
          </a:p>
        </p:txBody>
      </p:sp>
      <p:graphicFrame>
        <p:nvGraphicFramePr>
          <p:cNvPr id="311307" name="Object 11"/>
          <p:cNvGraphicFramePr>
            <a:graphicFrameLocks noChangeAspect="1"/>
          </p:cNvGraphicFramePr>
          <p:nvPr/>
        </p:nvGraphicFramePr>
        <p:xfrm>
          <a:off x="3581400" y="3544888"/>
          <a:ext cx="458788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2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311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44888"/>
                        <a:ext cx="458788" cy="25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8" name="Object 12"/>
          <p:cNvGraphicFramePr>
            <a:graphicFrameLocks noChangeAspect="1"/>
          </p:cNvGraphicFramePr>
          <p:nvPr/>
        </p:nvGraphicFramePr>
        <p:xfrm>
          <a:off x="4124325" y="3303588"/>
          <a:ext cx="7127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3" name="Equation" r:id="rId12" imgW="393480" imgH="431640" progId="Equation.DSMT4">
                  <p:embed/>
                </p:oleObj>
              </mc:Choice>
              <mc:Fallback>
                <p:oleObj name="Equation" r:id="rId12" imgW="393480" imgH="431640" progId="Equation.DSMT4">
                  <p:embed/>
                  <p:pic>
                    <p:nvPicPr>
                      <p:cNvPr id="311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3303588"/>
                        <a:ext cx="71278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9" name="Object 13"/>
          <p:cNvGraphicFramePr>
            <a:graphicFrameLocks noChangeAspect="1"/>
          </p:cNvGraphicFramePr>
          <p:nvPr/>
        </p:nvGraphicFramePr>
        <p:xfrm>
          <a:off x="4872038" y="3270250"/>
          <a:ext cx="190976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4" name="Equation" r:id="rId14" imgW="1054080" imgH="444240" progId="Equation.DSMT4">
                  <p:embed/>
                </p:oleObj>
              </mc:Choice>
              <mc:Fallback>
                <p:oleObj name="Equation" r:id="rId14" imgW="1054080" imgH="444240" progId="Equation.DSMT4">
                  <p:embed/>
                  <p:pic>
                    <p:nvPicPr>
                      <p:cNvPr id="311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70250"/>
                        <a:ext cx="190976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457200" y="2716213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peak current is:</a:t>
            </a:r>
          </a:p>
        </p:txBody>
      </p:sp>
      <p:graphicFrame>
        <p:nvGraphicFramePr>
          <p:cNvPr id="311311" name="Object 15"/>
          <p:cNvGraphicFramePr>
            <a:graphicFrameLocks noChangeAspect="1"/>
          </p:cNvGraphicFramePr>
          <p:nvPr/>
        </p:nvGraphicFramePr>
        <p:xfrm>
          <a:off x="3581400" y="2827338"/>
          <a:ext cx="5064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5" name="Equation" r:id="rId16" imgW="279360" imgH="203040" progId="Equation.DSMT4">
                  <p:embed/>
                </p:oleObj>
              </mc:Choice>
              <mc:Fallback>
                <p:oleObj name="Equation" r:id="rId16" imgW="279360" imgH="203040" progId="Equation.DSMT4">
                  <p:embed/>
                  <p:pic>
                    <p:nvPicPr>
                      <p:cNvPr id="3113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27338"/>
                        <a:ext cx="5064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2" name="Object 16"/>
          <p:cNvGraphicFramePr>
            <a:graphicFrameLocks noChangeAspect="1"/>
          </p:cNvGraphicFramePr>
          <p:nvPr/>
        </p:nvGraphicFramePr>
        <p:xfrm>
          <a:off x="4038600" y="2801938"/>
          <a:ext cx="9890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6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311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01938"/>
                        <a:ext cx="98901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3" name="Object 17"/>
          <p:cNvGraphicFramePr>
            <a:graphicFrameLocks noChangeAspect="1"/>
          </p:cNvGraphicFramePr>
          <p:nvPr/>
        </p:nvGraphicFramePr>
        <p:xfrm>
          <a:off x="4953000" y="2838450"/>
          <a:ext cx="1978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7" name="Equation" r:id="rId20" imgW="1091880" imgH="203040" progId="Equation.DSMT4">
                  <p:embed/>
                </p:oleObj>
              </mc:Choice>
              <mc:Fallback>
                <p:oleObj name="Equation" r:id="rId20" imgW="1091880" imgH="203040" progId="Equation.DSMT4">
                  <p:embed/>
                  <p:pic>
                    <p:nvPicPr>
                      <p:cNvPr id="311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38450"/>
                        <a:ext cx="1978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533400" y="4510088"/>
            <a:ext cx="640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average power provide by the AC in UK is </a:t>
            </a:r>
          </a:p>
        </p:txBody>
      </p:sp>
      <p:graphicFrame>
        <p:nvGraphicFramePr>
          <p:cNvPr id="311315" name="Object 19"/>
          <p:cNvGraphicFramePr>
            <a:graphicFrameLocks noChangeAspect="1"/>
          </p:cNvGraphicFramePr>
          <p:nvPr/>
        </p:nvGraphicFramePr>
        <p:xfrm>
          <a:off x="1981200" y="5184775"/>
          <a:ext cx="4603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8"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3113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4775"/>
                        <a:ext cx="4603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6" name="Text Box 20"/>
          <p:cNvSpPr txBox="1">
            <a:spLocks noChangeArrowheads="1"/>
          </p:cNvSpPr>
          <p:nvPr/>
        </p:nvSpPr>
        <p:spPr bwMode="auto">
          <a:xfrm>
            <a:off x="533400" y="5729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So? </a:t>
            </a:r>
          </a:p>
        </p:txBody>
      </p:sp>
      <p:sp>
        <p:nvSpPr>
          <p:cNvPr id="311317" name="Text Box 21"/>
          <p:cNvSpPr txBox="1">
            <a:spLocks noChangeArrowheads="1"/>
          </p:cNvSpPr>
          <p:nvPr/>
        </p:nvSpPr>
        <p:spPr bwMode="auto">
          <a:xfrm>
            <a:off x="1371600" y="5715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heating coils in the dryer will melt! </a:t>
            </a:r>
          </a:p>
        </p:txBody>
      </p:sp>
      <p:graphicFrame>
        <p:nvGraphicFramePr>
          <p:cNvPr id="311318" name="Object 22"/>
          <p:cNvGraphicFramePr>
            <a:graphicFrameLocks noChangeAspect="1"/>
          </p:cNvGraphicFramePr>
          <p:nvPr/>
        </p:nvGraphicFramePr>
        <p:xfrm>
          <a:off x="2389188" y="5029200"/>
          <a:ext cx="7350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9" name="Equation" r:id="rId24" imgW="406080" imgH="393480" progId="Equation.DSMT4">
                  <p:embed/>
                </p:oleObj>
              </mc:Choice>
              <mc:Fallback>
                <p:oleObj name="Equation" r:id="rId24" imgW="406080" imgH="393480" progId="Equation.DSMT4">
                  <p:embed/>
                  <p:pic>
                    <p:nvPicPr>
                      <p:cNvPr id="3113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029200"/>
                        <a:ext cx="73501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9" name="Object 23"/>
          <p:cNvGraphicFramePr>
            <a:graphicFrameLocks noChangeAspect="1"/>
          </p:cNvGraphicFramePr>
          <p:nvPr/>
        </p:nvGraphicFramePr>
        <p:xfrm>
          <a:off x="3106738" y="4953000"/>
          <a:ext cx="19986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0" name="Equation" r:id="rId26" imgW="1104840" imgH="431640" progId="Equation.DSMT4">
                  <p:embed/>
                </p:oleObj>
              </mc:Choice>
              <mc:Fallback>
                <p:oleObj name="Equation" r:id="rId26" imgW="1104840" imgH="431640" progId="Equation.DSMT4">
                  <p:embed/>
                  <p:pic>
                    <p:nvPicPr>
                      <p:cNvPr id="3113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4953000"/>
                        <a:ext cx="199866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95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/>
      <p:bldP spid="311301" grpId="0"/>
      <p:bldP spid="311302" grpId="0"/>
      <p:bldP spid="311306" grpId="0"/>
      <p:bldP spid="311310" grpId="0"/>
      <p:bldP spid="311314" grpId="0"/>
      <p:bldP spid="311316" grpId="0"/>
      <p:bldP spid="311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92ED-A407-6D4A-99D3-6C6210168C38}" type="slidenum">
              <a:rPr lang="en-US"/>
              <a:pPr/>
              <a:t>12</a:t>
            </a:fld>
            <a:endParaRPr lang="en-US"/>
          </a:p>
        </p:txBody>
      </p:sp>
      <p:pic>
        <p:nvPicPr>
          <p:cNvPr id="313346" name="Picture 2" descr="FG25_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029200"/>
            <a:ext cx="2819400" cy="2114550"/>
          </a:xfrm>
          <a:prstGeom prst="rect">
            <a:avLst/>
          </a:prstGeom>
          <a:noFill/>
        </p:spPr>
      </p:pic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When voltage is applied across the ends of a wire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Electric field is generated by the potential difference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Electrons feel force and get accelerated  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Electrons soon reach to a steady average speed due to collisions with atoms in the wire, called drift velocity, </a:t>
            </a:r>
            <a:r>
              <a:rPr lang="en-US" sz="3600" b="1" dirty="0" err="1"/>
              <a:t>v</a:t>
            </a:r>
            <a:r>
              <a:rPr lang="en-US" sz="3600" baseline="-25000" dirty="0" err="1"/>
              <a:t>d</a:t>
            </a:r>
            <a:endParaRPr lang="en-US" sz="3600" baseline="-25000" dirty="0"/>
          </a:p>
          <a:p>
            <a:pPr>
              <a:lnSpc>
                <a:spcPct val="90000"/>
              </a:lnSpc>
            </a:pPr>
            <a:r>
              <a:rPr lang="en-US" sz="3600" dirty="0"/>
              <a:t>The drift velocity is normally much smaller than electrons’ average random speed. 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 dirty="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133556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DEB0-7440-2F4E-96C8-55B0546D84C6}" type="slidenum">
              <a:rPr lang="en-US"/>
              <a:pPr/>
              <a:t>13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15400" cy="5715000"/>
          </a:xfrm>
        </p:spPr>
        <p:txBody>
          <a:bodyPr/>
          <a:lstStyle/>
          <a:p>
            <a:r>
              <a:rPr lang="en-US" dirty="0"/>
              <a:t>The drift velocity of electrons in a wire is only about 0.05mm/s.  How could we get light turned on immediately then?</a:t>
            </a:r>
          </a:p>
          <a:p>
            <a:pPr lvl="1"/>
            <a:r>
              <a:rPr lang="en-US" dirty="0"/>
              <a:t>While the electrons in a wire travel slow, the electric field travels essentially at the speed of light.  Then what is all the talk about electrons flowing through?</a:t>
            </a:r>
          </a:p>
          <a:p>
            <a:pPr lvl="2"/>
            <a:r>
              <a:rPr lang="en-US" dirty="0"/>
              <a:t>It is just like water.  When you turn on the facet, water flows right off the facet despite the fact that the water travels slow.</a:t>
            </a:r>
          </a:p>
          <a:p>
            <a:pPr lvl="2"/>
            <a:r>
              <a:rPr lang="en-US" dirty="0"/>
              <a:t>Electricity is the same.  Electrons fill the conductor wire and when the switch is flipped on or a potential difference is applied, the electrons close to the positive terminal flows into the device.</a:t>
            </a:r>
          </a:p>
          <a:p>
            <a:pPr lvl="2"/>
            <a:r>
              <a:rPr lang="en-US" dirty="0"/>
              <a:t>Interesting, isn’t it?  Why is the field travel at the speed of light then?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 dirty="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234522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5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0F46-4916-5A48-8E4E-D874313258D4}" type="slidenum">
              <a:rPr lang="en-US"/>
              <a:pPr/>
              <a:t>14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At the temperature near absolute 0K, resistivity of certain material becomes 0.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state is called the “superconducting” state.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Observed in 1911 by H. K. </a:t>
            </a:r>
            <a:r>
              <a:rPr lang="en-US" sz="2400" dirty="0" err="1"/>
              <a:t>Onnes</a:t>
            </a:r>
            <a:r>
              <a:rPr lang="en-US" sz="2400" dirty="0"/>
              <a:t> when he cooled mercury to 4.2K (-269</a:t>
            </a:r>
            <a:r>
              <a:rPr lang="en-US" sz="2400" baseline="30000" dirty="0"/>
              <a:t>o</a:t>
            </a:r>
            <a:r>
              <a:rPr lang="en-US" sz="2400" dirty="0"/>
              <a:t>C). </a:t>
            </a:r>
            <a:r>
              <a:rPr lang="en-US" sz="2400" dirty="0">
                <a:sym typeface="Wingdings" pitchFamily="2" charset="2"/>
              </a:rPr>
              <a:t> 1913 Nobel physics prize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Resistance of mercury suddenly dropped to 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general superconducting materials become superconducting    below a transition temperature (T</a:t>
            </a:r>
            <a:r>
              <a:rPr lang="en-US" sz="2400" baseline="-25000" dirty="0"/>
              <a:t>c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highest temperature superconductivity seen is 160K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/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146" y="2438400"/>
            <a:ext cx="10668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317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990"/>
            <a:ext cx="8534400" cy="1143000"/>
          </a:xfrm>
        </p:spPr>
        <p:txBody>
          <a:bodyPr/>
          <a:lstStyle/>
          <a:p>
            <a:r>
              <a:rPr lang="en-US" sz="4000" b="1" dirty="0"/>
              <a:t>Critical Temperature of Superconductors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 descr="Screen Shot 2016-06-23 at 9.4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486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76200" y="5867400"/>
            <a:ext cx="8991600" cy="381000"/>
          </a:xfrm>
          <a:prstGeom prst="rect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9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16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the tissue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/>
              <a:t> </a:t>
            </a:r>
            <a:r>
              <a:rPr lang="en-US" sz="2800" dirty="0" err="1">
                <a:latin typeface="Symbol" charset="2"/>
              </a:rPr>
              <a:t>Ω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10</a:t>
            </a:r>
            <a:r>
              <a:rPr lang="en-US" sz="2800" baseline="30000" dirty="0"/>
              <a:t>3</a:t>
            </a:r>
            <a:r>
              <a:rPr lang="en-US" sz="2800" dirty="0">
                <a:latin typeface="Symbol" charset="2"/>
              </a:rPr>
              <a:t>Ω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89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3184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90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3184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91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318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61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475129"/>
            <a:ext cx="8915400" cy="5791200"/>
          </a:xfrm>
        </p:spPr>
        <p:txBody>
          <a:bodyPr/>
          <a:lstStyle/>
          <a:p>
            <a:pPr eaLnBrk="1" hangingPunct="1"/>
            <a:r>
              <a:rPr lang="en-US" sz="2000" dirty="0"/>
              <a:t>Reading Assignments: CH25.9 and 25.10</a:t>
            </a:r>
          </a:p>
          <a:p>
            <a:pPr eaLnBrk="1" hangingPunct="1"/>
            <a:r>
              <a:rPr lang="en-US" sz="2000" dirty="0"/>
              <a:t>Mid-term exam</a:t>
            </a:r>
          </a:p>
          <a:p>
            <a:pPr lvl="1" eaLnBrk="1" hangingPunct="1"/>
            <a:r>
              <a:rPr lang="en-US" sz="1800" dirty="0"/>
              <a:t>This Wednesday, Oct. 16 in class</a:t>
            </a:r>
          </a:p>
          <a:p>
            <a:pPr lvl="1" eaLnBrk="1" hangingPunct="1"/>
            <a:r>
              <a:rPr lang="en-US" sz="1800" dirty="0"/>
              <a:t>Comprehensive exam which covers CH21.1 through what we cover in class today (CH26.1?) + the math refresher in A1 – A8</a:t>
            </a:r>
            <a:endParaRPr lang="en-US" sz="1600" dirty="0"/>
          </a:p>
          <a:p>
            <a:pPr lvl="1" eaLnBrk="1" hangingPunct="1"/>
            <a:r>
              <a:rPr lang="en-US" sz="1800" dirty="0"/>
              <a:t>Bring your calculator but DO NOT input formula into it!</a:t>
            </a:r>
          </a:p>
          <a:p>
            <a:pPr lvl="2" eaLnBrk="1" hangingPunct="1"/>
            <a:r>
              <a:rPr lang="en-US" sz="1600" dirty="0"/>
              <a:t>Cell phones or any types of computers cannot replace a calculator!</a:t>
            </a:r>
          </a:p>
          <a:p>
            <a:pPr lvl="1" eaLnBrk="1" hangingPunct="1"/>
            <a:r>
              <a:rPr lang="en-US" sz="1800" dirty="0"/>
              <a:t>BYOF: You may bring a one 8.5x11.5 sheet (front and back) of </a:t>
            </a:r>
            <a:r>
              <a:rPr lang="en-US" sz="1800" b="1" u="sng" dirty="0">
                <a:solidFill>
                  <a:srgbClr val="FF0000"/>
                </a:solidFill>
              </a:rPr>
              <a:t>handwritten</a:t>
            </a:r>
            <a:r>
              <a:rPr lang="en-US" sz="1800" dirty="0"/>
              <a:t> formulae and values of constants for the quiz</a:t>
            </a:r>
          </a:p>
          <a:p>
            <a:pPr lvl="1" eaLnBrk="1" hangingPunct="1"/>
            <a:r>
              <a:rPr lang="en-US" sz="1800" dirty="0"/>
              <a:t>No derivations, word definitions, set ups or solutions of any problems!</a:t>
            </a:r>
          </a:p>
          <a:p>
            <a:pPr lvl="1" eaLnBrk="1" hangingPunct="1"/>
            <a:r>
              <a:rPr lang="en-US" sz="1800" dirty="0"/>
              <a:t>No additional formulae or values of constants will be provided!</a:t>
            </a:r>
          </a:p>
          <a:p>
            <a:pPr eaLnBrk="1" hangingPunct="1"/>
            <a:r>
              <a:rPr lang="en-US" sz="2000" dirty="0"/>
              <a:t>Mid-term grade discussions</a:t>
            </a:r>
          </a:p>
          <a:p>
            <a:pPr lvl="1" eaLnBrk="1" hangingPunct="1"/>
            <a:r>
              <a:rPr lang="en-US" sz="1800" dirty="0"/>
              <a:t>From 12:00 </a:t>
            </a:r>
            <a:r>
              <a:rPr lang="mr-IN" sz="1800" dirty="0"/>
              <a:t>–</a:t>
            </a:r>
            <a:r>
              <a:rPr lang="en-US" sz="1800" dirty="0"/>
              <a:t> 2:30pm, Wednesday, Oct. 24 in my office (CPB342)</a:t>
            </a:r>
            <a:endParaRPr lang="en-US" sz="2000" dirty="0"/>
          </a:p>
          <a:p>
            <a:pPr lvl="1" eaLnBrk="1" hangingPunct="1"/>
            <a:r>
              <a:rPr lang="en-US" sz="1800" dirty="0"/>
              <a:t>Last name starts with A </a:t>
            </a:r>
            <a:r>
              <a:rPr lang="mr-IN" sz="1800" dirty="0"/>
              <a:t>–</a:t>
            </a:r>
            <a:r>
              <a:rPr lang="en-US" sz="1800" dirty="0"/>
              <a:t> D (12 </a:t>
            </a:r>
            <a:r>
              <a:rPr lang="mr-IN" sz="1800" dirty="0"/>
              <a:t>–</a:t>
            </a:r>
            <a:r>
              <a:rPr lang="en-US" sz="1800" dirty="0"/>
              <a:t> 12:30), E</a:t>
            </a:r>
            <a:r>
              <a:rPr lang="mr-IN" sz="1800" dirty="0"/>
              <a:t>–</a:t>
            </a:r>
            <a:r>
              <a:rPr lang="en-US" sz="1800" dirty="0"/>
              <a:t> K (12:30 </a:t>
            </a:r>
            <a:r>
              <a:rPr lang="mr-IN" sz="1800" dirty="0"/>
              <a:t>–</a:t>
            </a:r>
            <a:r>
              <a:rPr lang="en-US" sz="1800" dirty="0"/>
              <a:t> 1),  L </a:t>
            </a:r>
            <a:r>
              <a:rPr lang="mr-IN" sz="1800" dirty="0"/>
              <a:t>–</a:t>
            </a:r>
            <a:r>
              <a:rPr lang="en-US" sz="1800" dirty="0"/>
              <a:t> O (1 </a:t>
            </a:r>
            <a:r>
              <a:rPr lang="mr-IN" sz="1800" dirty="0"/>
              <a:t>–</a:t>
            </a:r>
            <a:r>
              <a:rPr lang="en-US" sz="1800" dirty="0"/>
              <a:t> 1:30), P </a:t>
            </a:r>
            <a:r>
              <a:rPr lang="mr-IN" sz="1800" dirty="0"/>
              <a:t>–</a:t>
            </a:r>
            <a:r>
              <a:rPr lang="en-US" sz="1800" dirty="0"/>
              <a:t> S (1:30 </a:t>
            </a:r>
            <a:r>
              <a:rPr lang="mr-IN" sz="1800" dirty="0"/>
              <a:t>–</a:t>
            </a:r>
            <a:r>
              <a:rPr lang="en-US" sz="1800" dirty="0"/>
              <a:t> 2:00), T </a:t>
            </a:r>
            <a:r>
              <a:rPr lang="mr-IN" sz="1800" dirty="0"/>
              <a:t>–</a:t>
            </a:r>
            <a:r>
              <a:rPr lang="en-US" sz="1800" dirty="0"/>
              <a:t> Z (2-2:30)</a:t>
            </a:r>
          </a:p>
          <a:p>
            <a:pPr eaLnBrk="1" hangingPunct="1"/>
            <a:r>
              <a:rPr lang="en-US" sz="2200" dirty="0"/>
              <a:t>Suspension of Colloquium extra credit until further notice,</a:t>
            </a:r>
            <a:r>
              <a:rPr lang="en-US" sz="1800" dirty="0"/>
              <a:t> </a:t>
            </a:r>
            <a:r>
              <a:rPr lang="en-US" sz="2000" dirty="0"/>
              <a:t>except for </a:t>
            </a:r>
          </a:p>
          <a:p>
            <a:pPr lvl="1" eaLnBrk="1" hangingPunct="1"/>
            <a:r>
              <a:rPr lang="en-US" sz="1600" dirty="0"/>
              <a:t>The two triple extra credit ones on Oct. 30 and Nov. 13 still valid.  Will have a special sign-in sheet.</a:t>
            </a:r>
          </a:p>
          <a:p>
            <a:pPr lvl="1" eaLnBrk="1" hangingPunct="1"/>
            <a:r>
              <a:rPr lang="en-US" sz="1600" dirty="0"/>
              <a:t>You are welcomed and encouraged to attend the seminar</a:t>
            </a:r>
            <a:endParaRPr 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14,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26D-C510-1F44-AE7E-092A3FCC1E85}" type="slidenum">
              <a:rPr lang="en-US"/>
              <a:pPr/>
              <a:t>3</a:t>
            </a:fld>
            <a:endParaRPr lang="en-US"/>
          </a:p>
        </p:txBody>
      </p:sp>
      <p:pic>
        <p:nvPicPr>
          <p:cNvPr id="302082" name="Picture 2" descr="FG25_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52400"/>
            <a:ext cx="3352800" cy="3028950"/>
          </a:xfrm>
          <a:prstGeom prst="rect">
            <a:avLst/>
          </a:prstGeom>
          <a:noFill/>
        </p:spPr>
      </p:pic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8 </a:t>
            </a:r>
          </a:p>
        </p:txBody>
      </p:sp>
      <p:sp>
        <p:nvSpPr>
          <p:cNvPr id="302084" name="Text Box 4"/>
          <p:cNvSpPr txBox="1">
            <a:spLocks noChangeArrowheads="1"/>
          </p:cNvSpPr>
          <p:nvPr/>
        </p:nvSpPr>
        <p:spPr bwMode="auto">
          <a:xfrm>
            <a:off x="304800" y="654050"/>
            <a:ext cx="5181600" cy="1554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Narrow" charset="0"/>
              </a:rPr>
              <a:t>Headlights: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Calculate the resistance of a 40-W automobile headlight designed for 12V. </a:t>
            </a: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CC00CC"/>
                </a:solidFill>
                <a:latin typeface="Arial Narrow" charset="0"/>
              </a:rPr>
              <a:t>Since the power is 40W and the voltage is 12V, we use the formula with V and R.  </a:t>
            </a:r>
          </a:p>
        </p:txBody>
      </p:sp>
      <p:sp>
        <p:nvSpPr>
          <p:cNvPr id="302086" name="AutoShape 6"/>
          <p:cNvSpPr>
            <a:spLocks noChangeArrowheads="1"/>
          </p:cNvSpPr>
          <p:nvPr/>
        </p:nvSpPr>
        <p:spPr bwMode="auto">
          <a:xfrm>
            <a:off x="2551113" y="3509962"/>
            <a:ext cx="1630362" cy="850900"/>
          </a:xfrm>
          <a:prstGeom prst="rightArrow">
            <a:avLst>
              <a:gd name="adj1" fmla="val 50000"/>
              <a:gd name="adj2" fmla="val 47901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Solve for R</a:t>
            </a:r>
          </a:p>
        </p:txBody>
      </p:sp>
      <p:graphicFrame>
        <p:nvGraphicFramePr>
          <p:cNvPr id="302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903213"/>
              </p:ext>
            </p:extLst>
          </p:nvPr>
        </p:nvGraphicFramePr>
        <p:xfrm>
          <a:off x="925513" y="3429000"/>
          <a:ext cx="1360487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73" name="Equation" r:id="rId4" imgW="469800" imgH="393480" progId="Equation.DSMT4">
                  <p:embed/>
                </p:oleObj>
              </mc:Choice>
              <mc:Fallback>
                <p:oleObj name="Equation" r:id="rId4" imgW="469800" imgH="393480" progId="Equation.DSMT4">
                  <p:embed/>
                  <p:pic>
                    <p:nvPicPr>
                      <p:cNvPr id="3020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429000"/>
                        <a:ext cx="1360487" cy="12112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44942"/>
              </p:ext>
            </p:extLst>
          </p:nvPr>
        </p:nvGraphicFramePr>
        <p:xfrm>
          <a:off x="4419600" y="3733800"/>
          <a:ext cx="6905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74" name="Equation" r:id="rId6" imgW="253800" imgH="152280" progId="Equation.DSMT4">
                  <p:embed/>
                </p:oleObj>
              </mc:Choice>
              <mc:Fallback>
                <p:oleObj name="Equation" r:id="rId6" imgW="253800" imgH="152280" progId="Equation.DSMT4">
                  <p:embed/>
                  <p:pic>
                    <p:nvPicPr>
                      <p:cNvPr id="30208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0"/>
                        <a:ext cx="6905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71344"/>
              </p:ext>
            </p:extLst>
          </p:nvPr>
        </p:nvGraphicFramePr>
        <p:xfrm>
          <a:off x="5029200" y="3352800"/>
          <a:ext cx="9318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75" name="Equation" r:id="rId8" imgW="342720" imgH="393480" progId="Equation.DSMT4">
                  <p:embed/>
                </p:oleObj>
              </mc:Choice>
              <mc:Fallback>
                <p:oleObj name="Equation" r:id="rId8" imgW="342720" imgH="393480" progId="Equation.DSMT4">
                  <p:embed/>
                  <p:pic>
                    <p:nvPicPr>
                      <p:cNvPr id="3020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352800"/>
                        <a:ext cx="931863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225656"/>
              </p:ext>
            </p:extLst>
          </p:nvPr>
        </p:nvGraphicFramePr>
        <p:xfrm>
          <a:off x="5965825" y="3251200"/>
          <a:ext cx="241617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76" name="Equation" r:id="rId10" imgW="888840" imgH="431640" progId="Equation.DSMT4">
                  <p:embed/>
                </p:oleObj>
              </mc:Choice>
              <mc:Fallback>
                <p:oleObj name="Equation" r:id="rId10" imgW="888840" imgH="431640" progId="Equation.DSMT4">
                  <p:embed/>
                  <p:pic>
                    <p:nvPicPr>
                      <p:cNvPr id="3020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3251200"/>
                        <a:ext cx="2416175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3D7D1BE-59E3-FD44-A6B7-55B061A3F254}"/>
              </a:ext>
            </a:extLst>
          </p:cNvPr>
          <p:cNvSpPr/>
          <p:nvPr/>
        </p:nvSpPr>
        <p:spPr>
          <a:xfrm>
            <a:off x="304800" y="4800600"/>
            <a:ext cx="8686800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What is the resistance of the filament of a 60W bulb?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60W equivalent LED bulb draws 9.5W power.  What is its resistance?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100W equivalent LED bulb draws 17.5W power.  What is its resistance?</a:t>
            </a:r>
          </a:p>
        </p:txBody>
      </p:sp>
    </p:spTree>
    <p:extLst>
      <p:ext uri="{BB962C8B-B14F-4D97-AF65-F5344CB8AC3E}">
        <p14:creationId xmlns:p14="http://schemas.microsoft.com/office/powerpoint/2010/main" val="373707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/>
      <p:bldP spid="302085" grpId="0"/>
      <p:bldP spid="30208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80A8-9FE9-F24C-B5C6-2584842B6645}" type="slidenum">
              <a:rPr lang="en-US"/>
              <a:pPr/>
              <a:t>4</a:t>
            </a:fld>
            <a:endParaRPr lang="en-US"/>
          </a:p>
        </p:txBody>
      </p:sp>
      <p:pic>
        <p:nvPicPr>
          <p:cNvPr id="303106" name="Picture 2" descr="FG25_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390650"/>
            <a:ext cx="4038600" cy="2343150"/>
          </a:xfrm>
          <a:prstGeom prst="rect">
            <a:avLst/>
          </a:prstGeom>
          <a:noFill/>
        </p:spPr>
      </p:pic>
      <p:pic>
        <p:nvPicPr>
          <p:cNvPr id="303107" name="Picture 3" descr="FG25_017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038600"/>
            <a:ext cx="2438400" cy="2362200"/>
          </a:xfrm>
          <a:prstGeom prst="rect">
            <a:avLst/>
          </a:prstGeom>
          <a:noFill/>
        </p:spPr>
      </p:pic>
      <p:sp>
        <p:nvSpPr>
          <p:cNvPr id="303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in Household Circuits</a:t>
            </a:r>
          </a:p>
        </p:txBody>
      </p:sp>
      <p:sp>
        <p:nvSpPr>
          <p:cNvPr id="303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6868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Household devices usually have small resistance</a:t>
            </a:r>
          </a:p>
          <a:p>
            <a:pPr lvl="1">
              <a:lnSpc>
                <a:spcPct val="90000"/>
              </a:lnSpc>
            </a:pPr>
            <a:r>
              <a:rPr lang="en-US"/>
              <a:t>But since they draw current, if they become large enough, wires can heat up (overloaded)</a:t>
            </a:r>
          </a:p>
          <a:p>
            <a:pPr lvl="2">
              <a:lnSpc>
                <a:spcPct val="90000"/>
              </a:lnSpc>
            </a:pPr>
            <a:r>
              <a:rPr lang="en-US"/>
              <a:t>Why is using thicker wires safer?</a:t>
            </a:r>
          </a:p>
          <a:p>
            <a:pPr lvl="3">
              <a:lnSpc>
                <a:spcPct val="90000"/>
              </a:lnSpc>
            </a:pPr>
            <a:r>
              <a:rPr lang="en-US"/>
              <a:t>Thicker wires has less resistance, lower heat</a:t>
            </a:r>
          </a:p>
          <a:p>
            <a:pPr lvl="1">
              <a:lnSpc>
                <a:spcPct val="90000"/>
              </a:lnSpc>
            </a:pPr>
            <a:r>
              <a:rPr lang="en-US"/>
              <a:t>Overloaded wire can set off a fire at home</a:t>
            </a:r>
          </a:p>
          <a:p>
            <a:pPr>
              <a:lnSpc>
                <a:spcPct val="90000"/>
              </a:lnSpc>
            </a:pPr>
            <a:r>
              <a:rPr lang="en-US"/>
              <a:t>How do we prevent this?</a:t>
            </a:r>
          </a:p>
          <a:p>
            <a:pPr lvl="1">
              <a:lnSpc>
                <a:spcPct val="90000"/>
              </a:lnSpc>
            </a:pPr>
            <a:r>
              <a:rPr lang="en-US"/>
              <a:t>Put in a switch that would disconnect the circuit when overloaded</a:t>
            </a:r>
          </a:p>
        </p:txBody>
      </p:sp>
      <p:sp>
        <p:nvSpPr>
          <p:cNvPr id="303110" name="Rectangle 6"/>
          <p:cNvSpPr>
            <a:spLocks noChangeArrowheads="1"/>
          </p:cNvSpPr>
          <p:nvPr/>
        </p:nvSpPr>
        <p:spPr bwMode="auto">
          <a:xfrm>
            <a:off x="-304800" y="4495800"/>
            <a:ext cx="472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Fuse or circuit breakers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They open up the circuit when the current is over certain value</a:t>
            </a:r>
          </a:p>
        </p:txBody>
      </p:sp>
      <p:pic>
        <p:nvPicPr>
          <p:cNvPr id="303111" name="Picture 7" descr="FG25_017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4114800"/>
            <a:ext cx="2514600" cy="2343150"/>
          </a:xfrm>
          <a:prstGeom prst="rect">
            <a:avLst/>
          </a:prstGeom>
          <a:noFill/>
        </p:spPr>
      </p:pic>
      <p:sp>
        <p:nvSpPr>
          <p:cNvPr id="303112" name="AutoShape 8"/>
          <p:cNvSpPr>
            <a:spLocks noChangeArrowheads="1"/>
          </p:cNvSpPr>
          <p:nvPr/>
        </p:nvSpPr>
        <p:spPr bwMode="auto">
          <a:xfrm>
            <a:off x="6446838" y="5213350"/>
            <a:ext cx="1181100" cy="730250"/>
          </a:xfrm>
          <a:prstGeom prst="rightArrow">
            <a:avLst>
              <a:gd name="adj1" fmla="val 50000"/>
              <a:gd name="adj2" fmla="val 40435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CC0000"/>
                </a:solidFill>
                <a:latin typeface="Arial Narrow" charset="0"/>
              </a:rPr>
              <a:t>Overload</a:t>
            </a:r>
          </a:p>
        </p:txBody>
      </p:sp>
      <p:sp>
        <p:nvSpPr>
          <p:cNvPr id="303113" name="Oval 9"/>
          <p:cNvSpPr>
            <a:spLocks noChangeArrowheads="1"/>
          </p:cNvSpPr>
          <p:nvPr/>
        </p:nvSpPr>
        <p:spPr bwMode="auto">
          <a:xfrm>
            <a:off x="4953000" y="4343400"/>
            <a:ext cx="533400" cy="6096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3114" name="Oval 10"/>
          <p:cNvSpPr>
            <a:spLocks noChangeArrowheads="1"/>
          </p:cNvSpPr>
          <p:nvPr/>
        </p:nvSpPr>
        <p:spPr bwMode="auto">
          <a:xfrm>
            <a:off x="7696200" y="4267200"/>
            <a:ext cx="609600" cy="6096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3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3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3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3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3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3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3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3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0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9" grpId="0" build="p"/>
      <p:bldP spid="303110" grpId="0" build="p"/>
      <p:bldP spid="303112" grpId="0" animBg="1"/>
      <p:bldP spid="303113" grpId="0" animBg="1"/>
      <p:bldP spid="3031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B4C6-F311-0847-A377-074D26D5169A}" type="slidenum">
              <a:rPr lang="en-US"/>
              <a:pPr/>
              <a:t>5</a:t>
            </a:fld>
            <a:endParaRPr lang="en-US"/>
          </a:p>
        </p:txBody>
      </p:sp>
      <p:pic>
        <p:nvPicPr>
          <p:cNvPr id="304130" name="Picture 2" descr="FG25_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81000"/>
            <a:ext cx="4724400" cy="3810000"/>
          </a:xfrm>
          <a:prstGeom prst="rect">
            <a:avLst/>
          </a:prstGeom>
          <a:noFill/>
        </p:spPr>
      </p:pic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11 </a:t>
            </a:r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304798" y="654049"/>
            <a:ext cx="5715001" cy="206210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Narrow" charset="0"/>
              </a:rPr>
              <a:t>Will a fuse blow?: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Determine the total current drawn by all the devices in the circuit in the figure.  Will a 20A breaker trip if all devices are on?</a:t>
            </a: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381000" y="2711450"/>
            <a:ext cx="5562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total current is the sum of current drawn by individual device. </a:t>
            </a:r>
          </a:p>
        </p:txBody>
      </p:sp>
      <p:sp>
        <p:nvSpPr>
          <p:cNvPr id="304134" name="AutoShape 6"/>
          <p:cNvSpPr>
            <a:spLocks noChangeArrowheads="1"/>
          </p:cNvSpPr>
          <p:nvPr/>
        </p:nvSpPr>
        <p:spPr bwMode="auto">
          <a:xfrm>
            <a:off x="1905000" y="3505200"/>
            <a:ext cx="1503363" cy="850900"/>
          </a:xfrm>
          <a:prstGeom prst="rightArrow">
            <a:avLst>
              <a:gd name="adj1" fmla="val 50000"/>
              <a:gd name="adj2" fmla="val 4417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Solve for I</a:t>
            </a:r>
          </a:p>
        </p:txBody>
      </p:sp>
      <p:graphicFrame>
        <p:nvGraphicFramePr>
          <p:cNvPr id="304135" name="Object 7"/>
          <p:cNvGraphicFramePr>
            <a:graphicFrameLocks noChangeAspect="1"/>
          </p:cNvGraphicFramePr>
          <p:nvPr/>
        </p:nvGraphicFramePr>
        <p:xfrm>
          <a:off x="533400" y="3657600"/>
          <a:ext cx="12509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5" name="Equation" r:id="rId4" imgW="431640" imgH="164880" progId="Equation.DSMT4">
                  <p:embed/>
                </p:oleObj>
              </mc:Choice>
              <mc:Fallback>
                <p:oleObj name="Equation" r:id="rId4" imgW="431640" imgH="164880" progId="Equation.DSMT4">
                  <p:embed/>
                  <p:pic>
                    <p:nvPicPr>
                      <p:cNvPr id="304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7600"/>
                        <a:ext cx="12509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457200" y="4267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Bulb  </a:t>
            </a:r>
          </a:p>
        </p:txBody>
      </p:sp>
      <p:graphicFrame>
        <p:nvGraphicFramePr>
          <p:cNvPr id="304137" name="Object 9"/>
          <p:cNvGraphicFramePr>
            <a:graphicFrameLocks noChangeAspect="1"/>
          </p:cNvGraphicFramePr>
          <p:nvPr/>
        </p:nvGraphicFramePr>
        <p:xfrm>
          <a:off x="3517900" y="3657600"/>
          <a:ext cx="14351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6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3041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3657600"/>
                        <a:ext cx="14351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38" name="Object 10"/>
          <p:cNvGraphicFramePr>
            <a:graphicFrameLocks noChangeAspect="1"/>
          </p:cNvGraphicFramePr>
          <p:nvPr/>
        </p:nvGraphicFramePr>
        <p:xfrm>
          <a:off x="1371600" y="4384675"/>
          <a:ext cx="561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7" name="Equation" r:id="rId8" imgW="291960" imgH="203040" progId="Equation.DSMT4">
                  <p:embed/>
                </p:oleObj>
              </mc:Choice>
              <mc:Fallback>
                <p:oleObj name="Equation" r:id="rId8" imgW="291960" imgH="203040" progId="Equation.DSMT4">
                  <p:embed/>
                  <p:pic>
                    <p:nvPicPr>
                      <p:cNvPr id="3041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84675"/>
                        <a:ext cx="5619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9" name="Text Box 11"/>
          <p:cNvSpPr txBox="1">
            <a:spLocks noChangeArrowheads="1"/>
          </p:cNvSpPr>
          <p:nvPr/>
        </p:nvSpPr>
        <p:spPr bwMode="auto">
          <a:xfrm>
            <a:off x="4773613" y="42672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Heater  </a:t>
            </a:r>
          </a:p>
        </p:txBody>
      </p:sp>
      <p:graphicFrame>
        <p:nvGraphicFramePr>
          <p:cNvPr id="304140" name="Object 12"/>
          <p:cNvGraphicFramePr>
            <a:graphicFrameLocks noChangeAspect="1"/>
          </p:cNvGraphicFramePr>
          <p:nvPr/>
        </p:nvGraphicFramePr>
        <p:xfrm>
          <a:off x="5638800" y="4297363"/>
          <a:ext cx="628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8" name="Equation" r:id="rId10" imgW="317160" imgH="203040" progId="Equation.DSMT4">
                  <p:embed/>
                </p:oleObj>
              </mc:Choice>
              <mc:Fallback>
                <p:oleObj name="Equation" r:id="rId10" imgW="317160" imgH="203040" progId="Equation.DSMT4">
                  <p:embed/>
                  <p:pic>
                    <p:nvPicPr>
                      <p:cNvPr id="3041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297363"/>
                        <a:ext cx="62865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1" name="Text Box 13"/>
          <p:cNvSpPr txBox="1">
            <a:spLocks noChangeArrowheads="1"/>
          </p:cNvSpPr>
          <p:nvPr/>
        </p:nvSpPr>
        <p:spPr bwMode="auto">
          <a:xfrm>
            <a:off x="457200" y="4800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Stereo  </a:t>
            </a:r>
          </a:p>
        </p:txBody>
      </p:sp>
      <p:graphicFrame>
        <p:nvGraphicFramePr>
          <p:cNvPr id="304142" name="Object 14"/>
          <p:cNvGraphicFramePr>
            <a:graphicFrameLocks noChangeAspect="1"/>
          </p:cNvGraphicFramePr>
          <p:nvPr/>
        </p:nvGraphicFramePr>
        <p:xfrm>
          <a:off x="1373188" y="4876800"/>
          <a:ext cx="6080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9" name="Equation" r:id="rId12" imgW="291960" imgH="203040" progId="Equation.DSMT4">
                  <p:embed/>
                </p:oleObj>
              </mc:Choice>
              <mc:Fallback>
                <p:oleObj name="Equation" r:id="rId12" imgW="291960" imgH="203040" progId="Equation.DSMT4">
                  <p:embed/>
                  <p:pic>
                    <p:nvPicPr>
                      <p:cNvPr id="3041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4876800"/>
                        <a:ext cx="60801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3" name="Text Box 15"/>
          <p:cNvSpPr txBox="1">
            <a:spLocks noChangeArrowheads="1"/>
          </p:cNvSpPr>
          <p:nvPr/>
        </p:nvSpPr>
        <p:spPr bwMode="auto">
          <a:xfrm>
            <a:off x="4773613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Dryer  </a:t>
            </a:r>
          </a:p>
        </p:txBody>
      </p:sp>
      <p:graphicFrame>
        <p:nvGraphicFramePr>
          <p:cNvPr id="304144" name="Object 16"/>
          <p:cNvGraphicFramePr>
            <a:graphicFrameLocks noChangeAspect="1"/>
          </p:cNvGraphicFramePr>
          <p:nvPr/>
        </p:nvGraphicFramePr>
        <p:xfrm>
          <a:off x="5646738" y="4830763"/>
          <a:ext cx="6016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0" name="Equation" r:id="rId14" imgW="304560" imgH="203040" progId="Equation.DSMT4">
                  <p:embed/>
                </p:oleObj>
              </mc:Choice>
              <mc:Fallback>
                <p:oleObj name="Equation" r:id="rId14" imgW="304560" imgH="203040" progId="Equation.DSMT4">
                  <p:embed/>
                  <p:pic>
                    <p:nvPicPr>
                      <p:cNvPr id="3041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4830763"/>
                        <a:ext cx="601662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5" name="Text Box 17"/>
          <p:cNvSpPr txBox="1">
            <a:spLocks noChangeArrowheads="1"/>
          </p:cNvSpPr>
          <p:nvPr/>
        </p:nvSpPr>
        <p:spPr bwMode="auto">
          <a:xfrm>
            <a:off x="457200" y="5334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Total current  </a:t>
            </a:r>
          </a:p>
        </p:txBody>
      </p:sp>
      <p:graphicFrame>
        <p:nvGraphicFramePr>
          <p:cNvPr id="304146" name="Object 18"/>
          <p:cNvGraphicFramePr>
            <a:graphicFrameLocks noChangeAspect="1"/>
          </p:cNvGraphicFramePr>
          <p:nvPr/>
        </p:nvGraphicFramePr>
        <p:xfrm>
          <a:off x="1600200" y="5724525"/>
          <a:ext cx="6080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1" name="Equation" r:id="rId16" imgW="291960" imgH="203040" progId="Equation.DSMT4">
                  <p:embed/>
                </p:oleObj>
              </mc:Choice>
              <mc:Fallback>
                <p:oleObj name="Equation" r:id="rId16" imgW="291960" imgH="203040" progId="Equation.DSMT4">
                  <p:embed/>
                  <p:pic>
                    <p:nvPicPr>
                      <p:cNvPr id="3041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24525"/>
                        <a:ext cx="60801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7" name="Object 19"/>
          <p:cNvGraphicFramePr>
            <a:graphicFrameLocks noChangeAspect="1"/>
          </p:cNvGraphicFramePr>
          <p:nvPr/>
        </p:nvGraphicFramePr>
        <p:xfrm>
          <a:off x="2170113" y="5715000"/>
          <a:ext cx="24018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2" name="Equation" r:id="rId18" imgW="1155600" imgH="203040" progId="Equation.DSMT4">
                  <p:embed/>
                </p:oleObj>
              </mc:Choice>
              <mc:Fallback>
                <p:oleObj name="Equation" r:id="rId18" imgW="1155600" imgH="203040" progId="Equation.DSMT4">
                  <p:embed/>
                  <p:pic>
                    <p:nvPicPr>
                      <p:cNvPr id="3041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715000"/>
                        <a:ext cx="24018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8" name="Object 20"/>
          <p:cNvGraphicFramePr>
            <a:graphicFrameLocks noChangeAspect="1"/>
          </p:cNvGraphicFramePr>
          <p:nvPr/>
        </p:nvGraphicFramePr>
        <p:xfrm>
          <a:off x="4556125" y="5732463"/>
          <a:ext cx="44354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3" name="Equation" r:id="rId20" imgW="2133360" imgH="164880" progId="Equation.DSMT4">
                  <p:embed/>
                </p:oleObj>
              </mc:Choice>
              <mc:Fallback>
                <p:oleObj name="Equation" r:id="rId20" imgW="2133360" imgH="164880" progId="Equation.DSMT4">
                  <p:embed/>
                  <p:pic>
                    <p:nvPicPr>
                      <p:cNvPr id="30414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5732463"/>
                        <a:ext cx="443547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9" name="Object 21"/>
          <p:cNvGraphicFramePr>
            <a:graphicFrameLocks noChangeAspect="1"/>
          </p:cNvGraphicFramePr>
          <p:nvPr/>
        </p:nvGraphicFramePr>
        <p:xfrm>
          <a:off x="6251575" y="4830763"/>
          <a:ext cx="25114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4" name="Equation" r:id="rId22" imgW="1269720" imgH="203040" progId="Equation.DSMT4">
                  <p:embed/>
                </p:oleObj>
              </mc:Choice>
              <mc:Fallback>
                <p:oleObj name="Equation" r:id="rId22" imgW="1269720" imgH="203040" progId="Equation.DSMT4">
                  <p:embed/>
                  <p:pic>
                    <p:nvPicPr>
                      <p:cNvPr id="30414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1575" y="4830763"/>
                        <a:ext cx="25114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0" name="Object 22"/>
          <p:cNvGraphicFramePr>
            <a:graphicFrameLocks noChangeAspect="1"/>
          </p:cNvGraphicFramePr>
          <p:nvPr/>
        </p:nvGraphicFramePr>
        <p:xfrm>
          <a:off x="6248400" y="4297363"/>
          <a:ext cx="25114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5" name="Equation" r:id="rId24" imgW="1269720" imgH="203040" progId="Equation.DSMT4">
                  <p:embed/>
                </p:oleObj>
              </mc:Choice>
              <mc:Fallback>
                <p:oleObj name="Equation" r:id="rId24" imgW="1269720" imgH="203040" progId="Equation.DSMT4">
                  <p:embed/>
                  <p:pic>
                    <p:nvPicPr>
                      <p:cNvPr id="30415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297363"/>
                        <a:ext cx="25114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1" name="Object 23"/>
          <p:cNvGraphicFramePr>
            <a:graphicFrameLocks noChangeAspect="1"/>
          </p:cNvGraphicFramePr>
          <p:nvPr/>
        </p:nvGraphicFramePr>
        <p:xfrm>
          <a:off x="2043113" y="4876800"/>
          <a:ext cx="23764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6" name="Equation" r:id="rId26" imgW="1143000" imgH="203040" progId="Equation.DSMT4">
                  <p:embed/>
                </p:oleObj>
              </mc:Choice>
              <mc:Fallback>
                <p:oleObj name="Equation" r:id="rId26" imgW="1143000" imgH="203040" progId="Equation.DSMT4">
                  <p:embed/>
                  <p:pic>
                    <p:nvPicPr>
                      <p:cNvPr id="30415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4876800"/>
                        <a:ext cx="23764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2" name="Object 24"/>
          <p:cNvGraphicFramePr>
            <a:graphicFrameLocks noChangeAspect="1"/>
          </p:cNvGraphicFramePr>
          <p:nvPr/>
        </p:nvGraphicFramePr>
        <p:xfrm>
          <a:off x="1936750" y="4384675"/>
          <a:ext cx="21780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7" name="Equation" r:id="rId28" imgW="1130040" imgH="203040" progId="Equation.DSMT4">
                  <p:embed/>
                </p:oleObj>
              </mc:Choice>
              <mc:Fallback>
                <p:oleObj name="Equation" r:id="rId28" imgW="1130040" imgH="203040" progId="Equation.DSMT4">
                  <p:embed/>
                  <p:pic>
                    <p:nvPicPr>
                      <p:cNvPr id="30415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4384675"/>
                        <a:ext cx="217805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53" name="Text Box 25"/>
          <p:cNvSpPr txBox="1">
            <a:spLocks noChangeArrowheads="1"/>
          </p:cNvSpPr>
          <p:nvPr/>
        </p:nvSpPr>
        <p:spPr bwMode="auto">
          <a:xfrm>
            <a:off x="533400" y="6172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total power?  </a:t>
            </a:r>
          </a:p>
        </p:txBody>
      </p:sp>
      <p:graphicFrame>
        <p:nvGraphicFramePr>
          <p:cNvPr id="304154" name="Object 26"/>
          <p:cNvGraphicFramePr>
            <a:graphicFrameLocks noChangeAspect="1"/>
          </p:cNvGraphicFramePr>
          <p:nvPr/>
        </p:nvGraphicFramePr>
        <p:xfrm>
          <a:off x="3276600" y="6261100"/>
          <a:ext cx="41433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8" name="Equation" r:id="rId30" imgW="304560" imgH="203040" progId="Equation.DSMT4">
                  <p:embed/>
                </p:oleObj>
              </mc:Choice>
              <mc:Fallback>
                <p:oleObj name="Equation" r:id="rId30" imgW="304560" imgH="203040" progId="Equation.DSMT4">
                  <p:embed/>
                  <p:pic>
                    <p:nvPicPr>
                      <p:cNvPr id="304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6261100"/>
                        <a:ext cx="414338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5" name="Object 27"/>
          <p:cNvGraphicFramePr>
            <a:graphicFrameLocks noChangeAspect="1"/>
          </p:cNvGraphicFramePr>
          <p:nvPr/>
        </p:nvGraphicFramePr>
        <p:xfrm>
          <a:off x="3878263" y="6261100"/>
          <a:ext cx="16192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9" name="Equation" r:id="rId32" imgW="1193760" imgH="203040" progId="Equation.DSMT4">
                  <p:embed/>
                </p:oleObj>
              </mc:Choice>
              <mc:Fallback>
                <p:oleObj name="Equation" r:id="rId32" imgW="1193760" imgH="203040" progId="Equation.DSMT4">
                  <p:embed/>
                  <p:pic>
                    <p:nvPicPr>
                      <p:cNvPr id="30415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6261100"/>
                        <a:ext cx="1619250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6" name="Object 28"/>
          <p:cNvGraphicFramePr>
            <a:graphicFrameLocks noChangeAspect="1"/>
          </p:cNvGraphicFramePr>
          <p:nvPr/>
        </p:nvGraphicFramePr>
        <p:xfrm>
          <a:off x="5684838" y="6289675"/>
          <a:ext cx="3306762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20" name="Equation" r:id="rId34" imgW="2438280" imgH="164880" progId="Equation.DSMT4">
                  <p:embed/>
                </p:oleObj>
              </mc:Choice>
              <mc:Fallback>
                <p:oleObj name="Equation" r:id="rId34" imgW="2438280" imgH="164880" progId="Equation.DSMT4">
                  <p:embed/>
                  <p:pic>
                    <p:nvPicPr>
                      <p:cNvPr id="30415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8" y="6289675"/>
                        <a:ext cx="3306762" cy="236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78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0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0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0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0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0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0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0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0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0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2" grpId="0"/>
      <p:bldP spid="304133" grpId="0"/>
      <p:bldP spid="304134" grpId="0" animBg="1"/>
      <p:bldP spid="304136" grpId="0"/>
      <p:bldP spid="304139" grpId="0"/>
      <p:bldP spid="304141" grpId="0"/>
      <p:bldP spid="304143" grpId="0"/>
      <p:bldP spid="304145" grpId="0"/>
      <p:bldP spid="304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9F13-44D4-F44C-A33F-4E34EA14EF43}" type="slidenum">
              <a:rPr lang="en-US"/>
              <a:pPr/>
              <a:t>6</a:t>
            </a:fld>
            <a:endParaRPr lang="en-US"/>
          </a:p>
        </p:txBody>
      </p:sp>
      <p:pic>
        <p:nvPicPr>
          <p:cNvPr id="306178" name="Picture 2" descr="FG25_0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419600"/>
            <a:ext cx="4876800" cy="234315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/>
              <a:t>Alternating Current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52400" y="4572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Does the direction of the flow of current change while a battery is connected to a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Because its source of potential difference stays put.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kind of current is called the Direct Current (DC), and it does not change its direction of flow while the battery is connected.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How would DC current look as a function of time?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Straight lines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generators at electric power plant produce alternating current (AC)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reverses direction many times a second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is sinusoidal as a function of time</a:t>
            </a: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52400" y="548640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Most the currents supplied to homes and business are AC.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943600" y="4419600"/>
            <a:ext cx="32004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19800" y="5562600"/>
            <a:ext cx="3200400" cy="1295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27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6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0" grpId="0" build="p"/>
      <p:bldP spid="306181" grpId="0" build="p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3EAA-959D-774D-B966-F3440687EEF1}" type="slidenum">
              <a:rPr lang="en-US"/>
              <a:pPr/>
              <a:t>7</a:t>
            </a:fld>
            <a:endParaRPr lang="en-US"/>
          </a:p>
        </p:txBody>
      </p:sp>
      <p:pic>
        <p:nvPicPr>
          <p:cNvPr id="307202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066800"/>
            <a:ext cx="3352800" cy="1841500"/>
          </a:xfrm>
          <a:prstGeom prst="rect">
            <a:avLst/>
          </a:prstGeom>
          <a:noFill/>
        </p:spPr>
      </p:pic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The Alternating Current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voltage produced by an AC electric generator is sinusoidal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is why the current is sinusoidal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Voltage produced can be written as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What are the maximum and minimum voltages?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 (–V</a:t>
            </a:r>
            <a:r>
              <a:rPr lang="en-US" sz="2400" baseline="-25000" dirty="0"/>
              <a:t>0</a:t>
            </a:r>
            <a:r>
              <a:rPr lang="en-US" sz="2400" dirty="0"/>
              <a:t>) and 0</a:t>
            </a:r>
            <a:endParaRPr lang="en-US" sz="2400" baseline="-250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The potential oscillates between +V</a:t>
            </a:r>
            <a:r>
              <a:rPr lang="en-US" sz="2400" baseline="-25000" dirty="0"/>
              <a:t>0</a:t>
            </a:r>
            <a:r>
              <a:rPr lang="en-US" sz="2400" dirty="0"/>
              <a:t> and –V</a:t>
            </a:r>
            <a:r>
              <a:rPr lang="en-US" sz="2400" baseline="-25000" dirty="0"/>
              <a:t>0</a:t>
            </a:r>
            <a:r>
              <a:rPr lang="en-US" sz="2400" dirty="0"/>
              <a:t>, the peak voltage or the amplitude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err="1">
                <a:latin typeface="Monotype Corsiva" charset="0"/>
              </a:rPr>
              <a:t>f</a:t>
            </a:r>
            <a:r>
              <a:rPr lang="en-US" sz="24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frequency, the number of complete oscillations made per second. 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What is the unit of </a:t>
            </a:r>
            <a:r>
              <a:rPr lang="en-US" sz="2000" dirty="0">
                <a:latin typeface="Monotype Corsiva" charset="0"/>
              </a:rPr>
              <a:t>f</a:t>
            </a:r>
            <a:r>
              <a:rPr lang="en-US" sz="2000" dirty="0"/>
              <a:t>?  What is the normal size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/>
              <a:t>in the US?</a:t>
            </a:r>
          </a:p>
          <a:p>
            <a:pPr lvl="3">
              <a:lnSpc>
                <a:spcPct val="80000"/>
              </a:lnSpc>
            </a:pP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=60Hz in the US and Canada. 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Many European countries have </a:t>
            </a: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=50Hz.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 </a:t>
            </a:r>
            <a:r>
              <a:rPr lang="en-US" sz="2400" dirty="0" err="1">
                <a:latin typeface="Symbol" charset="2"/>
              </a:rPr>
              <a:t>ω</a:t>
            </a:r>
            <a:r>
              <a:rPr lang="en-US" sz="2400" dirty="0">
                <a:latin typeface="Symbol" charset="2"/>
              </a:rPr>
              <a:t>=2π</a:t>
            </a:r>
            <a:r>
              <a:rPr lang="en-US" sz="2400" dirty="0">
                <a:latin typeface="Monotype Corsiva" charset="0"/>
              </a:rPr>
              <a:t>f</a:t>
            </a:r>
          </a:p>
        </p:txBody>
      </p:sp>
      <p:graphicFrame>
        <p:nvGraphicFramePr>
          <p:cNvPr id="307205" name="Object 5"/>
          <p:cNvGraphicFramePr>
            <a:graphicFrameLocks noChangeAspect="1"/>
          </p:cNvGraphicFramePr>
          <p:nvPr/>
        </p:nvGraphicFramePr>
        <p:xfrm>
          <a:off x="1676400" y="2260600"/>
          <a:ext cx="6445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48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307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60600"/>
                        <a:ext cx="6445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2330450" y="2176463"/>
          <a:ext cx="20304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49" name="Equation" r:id="rId6" imgW="800100" imgH="228600" progId="Equation.DSMT4">
                  <p:embed/>
                </p:oleObj>
              </mc:Choice>
              <mc:Fallback>
                <p:oleObj name="Equation" r:id="rId6" imgW="800100" imgH="228600" progId="Equation.DSMT4">
                  <p:embed/>
                  <p:pic>
                    <p:nvPicPr>
                      <p:cNvPr id="307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2176463"/>
                        <a:ext cx="20304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7" name="Object 7"/>
          <p:cNvGraphicFramePr>
            <a:graphicFrameLocks noChangeAspect="1"/>
          </p:cNvGraphicFramePr>
          <p:nvPr/>
        </p:nvGraphicFramePr>
        <p:xfrm>
          <a:off x="4284663" y="2209800"/>
          <a:ext cx="13541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50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307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209800"/>
                        <a:ext cx="135413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8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7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7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7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7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7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7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07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131F-1AA1-0348-80DB-C84EFC36598E}" type="slidenum">
              <a:rPr lang="en-US"/>
              <a:pPr/>
              <a:t>8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Alternating Current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Since V=IR, if a voltage V exists across a resistance R, the current I is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are the maximum and minimum currents?</a:t>
            </a:r>
          </a:p>
          <a:p>
            <a:pPr lvl="1"/>
            <a:r>
              <a:rPr lang="en-US" sz="2400" dirty="0"/>
              <a:t>I</a:t>
            </a:r>
            <a:r>
              <a:rPr lang="en-US" sz="2400" baseline="-25000" dirty="0"/>
              <a:t>0</a:t>
            </a:r>
            <a:r>
              <a:rPr lang="en-US" sz="2400" dirty="0"/>
              <a:t> (–I</a:t>
            </a:r>
            <a:r>
              <a:rPr lang="en-US" sz="2400" baseline="-25000" dirty="0"/>
              <a:t>0</a:t>
            </a:r>
            <a:r>
              <a:rPr lang="en-US" sz="2400" dirty="0"/>
              <a:t>) and 0</a:t>
            </a:r>
            <a:r>
              <a:rPr lang="en-US" sz="2400" baseline="-25000" dirty="0"/>
              <a:t>.</a:t>
            </a:r>
          </a:p>
          <a:p>
            <a:pPr lvl="1"/>
            <a:r>
              <a:rPr lang="en-US" sz="2400" dirty="0"/>
              <a:t>The current oscillates between +I</a:t>
            </a:r>
            <a:r>
              <a:rPr lang="en-US" sz="2400" baseline="-25000" dirty="0"/>
              <a:t>0</a:t>
            </a:r>
            <a:r>
              <a:rPr lang="en-US" sz="2400" dirty="0"/>
              <a:t> and –I</a:t>
            </a:r>
            <a:r>
              <a:rPr lang="en-US" sz="2400" baseline="-25000" dirty="0"/>
              <a:t>0</a:t>
            </a:r>
            <a:r>
              <a:rPr lang="en-US" sz="2400" dirty="0"/>
              <a:t>, the peak currents or the amplitude.  The current is positive when electron flows to one direction and negative when they flow the opposite.</a:t>
            </a:r>
          </a:p>
          <a:p>
            <a:pPr lvl="1"/>
            <a:r>
              <a:rPr lang="en-US" sz="2400" dirty="0"/>
              <a:t>AC is as many times positive as negative. What’s the average current?</a:t>
            </a:r>
          </a:p>
          <a:p>
            <a:pPr lvl="2"/>
            <a:r>
              <a:rPr lang="en-US" sz="2000" dirty="0"/>
              <a:t>Zero.  So there is no power and no heat is produced in a heater?</a:t>
            </a:r>
          </a:p>
          <a:p>
            <a:pPr lvl="3"/>
            <a:r>
              <a:rPr lang="en-US" sz="1800" dirty="0"/>
              <a:t>Yes there is! The electrons actually flow back and forth, so power is delivered.</a:t>
            </a:r>
          </a:p>
        </p:txBody>
      </p:sp>
      <p:graphicFrame>
        <p:nvGraphicFramePr>
          <p:cNvPr id="308228" name="Object 4"/>
          <p:cNvGraphicFramePr>
            <a:graphicFrameLocks noChangeAspect="1"/>
          </p:cNvGraphicFramePr>
          <p:nvPr/>
        </p:nvGraphicFramePr>
        <p:xfrm>
          <a:off x="1385888" y="1384300"/>
          <a:ext cx="14478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72" name="Equation" r:id="rId3" imgW="482400" imgH="368280" progId="Equation.DSMT4">
                  <p:embed/>
                </p:oleObj>
              </mc:Choice>
              <mc:Fallback>
                <p:oleObj name="Equation" r:id="rId3" imgW="482400" imgH="368280" progId="Equation.DSMT4">
                  <p:embed/>
                  <p:pic>
                    <p:nvPicPr>
                      <p:cNvPr id="308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1384300"/>
                        <a:ext cx="14478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29" name="Object 5"/>
          <p:cNvGraphicFramePr>
            <a:graphicFrameLocks noChangeAspect="1"/>
          </p:cNvGraphicFramePr>
          <p:nvPr/>
        </p:nvGraphicFramePr>
        <p:xfrm>
          <a:off x="2859088" y="1417638"/>
          <a:ext cx="239871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73" name="Equation" r:id="rId5" imgW="799920" imgH="368280" progId="Equation.DSMT4">
                  <p:embed/>
                </p:oleObj>
              </mc:Choice>
              <mc:Fallback>
                <p:oleObj name="Equation" r:id="rId5" imgW="799920" imgH="368280" progId="Equation.DSMT4">
                  <p:embed/>
                  <p:pic>
                    <p:nvPicPr>
                      <p:cNvPr id="308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417638"/>
                        <a:ext cx="2398712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30" name="Object 6"/>
          <p:cNvGraphicFramePr>
            <a:graphicFrameLocks noChangeAspect="1"/>
          </p:cNvGraphicFramePr>
          <p:nvPr/>
        </p:nvGraphicFramePr>
        <p:xfrm>
          <a:off x="5257800" y="1716088"/>
          <a:ext cx="16002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74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3082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16088"/>
                        <a:ext cx="16002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743200" y="1441450"/>
            <a:ext cx="685800" cy="122555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68663" y="1143000"/>
            <a:ext cx="2903537" cy="425450"/>
            <a:chOff x="1946" y="740"/>
            <a:chExt cx="1542" cy="266"/>
          </a:xfrm>
        </p:grpSpPr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2688" y="740"/>
              <a:ext cx="800" cy="266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08234" name="AutoShape 10"/>
            <p:cNvCxnSpPr>
              <a:cxnSpLocks noChangeShapeType="1"/>
              <a:stCxn id="308233" idx="1"/>
              <a:endCxn id="308231" idx="7"/>
            </p:cNvCxnSpPr>
            <p:nvPr/>
          </p:nvCxnSpPr>
          <p:spPr bwMode="auto">
            <a:xfrm rot="10800000" flipV="1">
              <a:off x="1946" y="874"/>
              <a:ext cx="733" cy="93"/>
            </a:xfrm>
            <a:prstGeom prst="curvedConnector4">
              <a:avLst>
                <a:gd name="adj1" fmla="val 44611"/>
                <a:gd name="adj2" fmla="val -27958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1461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  <p:bldP spid="3082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A78C-C381-4B4E-AF64-03259545A7BA}" type="slidenum">
              <a:rPr lang="en-US"/>
              <a:pPr/>
              <a:t>9</a:t>
            </a:fld>
            <a:endParaRPr lang="en-US"/>
          </a:p>
        </p:txBody>
      </p:sp>
      <p:pic>
        <p:nvPicPr>
          <p:cNvPr id="309250" name="Picture 2" descr="FG25_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57213"/>
            <a:ext cx="2667000" cy="1500187"/>
          </a:xfrm>
          <a:prstGeom prst="rect">
            <a:avLst/>
          </a:prstGeom>
          <a:noFill/>
        </p:spPr>
      </p:pic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Power Delivered by Alternating Current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dirty="0"/>
              <a:t>AC power delivered to a resistance is: </a:t>
            </a:r>
          </a:p>
          <a:p>
            <a:endParaRPr lang="en-US" dirty="0"/>
          </a:p>
          <a:p>
            <a:pPr lvl="1"/>
            <a:r>
              <a:rPr lang="en-US" dirty="0"/>
              <a:t>Since the current is squared, the power is always positive</a:t>
            </a:r>
          </a:p>
          <a:p>
            <a:r>
              <a:rPr lang="en-US" dirty="0"/>
              <a:t>The average power delivered is</a:t>
            </a:r>
          </a:p>
          <a:p>
            <a:r>
              <a:rPr lang="en-US" dirty="0"/>
              <a:t>Since the power is also P=V</a:t>
            </a:r>
            <a:r>
              <a:rPr lang="en-US" baseline="30000" dirty="0"/>
              <a:t>2</a:t>
            </a:r>
            <a:r>
              <a:rPr lang="en-US" dirty="0"/>
              <a:t>/R, we can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average of the square of current and voltage are important in calculating power:</a:t>
            </a:r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09253" name="Object 5"/>
          <p:cNvGraphicFramePr>
            <a:graphicFrameLocks noChangeAspect="1"/>
          </p:cNvGraphicFramePr>
          <p:nvPr/>
        </p:nvGraphicFramePr>
        <p:xfrm>
          <a:off x="2438400" y="1295400"/>
          <a:ext cx="2743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1" name="Equation" r:id="rId4" imgW="1282680" imgH="228600" progId="Equation.DSMT4">
                  <p:embed/>
                </p:oleObj>
              </mc:Choice>
              <mc:Fallback>
                <p:oleObj name="Equation" r:id="rId4" imgW="1282680" imgH="228600" progId="Equation.DSMT4">
                  <p:embed/>
                  <p:pic>
                    <p:nvPicPr>
                      <p:cNvPr id="309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95400"/>
                        <a:ext cx="2743200" cy="5191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4" name="Object 6"/>
          <p:cNvGraphicFramePr>
            <a:graphicFrameLocks noChangeAspect="1"/>
          </p:cNvGraphicFramePr>
          <p:nvPr/>
        </p:nvGraphicFramePr>
        <p:xfrm>
          <a:off x="5486400" y="2336800"/>
          <a:ext cx="1143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2" name="Equation" r:id="rId6" imgW="622080" imgH="368280" progId="Equation.DSMT4">
                  <p:embed/>
                </p:oleObj>
              </mc:Choice>
              <mc:Fallback>
                <p:oleObj name="Equation" r:id="rId6" imgW="622080" imgH="368280" progId="Equation.DSMT4">
                  <p:embed/>
                  <p:pic>
                    <p:nvPicPr>
                      <p:cNvPr id="309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6800"/>
                        <a:ext cx="1143000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5" name="Object 7"/>
          <p:cNvGraphicFramePr>
            <a:graphicFrameLocks noChangeAspect="1"/>
          </p:cNvGraphicFramePr>
          <p:nvPr/>
        </p:nvGraphicFramePr>
        <p:xfrm>
          <a:off x="784225" y="3814763"/>
          <a:ext cx="24161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3" name="Equation" r:id="rId8" imgW="1130040" imgH="279360" progId="Equation.DSMT4">
                  <p:embed/>
                </p:oleObj>
              </mc:Choice>
              <mc:Fallback>
                <p:oleObj name="Equation" r:id="rId8" imgW="1130040" imgH="279360" progId="Equation.DSMT4">
                  <p:embed/>
                  <p:pic>
                    <p:nvPicPr>
                      <p:cNvPr id="3092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814763"/>
                        <a:ext cx="2416175" cy="6350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5943600" y="3567113"/>
          <a:ext cx="1676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4" name="Equation" r:id="rId10" imgW="723600" imgH="469800" progId="Equation.DSMT4">
                  <p:embed/>
                </p:oleObj>
              </mc:Choice>
              <mc:Fallback>
                <p:oleObj name="Equation" r:id="rId10" imgW="723600" imgH="469800" progId="Equation.DSMT4">
                  <p:embed/>
                  <p:pic>
                    <p:nvPicPr>
                      <p:cNvPr id="3092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67113"/>
                        <a:ext cx="1676400" cy="11572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7" name="AutoShape 9"/>
          <p:cNvSpPr>
            <a:spLocks noChangeArrowheads="1"/>
          </p:cNvSpPr>
          <p:nvPr/>
        </p:nvSpPr>
        <p:spPr bwMode="auto">
          <a:xfrm>
            <a:off x="3498850" y="3687763"/>
            <a:ext cx="2139950" cy="850900"/>
          </a:xfrm>
          <a:prstGeom prst="rightArrow">
            <a:avLst>
              <a:gd name="adj1" fmla="val 50000"/>
              <a:gd name="adj2" fmla="val 62873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Average power</a:t>
            </a:r>
          </a:p>
        </p:txBody>
      </p:sp>
      <p:graphicFrame>
        <p:nvGraphicFramePr>
          <p:cNvPr id="309258" name="Object 10"/>
          <p:cNvGraphicFramePr>
            <a:graphicFrameLocks noChangeAspect="1"/>
          </p:cNvGraphicFramePr>
          <p:nvPr/>
        </p:nvGraphicFramePr>
        <p:xfrm>
          <a:off x="5510213" y="5313363"/>
          <a:ext cx="11668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5" name="Equation" r:id="rId12" imgW="546100" imgH="381000" progId="Equation.DSMT4">
                  <p:embed/>
                </p:oleObj>
              </mc:Choice>
              <mc:Fallback>
                <p:oleObj name="Equation" r:id="rId12" imgW="546100" imgH="381000" progId="Equation.DSMT4">
                  <p:embed/>
                  <p:pic>
                    <p:nvPicPr>
                      <p:cNvPr id="309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5313363"/>
                        <a:ext cx="1166812" cy="863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9" name="Object 11"/>
          <p:cNvGraphicFramePr>
            <a:graphicFrameLocks noChangeAspect="1"/>
          </p:cNvGraphicFramePr>
          <p:nvPr/>
        </p:nvGraphicFramePr>
        <p:xfrm>
          <a:off x="7216775" y="5327650"/>
          <a:ext cx="13033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6" name="Equation" r:id="rId14" imgW="609480" imgH="368280" progId="Equation.DSMT4">
                  <p:embed/>
                </p:oleObj>
              </mc:Choice>
              <mc:Fallback>
                <p:oleObj name="Equation" r:id="rId14" imgW="609480" imgH="368280" progId="Equation.DSMT4">
                  <p:embed/>
                  <p:pic>
                    <p:nvPicPr>
                      <p:cNvPr id="309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5327650"/>
                        <a:ext cx="1303338" cy="8350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9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9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build="p"/>
      <p:bldP spid="309257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38265</TotalTime>
  <Words>1831</Words>
  <Application>Microsoft Macintosh PowerPoint</Application>
  <PresentationFormat>On-screen Show (4:3)</PresentationFormat>
  <Paragraphs>202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14</vt:lpstr>
      <vt:lpstr>Announcements</vt:lpstr>
      <vt:lpstr>Example 25 – 8 </vt:lpstr>
      <vt:lpstr>Power in Household Circuits</vt:lpstr>
      <vt:lpstr>Example 25 – 11 </vt:lpstr>
      <vt:lpstr>Alternating Current</vt:lpstr>
      <vt:lpstr>The Alternating Current</vt:lpstr>
      <vt:lpstr>Alternating Current</vt:lpstr>
      <vt:lpstr>Power Delivered by Alternating Current</vt:lpstr>
      <vt:lpstr>Power Delivered by Alternating Current</vt:lpstr>
      <vt:lpstr>Example 25 – 13 </vt:lpstr>
      <vt:lpstr>Microscopic View of Electric Current</vt:lpstr>
      <vt:lpstr>Microscopic View of Electric Current</vt:lpstr>
      <vt:lpstr> Superconductivity</vt:lpstr>
      <vt:lpstr>Critical Temperature of Superconductors</vt:lpstr>
      <vt:lpstr> Electric Hazards: Leakage Currents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840</cp:revision>
  <dcterms:created xsi:type="dcterms:W3CDTF">2012-01-19T04:21:20Z</dcterms:created>
  <dcterms:modified xsi:type="dcterms:W3CDTF">2019-10-14T19:36:19Z</dcterms:modified>
</cp:coreProperties>
</file>